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48">
          <p15:clr>
            <a:srgbClr val="A4A3A4"/>
          </p15:clr>
        </p15:guide>
        <p15:guide id="2" orient="horz" pos="10368">
          <p15:clr>
            <a:srgbClr val="A4A3A4"/>
          </p15:clr>
        </p15:guide>
        <p15:guide id="3" pos="17012">
          <p15:clr>
            <a:srgbClr val="A4A3A4"/>
          </p15:clr>
        </p15:guide>
        <p15:guide id="4" pos="6187">
          <p15:clr>
            <a:srgbClr val="A4A3A4"/>
          </p15:clr>
        </p15:guide>
        <p15:guide id="5" pos="26362">
          <p15:clr>
            <a:srgbClr val="A4A3A4"/>
          </p15:clr>
        </p15:guide>
        <p15:guide id="6" pos="7743">
          <p15:clr>
            <a:srgbClr val="A4A3A4"/>
          </p15:clr>
        </p15:guide>
        <p15:guide id="7" pos="12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15"/>
    <p:restoredTop sz="94759"/>
  </p:normalViewPr>
  <p:slideViewPr>
    <p:cSldViewPr snapToGrid="0" snapToObjects="1">
      <p:cViewPr>
        <p:scale>
          <a:sx n="33" d="100"/>
          <a:sy n="33" d="100"/>
        </p:scale>
        <p:origin x="24" y="-552"/>
      </p:cViewPr>
      <p:guideLst>
        <p:guide orient="horz" pos="13248"/>
        <p:guide orient="horz" pos="10368"/>
        <p:guide pos="17012"/>
        <p:guide pos="6187"/>
        <p:guide pos="26362"/>
        <p:guide pos="7743"/>
        <p:guide pos="12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Verdana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DBBF67-3F34-7B4F-9D22-6C5AACED205D}" type="datetimeFigureOut">
              <a:rPr lang="en-US" smtClean="0">
                <a:latin typeface="Verdana Regular" charset="0"/>
              </a:rPr>
              <a:t>3/7/2021</a:t>
            </a:fld>
            <a:endParaRPr lang="en-US" dirty="0">
              <a:latin typeface="Verdana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Verdana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B4DB99-E856-3648-B51B-50059185FFD2}" type="slidenum">
              <a:rPr lang="en-US" smtClean="0">
                <a:latin typeface="Verdana Regular" charset="0"/>
              </a:rPr>
              <a:t>‹#›</a:t>
            </a:fld>
            <a:endParaRPr lang="en-US" dirty="0">
              <a:latin typeface="Verdana Regular" charset="0"/>
            </a:endParaRPr>
          </a:p>
        </p:txBody>
      </p:sp>
    </p:spTree>
    <p:extLst>
      <p:ext uri="{BB962C8B-B14F-4D97-AF65-F5344CB8AC3E}">
        <p14:creationId xmlns:p14="http://schemas.microsoft.com/office/powerpoint/2010/main" val="3737941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3/7/2021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292014" y="8919139"/>
            <a:ext cx="9430738" cy="10015074"/>
          </a:xfrm>
          <a:prstGeom prst="rect">
            <a:avLst/>
          </a:prstGeom>
        </p:spPr>
        <p:txBody>
          <a:bodyPr vert="horz"/>
          <a:lstStyle>
            <a:lvl1pPr>
              <a:defRPr>
                <a:latin typeface="Verdana"/>
                <a:cs typeface="Verdana"/>
              </a:defRPr>
            </a:lvl1pPr>
          </a:lstStyle>
          <a:p>
            <a:endParaRPr lang="en-US" dirty="0"/>
          </a:p>
        </p:txBody>
      </p:sp>
      <p:sp>
        <p:nvSpPr>
          <p:cNvPr id="6" name="Picture Placeholder 4"/>
          <p:cNvSpPr>
            <a:spLocks noGrp="1"/>
          </p:cNvSpPr>
          <p:nvPr>
            <p:ph type="pic" sz="quarter" idx="11"/>
          </p:nvPr>
        </p:nvSpPr>
        <p:spPr>
          <a:xfrm>
            <a:off x="22426612" y="8944674"/>
            <a:ext cx="19384187" cy="9993429"/>
          </a:xfrm>
          <a:prstGeom prst="rect">
            <a:avLst/>
          </a:prstGeom>
        </p:spPr>
        <p:txBody>
          <a:bodyPr vert="horz"/>
          <a:lstStyle>
            <a:lvl1pPr>
              <a:defRPr>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2" name="Rectangle 11"/>
          <p:cNvSpPr/>
          <p:nvPr userDrawn="1"/>
        </p:nvSpPr>
        <p:spPr>
          <a:xfrm>
            <a:off x="9906000" y="720448"/>
            <a:ext cx="33252441"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sp>
        <p:nvSpPr>
          <p:cNvPr id="13" name="Title 1"/>
          <p:cNvSpPr txBox="1">
            <a:spLocks/>
          </p:cNvSpPr>
          <p:nvPr userDrawn="1"/>
        </p:nvSpPr>
        <p:spPr>
          <a:xfrm>
            <a:off x="12280010" y="720448"/>
            <a:ext cx="30878431" cy="18287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endParaRPr lang="en-US" sz="5400" b="1" i="0" cap="none" spc="170" dirty="0">
              <a:latin typeface="Impact" charset="0"/>
            </a:endParaRPr>
          </a:p>
        </p:txBody>
      </p:sp>
      <p:sp>
        <p:nvSpPr>
          <p:cNvPr id="15" name="Rectangle 14"/>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2" userDrawn="1">
          <p15:clr>
            <a:srgbClr val="F26B43"/>
          </p15:clr>
        </p15:guide>
        <p15:guide id="2" pos="138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Graphical user interface&#10;&#10;Description automatically generated">
            <a:extLst>
              <a:ext uri="{FF2B5EF4-FFF2-40B4-BE49-F238E27FC236}">
                <a16:creationId xmlns:a16="http://schemas.microsoft.com/office/drawing/2014/main" id="{CFC73019-8559-4F0B-945B-F219EFC6CCBD}"/>
              </a:ext>
            </a:extLst>
          </p:cNvPr>
          <p:cNvPicPr>
            <a:picLocks noGrp="1" noChangeAspect="1"/>
          </p:cNvPicPr>
          <p:nvPr>
            <p:ph type="pic" sz="quarter" idx="11"/>
          </p:nvPr>
        </p:nvPicPr>
        <p:blipFill>
          <a:blip r:embed="rId2"/>
          <a:srcRect l="6277" r="6277"/>
          <a:stretch>
            <a:fillRect/>
          </a:stretch>
        </p:blipFill>
        <p:spPr>
          <a:xfrm>
            <a:off x="11597973" y="8212186"/>
            <a:ext cx="18602384" cy="9590374"/>
          </a:xfrm>
        </p:spPr>
      </p:pic>
      <p:sp>
        <p:nvSpPr>
          <p:cNvPr id="4" name="Subtitle 2"/>
          <p:cNvSpPr txBox="1">
            <a:spLocks/>
          </p:cNvSpPr>
          <p:nvPr/>
        </p:nvSpPr>
        <p:spPr>
          <a:xfrm>
            <a:off x="11597973" y="5445747"/>
            <a:ext cx="27780221" cy="3800745"/>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An Atari Breakout clone developed in Unity where players can compete against an AI adversary trained using Machine Learning(ML)</a:t>
            </a:r>
          </a:p>
        </p:txBody>
      </p:sp>
      <p:sp>
        <p:nvSpPr>
          <p:cNvPr id="6" name="Text Placeholder 18"/>
          <p:cNvSpPr txBox="1">
            <a:spLocks/>
          </p:cNvSpPr>
          <p:nvPr/>
        </p:nvSpPr>
        <p:spPr>
          <a:xfrm>
            <a:off x="30857106" y="29263983"/>
            <a:ext cx="11586294" cy="2581541"/>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spcAft>
                <a:spcPts val="2600"/>
              </a:spcAft>
            </a:pPr>
            <a:r>
              <a:rPr lang="en-US" dirty="0">
                <a:latin typeface="Verdana" charset="0"/>
                <a:ea typeface="Verdana" charset="0"/>
                <a:cs typeface="Verdana" charset="0"/>
              </a:rPr>
              <a:t>Within this scene, each game arena is controlled by a separate instance of the machine learning agent brain, such that each bot makes decisions only regarding its own environment. Multiplying the training arena allowed us to train agents much faster than with a singular arena and agent, as was the case with our early iterations.</a:t>
            </a:r>
          </a:p>
        </p:txBody>
      </p:sp>
      <p:sp>
        <p:nvSpPr>
          <p:cNvPr id="7" name="Text Placeholder 16"/>
          <p:cNvSpPr txBox="1">
            <a:spLocks/>
          </p:cNvSpPr>
          <p:nvPr/>
        </p:nvSpPr>
        <p:spPr>
          <a:xfrm>
            <a:off x="11597973" y="19416376"/>
            <a:ext cx="19385773"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charset="0"/>
                <a:ea typeface="Verdana" charset="0"/>
                <a:cs typeface="Verdana" charset="0"/>
              </a:rPr>
              <a:t>Machine Learning Development</a:t>
            </a:r>
          </a:p>
        </p:txBody>
      </p:sp>
      <p:sp>
        <p:nvSpPr>
          <p:cNvPr id="8" name="Text Placeholder 18"/>
          <p:cNvSpPr txBox="1">
            <a:spLocks/>
          </p:cNvSpPr>
          <p:nvPr/>
        </p:nvSpPr>
        <p:spPr>
          <a:xfrm>
            <a:off x="11636850" y="20644801"/>
            <a:ext cx="18755854" cy="12994648"/>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charset="0"/>
                <a:ea typeface="Verdana" charset="0"/>
                <a:cs typeface="Verdana" charset="0"/>
              </a:rPr>
              <a:t>The AI paddle controllers were developed using the Unity ML Agents plugin. After overriding several default methods within a trainer script and adding in components to our paddle game objects, we were able to run a command to hook up our instance of Unity to the ML algorithms which build a model in Python.</a:t>
            </a:r>
          </a:p>
          <a:p>
            <a:pPr>
              <a:spcAft>
                <a:spcPts val="2600"/>
              </a:spcAft>
            </a:pPr>
            <a:r>
              <a:rPr lang="en-US" dirty="0">
                <a:latin typeface="Verdana" charset="0"/>
                <a:ea typeface="Verdana" charset="0"/>
                <a:cs typeface="Verdana" charset="0"/>
              </a:rPr>
              <a:t>During a training session, each agent within the training scene to the right contributes their learning and rewards towards the cumulative learning progress of an output model which we can then plug in as an AI controller for one of our three difficulty levels. </a:t>
            </a:r>
          </a:p>
          <a:p>
            <a:pPr>
              <a:spcAft>
                <a:spcPts val="2600"/>
              </a:spcAft>
            </a:pPr>
            <a:r>
              <a:rPr lang="en-US" dirty="0">
                <a:latin typeface="Verdana" charset="0"/>
                <a:ea typeface="Verdana" charset="0"/>
                <a:cs typeface="Verdana" charset="0"/>
              </a:rPr>
              <a:t>Proximal Policy Optimization(PPO), the most common algorithm used within the Unity ML Agents plugin, was used to develop all of our final agent brains. We experimented with the Soft Actor Critic algorithm but found more success with PPO.</a:t>
            </a:r>
          </a:p>
          <a:p>
            <a:pPr>
              <a:spcAft>
                <a:spcPts val="2600"/>
              </a:spcAft>
            </a:pPr>
            <a:r>
              <a:rPr lang="en-US" dirty="0">
                <a:latin typeface="Verdana" charset="0"/>
                <a:ea typeface="Verdana" charset="0"/>
                <a:cs typeface="Verdana" charset="0"/>
              </a:rPr>
              <a:t>In order to fine tune the learning speed and help the agent achieve convergence on a “solution,” or final ideal set of decision making parameters, we manipulated several variables which dictate the algorithm response to training within a configuration file. After incrementally changing each variable, it was necessary to rerun the training, which could take up to an hour in order to build intuition on how the models respond to variations in training parameters.  </a:t>
            </a:r>
          </a:p>
          <a:p>
            <a:pPr>
              <a:spcAft>
                <a:spcPts val="2600"/>
              </a:spcAft>
            </a:pPr>
            <a:r>
              <a:rPr lang="en-US" dirty="0">
                <a:latin typeface="Verdana" charset="0"/>
                <a:ea typeface="Verdana" charset="0"/>
                <a:cs typeface="Verdana" charset="0"/>
              </a:rPr>
              <a:t>The agent brains which we use for our Easy, Medium, and Hard difficulty settings were created using the same training parameters but their model was captured after differing amounts of learning steps. Easy was captured at 50,000 steps, Medium at ~75,000, and Hard at 1 million.</a:t>
            </a:r>
          </a:p>
          <a:p>
            <a:pPr>
              <a:spcAft>
                <a:spcPts val="2600"/>
              </a:spcAft>
            </a:pPr>
            <a:r>
              <a:rPr lang="en-US" dirty="0">
                <a:latin typeface="Verdana" charset="0"/>
                <a:ea typeface="Verdana" charset="0"/>
                <a:cs typeface="Verdana" charset="0"/>
              </a:rPr>
              <a:t>The most successful training outputted a model that wins the game about 80% of the time.</a:t>
            </a:r>
          </a:p>
          <a:p>
            <a:pPr>
              <a:spcAft>
                <a:spcPts val="2600"/>
              </a:spcAft>
            </a:pPr>
            <a:endParaRPr lang="en-US" dirty="0">
              <a:latin typeface="Verdana" charset="0"/>
              <a:ea typeface="Verdana" charset="0"/>
              <a:cs typeface="Verdana" charset="0"/>
            </a:endParaRPr>
          </a:p>
          <a:p>
            <a:pPr>
              <a:spcAft>
                <a:spcPts val="2600"/>
              </a:spcAft>
            </a:pPr>
            <a:endParaRPr lang="en-US" dirty="0">
              <a:latin typeface="Verdana" charset="0"/>
              <a:ea typeface="Verdana" charset="0"/>
              <a:cs typeface="Verdana" charset="0"/>
            </a:endParaRPr>
          </a:p>
          <a:p>
            <a:pPr marL="0" indent="0">
              <a:spcAft>
                <a:spcPts val="2600"/>
              </a:spcAft>
              <a:buNone/>
            </a:pPr>
            <a:endParaRPr lang="en-US" dirty="0">
              <a:latin typeface="Verdana" charset="0"/>
              <a:ea typeface="Verdana" charset="0"/>
              <a:cs typeface="Verdana" charset="0"/>
            </a:endParaRPr>
          </a:p>
          <a:p>
            <a:pPr marL="0" indent="0">
              <a:spcAft>
                <a:spcPts val="2600"/>
              </a:spcAft>
              <a:buNone/>
            </a:pPr>
            <a:endParaRPr lang="en-US" dirty="0">
              <a:latin typeface="Verdana" charset="0"/>
              <a:ea typeface="Verdana" charset="0"/>
              <a:cs typeface="Verdana" charset="0"/>
            </a:endParaRPr>
          </a:p>
        </p:txBody>
      </p:sp>
      <p:sp>
        <p:nvSpPr>
          <p:cNvPr id="9" name="Text Placeholder 18"/>
          <p:cNvSpPr txBox="1">
            <a:spLocks/>
          </p:cNvSpPr>
          <p:nvPr/>
        </p:nvSpPr>
        <p:spPr>
          <a:xfrm>
            <a:off x="1931988" y="6258905"/>
            <a:ext cx="8103881" cy="9378273"/>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A port of the classic Breakout game into Unity. Physics are handled within Unity itself using </a:t>
            </a:r>
            <a:r>
              <a:rPr lang="en-US" dirty="0" err="1">
                <a:solidFill>
                  <a:schemeClr val="bg1"/>
                </a:solidFill>
                <a:latin typeface="Verdana" charset="0"/>
                <a:ea typeface="Verdana" charset="0"/>
                <a:cs typeface="Verdana" charset="0"/>
              </a:rPr>
              <a:t>RigidBody</a:t>
            </a:r>
            <a:r>
              <a:rPr lang="en-US" dirty="0">
                <a:solidFill>
                  <a:schemeClr val="bg1"/>
                </a:solidFill>
                <a:latin typeface="Verdana" charset="0"/>
                <a:ea typeface="Verdana" charset="0"/>
                <a:cs typeface="Verdana" charset="0"/>
              </a:rPr>
              <a:t> components and Box Colliders. </a:t>
            </a:r>
          </a:p>
          <a:p>
            <a:pPr>
              <a:spcAft>
                <a:spcPts val="2600"/>
              </a:spcAft>
            </a:pPr>
            <a:r>
              <a:rPr lang="en-US" dirty="0">
                <a:solidFill>
                  <a:schemeClr val="bg1"/>
                </a:solidFill>
                <a:latin typeface="Verdana" charset="0"/>
                <a:ea typeface="Verdana" charset="0"/>
                <a:cs typeface="Verdana" charset="0"/>
              </a:rPr>
              <a:t>A user can select from the main menu to play against an AI controlled paddle of three difficulty levels or to watch the AI play on its own.</a:t>
            </a:r>
          </a:p>
          <a:p>
            <a:pPr>
              <a:spcAft>
                <a:spcPts val="2600"/>
              </a:spcAft>
            </a:pPr>
            <a:r>
              <a:rPr lang="en-US" dirty="0">
                <a:solidFill>
                  <a:schemeClr val="bg1"/>
                </a:solidFill>
                <a:latin typeface="Verdana" charset="0"/>
                <a:ea typeface="Verdana" charset="0"/>
                <a:cs typeface="Verdana" charset="0"/>
              </a:rPr>
              <a:t>Unique game behaviors such as  the ball reflection angle from the paddle or the placing/destroying of bricks are defined in their own C# script.</a:t>
            </a:r>
          </a:p>
          <a:p>
            <a:pPr>
              <a:spcAft>
                <a:spcPts val="2600"/>
              </a:spcAft>
            </a:pPr>
            <a:r>
              <a:rPr lang="en-US" dirty="0">
                <a:solidFill>
                  <a:schemeClr val="bg1"/>
                </a:solidFill>
                <a:latin typeface="Verdana" charset="0"/>
                <a:ea typeface="Verdana" charset="0"/>
                <a:cs typeface="Verdana" charset="0"/>
              </a:rPr>
              <a:t>Game is complete with a score system, high score tracker, and </a:t>
            </a:r>
            <a:r>
              <a:rPr lang="en-US">
                <a:solidFill>
                  <a:schemeClr val="bg1"/>
                </a:solidFill>
                <a:latin typeface="Verdana" charset="0"/>
                <a:ea typeface="Verdana" charset="0"/>
                <a:cs typeface="Verdana" charset="0"/>
              </a:rPr>
              <a:t>sound effects. </a:t>
            </a:r>
          </a:p>
          <a:p>
            <a:pPr>
              <a:spcAft>
                <a:spcPts val="2600"/>
              </a:spcAft>
            </a:pPr>
            <a:endParaRPr lang="en-US" dirty="0">
              <a:solidFill>
                <a:schemeClr val="bg1"/>
              </a:solidFill>
              <a:latin typeface="Verdana" charset="0"/>
              <a:ea typeface="Verdana" charset="0"/>
              <a:cs typeface="Verdana" charset="0"/>
            </a:endParaRPr>
          </a:p>
          <a:p>
            <a:pPr>
              <a:spcAft>
                <a:spcPts val="2600"/>
              </a:spcAft>
            </a:pPr>
            <a:endParaRPr lang="en-US" dirty="0">
              <a:solidFill>
                <a:schemeClr val="bg1"/>
              </a:solidFill>
              <a:latin typeface="Verdana" charset="0"/>
              <a:ea typeface="Verdana" charset="0"/>
              <a:cs typeface="Verdana" charset="0"/>
            </a:endParaRPr>
          </a:p>
          <a:p>
            <a:pPr>
              <a:spcAft>
                <a:spcPts val="2600"/>
              </a:spcAft>
            </a:pPr>
            <a:endParaRPr lang="en-US" dirty="0">
              <a:solidFill>
                <a:schemeClr val="bg1"/>
              </a:solidFill>
              <a:latin typeface="Verdana" charset="0"/>
              <a:ea typeface="Verdana" charset="0"/>
              <a:cs typeface="Verdana" charset="0"/>
            </a:endParaRPr>
          </a:p>
        </p:txBody>
      </p:sp>
      <p:sp>
        <p:nvSpPr>
          <p:cNvPr id="10" name="Title 1"/>
          <p:cNvSpPr txBox="1">
            <a:spLocks/>
          </p:cNvSpPr>
          <p:nvPr/>
        </p:nvSpPr>
        <p:spPr>
          <a:xfrm>
            <a:off x="11597973" y="3463917"/>
            <a:ext cx="24159296"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Bigfoot Breakout</a:t>
            </a:r>
          </a:p>
        </p:txBody>
      </p:sp>
      <p:sp>
        <p:nvSpPr>
          <p:cNvPr id="11" name="Text Placeholder 16"/>
          <p:cNvSpPr txBox="1">
            <a:spLocks/>
          </p:cNvSpPr>
          <p:nvPr/>
        </p:nvSpPr>
        <p:spPr>
          <a:xfrm>
            <a:off x="1964266" y="5340107"/>
            <a:ext cx="8071603"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charset="0"/>
                <a:ea typeface="Verdana" charset="0"/>
                <a:cs typeface="Verdana" charset="0"/>
              </a:rPr>
              <a:t>Features</a:t>
            </a:r>
          </a:p>
        </p:txBody>
      </p:sp>
      <p:sp>
        <p:nvSpPr>
          <p:cNvPr id="12" name="Subtitle 2">
            <a:extLst>
              <a:ext uri="{FF2B5EF4-FFF2-40B4-BE49-F238E27FC236}">
                <a16:creationId xmlns:a16="http://schemas.microsoft.com/office/drawing/2014/main" id="{A61417C2-22D1-4C1E-BB1E-2574947BA160}"/>
              </a:ext>
            </a:extLst>
          </p:cNvPr>
          <p:cNvSpPr txBox="1">
            <a:spLocks/>
          </p:cNvSpPr>
          <p:nvPr/>
        </p:nvSpPr>
        <p:spPr>
          <a:xfrm>
            <a:off x="32118705" y="2666169"/>
            <a:ext cx="10737271" cy="3800745"/>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r">
              <a:spcBef>
                <a:spcPts val="0"/>
              </a:spcBef>
            </a:pPr>
            <a:r>
              <a:rPr lang="en-US" sz="5400" b="1" u="sng" dirty="0">
                <a:latin typeface="Georgia" panose="02040502050405020303" pitchFamily="18" charset="0"/>
                <a:ea typeface="Georgia" charset="0"/>
                <a:cs typeface="Georgia" charset="0"/>
              </a:rPr>
              <a:t>Team Sasquatch:</a:t>
            </a:r>
          </a:p>
          <a:p>
            <a:pPr algn="r">
              <a:spcBef>
                <a:spcPts val="0"/>
              </a:spcBef>
            </a:pPr>
            <a:r>
              <a:rPr lang="en-US" sz="5400" dirty="0">
                <a:latin typeface="Georgia" panose="02040502050405020303" pitchFamily="18" charset="0"/>
                <a:ea typeface="Georgia" charset="0"/>
                <a:cs typeface="Georgia" charset="0"/>
              </a:rPr>
              <a:t>Chris Hauser</a:t>
            </a:r>
          </a:p>
          <a:p>
            <a:pPr algn="r">
              <a:spcBef>
                <a:spcPts val="0"/>
              </a:spcBef>
            </a:pPr>
            <a:r>
              <a:rPr lang="en-US" sz="5400" dirty="0">
                <a:latin typeface="Georgia" panose="02040502050405020303" pitchFamily="18" charset="0"/>
                <a:ea typeface="Georgia" charset="0"/>
                <a:cs typeface="Georgia" charset="0"/>
              </a:rPr>
              <a:t>Dean </a:t>
            </a:r>
            <a:r>
              <a:rPr lang="en-US" sz="5400" dirty="0" err="1">
                <a:latin typeface="Georgia" panose="02040502050405020303" pitchFamily="18" charset="0"/>
                <a:ea typeface="Georgia" charset="0"/>
                <a:cs typeface="Georgia" charset="0"/>
              </a:rPr>
              <a:t>Branaman</a:t>
            </a:r>
            <a:endParaRPr lang="en-US" sz="5400" dirty="0">
              <a:latin typeface="Georgia" panose="02040502050405020303" pitchFamily="18" charset="0"/>
              <a:ea typeface="Georgia" charset="0"/>
              <a:cs typeface="Georgia" charset="0"/>
            </a:endParaRPr>
          </a:p>
        </p:txBody>
      </p:sp>
      <p:pic>
        <p:nvPicPr>
          <p:cNvPr id="14" name="Picture 13">
            <a:extLst>
              <a:ext uri="{FF2B5EF4-FFF2-40B4-BE49-F238E27FC236}">
                <a16:creationId xmlns:a16="http://schemas.microsoft.com/office/drawing/2014/main" id="{730B49E3-4634-4E6A-B233-E0E5400DDA45}"/>
              </a:ext>
            </a:extLst>
          </p:cNvPr>
          <p:cNvPicPr>
            <a:picLocks noChangeAspect="1"/>
          </p:cNvPicPr>
          <p:nvPr/>
        </p:nvPicPr>
        <p:blipFill>
          <a:blip r:embed="rId3"/>
          <a:stretch>
            <a:fillRect/>
          </a:stretch>
        </p:blipFill>
        <p:spPr>
          <a:xfrm>
            <a:off x="30857106" y="22312572"/>
            <a:ext cx="11554570" cy="6642076"/>
          </a:xfrm>
          <a:prstGeom prst="rect">
            <a:avLst/>
          </a:prstGeom>
        </p:spPr>
      </p:pic>
      <p:sp>
        <p:nvSpPr>
          <p:cNvPr id="17" name="Text Placeholder 18">
            <a:extLst>
              <a:ext uri="{FF2B5EF4-FFF2-40B4-BE49-F238E27FC236}">
                <a16:creationId xmlns:a16="http://schemas.microsoft.com/office/drawing/2014/main" id="{DD130EF9-8871-4939-A3CC-16725D317D6C}"/>
              </a:ext>
            </a:extLst>
          </p:cNvPr>
          <p:cNvSpPr txBox="1">
            <a:spLocks/>
          </p:cNvSpPr>
          <p:nvPr/>
        </p:nvSpPr>
        <p:spPr>
          <a:xfrm>
            <a:off x="11818321" y="18194057"/>
            <a:ext cx="18161687" cy="401457"/>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ctr">
              <a:spcAft>
                <a:spcPts val="2600"/>
              </a:spcAft>
            </a:pPr>
            <a:r>
              <a:rPr lang="en-US" dirty="0">
                <a:latin typeface="Verdana" charset="0"/>
                <a:ea typeface="Verdana" charset="0"/>
                <a:cs typeface="Verdana" charset="0"/>
              </a:rPr>
              <a:t>The main game arena. The player controls the right side and the ML agent controls the left paddle.</a:t>
            </a:r>
          </a:p>
        </p:txBody>
      </p:sp>
      <p:pic>
        <p:nvPicPr>
          <p:cNvPr id="21" name="Picture 20" descr="Text&#10;&#10;Description automatically generated">
            <a:extLst>
              <a:ext uri="{FF2B5EF4-FFF2-40B4-BE49-F238E27FC236}">
                <a16:creationId xmlns:a16="http://schemas.microsoft.com/office/drawing/2014/main" id="{FF4A7E65-A662-4DD3-BF4D-04CEE6782970}"/>
              </a:ext>
            </a:extLst>
          </p:cNvPr>
          <p:cNvPicPr>
            <a:picLocks noChangeAspect="1"/>
          </p:cNvPicPr>
          <p:nvPr/>
        </p:nvPicPr>
        <p:blipFill>
          <a:blip r:embed="rId4"/>
          <a:stretch>
            <a:fillRect/>
          </a:stretch>
        </p:blipFill>
        <p:spPr>
          <a:xfrm>
            <a:off x="30857106" y="8212186"/>
            <a:ext cx="7420125" cy="6281392"/>
          </a:xfrm>
          <a:prstGeom prst="rect">
            <a:avLst/>
          </a:prstGeom>
        </p:spPr>
      </p:pic>
      <p:pic>
        <p:nvPicPr>
          <p:cNvPr id="36" name="Picture 35">
            <a:extLst>
              <a:ext uri="{FF2B5EF4-FFF2-40B4-BE49-F238E27FC236}">
                <a16:creationId xmlns:a16="http://schemas.microsoft.com/office/drawing/2014/main" id="{6A8C5CCA-FD57-4143-85DB-10F8AD92C266}"/>
              </a:ext>
            </a:extLst>
          </p:cNvPr>
          <p:cNvPicPr>
            <a:picLocks noChangeAspect="1"/>
          </p:cNvPicPr>
          <p:nvPr/>
        </p:nvPicPr>
        <p:blipFill>
          <a:blip r:embed="rId5"/>
          <a:stretch>
            <a:fillRect/>
          </a:stretch>
        </p:blipFill>
        <p:spPr>
          <a:xfrm>
            <a:off x="30857106" y="15073748"/>
            <a:ext cx="7420125" cy="6642076"/>
          </a:xfrm>
          <a:prstGeom prst="rect">
            <a:avLst/>
          </a:prstGeom>
        </p:spPr>
      </p:pic>
      <p:sp>
        <p:nvSpPr>
          <p:cNvPr id="37" name="Text Placeholder 18">
            <a:extLst>
              <a:ext uri="{FF2B5EF4-FFF2-40B4-BE49-F238E27FC236}">
                <a16:creationId xmlns:a16="http://schemas.microsoft.com/office/drawing/2014/main" id="{09C2C01D-D8FE-4B86-B155-3AB497126C5A}"/>
              </a:ext>
            </a:extLst>
          </p:cNvPr>
          <p:cNvSpPr txBox="1">
            <a:spLocks/>
          </p:cNvSpPr>
          <p:nvPr/>
        </p:nvSpPr>
        <p:spPr>
          <a:xfrm>
            <a:off x="38844800" y="8212186"/>
            <a:ext cx="3970724" cy="3889591"/>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spcAft>
                <a:spcPts val="2600"/>
              </a:spcAft>
            </a:pPr>
            <a:r>
              <a:rPr lang="en-US" dirty="0">
                <a:latin typeface="Verdana" charset="0"/>
                <a:ea typeface="Verdana" charset="0"/>
                <a:cs typeface="Verdana" charset="0"/>
              </a:rPr>
              <a:t>This code block sets up the observations the agent makes to gather data in order to make decisions and take actions, which are specified in the </a:t>
            </a:r>
            <a:r>
              <a:rPr lang="en-US" dirty="0" err="1">
                <a:latin typeface="Verdana" charset="0"/>
                <a:ea typeface="Verdana" charset="0"/>
                <a:cs typeface="Verdana" charset="0"/>
              </a:rPr>
              <a:t>OnActionReceived</a:t>
            </a:r>
            <a:r>
              <a:rPr lang="en-US" dirty="0">
                <a:latin typeface="Verdana" charset="0"/>
                <a:ea typeface="Verdana" charset="0"/>
                <a:cs typeface="Verdana" charset="0"/>
              </a:rPr>
              <a:t> method.</a:t>
            </a:r>
          </a:p>
        </p:txBody>
      </p:sp>
      <p:sp>
        <p:nvSpPr>
          <p:cNvPr id="38" name="Text Placeholder 18">
            <a:extLst>
              <a:ext uri="{FF2B5EF4-FFF2-40B4-BE49-F238E27FC236}">
                <a16:creationId xmlns:a16="http://schemas.microsoft.com/office/drawing/2014/main" id="{55F07EED-5C5F-4151-AB31-14A422D29B27}"/>
              </a:ext>
            </a:extLst>
          </p:cNvPr>
          <p:cNvSpPr txBox="1">
            <a:spLocks/>
          </p:cNvSpPr>
          <p:nvPr/>
        </p:nvSpPr>
        <p:spPr>
          <a:xfrm>
            <a:off x="38741634" y="15066173"/>
            <a:ext cx="4073890" cy="3889591"/>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spcAft>
                <a:spcPts val="2600"/>
              </a:spcAft>
            </a:pPr>
            <a:r>
              <a:rPr lang="en-US" dirty="0">
                <a:latin typeface="Verdana" charset="0"/>
                <a:ea typeface="Verdana" charset="0"/>
                <a:cs typeface="Verdana" charset="0"/>
              </a:rPr>
              <a:t>Here the Agent is given a reward based on various scenarios. Hitting the ball, breaking a brick, winning the game, and losing the game all provide differing reward amounts.</a:t>
            </a:r>
          </a:p>
        </p:txBody>
      </p:sp>
    </p:spTree>
    <p:extLst>
      <p:ext uri="{BB962C8B-B14F-4D97-AF65-F5344CB8AC3E}">
        <p14:creationId xmlns:p14="http://schemas.microsoft.com/office/powerpoint/2010/main" val="3083098748"/>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399</TotalTime>
  <Words>574</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Chris Hauser</cp:lastModifiedBy>
  <cp:revision>51</cp:revision>
  <dcterms:created xsi:type="dcterms:W3CDTF">2017-04-19T21:01:26Z</dcterms:created>
  <dcterms:modified xsi:type="dcterms:W3CDTF">2021-03-07T18:04:46Z</dcterms:modified>
</cp:coreProperties>
</file>