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8" r:id="rId2"/>
  </p:sldIdLst>
  <p:sldSz cx="21945600" cy="32918400"/>
  <p:notesSz cx="6858000" cy="9144000"/>
  <p:defaultTextStyle>
    <a:defPPr>
      <a:defRPr lang="en-US"/>
    </a:defPPr>
    <a:lvl1pPr algn="l" defTabSz="3133725" rtl="0" fontAlgn="base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1566863" indent="-1109663" algn="l" defTabSz="3133725" rtl="0" fontAlgn="base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3133725" indent="-2219325" algn="l" defTabSz="3133725" rtl="0" fontAlgn="base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4702175" indent="-3330575" algn="l" defTabSz="3133725" rtl="0" fontAlgn="base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6269038" indent="-4440238" algn="l" defTabSz="3133725" rtl="0" fontAlgn="base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6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6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6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6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711" autoAdjust="0"/>
  </p:normalViewPr>
  <p:slideViewPr>
    <p:cSldViewPr>
      <p:cViewPr>
        <p:scale>
          <a:sx n="44" d="100"/>
          <a:sy n="44" d="100"/>
        </p:scale>
        <p:origin x="-360" y="-72"/>
      </p:cViewPr>
      <p:guideLst>
        <p:guide orient="horz" pos="10368"/>
        <p:guide pos="6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2592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313502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313502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D8D19EB-707A-4F6A-A262-C92A1A28E0BA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313502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313502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F015B44-676E-4608-A62D-53C22B9F25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5"/>
          <p:cNvSpPr/>
          <p:nvPr userDrawn="1"/>
        </p:nvSpPr>
        <p:spPr>
          <a:xfrm>
            <a:off x="0" y="0"/>
            <a:ext cx="21736050" cy="28194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99000"/>
                </a:schemeClr>
              </a:gs>
              <a:gs pos="100000">
                <a:schemeClr val="tx2">
                  <a:alpha val="55000"/>
                </a:schemeClr>
              </a:gs>
            </a:gsLst>
            <a:lin ang="0" scaled="1"/>
            <a:tileRect/>
          </a:gradFill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45714" rIns="91428" bIns="45714" anchor="ctr"/>
          <a:lstStyle/>
          <a:p>
            <a:pPr algn="ctr" defTabSz="31350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1" name="Picture 16"/>
          <p:cNvPicPr>
            <a:picLocks noChangeAspect="1"/>
          </p:cNvPicPr>
          <p:nvPr userDrawn="1"/>
        </p:nvPicPr>
        <p:blipFill>
          <a:blip r:embed="rId3"/>
          <a:srcRect l="5952" r="6425" b="21832"/>
          <a:stretch>
            <a:fillRect/>
          </a:stretch>
        </p:blipFill>
        <p:spPr bwMode="auto">
          <a:xfrm>
            <a:off x="16205200" y="0"/>
            <a:ext cx="5740400" cy="391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80"/>
          <p:cNvSpPr>
            <a:spLocks noChangeArrowheads="1"/>
          </p:cNvSpPr>
          <p:nvPr userDrawn="1"/>
        </p:nvSpPr>
        <p:spPr bwMode="auto">
          <a:xfrm>
            <a:off x="457200" y="4114800"/>
            <a:ext cx="10287000" cy="9144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6" tIns="45710" rIns="91426" bIns="45710" anchor="ctr"/>
          <a:lstStyle/>
          <a:p>
            <a:pPr defTabSz="313502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" pitchFamily="-28" charset="0"/>
              <a:cs typeface="+mn-cs"/>
            </a:endParaRPr>
          </a:p>
        </p:txBody>
      </p:sp>
      <p:sp>
        <p:nvSpPr>
          <p:cNvPr id="13" name="TextBox 1"/>
          <p:cNvSpPr txBox="1"/>
          <p:nvPr userDrawn="1"/>
        </p:nvSpPr>
        <p:spPr>
          <a:xfrm>
            <a:off x="-28575" y="0"/>
            <a:ext cx="16233775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31350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0" dirty="0">
              <a:latin typeface="+mn-lt"/>
              <a:cs typeface="+mn-cs"/>
            </a:endParaRPr>
          </a:p>
        </p:txBody>
      </p:sp>
      <p:sp>
        <p:nvSpPr>
          <p:cNvPr id="15" name="Rectangle 80"/>
          <p:cNvSpPr>
            <a:spLocks noChangeArrowheads="1"/>
          </p:cNvSpPr>
          <p:nvPr userDrawn="1"/>
        </p:nvSpPr>
        <p:spPr bwMode="auto">
          <a:xfrm>
            <a:off x="11201400" y="4114800"/>
            <a:ext cx="10287000" cy="9144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6" tIns="45710" rIns="91426" bIns="45710" anchor="ctr"/>
          <a:lstStyle/>
          <a:p>
            <a:pPr defTabSz="313502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" pitchFamily="-28" charset="0"/>
              <a:cs typeface="+mn-cs"/>
            </a:endParaRPr>
          </a:p>
        </p:txBody>
      </p:sp>
      <p:sp>
        <p:nvSpPr>
          <p:cNvPr id="16" name="Rectangle 80"/>
          <p:cNvSpPr>
            <a:spLocks noChangeArrowheads="1"/>
          </p:cNvSpPr>
          <p:nvPr userDrawn="1"/>
        </p:nvSpPr>
        <p:spPr bwMode="auto">
          <a:xfrm>
            <a:off x="457200" y="13716000"/>
            <a:ext cx="10287000" cy="9144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6" tIns="45710" rIns="91426" bIns="45710" anchor="ctr"/>
          <a:lstStyle/>
          <a:p>
            <a:pPr defTabSz="313502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" pitchFamily="-28" charset="0"/>
              <a:cs typeface="+mn-cs"/>
            </a:endParaRPr>
          </a:p>
        </p:txBody>
      </p:sp>
      <p:sp>
        <p:nvSpPr>
          <p:cNvPr id="17" name="Rectangle 80"/>
          <p:cNvSpPr>
            <a:spLocks noChangeArrowheads="1"/>
          </p:cNvSpPr>
          <p:nvPr userDrawn="1"/>
        </p:nvSpPr>
        <p:spPr bwMode="auto">
          <a:xfrm>
            <a:off x="11201400" y="13716000"/>
            <a:ext cx="10287000" cy="9144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6" tIns="45710" rIns="91426" bIns="45710" anchor="ctr"/>
          <a:lstStyle/>
          <a:p>
            <a:pPr defTabSz="313502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" pitchFamily="-28" charset="0"/>
              <a:cs typeface="+mn-cs"/>
            </a:endParaRPr>
          </a:p>
        </p:txBody>
      </p:sp>
      <p:sp>
        <p:nvSpPr>
          <p:cNvPr id="18" name="Rectangle 80"/>
          <p:cNvSpPr>
            <a:spLocks noChangeArrowheads="1"/>
          </p:cNvSpPr>
          <p:nvPr userDrawn="1"/>
        </p:nvSpPr>
        <p:spPr bwMode="auto">
          <a:xfrm>
            <a:off x="457200" y="23317200"/>
            <a:ext cx="10287000" cy="9144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6" tIns="45710" rIns="91426" bIns="45710" anchor="ctr"/>
          <a:lstStyle/>
          <a:p>
            <a:pPr defTabSz="313502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" pitchFamily="-28" charset="0"/>
              <a:cs typeface="+mn-cs"/>
            </a:endParaRPr>
          </a:p>
        </p:txBody>
      </p:sp>
      <p:sp>
        <p:nvSpPr>
          <p:cNvPr id="19" name="Rectangle 80"/>
          <p:cNvSpPr>
            <a:spLocks noChangeArrowheads="1"/>
          </p:cNvSpPr>
          <p:nvPr userDrawn="1"/>
        </p:nvSpPr>
        <p:spPr bwMode="auto">
          <a:xfrm>
            <a:off x="11201400" y="23317200"/>
            <a:ext cx="10287000" cy="9144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26" tIns="45710" rIns="91426" bIns="45710" anchor="ctr"/>
          <a:lstStyle/>
          <a:p>
            <a:pPr defTabSz="313502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" pitchFamily="-28" charset="0"/>
              <a:cs typeface="+mn-cs"/>
            </a:endParaRP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57200" y="4114800"/>
            <a:ext cx="10287000" cy="731520"/>
          </a:xfrm>
          <a:prstGeom prst="rect">
            <a:avLst/>
          </a:prstGeom>
          <a:solidFill>
            <a:schemeClr val="tx2">
              <a:alpha val="55000"/>
            </a:schemeClr>
          </a:solidFill>
        </p:spPr>
        <p:txBody>
          <a:bodyPr lIns="182880"/>
          <a:lstStyle>
            <a:lvl1pPr marL="0" indent="0">
              <a:buNone/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88190" y="2971800"/>
            <a:ext cx="15971010" cy="838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8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199" y="0"/>
            <a:ext cx="15697201" cy="2819400"/>
          </a:xfrm>
          <a:prstGeom prst="rect">
            <a:avLst/>
          </a:prstGeom>
        </p:spPr>
        <p:txBody>
          <a:bodyPr tIns="91440"/>
          <a:lstStyle>
            <a:lvl1pPr marL="0" indent="0">
              <a:buNone/>
              <a:defRPr sz="8000" b="1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11201400" y="4114800"/>
            <a:ext cx="10287000" cy="731520"/>
          </a:xfrm>
          <a:prstGeom prst="rect">
            <a:avLst/>
          </a:prstGeom>
          <a:solidFill>
            <a:schemeClr val="tx2">
              <a:alpha val="55000"/>
            </a:schemeClr>
          </a:solidFill>
        </p:spPr>
        <p:txBody>
          <a:bodyPr lIns="182880"/>
          <a:lstStyle>
            <a:lvl1pPr marL="0" indent="0">
              <a:buNone/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7200" y="13716000"/>
            <a:ext cx="10287000" cy="731520"/>
          </a:xfrm>
          <a:prstGeom prst="rect">
            <a:avLst/>
          </a:prstGeom>
          <a:solidFill>
            <a:schemeClr val="tx2">
              <a:alpha val="55000"/>
            </a:schemeClr>
          </a:solidFill>
        </p:spPr>
        <p:txBody>
          <a:bodyPr lIns="182880"/>
          <a:lstStyle>
            <a:lvl1pPr marL="0" indent="0">
              <a:buNone/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11201400" y="13716000"/>
            <a:ext cx="10287000" cy="731520"/>
          </a:xfrm>
          <a:prstGeom prst="rect">
            <a:avLst/>
          </a:prstGeom>
          <a:solidFill>
            <a:schemeClr val="tx2">
              <a:alpha val="55000"/>
            </a:schemeClr>
          </a:solidFill>
        </p:spPr>
        <p:txBody>
          <a:bodyPr lIns="182880"/>
          <a:lstStyle>
            <a:lvl1pPr marL="0" indent="0">
              <a:buNone/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457200" y="23317200"/>
            <a:ext cx="10287000" cy="731520"/>
          </a:xfrm>
          <a:prstGeom prst="rect">
            <a:avLst/>
          </a:prstGeom>
          <a:solidFill>
            <a:schemeClr val="tx2">
              <a:alpha val="55000"/>
            </a:schemeClr>
          </a:solidFill>
        </p:spPr>
        <p:txBody>
          <a:bodyPr lIns="182880"/>
          <a:lstStyle>
            <a:lvl1pPr marL="0" indent="0">
              <a:buNone/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11201400" y="23317200"/>
            <a:ext cx="10287000" cy="731520"/>
          </a:xfrm>
          <a:prstGeom prst="rect">
            <a:avLst/>
          </a:prstGeom>
          <a:solidFill>
            <a:schemeClr val="tx2">
              <a:alpha val="55000"/>
            </a:schemeClr>
          </a:solidFill>
        </p:spPr>
        <p:txBody>
          <a:bodyPr lIns="182880"/>
          <a:lstStyle>
            <a:lvl1pPr marL="0" indent="0">
              <a:buNone/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defRPr>
            </a:lvl1pPr>
          </a:lstStyle>
          <a:p>
            <a:pPr lvl="0"/>
            <a:endParaRPr 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318262"/>
            <a:ext cx="19751040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7680963"/>
            <a:ext cx="19751040" cy="2172462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3" y="30510163"/>
            <a:ext cx="5121275" cy="1752600"/>
          </a:xfrm>
          <a:prstGeom prst="rect">
            <a:avLst/>
          </a:prstGeom>
        </p:spPr>
        <p:txBody>
          <a:bodyPr/>
          <a:lstStyle>
            <a:lvl1pPr defTabSz="313502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37C8E99-0F95-4D2E-90C4-08C9B75B5C58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97763" y="30510163"/>
            <a:ext cx="6950075" cy="1752600"/>
          </a:xfrm>
          <a:prstGeom prst="rect">
            <a:avLst/>
          </a:prstGeom>
        </p:spPr>
        <p:txBody>
          <a:bodyPr/>
          <a:lstStyle>
            <a:lvl1pPr defTabSz="313502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27363" y="30510163"/>
            <a:ext cx="5121275" cy="1752600"/>
          </a:xfrm>
          <a:prstGeom prst="rect">
            <a:avLst/>
          </a:prstGeom>
        </p:spPr>
        <p:txBody>
          <a:bodyPr/>
          <a:lstStyle>
            <a:lvl1pPr defTabSz="313502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D1A0241-1FD1-4474-9E7A-4A72371D64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560" y="1318265"/>
            <a:ext cx="4937760" cy="2808732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318265"/>
            <a:ext cx="14447520" cy="2808732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3" y="30510163"/>
            <a:ext cx="5121275" cy="1752600"/>
          </a:xfrm>
          <a:prstGeom prst="rect">
            <a:avLst/>
          </a:prstGeom>
        </p:spPr>
        <p:txBody>
          <a:bodyPr/>
          <a:lstStyle>
            <a:lvl1pPr defTabSz="313502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25C8630-6E21-4825-9FD0-62D29D6936DD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97763" y="30510163"/>
            <a:ext cx="6950075" cy="1752600"/>
          </a:xfrm>
          <a:prstGeom prst="rect">
            <a:avLst/>
          </a:prstGeom>
        </p:spPr>
        <p:txBody>
          <a:bodyPr/>
          <a:lstStyle>
            <a:lvl1pPr defTabSz="313502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27363" y="30510163"/>
            <a:ext cx="5121275" cy="1752600"/>
          </a:xfrm>
          <a:prstGeom prst="rect">
            <a:avLst/>
          </a:prstGeom>
        </p:spPr>
        <p:txBody>
          <a:bodyPr/>
          <a:lstStyle>
            <a:lvl1pPr defTabSz="313502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8F15951-0D9D-400B-8F07-9AF0E87C75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318262"/>
            <a:ext cx="19751040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7680963"/>
            <a:ext cx="19751040" cy="217246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3" y="30510163"/>
            <a:ext cx="5121275" cy="1752600"/>
          </a:xfrm>
          <a:prstGeom prst="rect">
            <a:avLst/>
          </a:prstGeom>
        </p:spPr>
        <p:txBody>
          <a:bodyPr/>
          <a:lstStyle>
            <a:lvl1pPr defTabSz="313502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B16F0EE-F316-43C2-B20D-D25DE805205F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97763" y="30510163"/>
            <a:ext cx="6950075" cy="1752600"/>
          </a:xfrm>
          <a:prstGeom prst="rect">
            <a:avLst/>
          </a:prstGeom>
        </p:spPr>
        <p:txBody>
          <a:bodyPr/>
          <a:lstStyle>
            <a:lvl1pPr defTabSz="313502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27363" y="30510163"/>
            <a:ext cx="5121275" cy="1752600"/>
          </a:xfrm>
          <a:prstGeom prst="rect">
            <a:avLst/>
          </a:prstGeom>
        </p:spPr>
        <p:txBody>
          <a:bodyPr/>
          <a:lstStyle>
            <a:lvl1pPr defTabSz="313502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6F764EB-F12B-403D-BBE7-2784FAA019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3122"/>
            <a:ext cx="18653760" cy="6537960"/>
          </a:xfrm>
          <a:prstGeom prst="rect">
            <a:avLst/>
          </a:prstGeo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2225"/>
            <a:ext cx="18653760" cy="720089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5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0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53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04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5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0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3" y="30510163"/>
            <a:ext cx="5121275" cy="1752600"/>
          </a:xfrm>
          <a:prstGeom prst="rect">
            <a:avLst/>
          </a:prstGeom>
        </p:spPr>
        <p:txBody>
          <a:bodyPr/>
          <a:lstStyle>
            <a:lvl1pPr defTabSz="313502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A7A2509-B132-4272-9B8C-25000724FE53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97763" y="30510163"/>
            <a:ext cx="6950075" cy="1752600"/>
          </a:xfrm>
          <a:prstGeom prst="rect">
            <a:avLst/>
          </a:prstGeom>
        </p:spPr>
        <p:txBody>
          <a:bodyPr/>
          <a:lstStyle>
            <a:lvl1pPr defTabSz="313502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27363" y="30510163"/>
            <a:ext cx="5121275" cy="1752600"/>
          </a:xfrm>
          <a:prstGeom prst="rect">
            <a:avLst/>
          </a:prstGeom>
        </p:spPr>
        <p:txBody>
          <a:bodyPr/>
          <a:lstStyle>
            <a:lvl1pPr defTabSz="313502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2FE0C7E-8964-4F1B-9FAD-10D2FC406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318262"/>
            <a:ext cx="19751040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7680963"/>
            <a:ext cx="9692640" cy="21724622"/>
          </a:xfrm>
          <a:prstGeom prst="rect">
            <a:avLst/>
          </a:prstGeo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0" y="7680963"/>
            <a:ext cx="9692640" cy="21724622"/>
          </a:xfrm>
          <a:prstGeom prst="rect">
            <a:avLst/>
          </a:prstGeo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6963" y="30510163"/>
            <a:ext cx="5121275" cy="1752600"/>
          </a:xfrm>
          <a:prstGeom prst="rect">
            <a:avLst/>
          </a:prstGeom>
        </p:spPr>
        <p:txBody>
          <a:bodyPr/>
          <a:lstStyle>
            <a:lvl1pPr defTabSz="313502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824F259-3EDF-4E86-BE02-C8DBD7F6B870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497763" y="30510163"/>
            <a:ext cx="6950075" cy="1752600"/>
          </a:xfrm>
          <a:prstGeom prst="rect">
            <a:avLst/>
          </a:prstGeom>
        </p:spPr>
        <p:txBody>
          <a:bodyPr/>
          <a:lstStyle>
            <a:lvl1pPr defTabSz="313502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727363" y="30510163"/>
            <a:ext cx="5121275" cy="1752600"/>
          </a:xfrm>
          <a:prstGeom prst="rect">
            <a:avLst/>
          </a:prstGeom>
        </p:spPr>
        <p:txBody>
          <a:bodyPr/>
          <a:lstStyle>
            <a:lvl1pPr defTabSz="313502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8D196DA-DECD-48D9-81B1-24F6F1111F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318262"/>
            <a:ext cx="19751040" cy="5486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368542"/>
            <a:ext cx="9696451" cy="307085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0439400"/>
            <a:ext cx="9696451" cy="18966182"/>
          </a:xfrm>
          <a:prstGeom prst="rect">
            <a:avLst/>
          </a:prstGeo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1" y="7368542"/>
            <a:ext cx="9700260" cy="307085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1" y="10439400"/>
            <a:ext cx="9700260" cy="18966182"/>
          </a:xfrm>
          <a:prstGeom prst="rect">
            <a:avLst/>
          </a:prstGeo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6963" y="30510163"/>
            <a:ext cx="5121275" cy="1752600"/>
          </a:xfrm>
          <a:prstGeom prst="rect">
            <a:avLst/>
          </a:prstGeom>
        </p:spPr>
        <p:txBody>
          <a:bodyPr/>
          <a:lstStyle>
            <a:lvl1pPr defTabSz="313502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00FCD83-00AB-460C-B3A7-2D790465327B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497763" y="30510163"/>
            <a:ext cx="6950075" cy="1752600"/>
          </a:xfrm>
          <a:prstGeom prst="rect">
            <a:avLst/>
          </a:prstGeom>
        </p:spPr>
        <p:txBody>
          <a:bodyPr/>
          <a:lstStyle>
            <a:lvl1pPr defTabSz="313502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727363" y="30510163"/>
            <a:ext cx="5121275" cy="1752600"/>
          </a:xfrm>
          <a:prstGeom prst="rect">
            <a:avLst/>
          </a:prstGeom>
        </p:spPr>
        <p:txBody>
          <a:bodyPr/>
          <a:lstStyle>
            <a:lvl1pPr defTabSz="313502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63DC80E-0B74-4095-B3C9-B857461792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318262"/>
            <a:ext cx="19751040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6963" y="30510163"/>
            <a:ext cx="5121275" cy="1752600"/>
          </a:xfrm>
          <a:prstGeom prst="rect">
            <a:avLst/>
          </a:prstGeom>
        </p:spPr>
        <p:txBody>
          <a:bodyPr/>
          <a:lstStyle>
            <a:lvl1pPr defTabSz="313502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20F3A19-601E-4591-82CD-FEE6514B11B7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497763" y="30510163"/>
            <a:ext cx="6950075" cy="1752600"/>
          </a:xfrm>
          <a:prstGeom prst="rect">
            <a:avLst/>
          </a:prstGeom>
        </p:spPr>
        <p:txBody>
          <a:bodyPr/>
          <a:lstStyle>
            <a:lvl1pPr defTabSz="313502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5727363" y="30510163"/>
            <a:ext cx="5121275" cy="1752600"/>
          </a:xfrm>
          <a:prstGeom prst="rect">
            <a:avLst/>
          </a:prstGeom>
        </p:spPr>
        <p:txBody>
          <a:bodyPr/>
          <a:lstStyle>
            <a:lvl1pPr defTabSz="313502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16357C5-CDFC-493E-864D-A82959920B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6963" y="30510163"/>
            <a:ext cx="5121275" cy="1752600"/>
          </a:xfrm>
          <a:prstGeom prst="rect">
            <a:avLst/>
          </a:prstGeom>
        </p:spPr>
        <p:txBody>
          <a:bodyPr/>
          <a:lstStyle>
            <a:lvl1pPr defTabSz="313502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64CC140-24B2-4916-BFE3-F142FEA8CB05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497763" y="30510163"/>
            <a:ext cx="6950075" cy="1752600"/>
          </a:xfrm>
          <a:prstGeom prst="rect">
            <a:avLst/>
          </a:prstGeom>
        </p:spPr>
        <p:txBody>
          <a:bodyPr/>
          <a:lstStyle>
            <a:lvl1pPr defTabSz="313502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727363" y="30510163"/>
            <a:ext cx="5121275" cy="1752600"/>
          </a:xfrm>
          <a:prstGeom prst="rect">
            <a:avLst/>
          </a:prstGeom>
        </p:spPr>
        <p:txBody>
          <a:bodyPr/>
          <a:lstStyle>
            <a:lvl1pPr defTabSz="313502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BA9AF98-B05D-46E3-BF68-57A7336CC6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1310640"/>
            <a:ext cx="7219951" cy="5577840"/>
          </a:xfrm>
          <a:prstGeom prst="rect">
            <a:avLst/>
          </a:prstGeo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1310643"/>
            <a:ext cx="12268200" cy="28094942"/>
          </a:xfrm>
          <a:prstGeom prst="rect">
            <a:avLst/>
          </a:prstGeo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1" y="6888483"/>
            <a:ext cx="7219951" cy="225171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6963" y="30510163"/>
            <a:ext cx="5121275" cy="1752600"/>
          </a:xfrm>
          <a:prstGeom prst="rect">
            <a:avLst/>
          </a:prstGeom>
        </p:spPr>
        <p:txBody>
          <a:bodyPr/>
          <a:lstStyle>
            <a:lvl1pPr defTabSz="313502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658E55F-B492-4A68-8EDF-19784052EBD1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497763" y="30510163"/>
            <a:ext cx="6950075" cy="1752600"/>
          </a:xfrm>
          <a:prstGeom prst="rect">
            <a:avLst/>
          </a:prstGeom>
        </p:spPr>
        <p:txBody>
          <a:bodyPr/>
          <a:lstStyle>
            <a:lvl1pPr defTabSz="313502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727363" y="30510163"/>
            <a:ext cx="5121275" cy="1752600"/>
          </a:xfrm>
          <a:prstGeom prst="rect">
            <a:avLst/>
          </a:prstGeom>
        </p:spPr>
        <p:txBody>
          <a:bodyPr/>
          <a:lstStyle>
            <a:lvl1pPr defTabSz="313502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D87A2E2-C62B-496E-8A13-200317CB45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1" y="23042880"/>
            <a:ext cx="13167360" cy="2720342"/>
          </a:xfrm>
          <a:prstGeom prst="rect">
            <a:avLst/>
          </a:prstGeo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1" y="2941320"/>
            <a:ext cx="13167360" cy="19751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0"/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1" y="25763222"/>
            <a:ext cx="13167360" cy="3863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6963" y="30510163"/>
            <a:ext cx="5121275" cy="1752600"/>
          </a:xfrm>
          <a:prstGeom prst="rect">
            <a:avLst/>
          </a:prstGeom>
        </p:spPr>
        <p:txBody>
          <a:bodyPr/>
          <a:lstStyle>
            <a:lvl1pPr defTabSz="313502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80A1C00-1658-42C1-885C-544593642B5F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497763" y="30510163"/>
            <a:ext cx="6950075" cy="1752600"/>
          </a:xfrm>
          <a:prstGeom prst="rect">
            <a:avLst/>
          </a:prstGeom>
        </p:spPr>
        <p:txBody>
          <a:bodyPr/>
          <a:lstStyle>
            <a:lvl1pPr defTabSz="313502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727363" y="30510163"/>
            <a:ext cx="5121275" cy="1752600"/>
          </a:xfrm>
          <a:prstGeom prst="rect">
            <a:avLst/>
          </a:prstGeom>
        </p:spPr>
        <p:txBody>
          <a:bodyPr/>
          <a:lstStyle>
            <a:lvl1pPr defTabSz="313502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E32D72C-DBEA-42A0-9D65-B6F181BFDC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defTabSz="3133725" rtl="0" eaLnBrk="0" fontAlgn="base" hangingPunct="0">
        <a:spcBef>
          <a:spcPct val="0"/>
        </a:spcBef>
        <a:spcAft>
          <a:spcPct val="0"/>
        </a:spcAft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</a:defRPr>
      </a:lvl2pPr>
      <a:lvl3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</a:defRPr>
      </a:lvl3pPr>
      <a:lvl4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</a:defRPr>
      </a:lvl4pPr>
      <a:lvl5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</a:defRPr>
      </a:lvl5pPr>
      <a:lvl6pPr marL="457200" algn="ctr" defTabSz="3133725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</a:defRPr>
      </a:lvl6pPr>
      <a:lvl7pPr marL="914400" algn="ctr" defTabSz="3133725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</a:defRPr>
      </a:lvl7pPr>
      <a:lvl8pPr marL="1371600" algn="ctr" defTabSz="3133725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</a:defRPr>
      </a:lvl8pPr>
      <a:lvl9pPr marL="1828800" algn="ctr" defTabSz="3133725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</a:defRPr>
      </a:lvl9pPr>
    </p:titleStyle>
    <p:bodyStyle>
      <a:lvl1pPr marL="1174750" indent="-1174750" algn="l" defTabSz="31337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6350" indent="-979488" algn="l" defTabSz="31337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7950" indent="-782638" algn="l" defTabSz="31337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4813" indent="-782638" algn="l" defTabSz="31337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263" indent="-782638" algn="l" defTabSz="313372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30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81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6327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837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18" Type="http://schemas.openxmlformats.org/officeDocument/2006/relationships/image" Target="../media/image18.jpeg"/><Relationship Id="rId26" Type="http://schemas.openxmlformats.org/officeDocument/2006/relationships/image" Target="../media/image26.png"/><Relationship Id="rId3" Type="http://schemas.openxmlformats.org/officeDocument/2006/relationships/image" Target="../media/image3.jpeg"/><Relationship Id="rId21" Type="http://schemas.openxmlformats.org/officeDocument/2006/relationships/image" Target="../media/image21.jpeg"/><Relationship Id="rId34" Type="http://schemas.openxmlformats.org/officeDocument/2006/relationships/image" Target="../media/image34.pn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2" Type="http://schemas.openxmlformats.org/officeDocument/2006/relationships/image" Target="../media/image2.jpeg"/><Relationship Id="rId16" Type="http://schemas.openxmlformats.org/officeDocument/2006/relationships/image" Target="../media/image16.jpeg"/><Relationship Id="rId20" Type="http://schemas.openxmlformats.org/officeDocument/2006/relationships/image" Target="../media/image20.jpe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jpeg"/><Relationship Id="rId10" Type="http://schemas.openxmlformats.org/officeDocument/2006/relationships/image" Target="../media/image10.jpeg"/><Relationship Id="rId19" Type="http://schemas.openxmlformats.org/officeDocument/2006/relationships/image" Target="../media/image19.jpeg"/><Relationship Id="rId31" Type="http://schemas.openxmlformats.org/officeDocument/2006/relationships/image" Target="../media/image31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Relationship Id="rId22" Type="http://schemas.openxmlformats.org/officeDocument/2006/relationships/image" Target="../media/image22.jpe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57200" y="4114800"/>
            <a:ext cx="10287000" cy="731838"/>
          </a:xfrm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Digit recognition – Reducing image size</a:t>
            </a:r>
          </a:p>
          <a:p>
            <a:pPr eaLnBrk="1" hangingPunct="1">
              <a:defRPr/>
            </a:pPr>
            <a:endParaRPr lang="en-US" smtClean="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971800"/>
            <a:ext cx="15970250" cy="838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mtClean="0">
                <a:cs typeface="Arial" charset="0"/>
              </a:rPr>
              <a:t>Anh T. Huynh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5697200" cy="2819400"/>
          </a:xfrm>
        </p:spPr>
        <p:txBody>
          <a:bodyPr vert="horz" wrap="square" lIns="9144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8800" smtClean="0">
                <a:cs typeface="Arial" charset="0"/>
              </a:rPr>
              <a:t>K-nearest-neighbor and GDA for digit recognition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1201400" y="4114800"/>
            <a:ext cx="10287000" cy="731838"/>
          </a:xfrm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K-nearest-neighbor Model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7200" y="13716000"/>
            <a:ext cx="10287000" cy="731838"/>
          </a:xfrm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Gaussian Discriminant Analysis Model</a:t>
            </a:r>
          </a:p>
          <a:p>
            <a:pPr eaLnBrk="1" hangingPunct="1">
              <a:defRPr/>
            </a:pPr>
            <a:endParaRPr lang="en-US" smtClean="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11201400" y="13716000"/>
            <a:ext cx="10287000" cy="731838"/>
          </a:xfrm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Knn: reduced vs nonreduced performance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457200" y="23317200"/>
            <a:ext cx="10287000" cy="731838"/>
          </a:xfrm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Training size for GDA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11201400" y="23317200"/>
            <a:ext cx="10287000" cy="731838"/>
          </a:xfrm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Parameters for k-nearest-neighbor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mtClean="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4859000"/>
            <a:ext cx="9196388" cy="31003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857250" indent="-857250">
              <a:buFont typeface="Arial" charset="0"/>
              <a:buChar char="•"/>
              <a:defRPr/>
            </a:pPr>
            <a:r>
              <a:rPr lang="en-US" sz="2800">
                <a:solidFill>
                  <a:srgbClr val="000000"/>
                </a:solidFill>
                <a:cs typeface="Arial" charset="0"/>
              </a:rPr>
              <a:t>Assume that images for each digit are distributed according to the multivariate normal distribution.</a:t>
            </a:r>
          </a:p>
          <a:p>
            <a:pPr marL="857250" indent="-857250">
              <a:buFont typeface="Arial" charset="0"/>
              <a:buChar char="•"/>
              <a:defRPr/>
            </a:pPr>
            <a:r>
              <a:rPr lang="en-US" sz="2800">
                <a:solidFill>
                  <a:srgbClr val="000000"/>
                </a:solidFill>
                <a:cs typeface="Arial" charset="0"/>
              </a:rPr>
              <a:t>For each digit find the Mean and Covariance matrix using training images</a:t>
            </a:r>
          </a:p>
          <a:p>
            <a:pPr marL="857250" indent="-857250">
              <a:buFont typeface="Arial" charset="0"/>
              <a:buChar char="•"/>
              <a:defRPr/>
            </a:pPr>
            <a:r>
              <a:rPr lang="en-US" sz="2800">
                <a:solidFill>
                  <a:srgbClr val="000000"/>
                </a:solidFill>
                <a:cs typeface="Arial" charset="0"/>
              </a:rPr>
              <a:t>To predict, compute P(label = i|image)~P(image|label=i) and choose the mode.</a:t>
            </a:r>
          </a:p>
          <a:p>
            <a:pPr marL="857250" indent="-857250">
              <a:buFont typeface="Arial" charset="0"/>
              <a:buChar char="•"/>
              <a:defRPr/>
            </a:pPr>
            <a:endParaRPr lang="en-US" sz="28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00" y="8077200"/>
            <a:ext cx="9906000" cy="4683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en-US" sz="3000">
                <a:solidFill>
                  <a:srgbClr val="000000"/>
                </a:solidFill>
                <a:cs typeface="Arial" charset="0"/>
              </a:rPr>
              <a:t>Training set consists of:</a:t>
            </a:r>
          </a:p>
          <a:p>
            <a:pPr algn="just">
              <a:buFontTx/>
              <a:buChar char="•"/>
              <a:defRPr/>
            </a:pPr>
            <a:r>
              <a:rPr lang="en-US" sz="3000">
                <a:solidFill>
                  <a:srgbClr val="000000"/>
                </a:solidFill>
                <a:cs typeface="Arial" charset="0"/>
              </a:rPr>
              <a:t>trainingImagesA.npy, trainingImagesB.npy, each consists of 20000 of 28x28 grayscale images of digits. </a:t>
            </a:r>
          </a:p>
          <a:p>
            <a:pPr algn="just">
              <a:buFontTx/>
              <a:buChar char="•"/>
              <a:defRPr/>
            </a:pPr>
            <a:r>
              <a:rPr lang="en-US" sz="3000">
                <a:solidFill>
                  <a:srgbClr val="000000"/>
                </a:solidFill>
                <a:cs typeface="Arial" charset="0"/>
              </a:rPr>
              <a:t>trainingLabelsA.npy, trainingLabelsB.npy, each consists of 20000 labels for the images above.</a:t>
            </a:r>
          </a:p>
          <a:p>
            <a:pPr algn="just">
              <a:defRPr/>
            </a:pPr>
            <a:endParaRPr lang="en-US" sz="3000">
              <a:solidFill>
                <a:srgbClr val="000000"/>
              </a:solidFill>
              <a:cs typeface="Arial" charset="0"/>
            </a:endParaRPr>
          </a:p>
          <a:p>
            <a:pPr algn="just">
              <a:defRPr/>
            </a:pPr>
            <a:r>
              <a:rPr lang="en-US" sz="3000">
                <a:solidFill>
                  <a:srgbClr val="000000"/>
                </a:solidFill>
                <a:cs typeface="Arial" charset="0"/>
              </a:rPr>
              <a:t>In order to avoid the curse of dimensionality, the images are reduced to 7x7 grayscale images by taking the averages of overlapping subsquares. The dimension is reduced by a factor of 16.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506200" y="5257800"/>
            <a:ext cx="9229725" cy="2397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buFontTx/>
              <a:buChar char="•"/>
              <a:defRPr/>
            </a:pPr>
            <a:r>
              <a:rPr lang="en-US" sz="3000">
                <a:solidFill>
                  <a:srgbClr val="000000"/>
                </a:solidFill>
                <a:cs typeface="Arial" charset="0"/>
              </a:rPr>
              <a:t> Assign Euclidean distances between images.</a:t>
            </a:r>
          </a:p>
          <a:p>
            <a:pPr algn="just">
              <a:buFontTx/>
              <a:buChar char="•"/>
              <a:defRPr/>
            </a:pPr>
            <a:r>
              <a:rPr lang="en-US" sz="3000">
                <a:solidFill>
                  <a:srgbClr val="000000"/>
                </a:solidFill>
                <a:cs typeface="Arial" charset="0"/>
              </a:rPr>
              <a:t> For each image, find the k nearest neighbors of it.</a:t>
            </a:r>
          </a:p>
          <a:p>
            <a:pPr algn="just">
              <a:buFontTx/>
              <a:buChar char="•"/>
              <a:defRPr/>
            </a:pPr>
            <a:r>
              <a:rPr lang="en-US" sz="3000">
                <a:solidFill>
                  <a:srgbClr val="000000"/>
                </a:solidFill>
                <a:cs typeface="Arial" charset="0"/>
              </a:rPr>
              <a:t> Each of the k neighbors give a vote for its own label</a:t>
            </a:r>
          </a:p>
          <a:p>
            <a:pPr algn="just">
              <a:buFontTx/>
              <a:buChar char="•"/>
              <a:defRPr/>
            </a:pPr>
            <a:r>
              <a:rPr lang="en-US" sz="3000">
                <a:solidFill>
                  <a:srgbClr val="000000"/>
                </a:solidFill>
                <a:cs typeface="Arial" charset="0"/>
              </a:rPr>
              <a:t> The label with most votes wins, and is used to predict the label of the image.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" y="30175200"/>
            <a:ext cx="9196388" cy="2060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857250" indent="-857250">
              <a:buFont typeface="Arial" charset="0"/>
              <a:buChar char="•"/>
            </a:pPr>
            <a:r>
              <a:rPr lang="en-US" sz="3200">
                <a:solidFill>
                  <a:srgbClr val="000000"/>
                </a:solidFill>
                <a:cs typeface="Arial" charset="0"/>
              </a:rPr>
              <a:t>Prediction is better with increase of training size.</a:t>
            </a:r>
          </a:p>
          <a:p>
            <a:pPr marL="857250" indent="-857250">
              <a:buFont typeface="Arial" charset="0"/>
              <a:buChar char="•"/>
            </a:pPr>
            <a:r>
              <a:rPr lang="en-US" sz="3200">
                <a:solidFill>
                  <a:srgbClr val="000000"/>
                </a:solidFill>
                <a:cs typeface="Arial" charset="0"/>
              </a:rPr>
              <a:t>Best generalization error is at 16.82%, with 20000 training images.</a:t>
            </a:r>
          </a:p>
          <a:p>
            <a:pPr marL="857250" indent="-857250">
              <a:buFont typeface="Arial" charset="0"/>
              <a:buChar char="•"/>
            </a:pPr>
            <a:r>
              <a:rPr lang="en-US" sz="3200">
                <a:solidFill>
                  <a:srgbClr val="000000"/>
                </a:solidFill>
                <a:cs typeface="Arial" charset="0"/>
              </a:rPr>
              <a:t>Very fast: 20 seconds for 5000 test images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784013" y="30632400"/>
            <a:ext cx="9196387" cy="1573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857250" indent="-857250">
              <a:buFont typeface="Arial" charset="0"/>
              <a:buChar char="•"/>
            </a:pPr>
            <a:r>
              <a:rPr lang="en-US" sz="3200">
                <a:solidFill>
                  <a:srgbClr val="000000"/>
                </a:solidFill>
                <a:cs typeface="Arial" charset="0"/>
              </a:rPr>
              <a:t> k = 5 consistently beats k = 3, and is more stable</a:t>
            </a:r>
          </a:p>
          <a:p>
            <a:pPr marL="857250" indent="-857250">
              <a:buFont typeface="Arial" charset="0"/>
              <a:buChar char="•"/>
            </a:pPr>
            <a:r>
              <a:rPr lang="en-US" sz="3200">
                <a:solidFill>
                  <a:srgbClr val="000000"/>
                </a:solidFill>
                <a:cs typeface="Arial" charset="0"/>
              </a:rPr>
              <a:t>Best generalization error is 7.28% for k = 5, trained on 10000 images</a:t>
            </a:r>
          </a:p>
        </p:txBody>
      </p:sp>
      <p:pic>
        <p:nvPicPr>
          <p:cNvPr id="14350" name="Picture 25" descr="uw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54400" y="0"/>
            <a:ext cx="5791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1" name="Picture 23" descr="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334000"/>
            <a:ext cx="1066800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2" name="Picture 24" descr="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5353050"/>
            <a:ext cx="10668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3" name="Picture 25" descr="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62200" y="5353050"/>
            <a:ext cx="10668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4" name="Picture 26" descr="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76600" y="5353050"/>
            <a:ext cx="1066800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5" name="Picture 27" descr="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91000" y="5353050"/>
            <a:ext cx="10668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6" name="Picture 28" descr="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105400" y="5353050"/>
            <a:ext cx="1066800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7" name="Picture 29" descr="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019800" y="5353050"/>
            <a:ext cx="1066800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8" name="Picture 30" descr="7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934200" y="5334000"/>
            <a:ext cx="1066800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9" name="Picture 31" descr="8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848600" y="5334000"/>
            <a:ext cx="1066800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60" name="Picture 32" descr="9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8763000" y="5334000"/>
            <a:ext cx="1066800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61" name="Picture 33" descr="0_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33400" y="6553200"/>
            <a:ext cx="1066800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62" name="Picture 34" descr="1_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371600" y="6572250"/>
            <a:ext cx="1066800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63" name="Picture 35" descr="2_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286000" y="6572250"/>
            <a:ext cx="10668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64" name="Picture 36" descr="3_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3276600" y="6553200"/>
            <a:ext cx="1066800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65" name="Picture 37" descr="4_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4114800" y="6553200"/>
            <a:ext cx="11430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66" name="Picture 38" descr="5_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5105400" y="6553200"/>
            <a:ext cx="1066800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67" name="Picture 39" descr="6_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6019800" y="6572250"/>
            <a:ext cx="1066800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68" name="Picture 40" descr="7_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6934200" y="6553200"/>
            <a:ext cx="11430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69" name="Picture 41" descr="8_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7848600" y="6553200"/>
            <a:ext cx="114300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70" name="Picture 42" descr="9_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8839200" y="6553200"/>
            <a:ext cx="10668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71" name="Text Box 38"/>
          <p:cNvSpPr txBox="1">
            <a:spLocks noChangeArrowheads="1"/>
          </p:cNvSpPr>
          <p:nvPr/>
        </p:nvSpPr>
        <p:spPr bwMode="auto">
          <a:xfrm>
            <a:off x="11506200" y="7848600"/>
            <a:ext cx="3084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sz="2400"/>
              <a:t>An image with label 6</a:t>
            </a:r>
          </a:p>
        </p:txBody>
      </p:sp>
      <p:sp>
        <p:nvSpPr>
          <p:cNvPr id="14372" name="Text Box 39"/>
          <p:cNvSpPr txBox="1">
            <a:spLocks noChangeArrowheads="1"/>
          </p:cNvSpPr>
          <p:nvPr/>
        </p:nvSpPr>
        <p:spPr bwMode="auto">
          <a:xfrm>
            <a:off x="11506200" y="9296400"/>
            <a:ext cx="747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sz="2400"/>
              <a:t>Its 11 nearest neighbors, all of which have label 6</a:t>
            </a:r>
          </a:p>
        </p:txBody>
      </p:sp>
      <p:pic>
        <p:nvPicPr>
          <p:cNvPr id="14373" name="Picture 40" descr="real_fig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14859000" y="7696200"/>
            <a:ext cx="236220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74" name="Picture 52" descr="figure_1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11658600" y="9829800"/>
            <a:ext cx="144780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75" name="Picture 53" descr="figure_2"/>
          <p:cNvPicPr>
            <a:picLocks noChangeAspect="1" noChangeArrowheads="1"/>
          </p:cNvPicPr>
          <p:nvPr/>
        </p:nvPicPr>
        <p:blipFill>
          <a:blip r:embed="rId25"/>
          <a:srcRect/>
          <a:stretch>
            <a:fillRect/>
          </a:stretch>
        </p:blipFill>
        <p:spPr bwMode="auto">
          <a:xfrm>
            <a:off x="12954000" y="9829800"/>
            <a:ext cx="1524000" cy="113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76" name="Picture 54" descr="figure_3"/>
          <p:cNvPicPr>
            <a:picLocks noChangeAspect="1" noChangeArrowheads="1"/>
          </p:cNvPicPr>
          <p:nvPr/>
        </p:nvPicPr>
        <p:blipFill>
          <a:blip r:embed="rId26"/>
          <a:srcRect/>
          <a:stretch>
            <a:fillRect/>
          </a:stretch>
        </p:blipFill>
        <p:spPr bwMode="auto">
          <a:xfrm>
            <a:off x="14249400" y="9829800"/>
            <a:ext cx="1524000" cy="113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77" name="Picture 55" descr="figure_4"/>
          <p:cNvPicPr>
            <a:picLocks noChangeAspect="1" noChangeArrowheads="1"/>
          </p:cNvPicPr>
          <p:nvPr/>
        </p:nvPicPr>
        <p:blipFill>
          <a:blip r:embed="rId27"/>
          <a:srcRect/>
          <a:stretch>
            <a:fillRect/>
          </a:stretch>
        </p:blipFill>
        <p:spPr bwMode="auto">
          <a:xfrm>
            <a:off x="15468600" y="9829800"/>
            <a:ext cx="1524000" cy="113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78" name="Picture 56" descr="figure_5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16764000" y="9829800"/>
            <a:ext cx="1600200" cy="119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79" name="Picture 57" descr="figure_6"/>
          <p:cNvPicPr>
            <a:picLocks noChangeAspect="1" noChangeArrowheads="1"/>
          </p:cNvPicPr>
          <p:nvPr/>
        </p:nvPicPr>
        <p:blipFill>
          <a:blip r:embed="rId29"/>
          <a:srcRect/>
          <a:stretch>
            <a:fillRect/>
          </a:stretch>
        </p:blipFill>
        <p:spPr bwMode="auto">
          <a:xfrm>
            <a:off x="18059400" y="9829800"/>
            <a:ext cx="1600200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80" name="Picture 58" descr="figure_7"/>
          <p:cNvPicPr>
            <a:picLocks noChangeAspect="1" noChangeArrowheads="1"/>
          </p:cNvPicPr>
          <p:nvPr/>
        </p:nvPicPr>
        <p:blipFill>
          <a:blip r:embed="rId30"/>
          <a:srcRect/>
          <a:stretch>
            <a:fillRect/>
          </a:stretch>
        </p:blipFill>
        <p:spPr bwMode="auto">
          <a:xfrm>
            <a:off x="11658600" y="11239500"/>
            <a:ext cx="1524000" cy="113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81" name="Picture 59" descr="figure_8"/>
          <p:cNvPicPr>
            <a:picLocks noChangeAspect="1" noChangeArrowheads="1"/>
          </p:cNvPicPr>
          <p:nvPr/>
        </p:nvPicPr>
        <p:blipFill>
          <a:blip r:embed="rId31"/>
          <a:srcRect/>
          <a:stretch>
            <a:fillRect/>
          </a:stretch>
        </p:blipFill>
        <p:spPr bwMode="auto">
          <a:xfrm>
            <a:off x="13030200" y="11220450"/>
            <a:ext cx="1524000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82" name="Picture 60" descr="figure_9"/>
          <p:cNvPicPr>
            <a:picLocks noChangeAspect="1" noChangeArrowheads="1"/>
          </p:cNvPicPr>
          <p:nvPr/>
        </p:nvPicPr>
        <p:blipFill>
          <a:blip r:embed="rId32"/>
          <a:srcRect/>
          <a:stretch>
            <a:fillRect/>
          </a:stretch>
        </p:blipFill>
        <p:spPr bwMode="auto">
          <a:xfrm>
            <a:off x="14249400" y="11201400"/>
            <a:ext cx="1524000" cy="113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83" name="Picture 61" descr="figure_10"/>
          <p:cNvPicPr>
            <a:picLocks noChangeAspect="1" noChangeArrowheads="1"/>
          </p:cNvPicPr>
          <p:nvPr/>
        </p:nvPicPr>
        <p:blipFill>
          <a:blip r:embed="rId32"/>
          <a:srcRect/>
          <a:stretch>
            <a:fillRect/>
          </a:stretch>
        </p:blipFill>
        <p:spPr bwMode="auto">
          <a:xfrm>
            <a:off x="15544800" y="11182350"/>
            <a:ext cx="1524000" cy="113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84" name="Picture 62" descr="figure_11"/>
          <p:cNvPicPr>
            <a:picLocks noChangeAspect="1" noChangeArrowheads="1"/>
          </p:cNvPicPr>
          <p:nvPr/>
        </p:nvPicPr>
        <p:blipFill>
          <a:blip r:embed="rId33"/>
          <a:srcRect/>
          <a:stretch>
            <a:fillRect/>
          </a:stretch>
        </p:blipFill>
        <p:spPr bwMode="auto">
          <a:xfrm>
            <a:off x="16840200" y="11144250"/>
            <a:ext cx="1524000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85" name="Text Box 63"/>
          <p:cNvSpPr txBox="1">
            <a:spLocks noChangeArrowheads="1"/>
          </p:cNvSpPr>
          <p:nvPr/>
        </p:nvSpPr>
        <p:spPr bwMode="auto">
          <a:xfrm>
            <a:off x="762000" y="18211800"/>
            <a:ext cx="484505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sz="2400"/>
              <a:t>P(image | label = 0) = 2.82 e-094</a:t>
            </a:r>
          </a:p>
          <a:p>
            <a:pPr defTabSz="914400"/>
            <a:r>
              <a:rPr lang="en-US" sz="2400"/>
              <a:t>P(image | label = 1) = 8.69 e-176</a:t>
            </a:r>
          </a:p>
          <a:p>
            <a:pPr defTabSz="914400"/>
            <a:r>
              <a:rPr lang="en-US" sz="2400"/>
              <a:t>P(image | label = 2) = 2.34 e-083</a:t>
            </a:r>
          </a:p>
          <a:p>
            <a:pPr defTabSz="914400"/>
            <a:r>
              <a:rPr lang="en-US" sz="2400"/>
              <a:t>P(image | label = 3) = 2.46 e-079</a:t>
            </a:r>
          </a:p>
          <a:p>
            <a:pPr defTabSz="914400"/>
            <a:r>
              <a:rPr lang="en-US" sz="2400"/>
              <a:t>P(image | label = 4) = 4.28 e-137</a:t>
            </a:r>
          </a:p>
          <a:p>
            <a:pPr defTabSz="914400"/>
            <a:r>
              <a:rPr lang="en-US" sz="2400"/>
              <a:t>P(image | label = 5) = 3.58 e-077</a:t>
            </a:r>
          </a:p>
          <a:p>
            <a:pPr defTabSz="914400"/>
            <a:r>
              <a:rPr lang="en-US" sz="2400"/>
              <a:t>P(image | label = 6) = 2.47 e-234</a:t>
            </a:r>
          </a:p>
          <a:p>
            <a:pPr defTabSz="914400"/>
            <a:r>
              <a:rPr lang="en-US" sz="2400"/>
              <a:t>P(image | label = 7) = 3.18 e-278</a:t>
            </a:r>
          </a:p>
          <a:p>
            <a:pPr defTabSz="914400"/>
            <a:r>
              <a:rPr lang="en-US" sz="2400"/>
              <a:t>P(image | label = 8) = 1.47 e-051</a:t>
            </a:r>
          </a:p>
          <a:p>
            <a:pPr defTabSz="914400"/>
            <a:r>
              <a:rPr lang="en-US" sz="2400"/>
              <a:t>P(image | label = 9) = 0</a:t>
            </a:r>
          </a:p>
          <a:p>
            <a:pPr defTabSz="914400"/>
            <a:r>
              <a:rPr lang="en-US" sz="2400"/>
              <a:t>Therefore, predict the label to be 8</a:t>
            </a:r>
          </a:p>
        </p:txBody>
      </p:sp>
      <p:pic>
        <p:nvPicPr>
          <p:cNvPr id="14386" name="Picture 64" descr="gen_fig"/>
          <p:cNvPicPr>
            <a:picLocks noChangeAspect="1" noChangeArrowheads="1"/>
          </p:cNvPicPr>
          <p:nvPr/>
        </p:nvPicPr>
        <p:blipFill>
          <a:blip r:embed="rId34"/>
          <a:srcRect/>
          <a:stretch>
            <a:fillRect/>
          </a:stretch>
        </p:blipFill>
        <p:spPr bwMode="auto">
          <a:xfrm>
            <a:off x="5410200" y="18059400"/>
            <a:ext cx="51816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87" name="Picture 52" descr="knn_for_reduced_images"/>
          <p:cNvPicPr>
            <a:picLocks noChangeAspect="1" noChangeArrowheads="1"/>
          </p:cNvPicPr>
          <p:nvPr/>
        </p:nvPicPr>
        <p:blipFill>
          <a:blip r:embed="rId35"/>
          <a:srcRect/>
          <a:stretch>
            <a:fillRect/>
          </a:stretch>
        </p:blipFill>
        <p:spPr bwMode="auto">
          <a:xfrm>
            <a:off x="11734800" y="24079200"/>
            <a:ext cx="8763000" cy="653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88" name="Picture 53" descr="knn_red_vs_non"/>
          <p:cNvPicPr>
            <a:picLocks noChangeAspect="1" noChangeArrowheads="1"/>
          </p:cNvPicPr>
          <p:nvPr/>
        </p:nvPicPr>
        <p:blipFill>
          <a:blip r:embed="rId36"/>
          <a:srcRect/>
          <a:stretch>
            <a:fillRect/>
          </a:stretch>
        </p:blipFill>
        <p:spPr bwMode="auto">
          <a:xfrm>
            <a:off x="11277600" y="14935200"/>
            <a:ext cx="10210800" cy="343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23"/>
          <p:cNvSpPr txBox="1"/>
          <p:nvPr/>
        </p:nvSpPr>
        <p:spPr>
          <a:xfrm>
            <a:off x="11734800" y="18135600"/>
            <a:ext cx="9196388" cy="44973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857250" indent="-857250">
              <a:buFont typeface="Arial" charset="0"/>
              <a:buChar char="•"/>
            </a:pPr>
            <a:r>
              <a:rPr lang="en-US" sz="3200">
                <a:solidFill>
                  <a:srgbClr val="000000"/>
                </a:solidFill>
                <a:cs typeface="Arial" charset="0"/>
              </a:rPr>
              <a:t>Above shows generalization error for k=3</a:t>
            </a:r>
          </a:p>
          <a:p>
            <a:pPr marL="857250" indent="-857250">
              <a:buFont typeface="Arial" charset="0"/>
              <a:buChar char="•"/>
            </a:pPr>
            <a:r>
              <a:rPr lang="en-US" sz="3200">
                <a:solidFill>
                  <a:srgbClr val="000000"/>
                </a:solidFill>
                <a:cs typeface="Arial" charset="0"/>
              </a:rPr>
              <a:t>Knn on nonreduced images performs barely better than random guess.</a:t>
            </a:r>
          </a:p>
          <a:p>
            <a:pPr marL="857250" indent="-857250">
              <a:buFont typeface="Arial" charset="0"/>
              <a:buChar char="•"/>
            </a:pPr>
            <a:r>
              <a:rPr lang="en-US" sz="3200">
                <a:solidFill>
                  <a:srgbClr val="000000"/>
                </a:solidFill>
                <a:cs typeface="Arial" charset="0"/>
              </a:rPr>
              <a:t>Improvement in increasing training size is modest for knn on nonreduced images.</a:t>
            </a:r>
          </a:p>
          <a:p>
            <a:pPr marL="857250" indent="-857250">
              <a:buFont typeface="Arial" charset="0"/>
              <a:buChar char="•"/>
            </a:pPr>
            <a:r>
              <a:rPr lang="en-US" sz="3200">
                <a:solidFill>
                  <a:srgbClr val="000000"/>
                </a:solidFill>
                <a:cs typeface="Arial" charset="0"/>
              </a:rPr>
              <a:t>Knn on reduced images performs reasonably well, but prediction time using 10000 images as training set is very slow: 800 seconds for 5000 test images</a:t>
            </a:r>
          </a:p>
        </p:txBody>
      </p:sp>
      <p:pic>
        <p:nvPicPr>
          <p:cNvPr id="14390" name="Picture 55" descr="gda_size"/>
          <p:cNvPicPr>
            <a:picLocks noChangeAspect="1" noChangeArrowheads="1"/>
          </p:cNvPicPr>
          <p:nvPr/>
        </p:nvPicPr>
        <p:blipFill>
          <a:blip r:embed="rId37"/>
          <a:srcRect/>
          <a:stretch>
            <a:fillRect/>
          </a:stretch>
        </p:blipFill>
        <p:spPr bwMode="auto">
          <a:xfrm>
            <a:off x="1676400" y="24079200"/>
            <a:ext cx="800100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7E1C80"/>
        </a:dk2>
        <a:lt2>
          <a:srgbClr val="EEECE1"/>
        </a:lt2>
        <a:accent1>
          <a:srgbClr val="FE58F6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FEB4FA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531C80"/>
        </a:dk2>
        <a:lt2>
          <a:srgbClr val="EEECE1"/>
        </a:lt2>
        <a:accent1>
          <a:srgbClr val="AB58FE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D2B4FE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 Theme 3">
    <a:dk1>
      <a:srgbClr val="000000"/>
    </a:dk1>
    <a:lt1>
      <a:srgbClr val="FFFFFF"/>
    </a:lt1>
    <a:dk2>
      <a:srgbClr val="531C80"/>
    </a:dk2>
    <a:lt2>
      <a:srgbClr val="EEECE1"/>
    </a:lt2>
    <a:accent1>
      <a:srgbClr val="AB58FE"/>
    </a:accent1>
    <a:accent2>
      <a:srgbClr val="C0504D"/>
    </a:accent2>
    <a:accent3>
      <a:srgbClr val="FFFFFF"/>
    </a:accent3>
    <a:accent4>
      <a:srgbClr val="000000"/>
    </a:accent4>
    <a:accent5>
      <a:srgbClr val="D2B4FE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342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12</vt:i4>
      </vt:variant>
      <vt:variant>
        <vt:lpstr>Slide Titles</vt:lpstr>
      </vt:variant>
      <vt:variant>
        <vt:i4>1</vt:i4>
      </vt:variant>
    </vt:vector>
  </HeadingPairs>
  <TitlesOfParts>
    <vt:vector size="16" baseType="lpstr">
      <vt:lpstr>Arial</vt:lpstr>
      <vt:lpstr>Calibri</vt:lpstr>
      <vt:lpstr>Times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Slide 1</vt:lpstr>
    </vt:vector>
  </TitlesOfParts>
  <Company>MIT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mehul</dc:creator>
  <cp:lastModifiedBy>Anh Huynh</cp:lastModifiedBy>
  <cp:revision>74</cp:revision>
  <dcterms:created xsi:type="dcterms:W3CDTF">2012-11-08T17:10:05Z</dcterms:created>
  <dcterms:modified xsi:type="dcterms:W3CDTF">2013-11-29T21:16:28Z</dcterms:modified>
</cp:coreProperties>
</file>