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70" r:id="rId3"/>
    <p:sldId id="268" r:id="rId4"/>
    <p:sldId id="271" r:id="rId5"/>
    <p:sldId id="272" r:id="rId6"/>
    <p:sldId id="273" r:id="rId7"/>
    <p:sldId id="274"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41179" y="965065"/>
            <a:ext cx="6317989" cy="4387223"/>
          </a:xfrm>
          <a:prstGeom prst="rect">
            <a:avLst/>
          </a:prstGeom>
        </p:spPr>
      </p:pic>
      <p:sp>
        <p:nvSpPr>
          <p:cNvPr id="5" name="Content Placeholder 2"/>
          <p:cNvSpPr txBox="1">
            <a:spLocks/>
          </p:cNvSpPr>
          <p:nvPr/>
        </p:nvSpPr>
        <p:spPr>
          <a:xfrm>
            <a:off x="1434685" y="309745"/>
            <a:ext cx="6224574" cy="5608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b="1" dirty="0"/>
              <a:t>Quy trình đánh giá chất lượng</a:t>
            </a:r>
            <a:endParaRPr lang="vi-VN" dirty="0"/>
          </a:p>
        </p:txBody>
      </p:sp>
      <p:sp>
        <p:nvSpPr>
          <p:cNvPr id="6" name="Content Placeholder 2"/>
          <p:cNvSpPr txBox="1">
            <a:spLocks/>
          </p:cNvSpPr>
          <p:nvPr/>
        </p:nvSpPr>
        <p:spPr>
          <a:xfrm>
            <a:off x="7200836" y="870577"/>
            <a:ext cx="4953923" cy="201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1" indent="-342900"/>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73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nodePh="1">
                                  <p:stCondLst>
                                    <p:cond delay="0"/>
                                  </p:stCondLst>
                                  <p:endCondLst>
                                    <p:cond evt="begin" delay="0">
                                      <p:tn val="19"/>
                                    </p:cond>
                                  </p:end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barn(inVertical)">
                                      <p:cBhvr>
                                        <p:cTn id="2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191F-52BE-465C-99C1-1EACAA4A0765}"/>
              </a:ext>
            </a:extLst>
          </p:cNvPr>
          <p:cNvSpPr>
            <a:spLocks noGrp="1"/>
          </p:cNvSpPr>
          <p:nvPr>
            <p:ph type="title"/>
          </p:nvPr>
        </p:nvSpPr>
        <p:spPr>
          <a:xfrm>
            <a:off x="1758424" y="553088"/>
            <a:ext cx="8911687" cy="1280890"/>
          </a:xfrm>
        </p:spPr>
        <p:txBody>
          <a:bodyPr/>
          <a:lstStyle/>
          <a:p>
            <a:r>
              <a:rPr lang="en-US" b="1" dirty="0" err="1">
                <a:latin typeface="Times New Roman" panose="02020603050405020304" pitchFamily="18" charset="0"/>
                <a:cs typeface="Times New Roman" panose="02020603050405020304" pitchFamily="18" charset="0"/>
              </a:rPr>
              <a:t>Kiểm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lượng</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D2BA734-B439-42BD-9239-089A0B709BC4}"/>
              </a:ext>
            </a:extLst>
          </p:cNvPr>
          <p:cNvSpPr>
            <a:spLocks noGrp="1"/>
          </p:cNvSpPr>
          <p:nvPr>
            <p:ph idx="1"/>
          </p:nvPr>
        </p:nvSpPr>
        <p:spPr>
          <a:xfrm>
            <a:off x="1896754" y="1540189"/>
            <a:ext cx="4974563" cy="3777622"/>
          </a:xfrm>
        </p:spPr>
        <p:txBody>
          <a:bodyPr/>
          <a:lstStyle/>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err="1">
                <a:effectLst/>
                <a:latin typeface="Times New Roman" panose="02020603050405020304" pitchFamily="18" charset="0"/>
                <a:ea typeface="Calibri" panose="020F0502020204030204" pitchFamily="34" charset="0"/>
              </a:rPr>
              <a:t>Kiểm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đánh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800" dirty="0" err="1">
                <a:effectLst/>
                <a:latin typeface="Times New Roman" panose="02020603050405020304" pitchFamily="18" charset="0"/>
                <a:ea typeface="Calibri" panose="020F0502020204030204" pitchFamily="34" charset="0"/>
              </a:rPr>
              <a:t>Đo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lường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lượng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án</a:t>
            </a:r>
            <a:r>
              <a:rPr lang="en-US" sz="1800" dirty="0">
                <a:effectLst/>
                <a:latin typeface="Times New Roman" panose="02020603050405020304" pitchFamily="18" charset="0"/>
                <a:ea typeface="Calibri" panose="020F0502020204030204" pitchFamily="34" charset="0"/>
              </a:rPr>
              <a:t>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Đánh giá và báo cáo chất lượng dự án</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D32B639-4398-4F6F-95A5-53D584F99F02}"/>
              </a:ext>
            </a:extLst>
          </p:cNvPr>
          <p:cNvPicPr>
            <a:picLocks noChangeAspect="1"/>
          </p:cNvPicPr>
          <p:nvPr/>
        </p:nvPicPr>
        <p:blipFill>
          <a:blip r:embed="rId2"/>
          <a:stretch>
            <a:fillRect/>
          </a:stretch>
        </p:blipFill>
        <p:spPr>
          <a:xfrm>
            <a:off x="7065391" y="1460839"/>
            <a:ext cx="4684123" cy="3128915"/>
          </a:xfrm>
          <a:prstGeom prst="rect">
            <a:avLst/>
          </a:prstGeom>
        </p:spPr>
      </p:pic>
    </p:spTree>
    <p:extLst>
      <p:ext uri="{BB962C8B-B14F-4D97-AF65-F5344CB8AC3E}">
        <p14:creationId xmlns:p14="http://schemas.microsoft.com/office/powerpoint/2010/main" val="376417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545869"/>
            <a:ext cx="8911687" cy="741394"/>
          </a:xfrm>
        </p:spPr>
        <p:txBody>
          <a:bodyPr>
            <a:normAutofit fontScale="90000"/>
          </a:bodyPr>
          <a:lstStyle/>
          <a:p>
            <a:pPr lvl="1" algn="l" defTabSz="457200" rtl="0">
              <a:spcBef>
                <a:spcPct val="0"/>
              </a:spcBef>
            </a:pPr>
            <a:r>
              <a:rPr lang="en-US" sz="2500" b="1" dirty="0">
                <a:solidFill>
                  <a:schemeClr val="tx1"/>
                </a:solidFill>
                <a:latin typeface="Times New Roman" panose="02020603050405020304" pitchFamily="18" charset="0"/>
                <a:cs typeface="Times New Roman" panose="02020603050405020304" pitchFamily="18" charset="0"/>
              </a:rPr>
              <a:t>* </a:t>
            </a:r>
            <a:r>
              <a:rPr lang="en-US" sz="2500" b="1" dirty="0" err="1">
                <a:solidFill>
                  <a:schemeClr val="tx1"/>
                </a:solidFill>
                <a:latin typeface="Times New Roman" panose="02020603050405020304" pitchFamily="18" charset="0"/>
                <a:cs typeface="Times New Roman" panose="02020603050405020304" pitchFamily="18" charset="0"/>
              </a:rPr>
              <a:t>Quản</a:t>
            </a:r>
            <a:r>
              <a:rPr lang="en-US" sz="2500" b="1" dirty="0">
                <a:solidFill>
                  <a:schemeClr val="tx1"/>
                </a:solidFill>
                <a:latin typeface="Times New Roman" panose="02020603050405020304" pitchFamily="18" charset="0"/>
                <a:cs typeface="Times New Roman" panose="02020603050405020304" pitchFamily="18" charset="0"/>
              </a:rPr>
              <a:t> </a:t>
            </a:r>
            <a:r>
              <a:rPr lang="en-US" sz="2500" b="1" dirty="0" err="1">
                <a:solidFill>
                  <a:schemeClr val="tx1"/>
                </a:solidFill>
                <a:latin typeface="Times New Roman" panose="02020603050405020304" pitchFamily="18" charset="0"/>
                <a:cs typeface="Times New Roman" panose="02020603050405020304" pitchFamily="18" charset="0"/>
              </a:rPr>
              <a:t>lý</a:t>
            </a:r>
            <a:r>
              <a:rPr lang="en-US" sz="2500" b="1" dirty="0">
                <a:solidFill>
                  <a:schemeClr val="tx1"/>
                </a:solidFill>
                <a:latin typeface="Times New Roman" panose="02020603050405020304" pitchFamily="18" charset="0"/>
                <a:cs typeface="Times New Roman" panose="02020603050405020304" pitchFamily="18" charset="0"/>
              </a:rPr>
              <a:t> </a:t>
            </a:r>
            <a:r>
              <a:rPr lang="en-US" sz="2500" b="1" dirty="0" err="1">
                <a:solidFill>
                  <a:schemeClr val="tx1"/>
                </a:solidFill>
                <a:latin typeface="Times New Roman" panose="02020603050405020304" pitchFamily="18" charset="0"/>
                <a:cs typeface="Times New Roman" panose="02020603050405020304" pitchFamily="18" charset="0"/>
              </a:rPr>
              <a:t>rủi</a:t>
            </a:r>
            <a:r>
              <a:rPr lang="en-US" sz="2500" b="1" dirty="0">
                <a:solidFill>
                  <a:schemeClr val="tx1"/>
                </a:solidFill>
                <a:latin typeface="Times New Roman" panose="02020603050405020304" pitchFamily="18" charset="0"/>
                <a:cs typeface="Times New Roman" panose="02020603050405020304" pitchFamily="18" charset="0"/>
              </a:rPr>
              <a:t> </a:t>
            </a:r>
            <a:r>
              <a:rPr lang="en-US" sz="2500" b="1" dirty="0" err="1">
                <a:solidFill>
                  <a:schemeClr val="tx1"/>
                </a:solidFill>
                <a:latin typeface="Times New Roman" panose="02020603050405020304" pitchFamily="18" charset="0"/>
                <a:cs typeface="Times New Roman" panose="02020603050405020304" pitchFamily="18" charset="0"/>
              </a:rPr>
              <a:t>ro</a:t>
            </a:r>
            <a:r>
              <a:rPr lang="en-US" sz="2500" b="1" dirty="0">
                <a:solidFill>
                  <a:schemeClr val="tx1"/>
                </a:solidFill>
                <a:latin typeface="Times New Roman" panose="02020603050405020304" pitchFamily="18" charset="0"/>
                <a:cs typeface="Times New Roman" panose="02020603050405020304" pitchFamily="18" charset="0"/>
              </a:rPr>
              <a:t> :</a:t>
            </a:r>
            <a:br>
              <a:rPr lang="en-US" sz="2500" b="1" dirty="0">
                <a:solidFill>
                  <a:schemeClr val="tx1"/>
                </a:solidFill>
                <a:latin typeface="Times New Roman" panose="02020603050405020304" pitchFamily="18" charset="0"/>
                <a:cs typeface="Times New Roman" panose="02020603050405020304" pitchFamily="18" charset="0"/>
              </a:rPr>
            </a:br>
            <a:endParaRPr lang="vi-VN" sz="2500"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933459" y="816745"/>
            <a:ext cx="5007005" cy="4385570"/>
          </a:xfrm>
          <a:prstGeom prst="rect">
            <a:avLst/>
          </a:prstGeom>
        </p:spPr>
      </p:pic>
      <p:sp>
        <p:nvSpPr>
          <p:cNvPr id="6" name="TextBox 5">
            <a:extLst>
              <a:ext uri="{FF2B5EF4-FFF2-40B4-BE49-F238E27FC236}">
                <a16:creationId xmlns:a16="http://schemas.microsoft.com/office/drawing/2014/main" id="{2A2B58C0-BEA2-477F-9203-D8E9F1BC49B2}"/>
              </a:ext>
            </a:extLst>
          </p:cNvPr>
          <p:cNvSpPr txBox="1"/>
          <p:nvPr/>
        </p:nvSpPr>
        <p:spPr>
          <a:xfrm>
            <a:off x="1233256" y="1081220"/>
            <a:ext cx="5700203" cy="4524315"/>
          </a:xfrm>
          <a:prstGeom prst="rect">
            <a:avLst/>
          </a:prstGeom>
          <a:noFill/>
        </p:spPr>
        <p:txBody>
          <a:bodyPr wrap="square">
            <a:spAutoFit/>
          </a:bodyPr>
          <a:lstStyle/>
          <a:p>
            <a:pPr>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Rủi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có</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thể</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lường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trước</a:t>
            </a:r>
            <a:r>
              <a:rPr lang="en-US" sz="1800" b="1"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Yêu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đổi</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Xác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đúng</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  </a:t>
            </a:r>
            <a:r>
              <a:rPr lang="en-US" sz="1800" spc="-15" dirty="0" err="1">
                <a:solidFill>
                  <a:srgbClr val="000000"/>
                </a:solidFill>
                <a:effectLst/>
                <a:latin typeface="Times New Roman" panose="02020603050405020304" pitchFamily="18" charset="0"/>
                <a:ea typeface="Calibri" panose="020F0502020204030204" pitchFamily="34" charset="0"/>
              </a:rPr>
              <a:t>Không</a:t>
            </a:r>
            <a:r>
              <a:rPr lang="en-US" sz="1800" spc="-15" dirty="0">
                <a:solidFill>
                  <a:srgbClr val="000000"/>
                </a:solidFill>
                <a:effectLst/>
                <a:latin typeface="Times New Roman" panose="02020603050405020304" pitchFamily="18" charset="0"/>
                <a:ea typeface="Calibri" panose="020F0502020204030204" pitchFamily="34" charset="0"/>
              </a:rPr>
              <a:t> </a:t>
            </a:r>
            <a:r>
              <a:rPr lang="en-US" sz="1800" spc="-15" dirty="0" err="1">
                <a:solidFill>
                  <a:srgbClr val="000000"/>
                </a:solidFill>
                <a:effectLst/>
                <a:latin typeface="Times New Roman" panose="02020603050405020304" pitchFamily="18" charset="0"/>
                <a:ea typeface="Calibri" panose="020F0502020204030204" pitchFamily="34" charset="0"/>
              </a:rPr>
              <a:t>đồng</a:t>
            </a:r>
            <a:r>
              <a:rPr lang="en-US" sz="1800" spc="-15" dirty="0">
                <a:solidFill>
                  <a:srgbClr val="000000"/>
                </a:solidFill>
                <a:effectLst/>
                <a:latin typeface="Times New Roman" panose="02020603050405020304" pitchFamily="18" charset="0"/>
                <a:ea typeface="Calibri" panose="020F0502020204030204" pitchFamily="34" charset="0"/>
              </a:rPr>
              <a:t> </a:t>
            </a:r>
            <a:r>
              <a:rPr lang="en-US" sz="1800" spc="-15" dirty="0" err="1">
                <a:solidFill>
                  <a:srgbClr val="000000"/>
                </a:solidFill>
                <a:effectLst/>
                <a:latin typeface="Times New Roman" panose="02020603050405020304" pitchFamily="18" charset="0"/>
                <a:ea typeface="Calibri" panose="020F0502020204030204" pitchFamily="34" charset="0"/>
              </a:rPr>
              <a:t>bộ</a:t>
            </a:r>
            <a:r>
              <a:rPr lang="en-US" sz="1800" spc="-15" dirty="0">
                <a:solidFill>
                  <a:srgbClr val="000000"/>
                </a:solidFill>
                <a:effectLst/>
                <a:latin typeface="Times New Roman" panose="02020603050405020304" pitchFamily="18" charset="0"/>
                <a:ea typeface="Calibri" panose="020F0502020204030204" pitchFamily="34" charset="0"/>
              </a:rPr>
              <a:t> </a:t>
            </a:r>
            <a:r>
              <a:rPr lang="en-US" sz="1800" spc="-15" dirty="0" err="1">
                <a:solidFill>
                  <a:srgbClr val="000000"/>
                </a:solidFill>
                <a:effectLst/>
                <a:latin typeface="Times New Roman" panose="02020603050405020304" pitchFamily="18" charset="0"/>
                <a:ea typeface="Calibri" panose="020F0502020204030204" pitchFamily="34" charset="0"/>
              </a:rPr>
              <a:t>được</a:t>
            </a:r>
            <a:r>
              <a:rPr lang="en-US" sz="1800" spc="-15" dirty="0">
                <a:solidFill>
                  <a:srgbClr val="000000"/>
                </a:solidFill>
                <a:effectLst/>
                <a:latin typeface="Times New Roman" panose="02020603050405020304" pitchFamily="18" charset="0"/>
                <a:ea typeface="Calibri" panose="020F0502020204030204" pitchFamily="34" charset="0"/>
              </a:rPr>
              <a:t>.</a:t>
            </a:r>
          </a:p>
          <a:p>
            <a:pPr marL="0" indent="0">
              <a:buNone/>
            </a:pPr>
            <a:r>
              <a:rPr lang="en-US" spc="-15" dirty="0">
                <a:solidFill>
                  <a:srgbClr val="000000"/>
                </a:solidFill>
                <a:latin typeface="Times New Roman" panose="02020603050405020304" pitchFamily="18" charset="0"/>
                <a:ea typeface="Calibri" panose="020F0502020204030204" pitchFamily="34" charset="0"/>
              </a:rPr>
              <a:t>	- </a:t>
            </a:r>
            <a:r>
              <a:rPr lang="en-US" sz="1800" spc="-5" dirty="0">
                <a:solidFill>
                  <a:srgbClr val="000000"/>
                </a:solidFill>
                <a:effectLst/>
                <a:latin typeface="Times New Roman" panose="02020603050405020304" pitchFamily="18" charset="0"/>
                <a:ea typeface="Calibri" panose="020F0502020204030204" pitchFamily="34" charset="0"/>
              </a:rPr>
              <a:t>Chi </a:t>
            </a:r>
            <a:r>
              <a:rPr lang="en-US" sz="1800" spc="-5" dirty="0" err="1">
                <a:solidFill>
                  <a:srgbClr val="000000"/>
                </a:solidFill>
                <a:effectLst/>
                <a:latin typeface="Times New Roman" panose="02020603050405020304" pitchFamily="18" charset="0"/>
                <a:ea typeface="Calibri" panose="020F0502020204030204" pitchFamily="34" charset="0"/>
              </a:rPr>
              <a:t>phí</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ước</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tính</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không</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20" dirty="0" err="1">
                <a:solidFill>
                  <a:srgbClr val="000000"/>
                </a:solidFill>
                <a:effectLst/>
                <a:latin typeface="Times New Roman" panose="02020603050405020304" pitchFamily="18" charset="0"/>
                <a:ea typeface="Calibri" panose="020F0502020204030204" pitchFamily="34" charset="0"/>
              </a:rPr>
              <a:t>chuẩn</a:t>
            </a:r>
            <a:endParaRPr lang="en-US" sz="1800" spc="-15" dirty="0">
              <a:solidFill>
                <a:srgbClr val="000000"/>
              </a:solidFill>
              <a:effectLst/>
              <a:latin typeface="Times New Roman" panose="02020603050405020304" pitchFamily="18" charset="0"/>
              <a:ea typeface="Calibri" panose="020F0502020204030204" pitchFamily="34" charset="0"/>
            </a:endParaRPr>
          </a:p>
          <a:p>
            <a:pPr marL="0" indent="0">
              <a:buNone/>
            </a:pPr>
            <a:r>
              <a:rPr lang="en-US" sz="1800" spc="-15" dirty="0">
                <a:solidFill>
                  <a:srgbClr val="000000"/>
                </a:solidFill>
                <a:latin typeface="Times New Roman" panose="02020603050405020304" pitchFamily="18" charset="0"/>
                <a:cs typeface="Times New Roman" panose="02020603050405020304" pitchFamily="18" charset="0"/>
              </a:rPr>
              <a:t> 	-  </a:t>
            </a:r>
            <a:r>
              <a:rPr lang="en-US" sz="1800" dirty="0" err="1">
                <a:solidFill>
                  <a:srgbClr val="000000"/>
                </a:solidFill>
                <a:effectLst/>
                <a:latin typeface="Times New Roman" panose="02020603050405020304" pitchFamily="18" charset="0"/>
                <a:ea typeface="Calibri" panose="020F0502020204030204" pitchFamily="34" charset="0"/>
              </a:rPr>
              <a:t>Phân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việc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trong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dự</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án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hợp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lý</a:t>
            </a:r>
            <a:r>
              <a:rPr lang="en-US" sz="1800" dirty="0">
                <a:solidFill>
                  <a:srgbClr val="000000"/>
                </a:solidFill>
                <a:effectLst/>
                <a:latin typeface="Times New Roman" panose="02020603050405020304" pitchFamily="18" charset="0"/>
                <a:ea typeface="Calibri" panose="020F0502020204030204" pitchFamily="34" charset="0"/>
              </a:rPr>
              <a:t>.</a:t>
            </a:r>
          </a:p>
          <a:p>
            <a:pPr marL="0" indent="0">
              <a:buNone/>
            </a:pPr>
            <a:r>
              <a:rPr lang="en-US" sz="1800" dirty="0">
                <a:solidFill>
                  <a:srgbClr val="000000"/>
                </a:solidFill>
                <a:latin typeface="Times New Roman" panose="02020603050405020304" pitchFamily="18" charset="0"/>
                <a:cs typeface="Times New Roman" panose="02020603050405020304" pitchFamily="18" charset="0"/>
              </a:rPr>
              <a:t>	- </a:t>
            </a:r>
            <a:r>
              <a:rPr lang="en-US" sz="1800" spc="-10" dirty="0" err="1">
                <a:solidFill>
                  <a:srgbClr val="000000"/>
                </a:solidFill>
                <a:effectLst/>
                <a:latin typeface="Times New Roman" panose="02020603050405020304" pitchFamily="18" charset="0"/>
                <a:ea typeface="Calibri" panose="020F0502020204030204" pitchFamily="34" charset="0"/>
              </a:rPr>
              <a:t>Ước</a:t>
            </a:r>
            <a:r>
              <a:rPr lang="en-US" sz="1800" spc="-10" dirty="0">
                <a:solidFill>
                  <a:srgbClr val="000000"/>
                </a:solidFill>
                <a:effectLst/>
                <a:latin typeface="Times New Roman" panose="02020603050405020304" pitchFamily="18" charset="0"/>
                <a:ea typeface="Calibri" panose="020F0502020204030204" pitchFamily="34" charset="0"/>
              </a:rPr>
              <a:t> </a:t>
            </a:r>
            <a:r>
              <a:rPr lang="en-US" sz="1800" spc="-10" dirty="0" err="1">
                <a:solidFill>
                  <a:srgbClr val="000000"/>
                </a:solidFill>
                <a:effectLst/>
                <a:latin typeface="Times New Roman" panose="02020603050405020304" pitchFamily="18" charset="0"/>
                <a:ea typeface="Calibri" panose="020F0502020204030204" pitchFamily="34" charset="0"/>
              </a:rPr>
              <a:t>lượng</a:t>
            </a:r>
            <a:r>
              <a:rPr lang="en-US" sz="1800" spc="-10" dirty="0">
                <a:solidFill>
                  <a:srgbClr val="000000"/>
                </a:solidFill>
                <a:effectLst/>
                <a:latin typeface="Times New Roman" panose="02020603050405020304" pitchFamily="18" charset="0"/>
                <a:ea typeface="Calibri" panose="020F0502020204030204" pitchFamily="34" charset="0"/>
              </a:rPr>
              <a:t> </a:t>
            </a:r>
            <a:r>
              <a:rPr lang="en-US" sz="1800" spc="-10" dirty="0" err="1">
                <a:solidFill>
                  <a:srgbClr val="000000"/>
                </a:solidFill>
                <a:effectLst/>
                <a:latin typeface="Times New Roman" panose="02020603050405020304" pitchFamily="18" charset="0"/>
                <a:ea typeface="Calibri" panose="020F0502020204030204" pitchFamily="34" charset="0"/>
              </a:rPr>
              <a:t>thời</a:t>
            </a:r>
            <a:r>
              <a:rPr lang="en-US" sz="1800" spc="-10" dirty="0">
                <a:solidFill>
                  <a:srgbClr val="000000"/>
                </a:solidFill>
                <a:effectLst/>
                <a:latin typeface="Times New Roman" panose="02020603050405020304" pitchFamily="18" charset="0"/>
                <a:ea typeface="Calibri" panose="020F0502020204030204" pitchFamily="34" charset="0"/>
              </a:rPr>
              <a:t> </a:t>
            </a:r>
            <a:r>
              <a:rPr lang="en-US" sz="1800" spc="-10" dirty="0" err="1">
                <a:solidFill>
                  <a:srgbClr val="000000"/>
                </a:solidFill>
                <a:effectLst/>
                <a:latin typeface="Times New Roman" panose="02020603050405020304" pitchFamily="18" charset="0"/>
                <a:ea typeface="Calibri" panose="020F0502020204030204" pitchFamily="34" charset="0"/>
              </a:rPr>
              <a:t>gian</a:t>
            </a:r>
            <a:r>
              <a:rPr lang="en-US" sz="1800" spc="-10" dirty="0">
                <a:solidFill>
                  <a:srgbClr val="000000"/>
                </a:solidFill>
                <a:effectLst/>
                <a:latin typeface="Times New Roman" panose="02020603050405020304" pitchFamily="18" charset="0"/>
                <a:ea typeface="Calibri" panose="020F0502020204030204" pitchFamily="34" charset="0"/>
              </a:rPr>
              <a:t> </a:t>
            </a:r>
            <a:r>
              <a:rPr lang="en-US" sz="1800" spc="-10" dirty="0" err="1">
                <a:solidFill>
                  <a:srgbClr val="000000"/>
                </a:solidFill>
                <a:effectLst/>
                <a:latin typeface="Times New Roman" panose="02020603050405020304" pitchFamily="18" charset="0"/>
                <a:ea typeface="Calibri" panose="020F0502020204030204" pitchFamily="34" charset="0"/>
              </a:rPr>
              <a:t>không</a:t>
            </a:r>
            <a:r>
              <a:rPr lang="en-US" sz="1800" spc="-10" dirty="0">
                <a:solidFill>
                  <a:srgbClr val="000000"/>
                </a:solidFill>
                <a:effectLst/>
                <a:latin typeface="Times New Roman" panose="02020603050405020304" pitchFamily="18" charset="0"/>
                <a:ea typeface="Calibri" panose="020F0502020204030204" pitchFamily="34" charset="0"/>
              </a:rPr>
              <a:t> </a:t>
            </a:r>
            <a:r>
              <a:rPr lang="en-US" sz="1800" spc="-10" dirty="0" err="1">
                <a:solidFill>
                  <a:srgbClr val="000000"/>
                </a:solidFill>
                <a:effectLst/>
                <a:latin typeface="Times New Roman" panose="02020603050405020304" pitchFamily="18" charset="0"/>
                <a:ea typeface="Calibri" panose="020F0502020204030204" pitchFamily="34" charset="0"/>
              </a:rPr>
              <a:t>đúng</a:t>
            </a:r>
            <a:r>
              <a:rPr lang="en-US" sz="1800" spc="-10" dirty="0">
                <a:solidFill>
                  <a:srgbClr val="000000"/>
                </a:solidFill>
                <a:effectLst/>
                <a:latin typeface="Times New Roman" panose="02020603050405020304" pitchFamily="18" charset="0"/>
                <a:ea typeface="Calibri" panose="020F0502020204030204" pitchFamily="34" charset="0"/>
              </a:rPr>
              <a:t>.</a:t>
            </a:r>
          </a:p>
          <a:p>
            <a:pPr marL="0" indent="0">
              <a:buNone/>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Rủi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không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thể</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lường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trước</a:t>
            </a:r>
            <a:r>
              <a:rPr lang="en-US" sz="1800" b="1" dirty="0">
                <a:latin typeface="Times New Roman" panose="02020603050405020304" pitchFamily="18" charset="0"/>
                <a:cs typeface="Times New Roman" panose="02020603050405020304" pitchFamily="18" charset="0"/>
              </a:rPr>
              <a:t>:</a:t>
            </a:r>
          </a:p>
          <a:p>
            <a:pPr marL="0" indent="0">
              <a:buNone/>
            </a:pPr>
            <a:r>
              <a:rPr lang="vi-VN" sz="1800" dirty="0">
                <a:latin typeface="Times New Roman" panose="02020603050405020304" pitchFamily="18" charset="0"/>
                <a:cs typeface="Times New Roman" panose="02020603050405020304" pitchFamily="18" charset="0"/>
              </a:rPr>
              <a:t>	- </a:t>
            </a:r>
            <a:r>
              <a:rPr lang="en-US" sz="1800" spc="-5" dirty="0" err="1">
                <a:solidFill>
                  <a:srgbClr val="000000"/>
                </a:solidFill>
                <a:effectLst/>
                <a:latin typeface="Times New Roman" panose="02020603050405020304" pitchFamily="18" charset="0"/>
                <a:ea typeface="Calibri" panose="020F0502020204030204" pitchFamily="34" charset="0"/>
              </a:rPr>
              <a:t>Người</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quản</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lý</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dự</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án</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chưa</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sát</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sao</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với</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từng</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bước</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đi</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trong</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kế</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hoạch</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của</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dự</a:t>
            </a:r>
            <a:r>
              <a:rPr lang="en-US" sz="1800" spc="-5" dirty="0">
                <a:solidFill>
                  <a:srgbClr val="000000"/>
                </a:solidFill>
                <a:effectLst/>
                <a:latin typeface="Times New Roman" panose="02020603050405020304" pitchFamily="18" charset="0"/>
                <a:ea typeface="Calibri" panose="020F0502020204030204" pitchFamily="34" charset="0"/>
              </a:rPr>
              <a:t> </a:t>
            </a:r>
            <a:r>
              <a:rPr lang="en-US" sz="1800" spc="-5" dirty="0" err="1">
                <a:solidFill>
                  <a:srgbClr val="000000"/>
                </a:solidFill>
                <a:effectLst/>
                <a:latin typeface="Times New Roman" panose="02020603050405020304" pitchFamily="18" charset="0"/>
                <a:ea typeface="Calibri" panose="020F0502020204030204" pitchFamily="34" charset="0"/>
              </a:rPr>
              <a:t>án</a:t>
            </a:r>
            <a:r>
              <a:rPr lang="en-US" sz="1800" spc="-5" dirty="0">
                <a:solidFill>
                  <a:srgbClr val="000000"/>
                </a:solidFill>
                <a:effectLst/>
                <a:latin typeface="Times New Roman" panose="02020603050405020304" pitchFamily="18" charset="0"/>
                <a:ea typeface="Calibri" panose="020F0502020204030204" pitchFamily="34" charset="0"/>
              </a:rPr>
              <a:t>.</a:t>
            </a:r>
            <a:endParaRPr lang="en-US" sz="1800"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Cắt giảm ngân sách bất ngờ</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kịp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giữa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nhóm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tốt</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khách</a:t>
            </a:r>
            <a:r>
              <a:rPr lang="en-US" sz="1800" dirty="0">
                <a:latin typeface="Times New Roman" panose="02020603050405020304" pitchFamily="18" charset="0"/>
                <a:cs typeface="Times New Roman" panose="02020603050405020304" pitchFamily="18" charset="0"/>
              </a:rPr>
              <a:t>  hang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3920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3006-1C87-4DD4-835B-164EACC23201}"/>
              </a:ext>
            </a:extLst>
          </p:cNvPr>
          <p:cNvSpPr>
            <a:spLocks noGrp="1"/>
          </p:cNvSpPr>
          <p:nvPr>
            <p:ph type="title"/>
          </p:nvPr>
        </p:nvSpPr>
        <p:spPr/>
        <p:txBody>
          <a:bodyPr/>
          <a:lstStyle/>
          <a:p>
            <a:r>
              <a:rPr lang="vi-VN" sz="3600" dirty="0">
                <a:latin typeface="Times New Roman" panose="02020603050405020304" pitchFamily="18" charset="0"/>
                <a:cs typeface="Times New Roman" panose="02020603050405020304" pitchFamily="18" charset="0"/>
              </a:rPr>
              <a:t>Giải quyết rủi ro :</a:t>
            </a:r>
            <a:br>
              <a:rPr lang="vi-VN"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406E6B1-C33F-4E97-A7A3-2AB3D9C38DBD}"/>
              </a:ext>
            </a:extLst>
          </p:cNvPr>
          <p:cNvSpPr>
            <a:spLocks noGrp="1"/>
          </p:cNvSpPr>
          <p:nvPr>
            <p:ph idx="1"/>
          </p:nvPr>
        </p:nvSpPr>
        <p:spPr>
          <a:xfrm>
            <a:off x="1207364" y="1535835"/>
            <a:ext cx="5370990" cy="4277731"/>
          </a:xfrm>
        </p:spPr>
        <p:txBody>
          <a:bodyPr>
            <a:normAutofit lnSpcReduction="10000"/>
          </a:bodyPr>
          <a:lstStyle/>
          <a:p>
            <a:pPr fontAlgn="base"/>
            <a:r>
              <a:rPr lang="vi-VN" sz="1800" dirty="0">
                <a:latin typeface="Times New Roman" panose="02020603050405020304" pitchFamily="18" charset="0"/>
                <a:cs typeface="Times New Roman" panose="02020603050405020304" pitchFamily="18" charset="0"/>
              </a:rPr>
              <a:t>Lập kế hoạch dự án, hạng mục, phân rõ người phụ trách, theo dõi trên một hệ thống.</a:t>
            </a:r>
          </a:p>
          <a:p>
            <a:pPr fontAlgn="base"/>
            <a:r>
              <a:rPr lang="vi-VN" sz="1800" dirty="0">
                <a:latin typeface="Times New Roman" panose="02020603050405020304" pitchFamily="18" charset="0"/>
                <a:cs typeface="Times New Roman" panose="02020603050405020304" pitchFamily="18" charset="0"/>
              </a:rPr>
              <a:t>Theo dõi trực quan tiến độ dự án, bám sát tình trạng công việc mọi lúc mọi nơi.</a:t>
            </a:r>
          </a:p>
          <a:p>
            <a:pPr fontAlgn="base"/>
            <a:r>
              <a:rPr lang="vi-VN" sz="1800" dirty="0">
                <a:latin typeface="Times New Roman" panose="02020603050405020304" pitchFamily="18" charset="0"/>
                <a:cs typeface="Times New Roman" panose="02020603050405020304" pitchFamily="18" charset="0"/>
              </a:rPr>
              <a:t>Kiểm soát hiện trạng công việc của từng cá nhân để có sự sắp xếp nguồn lực phù hợp ngay khi có rủi ro xảy ra.</a:t>
            </a:r>
          </a:p>
          <a:p>
            <a:pPr fontAlgn="base"/>
            <a:r>
              <a:rPr lang="vi-VN" sz="1800" dirty="0">
                <a:latin typeface="Times New Roman" panose="02020603050405020304" pitchFamily="18" charset="0"/>
                <a:cs typeface="Times New Roman" panose="02020603050405020304" pitchFamily="18" charset="0"/>
              </a:rPr>
              <a:t>Quản lý minh bạch chi phí dự án, giảm thiểu các rủi ro tài chính.</a:t>
            </a:r>
          </a:p>
          <a:p>
            <a:pPr fontAlgn="base"/>
            <a:r>
              <a:rPr lang="vi-VN" sz="1800" dirty="0">
                <a:latin typeface="Times New Roman" panose="02020603050405020304" pitchFamily="18" charset="0"/>
                <a:cs typeface="Times New Roman" panose="02020603050405020304" pitchFamily="18" charset="0"/>
              </a:rPr>
              <a:t>Quản lý chi tiết biến động dòng tiền trong dự án, ngân sách còn bao nhiêu, đã vượt quá hay chưa.</a:t>
            </a:r>
          </a:p>
          <a:p>
            <a:pPr fontAlgn="base"/>
            <a:r>
              <a:rPr lang="vi-VN" sz="1800" dirty="0">
                <a:latin typeface="Times New Roman" panose="02020603050405020304" pitchFamily="18" charset="0"/>
                <a:cs typeface="Times New Roman" panose="02020603050405020304" pitchFamily="18" charset="0"/>
              </a:rPr>
              <a:t>Đa dạng mô hình báo cáo công việc dự án hỗ trợ công tác quản lý dự án hiệu quả</a:t>
            </a:r>
          </a:p>
          <a:p>
            <a:endParaRPr lang="en-US" dirty="0"/>
          </a:p>
        </p:txBody>
      </p:sp>
      <p:pic>
        <p:nvPicPr>
          <p:cNvPr id="7" name="Picture 6">
            <a:extLst>
              <a:ext uri="{FF2B5EF4-FFF2-40B4-BE49-F238E27FC236}">
                <a16:creationId xmlns:a16="http://schemas.microsoft.com/office/drawing/2014/main" id="{A4DE1D71-1EED-4CEC-8677-178BC2C11A3D}"/>
              </a:ext>
            </a:extLst>
          </p:cNvPr>
          <p:cNvPicPr>
            <a:picLocks noChangeAspect="1"/>
          </p:cNvPicPr>
          <p:nvPr/>
        </p:nvPicPr>
        <p:blipFill>
          <a:blip r:embed="rId2"/>
          <a:stretch>
            <a:fillRect/>
          </a:stretch>
        </p:blipFill>
        <p:spPr>
          <a:xfrm>
            <a:off x="6488358" y="1393794"/>
            <a:ext cx="5703642" cy="4277731"/>
          </a:xfrm>
          <a:prstGeom prst="rect">
            <a:avLst/>
          </a:prstGeom>
        </p:spPr>
      </p:pic>
    </p:spTree>
    <p:extLst>
      <p:ext uri="{BB962C8B-B14F-4D97-AF65-F5344CB8AC3E}">
        <p14:creationId xmlns:p14="http://schemas.microsoft.com/office/powerpoint/2010/main" val="91340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D515-29FF-4416-9C82-7E4AB79AF4E1}"/>
              </a:ext>
            </a:extLst>
          </p:cNvPr>
          <p:cNvSpPr>
            <a:spLocks noGrp="1"/>
          </p:cNvSpPr>
          <p:nvPr>
            <p:ph type="title"/>
          </p:nvPr>
        </p:nvSpPr>
        <p:spPr/>
        <p:txBody>
          <a:bodyPr/>
          <a:lstStyle/>
          <a:p>
            <a:r>
              <a:rPr lang="en-US" dirty="0" err="1"/>
              <a:t>Quản</a:t>
            </a:r>
            <a:r>
              <a:rPr lang="en-US" dirty="0"/>
              <a:t> </a:t>
            </a:r>
            <a:r>
              <a:rPr lang="en-US" dirty="0" err="1"/>
              <a:t>lý</a:t>
            </a:r>
            <a:r>
              <a:rPr lang="en-US" dirty="0"/>
              <a:t> – </a:t>
            </a:r>
            <a:r>
              <a:rPr lang="en-US" dirty="0" err="1"/>
              <a:t>Kiểm</a:t>
            </a:r>
            <a:r>
              <a:rPr lang="en-US" dirty="0"/>
              <a:t> </a:t>
            </a:r>
            <a:r>
              <a:rPr lang="en-US" dirty="0" err="1"/>
              <a:t>soát</a:t>
            </a:r>
            <a:r>
              <a:rPr lang="en-US" dirty="0"/>
              <a:t> </a:t>
            </a:r>
            <a:r>
              <a:rPr lang="en-US" dirty="0" err="1"/>
              <a:t>thực</a:t>
            </a:r>
            <a:r>
              <a:rPr lang="en-US" dirty="0"/>
              <a:t> </a:t>
            </a:r>
            <a:r>
              <a:rPr lang="en-US" dirty="0" err="1"/>
              <a:t>hiện</a:t>
            </a:r>
            <a:r>
              <a:rPr lang="en-US" dirty="0"/>
              <a:t> </a:t>
            </a:r>
            <a:r>
              <a:rPr lang="en-US" dirty="0" err="1"/>
              <a:t>dự</a:t>
            </a:r>
            <a:r>
              <a:rPr lang="en-US" dirty="0"/>
              <a:t> </a:t>
            </a:r>
            <a:r>
              <a:rPr lang="en-US" dirty="0" err="1"/>
              <a:t>án</a:t>
            </a:r>
            <a:endParaRPr lang="en-US" dirty="0"/>
          </a:p>
        </p:txBody>
      </p:sp>
      <p:sp>
        <p:nvSpPr>
          <p:cNvPr id="3" name="Content Placeholder 2">
            <a:extLst>
              <a:ext uri="{FF2B5EF4-FFF2-40B4-BE49-F238E27FC236}">
                <a16:creationId xmlns:a16="http://schemas.microsoft.com/office/drawing/2014/main" id="{5DD3A3F3-DB93-4D5B-A270-1C755E70C679}"/>
              </a:ext>
            </a:extLst>
          </p:cNvPr>
          <p:cNvSpPr>
            <a:spLocks noGrp="1"/>
          </p:cNvSpPr>
          <p:nvPr>
            <p:ph idx="1"/>
          </p:nvPr>
        </p:nvSpPr>
        <p:spPr>
          <a:xfrm>
            <a:off x="1328583" y="1384917"/>
            <a:ext cx="8915400" cy="3657260"/>
          </a:xfrm>
        </p:spPr>
        <p:txBody>
          <a:bodyPr/>
          <a:lstStyle/>
          <a:p>
            <a:pPr marL="0" indent="0">
              <a:buNone/>
            </a:pPr>
            <a:r>
              <a:rPr lang="en-US" b="1" dirty="0" err="1"/>
              <a:t>Quy</a:t>
            </a:r>
            <a:r>
              <a:rPr lang="en-US" b="1" dirty="0"/>
              <a:t> </a:t>
            </a:r>
            <a:r>
              <a:rPr lang="en-US" b="1" dirty="0" err="1"/>
              <a:t>trình</a:t>
            </a:r>
            <a:r>
              <a:rPr lang="en-US" b="1" dirty="0"/>
              <a:t> </a:t>
            </a:r>
            <a:r>
              <a:rPr lang="en-US" b="1" dirty="0" err="1"/>
              <a:t>quản</a:t>
            </a:r>
            <a:r>
              <a:rPr lang="en-US" b="1" dirty="0"/>
              <a:t> </a:t>
            </a:r>
            <a:r>
              <a:rPr lang="en-US" b="1" dirty="0" err="1"/>
              <a:t>lý</a:t>
            </a:r>
            <a:r>
              <a:rPr lang="en-US" b="1" dirty="0"/>
              <a:t> : </a:t>
            </a:r>
          </a:p>
          <a:p>
            <a:r>
              <a:rPr lang="vi-VN" dirty="0"/>
              <a:t>Người quản lý dự án quản lý tiến trình thực hiện dự án tại các mốc kiểm soát, dùng mọi phương sách để xác định xem các công việc (nói riêng) và toàn bộ dự án (nói chung) hiện đang tiến triển như thế nào. </a:t>
            </a:r>
            <a:endParaRPr lang="en-US" dirty="0"/>
          </a:p>
          <a:p>
            <a:r>
              <a:rPr lang="vi-VN" dirty="0"/>
              <a:t>Người quản lý dự án phải luôn luôn sát sao với từng giai đoạn của dự án, tại các thời điểm của các giai đoạn nhất định</a:t>
            </a:r>
            <a:endParaRPr lang="en-US" dirty="0"/>
          </a:p>
          <a:p>
            <a:r>
              <a:rPr lang="vi-VN" dirty="0"/>
              <a:t>các trưởng nhóm sẽ phải báo cáo tiến độ công việc của nhóm mình hoặc của từng cá nhân với người quản lý dự án, trong đó phải nêu bật những điều đã làm được và những điều chưa làm được để người quản lý dự án có một sự điều chỉnh nhất định sao cho hợp lý</a:t>
            </a:r>
            <a:endParaRPr lang="en-US" dirty="0"/>
          </a:p>
        </p:txBody>
      </p:sp>
    </p:spTree>
    <p:extLst>
      <p:ext uri="{BB962C8B-B14F-4D97-AF65-F5344CB8AC3E}">
        <p14:creationId xmlns:p14="http://schemas.microsoft.com/office/powerpoint/2010/main" val="359605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1994-4292-4493-9FFD-540D94E28195}"/>
              </a:ext>
            </a:extLst>
          </p:cNvPr>
          <p:cNvSpPr>
            <a:spLocks noGrp="1"/>
          </p:cNvSpPr>
          <p:nvPr>
            <p:ph type="title"/>
          </p:nvPr>
        </p:nvSpPr>
        <p:spPr/>
        <p:txBody>
          <a:bodyPr/>
          <a:lstStyle/>
          <a:p>
            <a:r>
              <a:rPr lang="en-US" dirty="0" err="1"/>
              <a:t>Các</a:t>
            </a:r>
            <a:r>
              <a:rPr lang="en-US" dirty="0"/>
              <a:t> </a:t>
            </a:r>
            <a:r>
              <a:rPr lang="en-US" dirty="0" err="1"/>
              <a:t>mốc</a:t>
            </a:r>
            <a:r>
              <a:rPr lang="en-US" dirty="0"/>
              <a:t> </a:t>
            </a:r>
            <a:r>
              <a:rPr lang="en-US" dirty="0" err="1"/>
              <a:t>kiểm</a:t>
            </a:r>
            <a:r>
              <a:rPr lang="en-US" dirty="0"/>
              <a:t> </a:t>
            </a:r>
            <a:r>
              <a:rPr lang="en-US" dirty="0" err="1"/>
              <a:t>soát</a:t>
            </a:r>
            <a:r>
              <a:rPr lang="en-US" dirty="0"/>
              <a:t>   </a:t>
            </a:r>
          </a:p>
        </p:txBody>
      </p:sp>
      <p:sp>
        <p:nvSpPr>
          <p:cNvPr id="9" name="Content Placeholder 8">
            <a:extLst>
              <a:ext uri="{FF2B5EF4-FFF2-40B4-BE49-F238E27FC236}">
                <a16:creationId xmlns:a16="http://schemas.microsoft.com/office/drawing/2014/main" id="{167D12F5-A928-4D91-A80F-57FD54B07323}"/>
              </a:ext>
            </a:extLst>
          </p:cNvPr>
          <p:cNvSpPr>
            <a:spLocks noGrp="1"/>
          </p:cNvSpPr>
          <p:nvPr>
            <p:ph idx="1"/>
          </p:nvPr>
        </p:nvSpPr>
        <p:spPr>
          <a:xfrm>
            <a:off x="1106641" y="1905000"/>
            <a:ext cx="5400586" cy="2169850"/>
          </a:xfrm>
        </p:spPr>
        <p:txBody>
          <a:bodyPr/>
          <a:lstStyle/>
          <a:p>
            <a:r>
              <a:rPr lang="en-US" dirty="0" err="1"/>
              <a:t>Khởi</a:t>
            </a:r>
            <a:r>
              <a:rPr lang="en-US" dirty="0"/>
              <a:t> </a:t>
            </a:r>
            <a:r>
              <a:rPr lang="en-US" dirty="0" err="1"/>
              <a:t>động</a:t>
            </a:r>
            <a:r>
              <a:rPr lang="en-US" dirty="0"/>
              <a:t> </a:t>
            </a:r>
            <a:r>
              <a:rPr lang="en-US" dirty="0" err="1"/>
              <a:t>dự</a:t>
            </a:r>
            <a:r>
              <a:rPr lang="en-US" dirty="0"/>
              <a:t> </a:t>
            </a:r>
            <a:r>
              <a:rPr lang="en-US" dirty="0" err="1"/>
              <a:t>án</a:t>
            </a:r>
            <a:r>
              <a:rPr lang="en-US" dirty="0"/>
              <a:t> </a:t>
            </a:r>
          </a:p>
          <a:p>
            <a:r>
              <a:rPr lang="en-US" dirty="0" err="1"/>
              <a:t>Lập</a:t>
            </a:r>
            <a:r>
              <a:rPr lang="en-US" dirty="0"/>
              <a:t> </a:t>
            </a:r>
            <a:r>
              <a:rPr lang="en-US" dirty="0" err="1"/>
              <a:t>kế</a:t>
            </a:r>
            <a:r>
              <a:rPr lang="en-US" dirty="0"/>
              <a:t> </a:t>
            </a:r>
            <a:r>
              <a:rPr lang="en-US" dirty="0" err="1"/>
              <a:t>hoạch</a:t>
            </a:r>
            <a:r>
              <a:rPr lang="en-US" dirty="0"/>
              <a:t> </a:t>
            </a:r>
          </a:p>
          <a:p>
            <a:r>
              <a:rPr lang="en-US" dirty="0" err="1"/>
              <a:t>Xác</a:t>
            </a:r>
            <a:r>
              <a:rPr lang="en-US" dirty="0"/>
              <a:t> </a:t>
            </a:r>
            <a:r>
              <a:rPr lang="en-US" dirty="0" err="1"/>
              <a:t>định</a:t>
            </a:r>
            <a:r>
              <a:rPr lang="en-US" dirty="0"/>
              <a:t> </a:t>
            </a:r>
            <a:r>
              <a:rPr lang="en-US" dirty="0" err="1"/>
              <a:t>yêu</a:t>
            </a:r>
            <a:r>
              <a:rPr lang="en-US" dirty="0"/>
              <a:t> </a:t>
            </a:r>
            <a:r>
              <a:rPr lang="en-US" dirty="0" err="1"/>
              <a:t>cầu</a:t>
            </a:r>
            <a:r>
              <a:rPr lang="en-US" dirty="0"/>
              <a:t> </a:t>
            </a:r>
            <a:r>
              <a:rPr lang="en-US" dirty="0" err="1"/>
              <a:t>hệ</a:t>
            </a:r>
            <a:r>
              <a:rPr lang="en-US" dirty="0"/>
              <a:t> </a:t>
            </a:r>
            <a:r>
              <a:rPr lang="en-US" dirty="0" err="1"/>
              <a:t>thống</a:t>
            </a:r>
            <a:r>
              <a:rPr lang="en-US" dirty="0"/>
              <a:t> </a:t>
            </a:r>
          </a:p>
          <a:p>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p>
          <a:p>
            <a:pPr marL="0" indent="0">
              <a:buNone/>
            </a:pPr>
            <a:endParaRPr lang="en-US" dirty="0"/>
          </a:p>
        </p:txBody>
      </p:sp>
      <p:pic>
        <p:nvPicPr>
          <p:cNvPr id="11" name="Picture 10">
            <a:extLst>
              <a:ext uri="{FF2B5EF4-FFF2-40B4-BE49-F238E27FC236}">
                <a16:creationId xmlns:a16="http://schemas.microsoft.com/office/drawing/2014/main" id="{B8725E75-B8CA-4EA9-B55C-EE4791A57317}"/>
              </a:ext>
            </a:extLst>
          </p:cNvPr>
          <p:cNvPicPr>
            <a:picLocks noChangeAspect="1"/>
          </p:cNvPicPr>
          <p:nvPr/>
        </p:nvPicPr>
        <p:blipFill>
          <a:blip r:embed="rId2"/>
          <a:stretch>
            <a:fillRect/>
          </a:stretch>
        </p:blipFill>
        <p:spPr>
          <a:xfrm>
            <a:off x="4856085" y="1587920"/>
            <a:ext cx="7190065" cy="4207893"/>
          </a:xfrm>
          <a:prstGeom prst="rect">
            <a:avLst/>
          </a:prstGeom>
        </p:spPr>
      </p:pic>
    </p:spTree>
    <p:extLst>
      <p:ext uri="{BB962C8B-B14F-4D97-AF65-F5344CB8AC3E}">
        <p14:creationId xmlns:p14="http://schemas.microsoft.com/office/powerpoint/2010/main" val="2476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F862-A844-4661-9CF1-4DDEF8CC7C72}"/>
              </a:ext>
            </a:extLst>
          </p:cNvPr>
          <p:cNvSpPr>
            <a:spLocks noGrp="1"/>
          </p:cNvSpPr>
          <p:nvPr>
            <p:ph type="title"/>
          </p:nvPr>
        </p:nvSpPr>
        <p:spPr/>
        <p:txBody>
          <a:bodyPr/>
          <a:lstStyle/>
          <a:p>
            <a:r>
              <a:rPr lang="en-US" dirty="0" err="1"/>
              <a:t>Các</a:t>
            </a:r>
            <a:r>
              <a:rPr lang="en-US" dirty="0"/>
              <a:t> </a:t>
            </a:r>
            <a:r>
              <a:rPr lang="en-US" dirty="0" err="1"/>
              <a:t>mốc</a:t>
            </a:r>
            <a:r>
              <a:rPr lang="en-US" dirty="0"/>
              <a:t> </a:t>
            </a:r>
            <a:r>
              <a:rPr lang="en-US" dirty="0" err="1"/>
              <a:t>kiểm</a:t>
            </a:r>
            <a:r>
              <a:rPr lang="en-US" dirty="0"/>
              <a:t> </a:t>
            </a:r>
            <a:r>
              <a:rPr lang="en-US" dirty="0" err="1"/>
              <a:t>soát</a:t>
            </a:r>
            <a:r>
              <a:rPr lang="en-US" dirty="0"/>
              <a:t> (</a:t>
            </a:r>
            <a:r>
              <a:rPr lang="en-US" dirty="0" err="1"/>
              <a:t>tiếp</a:t>
            </a:r>
            <a:r>
              <a:rPr lang="en-US" dirty="0"/>
              <a:t> </a:t>
            </a:r>
            <a:r>
              <a:rPr lang="en-US" dirty="0" err="1"/>
              <a:t>theo</a:t>
            </a:r>
            <a:r>
              <a:rPr lang="en-US" dirty="0"/>
              <a:t> )</a:t>
            </a:r>
          </a:p>
        </p:txBody>
      </p:sp>
      <p:sp>
        <p:nvSpPr>
          <p:cNvPr id="3" name="Content Placeholder 2">
            <a:extLst>
              <a:ext uri="{FF2B5EF4-FFF2-40B4-BE49-F238E27FC236}">
                <a16:creationId xmlns:a16="http://schemas.microsoft.com/office/drawing/2014/main" id="{7465B2D7-B39B-4419-9C67-E63AED0062EB}"/>
              </a:ext>
            </a:extLst>
          </p:cNvPr>
          <p:cNvSpPr>
            <a:spLocks noGrp="1"/>
          </p:cNvSpPr>
          <p:nvPr>
            <p:ph idx="1"/>
          </p:nvPr>
        </p:nvSpPr>
        <p:spPr>
          <a:xfrm>
            <a:off x="1065320" y="2133600"/>
            <a:ext cx="5228948" cy="3777622"/>
          </a:xfrm>
        </p:spPr>
        <p:txBody>
          <a:bodyPr/>
          <a:lstStyle/>
          <a:p>
            <a:r>
              <a:rPr lang="en-US" dirty="0" err="1"/>
              <a:t>Lập</a:t>
            </a:r>
            <a:r>
              <a:rPr lang="en-US" dirty="0"/>
              <a:t> </a:t>
            </a:r>
            <a:r>
              <a:rPr lang="en-US" dirty="0" err="1"/>
              <a:t>trình</a:t>
            </a:r>
            <a:r>
              <a:rPr lang="en-US" dirty="0"/>
              <a:t> </a:t>
            </a:r>
          </a:p>
          <a:p>
            <a:r>
              <a:rPr lang="en-US" dirty="0" err="1"/>
              <a:t>Kiểm</a:t>
            </a:r>
            <a:r>
              <a:rPr lang="en-US" dirty="0"/>
              <a:t> </a:t>
            </a:r>
            <a:r>
              <a:rPr lang="en-US" dirty="0" err="1"/>
              <a:t>thử</a:t>
            </a:r>
            <a:r>
              <a:rPr lang="en-US" dirty="0"/>
              <a:t> </a:t>
            </a:r>
            <a:r>
              <a:rPr lang="en-US" dirty="0" err="1"/>
              <a:t>và</a:t>
            </a:r>
            <a:r>
              <a:rPr lang="en-US" dirty="0"/>
              <a:t> </a:t>
            </a:r>
            <a:r>
              <a:rPr lang="en-US" dirty="0" err="1"/>
              <a:t>khắc</a:t>
            </a:r>
            <a:r>
              <a:rPr lang="en-US" dirty="0"/>
              <a:t> </a:t>
            </a:r>
            <a:r>
              <a:rPr lang="en-US" dirty="0" err="1"/>
              <a:t>phục</a:t>
            </a:r>
            <a:r>
              <a:rPr lang="en-US" dirty="0"/>
              <a:t> </a:t>
            </a:r>
            <a:r>
              <a:rPr lang="en-US" dirty="0" err="1"/>
              <a:t>lỗi</a:t>
            </a:r>
            <a:r>
              <a:rPr lang="en-US" dirty="0"/>
              <a:t> </a:t>
            </a:r>
          </a:p>
          <a:p>
            <a:r>
              <a:rPr lang="en-US" dirty="0" err="1"/>
              <a:t>Tổng</a:t>
            </a:r>
            <a:r>
              <a:rPr lang="en-US" dirty="0"/>
              <a:t> </a:t>
            </a:r>
            <a:r>
              <a:rPr lang="en-US" dirty="0" err="1"/>
              <a:t>kết</a:t>
            </a:r>
            <a:r>
              <a:rPr lang="en-US" dirty="0"/>
              <a:t> </a:t>
            </a:r>
            <a:r>
              <a:rPr lang="en-US" dirty="0" err="1"/>
              <a:t>dự</a:t>
            </a:r>
            <a:r>
              <a:rPr lang="en-US" dirty="0"/>
              <a:t> </a:t>
            </a:r>
            <a:r>
              <a:rPr lang="en-US" dirty="0" err="1"/>
              <a:t>án</a:t>
            </a:r>
            <a:r>
              <a:rPr lang="en-US" dirty="0"/>
              <a:t> </a:t>
            </a:r>
          </a:p>
        </p:txBody>
      </p:sp>
      <p:pic>
        <p:nvPicPr>
          <p:cNvPr id="4" name="Picture 3">
            <a:extLst>
              <a:ext uri="{FF2B5EF4-FFF2-40B4-BE49-F238E27FC236}">
                <a16:creationId xmlns:a16="http://schemas.microsoft.com/office/drawing/2014/main" id="{12C05CC4-CAA8-470C-8F6E-1A1FAC12E164}"/>
              </a:ext>
            </a:extLst>
          </p:cNvPr>
          <p:cNvPicPr>
            <a:picLocks noChangeAspect="1"/>
          </p:cNvPicPr>
          <p:nvPr/>
        </p:nvPicPr>
        <p:blipFill>
          <a:blip r:embed="rId2"/>
          <a:stretch>
            <a:fillRect/>
          </a:stretch>
        </p:blipFill>
        <p:spPr>
          <a:xfrm>
            <a:off x="5122416" y="1671881"/>
            <a:ext cx="6249879" cy="4239341"/>
          </a:xfrm>
          <a:prstGeom prst="rect">
            <a:avLst/>
          </a:prstGeom>
        </p:spPr>
      </p:pic>
    </p:spTree>
    <p:extLst>
      <p:ext uri="{BB962C8B-B14F-4D97-AF65-F5344CB8AC3E}">
        <p14:creationId xmlns:p14="http://schemas.microsoft.com/office/powerpoint/2010/main" val="204453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BE2E-1F8F-4E3F-9C7F-B63A1C3C1B01}"/>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quá</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dự</a:t>
            </a:r>
            <a:r>
              <a:rPr lang="en-US" dirty="0"/>
              <a:t> </a:t>
            </a:r>
            <a:r>
              <a:rPr lang="en-US" dirty="0" err="1"/>
              <a:t>án</a:t>
            </a:r>
            <a:endParaRPr lang="en-US" dirty="0"/>
          </a:p>
        </p:txBody>
      </p:sp>
      <p:sp>
        <p:nvSpPr>
          <p:cNvPr id="7" name="Content Placeholder 6">
            <a:extLst>
              <a:ext uri="{FF2B5EF4-FFF2-40B4-BE49-F238E27FC236}">
                <a16:creationId xmlns:a16="http://schemas.microsoft.com/office/drawing/2014/main" id="{B6C6E069-6F8E-4C1D-998C-2996213BEEF5}"/>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AA276B61-DFD7-4DCD-9ABE-370853540D52}"/>
              </a:ext>
            </a:extLst>
          </p:cNvPr>
          <p:cNvPicPr>
            <a:picLocks noChangeAspect="1"/>
          </p:cNvPicPr>
          <p:nvPr/>
        </p:nvPicPr>
        <p:blipFill>
          <a:blip r:embed="rId2"/>
          <a:stretch>
            <a:fillRect/>
          </a:stretch>
        </p:blipFill>
        <p:spPr>
          <a:xfrm>
            <a:off x="2507479" y="1379327"/>
            <a:ext cx="8758284" cy="4994839"/>
          </a:xfrm>
          <a:prstGeom prst="rect">
            <a:avLst/>
          </a:prstGeom>
        </p:spPr>
      </p:pic>
    </p:spTree>
    <p:extLst>
      <p:ext uri="{BB962C8B-B14F-4D97-AF65-F5344CB8AC3E}">
        <p14:creationId xmlns:p14="http://schemas.microsoft.com/office/powerpoint/2010/main" val="14128122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256</TotalTime>
  <Words>544</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Tahoma</vt:lpstr>
      <vt:lpstr>Times New Roman</vt:lpstr>
      <vt:lpstr>Wingdings</vt:lpstr>
      <vt:lpstr>Wingdings 3</vt:lpstr>
      <vt:lpstr>Wisp</vt:lpstr>
      <vt:lpstr>PowerPoint Presentation</vt:lpstr>
      <vt:lpstr>Kiểm soát chất lượng </vt:lpstr>
      <vt:lpstr>* Quản lý rủi ro : </vt:lpstr>
      <vt:lpstr>Giải quyết rủi ro : </vt:lpstr>
      <vt:lpstr>Quản lý – Kiểm soát thực hiện dự án</vt:lpstr>
      <vt:lpstr>Các mốc kiểm soát   </vt:lpstr>
      <vt:lpstr>Các mốc kiểm soát (tiếp theo )</vt:lpstr>
      <vt:lpstr>Biểu diễn quá trình thực hiện dự 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 le</dc:creator>
  <cp:lastModifiedBy>Adsmin</cp:lastModifiedBy>
  <cp:revision>23</cp:revision>
  <dcterms:created xsi:type="dcterms:W3CDTF">2020-12-06T12:37:04Z</dcterms:created>
  <dcterms:modified xsi:type="dcterms:W3CDTF">2020-12-08T03:06:44Z</dcterms:modified>
</cp:coreProperties>
</file>