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5"/>
    <p:sldMasterId id="2147483687" r:id="rId6"/>
    <p:sldMasterId id="2147483706" r:id="rId7"/>
    <p:sldMasterId id="2147483725" r:id="rId8"/>
  </p:sldMasterIdLst>
  <p:notesMasterIdLst>
    <p:notesMasterId r:id="rId23"/>
  </p:notesMasterIdLst>
  <p:sldIdLst>
    <p:sldId id="1222" r:id="rId9"/>
    <p:sldId id="1229" r:id="rId10"/>
    <p:sldId id="1231" r:id="rId11"/>
    <p:sldId id="1230" r:id="rId12"/>
    <p:sldId id="1226" r:id="rId13"/>
    <p:sldId id="1233" r:id="rId14"/>
    <p:sldId id="1241" r:id="rId15"/>
    <p:sldId id="1234" r:id="rId16"/>
    <p:sldId id="1238" r:id="rId17"/>
    <p:sldId id="1235" r:id="rId18"/>
    <p:sldId id="1239" r:id="rId19"/>
    <p:sldId id="1240" r:id="rId20"/>
    <p:sldId id="1228" r:id="rId21"/>
    <p:sldId id="378" r:id="rId22"/>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3240" userDrawn="1">
          <p15:clr>
            <a:srgbClr val="A4A3A4"/>
          </p15:clr>
        </p15:guide>
        <p15:guide id="2" pos="57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018" autoAdjust="0"/>
  </p:normalViewPr>
  <p:slideViewPr>
    <p:cSldViewPr snapToGrid="0">
      <p:cViewPr>
        <p:scale>
          <a:sx n="80" d="100"/>
          <a:sy n="80" d="100"/>
        </p:scale>
        <p:origin x="-72" y="-72"/>
      </p:cViewPr>
      <p:guideLst>
        <p:guide orient="horz" pos="3240"/>
        <p:guide pos="576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269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5CA12-A99F-40D7-8A64-6FB4FB225C80}" type="datetimeFigureOut">
              <a:rPr lang="en-GB" smtClean="0"/>
              <a:t>20/05/2021</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EB568-2DC2-4BEE-BAB4-F23C67ABA13F}" type="slidenum">
              <a:rPr lang="en-GB" smtClean="0"/>
              <a:t>‹#›</a:t>
            </a:fld>
            <a:endParaRPr lang="en-GB" dirty="0"/>
          </a:p>
        </p:txBody>
      </p:sp>
    </p:spTree>
    <p:extLst>
      <p:ext uri="{BB962C8B-B14F-4D97-AF65-F5344CB8AC3E}">
        <p14:creationId xmlns:p14="http://schemas.microsoft.com/office/powerpoint/2010/main" val="2831014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4.svg"/><Relationship Id="rId5" Type="http://schemas.openxmlformats.org/officeDocument/2006/relationships/image" Target="../media/image2.png"/><Relationship Id="rId4" Type="http://schemas.openxmlformats.org/officeDocument/2006/relationships/image" Target="../media/image2.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xmlns="" id="{348DF747-61F3-4E3D-ACBC-FD3DE421179C}"/>
              </a:ext>
            </a:extLst>
          </p:cNvPr>
          <p:cNvSpPr>
            <a:spLocks noGrp="1"/>
          </p:cNvSpPr>
          <p:nvPr>
            <p:ph type="pic" sz="quarter" idx="12" hasCustomPrompt="1"/>
          </p:nvPr>
        </p:nvSpPr>
        <p:spPr>
          <a:xfrm>
            <a:off x="0" y="3"/>
            <a:ext cx="18288000" cy="10286998"/>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DAF5A823-F9C7-4D78-BEEA-821AAD090050}"/>
              </a:ext>
            </a:extLst>
          </p:cNvPr>
          <p:cNvSpPr>
            <a:spLocks noGrp="1"/>
          </p:cNvSpPr>
          <p:nvPr>
            <p:ph type="title" hasCustomPrompt="1"/>
          </p:nvPr>
        </p:nvSpPr>
        <p:spPr>
          <a:xfrm>
            <a:off x="1228724" y="1555057"/>
            <a:ext cx="6463848" cy="2641814"/>
          </a:xfrm>
          <a:prstGeom prst="rect">
            <a:avLst/>
          </a:prstGeom>
        </p:spPr>
        <p:txBody>
          <a:bodyPr wrap="square" lIns="0" tIns="0" rIns="0" bIns="0">
            <a:spAutoFit/>
          </a:bodyPr>
          <a:lstStyle>
            <a:lvl1pPr>
              <a:lnSpc>
                <a:spcPts val="6800"/>
              </a:lnSpc>
              <a:defRPr sz="7200" b="1" cap="all" baseline="0">
                <a:solidFill>
                  <a:schemeClr val="bg1">
                    <a:lumMod val="10000"/>
                  </a:schemeClr>
                </a:solidFill>
                <a:latin typeface="Calibri" panose="020F0502020204030204" pitchFamily="34" charset="0"/>
                <a:cs typeface="Calibri" panose="020F0502020204030204" pitchFamily="34" charset="0"/>
              </a:defRPr>
            </a:lvl1pPr>
          </a:lstStyle>
          <a:p>
            <a:r>
              <a:rPr lang="pl-PL" dirty="0"/>
              <a:t>presentation</a:t>
            </a:r>
            <a:r>
              <a:rPr lang="en-GB" dirty="0"/>
              <a:t> TITLE, CALIBRI BOLD, </a:t>
            </a:r>
            <a:r>
              <a:rPr lang="pl-PL" dirty="0"/>
              <a:t>72</a:t>
            </a:r>
            <a:r>
              <a:rPr lang="en-GB" dirty="0"/>
              <a:t> PT</a:t>
            </a:r>
          </a:p>
        </p:txBody>
      </p:sp>
      <p:sp>
        <p:nvSpPr>
          <p:cNvPr id="3" name="Text Placeholder 10">
            <a:extLst>
              <a:ext uri="{FF2B5EF4-FFF2-40B4-BE49-F238E27FC236}">
                <a16:creationId xmlns:a16="http://schemas.microsoft.com/office/drawing/2014/main" xmlns="" id="{BF123548-86B5-4EE5-8CBC-9F16B16DC4C9}"/>
              </a:ext>
            </a:extLst>
          </p:cNvPr>
          <p:cNvSpPr>
            <a:spLocks noGrp="1"/>
          </p:cNvSpPr>
          <p:nvPr>
            <p:ph type="body" sz="quarter" idx="10" hasCustomPrompt="1"/>
          </p:nvPr>
        </p:nvSpPr>
        <p:spPr>
          <a:xfrm>
            <a:off x="1228724" y="7506707"/>
            <a:ext cx="6463848" cy="312074"/>
          </a:xfrm>
          <a:prstGeom prst="rect">
            <a:avLst/>
          </a:prstGeom>
        </p:spPr>
        <p:txBody>
          <a:bodyPr lIns="0" tIns="0" rIns="0" bIns="0">
            <a:spAutoFit/>
          </a:bodyPr>
          <a:lstStyle>
            <a:lvl1pPr marL="0" indent="0">
              <a:lnSpc>
                <a:spcPts val="2400"/>
              </a:lnSpc>
              <a:spcBef>
                <a:spcPts val="0"/>
              </a:spcBef>
              <a:buFontTx/>
              <a:buNone/>
              <a:defRPr sz="2400">
                <a:solidFill>
                  <a:schemeClr val="bg1">
                    <a:lumMod val="10000"/>
                  </a:schemeClr>
                </a:solidFill>
                <a:latin typeface="+mn-lt"/>
                <a:cs typeface="Calibri Light" panose="020F0302020204030204" pitchFamily="34" charset="0"/>
              </a:defRPr>
            </a:lvl1pPr>
            <a:lvl2pPr>
              <a:defRPr sz="3200">
                <a:latin typeface="Calibri Light" panose="020F0302020204030204" pitchFamily="34" charset="0"/>
                <a:cs typeface="Calibri Light" panose="020F0302020204030204" pitchFamily="34" charset="0"/>
              </a:defRPr>
            </a:lvl2pPr>
            <a:lvl3pPr>
              <a:defRPr sz="2800">
                <a:latin typeface="Calibri Light" panose="020F0302020204030204" pitchFamily="34" charset="0"/>
                <a:cs typeface="Calibri Light" panose="020F0302020204030204" pitchFamily="34" charset="0"/>
              </a:defRPr>
            </a:lvl3pPr>
            <a:lvl4pPr>
              <a:defRPr sz="2400">
                <a:latin typeface="Calibri Light" panose="020F0302020204030204" pitchFamily="34" charset="0"/>
                <a:cs typeface="Calibri Light" panose="020F0302020204030204" pitchFamily="34" charset="0"/>
              </a:defRPr>
            </a:lvl4pPr>
            <a:lvl5pPr>
              <a:defRPr sz="2400">
                <a:latin typeface="Calibri Light" panose="020F0302020204030204" pitchFamily="34" charset="0"/>
                <a:cs typeface="Calibri Light" panose="020F0302020204030204" pitchFamily="34" charset="0"/>
              </a:defRPr>
            </a:lvl5pPr>
          </a:lstStyle>
          <a:p>
            <a:pPr lvl="0"/>
            <a:r>
              <a:rPr lang="pl-PL" dirty="0"/>
              <a:t>Place, Date (Calibri, 24 pt)</a:t>
            </a:r>
            <a:endParaRPr lang="en-GB" dirty="0"/>
          </a:p>
        </p:txBody>
      </p:sp>
      <p:sp>
        <p:nvSpPr>
          <p:cNvPr id="10" name="Picture Placeholder 13">
            <a:extLst>
              <a:ext uri="{FF2B5EF4-FFF2-40B4-BE49-F238E27FC236}">
                <a16:creationId xmlns:a16="http://schemas.microsoft.com/office/drawing/2014/main" xmlns="" id="{C7FAD685-821B-4576-ACDE-75F7BF30E1A7}"/>
              </a:ext>
            </a:extLst>
          </p:cNvPr>
          <p:cNvSpPr>
            <a:spLocks noGrp="1"/>
          </p:cNvSpPr>
          <p:nvPr>
            <p:ph type="pic" sz="quarter" idx="13" hasCustomPrompt="1"/>
          </p:nvPr>
        </p:nvSpPr>
        <p:spPr>
          <a:xfrm>
            <a:off x="-1" y="1109031"/>
            <a:ext cx="809626" cy="1619250"/>
          </a:xfrm>
          <a:prstGeom prst="rect">
            <a:avLst/>
          </a:prstGeom>
          <a:ln>
            <a:noFill/>
          </a:ln>
        </p:spPr>
        <p:txBody>
          <a:bodyPr lIns="91440" tIns="45720" rIns="91440" bIns="45720" anchor="ctr" anchorCtr="0"/>
          <a:lstStyle>
            <a:lvl1pPr marL="0" indent="0" algn="ctr">
              <a:buFontTx/>
              <a:buNone/>
              <a:defRPr sz="1800"/>
            </a:lvl1pPr>
          </a:lstStyle>
          <a:p>
            <a:r>
              <a:rPr lang="pl-PL" dirty="0"/>
              <a:t>&gt;</a:t>
            </a:r>
            <a:endParaRPr lang="en-GB" dirty="0"/>
          </a:p>
        </p:txBody>
      </p:sp>
      <p:sp>
        <p:nvSpPr>
          <p:cNvPr id="18" name="Picture Placeholder 17">
            <a:extLst>
              <a:ext uri="{FF2B5EF4-FFF2-40B4-BE49-F238E27FC236}">
                <a16:creationId xmlns:a16="http://schemas.microsoft.com/office/drawing/2014/main" xmlns="" id="{EC4C3586-4BCD-4E25-B395-8D8CB54D50E2}"/>
              </a:ext>
            </a:extLst>
          </p:cNvPr>
          <p:cNvSpPr>
            <a:spLocks noGrp="1"/>
          </p:cNvSpPr>
          <p:nvPr>
            <p:ph type="pic" sz="quarter" idx="14" hasCustomPrompt="1"/>
          </p:nvPr>
        </p:nvSpPr>
        <p:spPr>
          <a:xfrm>
            <a:off x="1228722" y="8671886"/>
            <a:ext cx="4724400" cy="762000"/>
          </a:xfrm>
          <a:prstGeom prst="rect">
            <a:avLst/>
          </a:prstGeom>
        </p:spPr>
        <p:txBody>
          <a:bodyPr lIns="91440" tIns="45720" rIns="91440" bIns="45720" anchor="ctr" anchorCtr="0"/>
          <a:lstStyle>
            <a:lvl1pPr marL="0" indent="0" algn="ctr">
              <a:buFontTx/>
              <a:buNone/>
              <a:defRPr sz="1800"/>
            </a:lvl1pPr>
          </a:lstStyle>
          <a:p>
            <a:r>
              <a:rPr lang="pl-PL" dirty="0"/>
              <a:t>^</a:t>
            </a:r>
            <a:endParaRPr lang="en-GB" dirty="0"/>
          </a:p>
        </p:txBody>
      </p:sp>
    </p:spTree>
    <p:extLst>
      <p:ext uri="{BB962C8B-B14F-4D97-AF65-F5344CB8AC3E}">
        <p14:creationId xmlns:p14="http://schemas.microsoft.com/office/powerpoint/2010/main" val="2109147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photo, dark">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solidFill>
        </p:spPr>
        <p:txBody>
          <a:bodyPr wrap="square" lIns="1080000" tIns="45720" rIns="108000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892B9F98-2E53-4359-BF10-7BB104CA8504}"/>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1007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de photo, brigh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63643B7F-E240-478A-AB76-30C6B0CCBD0F}"/>
              </a:ext>
            </a:extLst>
          </p:cNvPr>
          <p:cNvSpPr/>
          <p:nvPr userDrawn="1"/>
        </p:nvSpPr>
        <p:spPr>
          <a:xfrm>
            <a:off x="16373856" y="0"/>
            <a:ext cx="1914144" cy="19141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3" name="Picture Placeholder 22">
            <a:extLst>
              <a:ext uri="{FF2B5EF4-FFF2-40B4-BE49-F238E27FC236}">
                <a16:creationId xmlns:a16="http://schemas.microsoft.com/office/drawing/2014/main" xmlns="" id="{B2A4F4AB-8AB3-40FA-8B68-587A73F975A9}"/>
              </a:ext>
            </a:extLst>
          </p:cNvPr>
          <p:cNvSpPr>
            <a:spLocks noGrp="1"/>
          </p:cNvSpPr>
          <p:nvPr>
            <p:ph type="pic" sz="quarter" idx="11" hasCustomPrompt="1"/>
          </p:nvPr>
        </p:nvSpPr>
        <p:spPr>
          <a:xfrm>
            <a:off x="12192000" y="2"/>
            <a:ext cx="6096000" cy="10287000"/>
          </a:xfrm>
          <a:custGeom>
            <a:avLst/>
            <a:gdLst>
              <a:gd name="connsiteX0" fmla="*/ 5322354 w 6096000"/>
              <a:gd name="connsiteY0" fmla="*/ 9370028 h 10286999"/>
              <a:gd name="connsiteX1" fmla="*/ 5034354 w 6096000"/>
              <a:gd name="connsiteY1" fmla="*/ 9658028 h 10286999"/>
              <a:gd name="connsiteX2" fmla="*/ 5322354 w 6096000"/>
              <a:gd name="connsiteY2" fmla="*/ 9946028 h 10286999"/>
              <a:gd name="connsiteX3" fmla="*/ 5610354 w 6096000"/>
              <a:gd name="connsiteY3" fmla="*/ 9658028 h 10286999"/>
              <a:gd name="connsiteX4" fmla="*/ 5322354 w 6096000"/>
              <a:gd name="connsiteY4" fmla="*/ 9370028 h 10286999"/>
              <a:gd name="connsiteX5" fmla="*/ 5324008 w 6096000"/>
              <a:gd name="connsiteY5" fmla="*/ 1304617 h 10286999"/>
              <a:gd name="connsiteX6" fmla="*/ 5162396 w 6096000"/>
              <a:gd name="connsiteY6" fmla="*/ 1442218 h 10286999"/>
              <a:gd name="connsiteX7" fmla="*/ 5485616 w 6096000"/>
              <a:gd name="connsiteY7" fmla="*/ 1442218 h 10286999"/>
              <a:gd name="connsiteX8" fmla="*/ 5324006 w 6096000"/>
              <a:gd name="connsiteY8" fmla="*/ 1057990 h 10286999"/>
              <a:gd name="connsiteX9" fmla="*/ 5078168 w 6096000"/>
              <a:gd name="connsiteY9" fmla="*/ 1388767 h 10286999"/>
              <a:gd name="connsiteX10" fmla="*/ 5127680 w 6096000"/>
              <a:gd name="connsiteY10" fmla="*/ 1423325 h 10286999"/>
              <a:gd name="connsiteX11" fmla="*/ 5324006 w 6096000"/>
              <a:gd name="connsiteY11" fmla="*/ 1216215 h 10286999"/>
              <a:gd name="connsiteX12" fmla="*/ 5520724 w 6096000"/>
              <a:gd name="connsiteY12" fmla="*/ 1423325 h 10286999"/>
              <a:gd name="connsiteX13" fmla="*/ 5569768 w 6096000"/>
              <a:gd name="connsiteY13" fmla="*/ 1390893 h 10286999"/>
              <a:gd name="connsiteX14" fmla="*/ 5455152 w 6096000"/>
              <a:gd name="connsiteY14" fmla="*/ 729653 h 10286999"/>
              <a:gd name="connsiteX15" fmla="*/ 5637464 w 6096000"/>
              <a:gd name="connsiteY15" fmla="*/ 1316346 h 10286999"/>
              <a:gd name="connsiteX16" fmla="*/ 5455152 w 6096000"/>
              <a:gd name="connsiteY16" fmla="*/ 729653 h 10286999"/>
              <a:gd name="connsiteX17" fmla="*/ 5192860 w 6096000"/>
              <a:gd name="connsiteY17" fmla="*/ 729653 h 10286999"/>
              <a:gd name="connsiteX18" fmla="*/ 5010548 w 6096000"/>
              <a:gd name="connsiteY18" fmla="*/ 1316346 h 10286999"/>
              <a:gd name="connsiteX19" fmla="*/ 5324008 w 6096000"/>
              <a:gd name="connsiteY19" fmla="*/ 592446 h 10286999"/>
              <a:gd name="connsiteX20" fmla="*/ 5024560 w 6096000"/>
              <a:gd name="connsiteY20" fmla="*/ 1337443 h 10286999"/>
              <a:gd name="connsiteX21" fmla="*/ 5057544 w 6096000"/>
              <a:gd name="connsiteY21" fmla="*/ 1372394 h 10286999"/>
              <a:gd name="connsiteX22" fmla="*/ 5324008 w 6096000"/>
              <a:gd name="connsiteY22" fmla="*/ 899686 h 10286999"/>
              <a:gd name="connsiteX23" fmla="*/ 5590944 w 6096000"/>
              <a:gd name="connsiteY23" fmla="*/ 1372394 h 10286999"/>
              <a:gd name="connsiteX24" fmla="*/ 5623532 w 6096000"/>
              <a:gd name="connsiteY24" fmla="*/ 1337443 h 10286999"/>
              <a:gd name="connsiteX25" fmla="*/ 0 w 6096000"/>
              <a:gd name="connsiteY25" fmla="*/ 0 h 10286999"/>
              <a:gd name="connsiteX26" fmla="*/ 6096000 w 6096000"/>
              <a:gd name="connsiteY26" fmla="*/ 0 h 10286999"/>
              <a:gd name="connsiteX27" fmla="*/ 6096000 w 6096000"/>
              <a:gd name="connsiteY27" fmla="*/ 10286999 h 10286999"/>
              <a:gd name="connsiteX28" fmla="*/ 0 w 6096000"/>
              <a:gd name="connsiteY28" fmla="*/ 10286999 h 10286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6999">
                <a:moveTo>
                  <a:pt x="5322354" y="9370028"/>
                </a:moveTo>
                <a:cubicBezTo>
                  <a:pt x="5163296" y="9370028"/>
                  <a:pt x="5034354" y="9498970"/>
                  <a:pt x="5034354" y="9658028"/>
                </a:cubicBezTo>
                <a:cubicBezTo>
                  <a:pt x="5034354" y="9817086"/>
                  <a:pt x="5163296" y="9946028"/>
                  <a:pt x="5322354" y="9946028"/>
                </a:cubicBezTo>
                <a:cubicBezTo>
                  <a:pt x="5481412" y="9946028"/>
                  <a:pt x="5610354" y="9817086"/>
                  <a:pt x="5610354" y="9658028"/>
                </a:cubicBezTo>
                <a:cubicBezTo>
                  <a:pt x="5610354" y="9498970"/>
                  <a:pt x="5481412" y="9370028"/>
                  <a:pt x="5322354" y="9370028"/>
                </a:cubicBezTo>
                <a:close/>
                <a:moveTo>
                  <a:pt x="5324008" y="1304617"/>
                </a:moveTo>
                <a:lnTo>
                  <a:pt x="5162396" y="1442218"/>
                </a:lnTo>
                <a:cubicBezTo>
                  <a:pt x="5247020" y="1483939"/>
                  <a:pt x="5373128" y="1495668"/>
                  <a:pt x="5485616" y="1442218"/>
                </a:cubicBezTo>
                <a:close/>
                <a:moveTo>
                  <a:pt x="5324006" y="1057990"/>
                </a:moveTo>
                <a:lnTo>
                  <a:pt x="5078168" y="1388767"/>
                </a:lnTo>
                <a:cubicBezTo>
                  <a:pt x="5092572" y="1402701"/>
                  <a:pt x="5108632" y="1414036"/>
                  <a:pt x="5127680" y="1423325"/>
                </a:cubicBezTo>
                <a:lnTo>
                  <a:pt x="5324006" y="1216215"/>
                </a:lnTo>
                <a:lnTo>
                  <a:pt x="5520724" y="1423325"/>
                </a:lnTo>
                <a:cubicBezTo>
                  <a:pt x="5537176" y="1414036"/>
                  <a:pt x="5555834" y="1402701"/>
                  <a:pt x="5569768" y="1390893"/>
                </a:cubicBezTo>
                <a:close/>
                <a:moveTo>
                  <a:pt x="5455152" y="729653"/>
                </a:moveTo>
                <a:lnTo>
                  <a:pt x="5637464" y="1316346"/>
                </a:lnTo>
                <a:cubicBezTo>
                  <a:pt x="5789786" y="1109315"/>
                  <a:pt x="5696348" y="815929"/>
                  <a:pt x="5455152" y="729653"/>
                </a:cubicBezTo>
                <a:close/>
                <a:moveTo>
                  <a:pt x="5192860" y="729653"/>
                </a:moveTo>
                <a:cubicBezTo>
                  <a:pt x="4952140" y="815929"/>
                  <a:pt x="4858228" y="1109315"/>
                  <a:pt x="5010548" y="1316346"/>
                </a:cubicBezTo>
                <a:close/>
                <a:moveTo>
                  <a:pt x="5324008" y="592446"/>
                </a:moveTo>
                <a:lnTo>
                  <a:pt x="5024560" y="1337443"/>
                </a:lnTo>
                <a:cubicBezTo>
                  <a:pt x="5038492" y="1353895"/>
                  <a:pt x="5047782" y="1365231"/>
                  <a:pt x="5057544" y="1372394"/>
                </a:cubicBezTo>
                <a:lnTo>
                  <a:pt x="5324008" y="899686"/>
                </a:lnTo>
                <a:lnTo>
                  <a:pt x="5590944" y="1372394"/>
                </a:lnTo>
                <a:cubicBezTo>
                  <a:pt x="5607474" y="1355942"/>
                  <a:pt x="5618888" y="1342087"/>
                  <a:pt x="5623532" y="1337443"/>
                </a:cubicBezTo>
                <a:close/>
                <a:moveTo>
                  <a:pt x="0" y="0"/>
                </a:moveTo>
                <a:lnTo>
                  <a:pt x="6096000" y="0"/>
                </a:lnTo>
                <a:lnTo>
                  <a:pt x="6096000" y="10286999"/>
                </a:lnTo>
                <a:lnTo>
                  <a:pt x="0" y="10286999"/>
                </a:lnTo>
                <a:close/>
              </a:path>
            </a:pathLst>
          </a:custGeom>
          <a:solidFill>
            <a:schemeClr val="accent2">
              <a:lumMod val="40000"/>
              <a:lumOff val="60000"/>
            </a:schemeClr>
          </a:solidFill>
        </p:spPr>
        <p:txBody>
          <a:bodyPr wrap="square" lIns="1080000" tIns="45720" rIns="1080000" bIns="45720" anchor="ctr" anchorCtr="0">
            <a:noAutofit/>
          </a:bodyPr>
          <a:lstStyle>
            <a:lvl1pPr marL="0" indent="0" algn="ctr">
              <a:buFontTx/>
              <a:buNone/>
              <a:defRPr>
                <a:solidFill>
                  <a:schemeClr val="accent2">
                    <a:lumMod val="75000"/>
                    <a:alpha val="50000"/>
                  </a:schemeClr>
                </a:solidFill>
              </a:defRPr>
            </a:lvl1pPr>
          </a:lstStyle>
          <a:p>
            <a:r>
              <a:rPr lang="pl-PL" dirty="0"/>
              <a:t>Click on the icon to add picture</a:t>
            </a: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4" name="Oval 23">
            <a:extLst>
              <a:ext uri="{FF2B5EF4-FFF2-40B4-BE49-F238E27FC236}">
                <a16:creationId xmlns:a16="http://schemas.microsoft.com/office/drawing/2014/main" xmlns="" id="{F2B4F968-0455-4905-BFDC-C879937C1C5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8" name="Title 1">
            <a:extLst>
              <a:ext uri="{FF2B5EF4-FFF2-40B4-BE49-F238E27FC236}">
                <a16:creationId xmlns:a16="http://schemas.microsoft.com/office/drawing/2014/main" xmlns="" id="{C07B99D7-CB89-4A63-A33D-CE5F7E7201A6}"/>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29606127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9" name="Graphic 8">
            <a:extLst>
              <a:ext uri="{FF2B5EF4-FFF2-40B4-BE49-F238E27FC236}">
                <a16:creationId xmlns:a16="http://schemas.microsoft.com/office/drawing/2014/main" xmlns="" id="{EA26CC81-52C7-4F36-9EC7-A049E3E7DCA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6534150" y="7"/>
            <a:ext cx="5219700" cy="2609850"/>
          </a:xfrm>
          <a:prstGeom prst="rect">
            <a:avLst/>
          </a:prstGeom>
        </p:spPr>
      </p:pic>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8677289" y="8524659"/>
            <a:ext cx="933450" cy="1076326"/>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892800" y="3884148"/>
            <a:ext cx="6502400" cy="3513848"/>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SECTION BREAK </a:t>
            </a:r>
            <a:r>
              <a:rPr lang="en-GB" dirty="0"/>
              <a:t>SLIDE TITLE, CALIBRI BOLD, </a:t>
            </a:r>
            <a:r>
              <a:rPr lang="pl-PL" dirty="0"/>
              <a:t>72</a:t>
            </a:r>
            <a:r>
              <a:rPr lang="en-GB" dirty="0"/>
              <a:t> PT</a:t>
            </a:r>
          </a:p>
        </p:txBody>
      </p:sp>
    </p:spTree>
    <p:extLst>
      <p:ext uri="{BB962C8B-B14F-4D97-AF65-F5344CB8AC3E}">
        <p14:creationId xmlns:p14="http://schemas.microsoft.com/office/powerpoint/2010/main" val="41552459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E0899C25-4970-47A3-A3BC-2B8F4CEF81A3}"/>
              </a:ext>
            </a:extLst>
          </p:cNvPr>
          <p:cNvSpPr/>
          <p:nvPr userDrawn="1"/>
        </p:nvSpPr>
        <p:spPr>
          <a:xfrm>
            <a:off x="0" y="0"/>
            <a:ext cx="18288000"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pic>
        <p:nvPicPr>
          <p:cNvPr id="10" name="Graphic 9">
            <a:extLst>
              <a:ext uri="{FF2B5EF4-FFF2-40B4-BE49-F238E27FC236}">
                <a16:creationId xmlns:a16="http://schemas.microsoft.com/office/drawing/2014/main" xmlns="" id="{A4CDCD79-1450-4EB7-A312-16C9C45A6645}"/>
              </a:ext>
            </a:extLst>
          </p:cNvPr>
          <p:cNvPicPr>
            <a:picLocks noChangeAspect="1"/>
          </p:cNvPicPr>
          <p:nvPr userDrawn="1"/>
        </p:nvPicPr>
        <p:blipFill rotWithShape="1">
          <a:blip r:embed="rId2">
            <a:alphaModFix amt="7000"/>
            <a:extLst>
              <a:ext uri="{96DAC541-7B7A-43D3-8B79-37D633B846F1}">
                <asvg:svgBlip xmlns:asvg="http://schemas.microsoft.com/office/drawing/2016/SVG/main" xmlns="" r:embed="rId3"/>
              </a:ext>
            </a:extLst>
          </a:blip>
          <a:srcRect t="27726" b="17511"/>
          <a:stretch/>
        </p:blipFill>
        <p:spPr>
          <a:xfrm>
            <a:off x="999918" y="0"/>
            <a:ext cx="16288164" cy="10287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5986462" y="4694629"/>
            <a:ext cx="6315076" cy="897746"/>
          </a:xfrm>
          <a:prstGeom prst="rect">
            <a:avLst/>
          </a:prstGeom>
        </p:spPr>
        <p:txBody>
          <a:bodyPr wrap="square" lIns="0" tIns="0" rIns="0" bIns="0">
            <a:spAutoFit/>
          </a:bodyPr>
          <a:lstStyle>
            <a:lvl1pPr algn="ctr">
              <a:lnSpc>
                <a:spcPts val="6800"/>
              </a:lnSpc>
              <a:defRPr sz="7200" b="1" cap="all" baseline="0">
                <a:solidFill>
                  <a:schemeClr val="bg2"/>
                </a:solidFill>
                <a:latin typeface="Calibri" panose="020F0502020204030204" pitchFamily="34" charset="0"/>
                <a:cs typeface="Calibri" panose="020F0502020204030204" pitchFamily="34" charset="0"/>
              </a:defRPr>
            </a:lvl1pPr>
          </a:lstStyle>
          <a:p>
            <a:r>
              <a:rPr lang="pl-PL" dirty="0"/>
              <a:t>Thank you!</a:t>
            </a:r>
            <a:endParaRPr lang="en-GB" dirty="0"/>
          </a:p>
        </p:txBody>
      </p:sp>
    </p:spTree>
    <p:extLst>
      <p:ext uri="{BB962C8B-B14F-4D97-AF65-F5344CB8AC3E}">
        <p14:creationId xmlns:p14="http://schemas.microsoft.com/office/powerpoint/2010/main" val="951940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3554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7" y="0"/>
            <a:ext cx="11508190" cy="10287000"/>
          </a:xfrm>
          <a:prstGeom prst="rect">
            <a:avLst/>
          </a:prstGeom>
        </p:spPr>
      </p:pic>
      <p:sp>
        <p:nvSpPr>
          <p:cNvPr id="11" name="Prostokąt 10"/>
          <p:cNvSpPr/>
          <p:nvPr userDrawn="1"/>
        </p:nvSpPr>
        <p:spPr>
          <a:xfrm>
            <a:off x="1168758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635132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826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3124856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4483452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405622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Tree>
    <p:extLst>
      <p:ext uri="{BB962C8B-B14F-4D97-AF65-F5344CB8AC3E}">
        <p14:creationId xmlns:p14="http://schemas.microsoft.com/office/powerpoint/2010/main" val="1441282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361723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81"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Tree>
    <p:extLst>
      <p:ext uri="{BB962C8B-B14F-4D97-AF65-F5344CB8AC3E}">
        <p14:creationId xmlns:p14="http://schemas.microsoft.com/office/powerpoint/2010/main" val="17914403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340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12604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250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6"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7"/>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5"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27271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33" name="Title 17"/>
          <p:cNvSpPr txBox="1">
            <a:spLocks/>
          </p:cNvSpPr>
          <p:nvPr userDrawn="1"/>
        </p:nvSpPr>
        <p:spPr>
          <a:xfrm>
            <a:off x="0" y="296837"/>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5"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71"/>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532460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9079606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463514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03713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ckup Layout 1">
    <p:spTree>
      <p:nvGrpSpPr>
        <p:cNvPr id="1" name=""/>
        <p:cNvGrpSpPr/>
        <p:nvPr/>
      </p:nvGrpSpPr>
      <p:grpSpPr>
        <a:xfrm>
          <a:off x="0" y="0"/>
          <a:ext cx="0" cy="0"/>
          <a:chOff x="0" y="0"/>
          <a:chExt cx="0" cy="0"/>
        </a:xfrm>
      </p:grpSpPr>
      <p:pic>
        <p:nvPicPr>
          <p:cNvPr id="13" name="Picture 12" descr="A screen shot of a computer monitor&#10;&#10;Description automatically generated">
            <a:extLst>
              <a:ext uri="{FF2B5EF4-FFF2-40B4-BE49-F238E27FC236}">
                <a16:creationId xmlns:a16="http://schemas.microsoft.com/office/drawing/2014/main" xmlns="" id="{6013F0D5-BD5D-4A67-BEC3-37DED9C9E5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86228" y="2463262"/>
            <a:ext cx="8191500" cy="6858000"/>
          </a:xfrm>
          <a:prstGeom prst="rect">
            <a:avLst/>
          </a:prstGeom>
        </p:spPr>
      </p:pic>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1" y="271439"/>
            <a:ext cx="809626" cy="161925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8689861" y="2851419"/>
            <a:ext cx="7384258" cy="4181474"/>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481607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845051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5" y="9703361"/>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7" y="178609"/>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032684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4486567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15" y="0"/>
            <a:ext cx="11508190" cy="10287000"/>
          </a:xfrm>
          <a:prstGeom prst="rect">
            <a:avLst/>
          </a:prstGeom>
        </p:spPr>
      </p:pic>
      <p:sp>
        <p:nvSpPr>
          <p:cNvPr id="11" name="Prostokąt 10"/>
          <p:cNvSpPr/>
          <p:nvPr userDrawn="1"/>
        </p:nvSpPr>
        <p:spPr>
          <a:xfrm>
            <a:off x="11687581"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5132343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4098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537425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33477803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22010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734936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9"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Tree>
    <p:extLst>
      <p:ext uri="{BB962C8B-B14F-4D97-AF65-F5344CB8AC3E}">
        <p14:creationId xmlns:p14="http://schemas.microsoft.com/office/powerpoint/2010/main" val="100389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ckup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7" name="Picture 6" descr="A picture containing indoor, monitor, sitting, computer&#10;&#10;Description automatically generated">
            <a:extLst>
              <a:ext uri="{FF2B5EF4-FFF2-40B4-BE49-F238E27FC236}">
                <a16:creationId xmlns:a16="http://schemas.microsoft.com/office/drawing/2014/main" xmlns="" id="{A81EE8AF-938D-46E9-A9DC-9C1AF8F38D3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905228" y="3558636"/>
            <a:ext cx="8953500" cy="5524500"/>
          </a:xfrm>
          <a:prstGeom prst="rect">
            <a:avLst/>
          </a:prstGeom>
        </p:spPr>
      </p:pic>
      <p:sp>
        <p:nvSpPr>
          <p:cNvPr id="11" name="Picture Placeholder 7">
            <a:extLst>
              <a:ext uri="{FF2B5EF4-FFF2-40B4-BE49-F238E27FC236}">
                <a16:creationId xmlns:a16="http://schemas.microsoft.com/office/drawing/2014/main" xmlns="" id="{8C3938FE-13CD-483D-BA9C-CD8332D5FBC6}"/>
              </a:ext>
            </a:extLst>
          </p:cNvPr>
          <p:cNvSpPr>
            <a:spLocks noGrp="1"/>
          </p:cNvSpPr>
          <p:nvPr>
            <p:ph type="pic" sz="quarter" idx="12" hasCustomPrompt="1"/>
          </p:nvPr>
        </p:nvSpPr>
        <p:spPr>
          <a:xfrm>
            <a:off x="9477376" y="4343400"/>
            <a:ext cx="5809204" cy="3729040"/>
          </a:xfrm>
          <a:prstGeom prst="rect">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31289237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3049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5132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94155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6"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35"/>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13"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04583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33" name="Title 17"/>
          <p:cNvSpPr txBox="1">
            <a:spLocks/>
          </p:cNvSpPr>
          <p:nvPr userDrawn="1"/>
        </p:nvSpPr>
        <p:spPr>
          <a:xfrm>
            <a:off x="0" y="296835"/>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13"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9"/>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33493645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216605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834698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23463681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156174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33" y="9703359"/>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25" y="178607"/>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31550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ckup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pic>
        <p:nvPicPr>
          <p:cNvPr id="9" name="Picture 8" descr="A close up of a screen&#10;&#10;Description automatically generated">
            <a:extLst>
              <a:ext uri="{FF2B5EF4-FFF2-40B4-BE49-F238E27FC236}">
                <a16:creationId xmlns:a16="http://schemas.microsoft.com/office/drawing/2014/main" xmlns="" id="{B5FA5E9E-48D2-4566-AD42-63BD9A78529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4228" y="2038030"/>
            <a:ext cx="5715000" cy="7620000"/>
          </a:xfrm>
          <a:prstGeom prst="rect">
            <a:avLst/>
          </a:prstGeom>
        </p:spPr>
      </p:pic>
      <p:sp>
        <p:nvSpPr>
          <p:cNvPr id="14" name="Picture Placeholder 7">
            <a:extLst>
              <a:ext uri="{FF2B5EF4-FFF2-40B4-BE49-F238E27FC236}">
                <a16:creationId xmlns:a16="http://schemas.microsoft.com/office/drawing/2014/main" xmlns="" id="{1BBD5A5B-F5F9-42A7-9CFF-F7C031CBFDB3}"/>
              </a:ext>
            </a:extLst>
          </p:cNvPr>
          <p:cNvSpPr>
            <a:spLocks noGrp="1"/>
          </p:cNvSpPr>
          <p:nvPr>
            <p:ph type="pic" sz="quarter" idx="13" hasCustomPrompt="1"/>
          </p:nvPr>
        </p:nvSpPr>
        <p:spPr>
          <a:xfrm>
            <a:off x="4694161" y="2502690"/>
            <a:ext cx="3015138" cy="6517768"/>
          </a:xfrm>
          <a:prstGeom prst="roundRect">
            <a:avLst>
              <a:gd name="adj" fmla="val 10770"/>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pic>
        <p:nvPicPr>
          <p:cNvPr id="18" name="Picture 17" descr="A close up of a sign&#10;&#10;Description automatically generated">
            <a:extLst>
              <a:ext uri="{FF2B5EF4-FFF2-40B4-BE49-F238E27FC236}">
                <a16:creationId xmlns:a16="http://schemas.microsoft.com/office/drawing/2014/main" xmlns="" id="{C692DE1C-D28B-4387-B25E-75FC0AFC3717}"/>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48034" y="4694521"/>
            <a:ext cx="3864388" cy="4830486"/>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p:cNvSpPr>
          <p:nvPr>
            <p:ph type="pic" sz="quarter" idx="14" hasCustomPrompt="1"/>
          </p:nvPr>
        </p:nvSpPr>
        <p:spPr>
          <a:xfrm>
            <a:off x="10709276" y="5645163"/>
            <a:ext cx="2416176" cy="2867026"/>
          </a:xfrm>
          <a:prstGeom prst="roundRect">
            <a:avLst>
              <a:gd name="adj" fmla="val 15645"/>
            </a:avLst>
          </a:prstGeom>
          <a:solidFill>
            <a:schemeClr val="accent2"/>
          </a:solidFill>
        </p:spPr>
        <p:txBody>
          <a:bodyPr lIns="91440" tIns="45720" rIns="91440" bIns="45720" anchor="ctr" anchorCtr="0"/>
          <a:lstStyle>
            <a:lvl1pPr marL="0" indent="0" algn="ctr">
              <a:buFontTx/>
              <a:buNone/>
              <a:defRPr>
                <a:solidFill>
                  <a:schemeClr val="bg2">
                    <a:alpha val="50000"/>
                  </a:schemeClr>
                </a:solidFill>
              </a:defRPr>
            </a:lvl1pPr>
          </a:lstStyle>
          <a:p>
            <a:r>
              <a:rPr lang="pl-PL" dirty="0"/>
              <a:t>Click on the icon to add picture</a:t>
            </a:r>
            <a:endParaRPr lang="en-GB" dirty="0"/>
          </a:p>
        </p:txBody>
      </p:sp>
    </p:spTree>
    <p:extLst>
      <p:ext uri="{BB962C8B-B14F-4D97-AF65-F5344CB8AC3E}">
        <p14:creationId xmlns:p14="http://schemas.microsoft.com/office/powerpoint/2010/main" val="28262580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13"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36711201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pic>
        <p:nvPicPr>
          <p:cNvPr id="95" name="Picture 94">
            <a:extLst>
              <a:ext uri="{FF2B5EF4-FFF2-40B4-BE49-F238E27FC236}">
                <a16:creationId xmlns="" xmlns:a16="http://schemas.microsoft.com/office/drawing/2014/main" id="{28BEC40C-6C0B-3944-87DD-FB21FB64231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1739" r="11739"/>
          <a:stretch/>
        </p:blipFill>
        <p:spPr>
          <a:xfrm>
            <a:off x="9" y="0"/>
            <a:ext cx="11508190" cy="10287000"/>
          </a:xfrm>
          <a:prstGeom prst="rect">
            <a:avLst/>
          </a:prstGeom>
        </p:spPr>
      </p:pic>
      <p:sp>
        <p:nvSpPr>
          <p:cNvPr id="11" name="Prostokąt 10"/>
          <p:cNvSpPr/>
          <p:nvPr userDrawn="1"/>
        </p:nvSpPr>
        <p:spPr>
          <a:xfrm>
            <a:off x="11687575"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3234316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Content Slide">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0"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1" name="Straight Connector 10"/>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08932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4595297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7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19087797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8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87148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7074654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9_Układ niestandardowy">
    <p:spTree>
      <p:nvGrpSpPr>
        <p:cNvPr id="1" name=""/>
        <p:cNvGrpSpPr/>
        <p:nvPr/>
      </p:nvGrpSpPr>
      <p:grpSpPr>
        <a:xfrm>
          <a:off x="0" y="0"/>
          <a:ext cx="0" cy="0"/>
          <a:chOff x="0" y="0"/>
          <a:chExt cx="0" cy="0"/>
        </a:xfrm>
      </p:grpSpPr>
      <p:sp>
        <p:nvSpPr>
          <p:cNvPr id="6" name="Prostokąt 5"/>
          <p:cNvSpPr/>
          <p:nvPr userDrawn="1"/>
        </p:nvSpPr>
        <p:spPr>
          <a:xfrm>
            <a:off x="11687573" y="-3"/>
            <a:ext cx="5700910" cy="10286998"/>
          </a:xfrm>
          <a:prstGeom prst="rect">
            <a:avLst/>
          </a:pr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7" name="Prostokąt 6"/>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Tree>
    <p:extLst>
      <p:ext uri="{BB962C8B-B14F-4D97-AF65-F5344CB8AC3E}">
        <p14:creationId xmlns:p14="http://schemas.microsoft.com/office/powerpoint/2010/main" val="219128581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0EAAE0"/>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0EAAE0"/>
                </a:gs>
                <a:gs pos="50000">
                  <a:srgbClr val="0EAAE0"/>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518253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0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84C441"/>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84C441"/>
                </a:gs>
                <a:gs pos="50000">
                  <a:srgbClr val="84C441"/>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633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ac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a16="http://schemas.microsoft.com/office/drawing/2014/main" xmlns="" id="{22B6A3DF-45E2-45ED-B82C-F28F7AE07E9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7128645" y="592461"/>
            <a:ext cx="771446" cy="889526"/>
          </a:xfrm>
          <a:prstGeom prst="rect">
            <a:avLst/>
          </a:prstGeom>
        </p:spPr>
      </p:pic>
      <p:pic>
        <p:nvPicPr>
          <p:cNvPr id="6" name="Graphic 5">
            <a:extLst>
              <a:ext uri="{FF2B5EF4-FFF2-40B4-BE49-F238E27FC236}">
                <a16:creationId xmlns:a16="http://schemas.microsoft.com/office/drawing/2014/main" xmlns="" id="{38368C94-FFE1-4DED-8215-FBD80F225AD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 y="271439"/>
            <a:ext cx="809626" cy="1619250"/>
          </a:xfrm>
          <a:prstGeom prst="rect">
            <a:avLst/>
          </a:prstGeom>
        </p:spPr>
      </p:pic>
      <p:sp>
        <p:nvSpPr>
          <p:cNvPr id="19" name="Picture Placeholder 7">
            <a:extLst>
              <a:ext uri="{FF2B5EF4-FFF2-40B4-BE49-F238E27FC236}">
                <a16:creationId xmlns:a16="http://schemas.microsoft.com/office/drawing/2014/main" xmlns="" id="{2143401C-D05B-4CAC-8643-C1321C7B5534}"/>
              </a:ext>
            </a:extLst>
          </p:cNvPr>
          <p:cNvSpPr>
            <a:spLocks noGrp="1" noChangeAspect="1"/>
          </p:cNvSpPr>
          <p:nvPr>
            <p:ph type="pic" sz="quarter" idx="14" hasCustomPrompt="1"/>
          </p:nvPr>
        </p:nvSpPr>
        <p:spPr>
          <a:xfrm>
            <a:off x="5343952" y="3523500"/>
            <a:ext cx="3240000" cy="3240000"/>
          </a:xfrm>
          <a:prstGeom prst="roundRect">
            <a:avLst>
              <a:gd name="adj" fmla="val 50000"/>
            </a:avLst>
          </a:prstGeom>
          <a:solidFill>
            <a:schemeClr val="accent2"/>
          </a:solidFill>
          <a:ln>
            <a:noFill/>
          </a:ln>
        </p:spPr>
        <p:txBody>
          <a:bodyPr lIns="91440" tIns="45720" rIns="91440" bIns="45720" anchor="ctr" anchorCtr="0"/>
          <a:lstStyle>
            <a:lvl1pPr marL="0" indent="0" algn="ctr">
              <a:buFontTx/>
              <a:buNone/>
              <a:defRPr sz="3600">
                <a:solidFill>
                  <a:schemeClr val="bg2">
                    <a:alpha val="50000"/>
                  </a:schemeClr>
                </a:solidFill>
              </a:defRPr>
            </a:lvl1pPr>
          </a:lstStyle>
          <a:p>
            <a:r>
              <a:rPr lang="pl-PL" dirty="0"/>
              <a:t>Click on the icon to add picture</a:t>
            </a:r>
            <a:endParaRPr lang="en-GB" dirty="0"/>
          </a:p>
        </p:txBody>
      </p:sp>
      <p:sp>
        <p:nvSpPr>
          <p:cNvPr id="15" name="Text Placeholder 14">
            <a:extLst>
              <a:ext uri="{FF2B5EF4-FFF2-40B4-BE49-F238E27FC236}">
                <a16:creationId xmlns:a16="http://schemas.microsoft.com/office/drawing/2014/main" xmlns="" id="{1C66E4EB-EECA-4F69-AE5A-A39582F456C9}"/>
              </a:ext>
            </a:extLst>
          </p:cNvPr>
          <p:cNvSpPr>
            <a:spLocks noGrp="1"/>
          </p:cNvSpPr>
          <p:nvPr>
            <p:ph type="body" sz="quarter" idx="15" hasCustomPrompt="1"/>
          </p:nvPr>
        </p:nvSpPr>
        <p:spPr>
          <a:xfrm>
            <a:off x="9144000" y="4386262"/>
            <a:ext cx="2971800" cy="1514476"/>
          </a:xfrm>
          <a:prstGeom prst="rect">
            <a:avLst/>
          </a:prstGeom>
        </p:spPr>
        <p:txBody>
          <a:bodyPr lIns="91440" tIns="45720" rIns="91440" bIns="45720"/>
          <a:lstStyle>
            <a:lvl1pPr marL="0" indent="0">
              <a:spcBef>
                <a:spcPts val="0"/>
              </a:spcBef>
              <a:buFontTx/>
              <a:buNone/>
              <a:defRPr sz="28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pl-PL" dirty="0"/>
              <a:t>Your name, function and contact details here</a:t>
            </a:r>
          </a:p>
        </p:txBody>
      </p:sp>
    </p:spTree>
    <p:extLst>
      <p:ext uri="{BB962C8B-B14F-4D97-AF65-F5344CB8AC3E}">
        <p14:creationId xmlns:p14="http://schemas.microsoft.com/office/powerpoint/2010/main" val="177381743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F7941D"/>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F7941D"/>
                </a:gs>
                <a:gs pos="50000">
                  <a:srgbClr val="F7941D"/>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783818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_Układ niestandardowy">
    <p:spTree>
      <p:nvGrpSpPr>
        <p:cNvPr id="1" name=""/>
        <p:cNvGrpSpPr/>
        <p:nvPr/>
      </p:nvGrpSpPr>
      <p:grpSpPr>
        <a:xfrm>
          <a:off x="0" y="0"/>
          <a:ext cx="0" cy="0"/>
          <a:chOff x="0" y="0"/>
          <a:chExt cx="0" cy="0"/>
        </a:xfrm>
      </p:grpSpPr>
      <p:sp>
        <p:nvSpPr>
          <p:cNvPr id="7" name="Prostokąt 6"/>
          <p:cNvSpPr/>
          <p:nvPr userDrawn="1"/>
        </p:nvSpPr>
        <p:spPr>
          <a:xfrm>
            <a:off x="17531352" y="-1"/>
            <a:ext cx="756648"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8" name="pole tekstowe 7"/>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9" name="Elipsa 8"/>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10" name="Obraz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6"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
        <p:nvSpPr>
          <p:cNvPr id="11" name="Title 17"/>
          <p:cNvSpPr txBox="1">
            <a:spLocks/>
          </p:cNvSpPr>
          <p:nvPr userDrawn="1"/>
        </p:nvSpPr>
        <p:spPr>
          <a:xfrm>
            <a:off x="0" y="296829"/>
            <a:ext cx="485776" cy="526298"/>
          </a:xfrm>
          <a:prstGeom prst="rect">
            <a:avLst/>
          </a:prstGeom>
          <a:solidFill>
            <a:srgbClr val="CDD64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12" name="Straight Connector 11"/>
          <p:cNvCxnSpPr/>
          <p:nvPr userDrawn="1"/>
        </p:nvCxnSpPr>
        <p:spPr>
          <a:xfrm>
            <a:off x="7" y="1151642"/>
            <a:ext cx="17355482" cy="0"/>
          </a:xfrm>
          <a:prstGeom prst="line">
            <a:avLst/>
          </a:prstGeom>
          <a:ln>
            <a:gradFill flip="none" rotWithShape="1">
              <a:gsLst>
                <a:gs pos="0">
                  <a:srgbClr val="CDD64E"/>
                </a:gs>
                <a:gs pos="50000">
                  <a:srgbClr val="CDD64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10904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_Four Columns Slide">
    <p:spTree>
      <p:nvGrpSpPr>
        <p:cNvPr id="1" name=""/>
        <p:cNvGrpSpPr/>
        <p:nvPr/>
      </p:nvGrpSpPr>
      <p:grpSpPr>
        <a:xfrm>
          <a:off x="0" y="0"/>
          <a:ext cx="0" cy="0"/>
          <a:chOff x="0" y="0"/>
          <a:chExt cx="0" cy="0"/>
        </a:xfrm>
      </p:grpSpPr>
      <p:sp>
        <p:nvSpPr>
          <p:cNvPr id="26" name="Prostokąt 6">
            <a:extLst>
              <a:ext uri="{FF2B5EF4-FFF2-40B4-BE49-F238E27FC236}">
                <a16:creationId xmlns="" xmlns:a16="http://schemas.microsoft.com/office/drawing/2014/main" id="{8BD3E0E1-F485-0245-81A0-32709F5CDBBC}"/>
              </a:ext>
            </a:extLst>
          </p:cNvPr>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27" name="pole tekstowe 7">
            <a:extLst>
              <a:ext uri="{FF2B5EF4-FFF2-40B4-BE49-F238E27FC236}">
                <a16:creationId xmlns="" xmlns:a16="http://schemas.microsoft.com/office/drawing/2014/main" id="{20F305A4-3B96-7946-91D6-EBD1CEF4EAE0}"/>
              </a:ext>
            </a:extLst>
          </p:cNvPr>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28" name="Elipsa 8">
            <a:extLst>
              <a:ext uri="{FF2B5EF4-FFF2-40B4-BE49-F238E27FC236}">
                <a16:creationId xmlns="" xmlns:a16="http://schemas.microsoft.com/office/drawing/2014/main" id="{8BEC1356-E5B2-514A-A8DF-5B60F4BA04E2}"/>
              </a:ext>
            </a:extLst>
          </p:cNvPr>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29" name="Obraz 9">
            <a:extLst>
              <a:ext uri="{FF2B5EF4-FFF2-40B4-BE49-F238E27FC236}">
                <a16:creationId xmlns="" xmlns:a16="http://schemas.microsoft.com/office/drawing/2014/main" id="{CA4D661E-FC87-A549-A261-841C6C98C0C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33" name="Title 17"/>
          <p:cNvSpPr txBox="1">
            <a:spLocks/>
          </p:cNvSpPr>
          <p:nvPr userDrawn="1"/>
        </p:nvSpPr>
        <p:spPr>
          <a:xfrm>
            <a:off x="0" y="296829"/>
            <a:ext cx="485776" cy="526298"/>
          </a:xfrm>
          <a:prstGeom prst="rect">
            <a:avLst/>
          </a:prstGeom>
          <a:solidFill>
            <a:srgbClr val="A472BE"/>
          </a:solid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609585" rtl="0" eaLnBrk="1" latinLnBrk="0" hangingPunct="1">
              <a:lnSpc>
                <a:spcPct val="90000"/>
              </a:lnSpc>
              <a:spcBef>
                <a:spcPct val="0"/>
              </a:spcBef>
              <a:buNone/>
              <a:defRPr lang="en-US" sz="2800" b="1" kern="1200" dirty="0">
                <a:solidFill>
                  <a:schemeClr val="tx1">
                    <a:lumMod val="65000"/>
                    <a:lumOff val="35000"/>
                  </a:schemeClr>
                </a:solidFill>
                <a:latin typeface="Arial" pitchFamily="34" charset="0"/>
                <a:ea typeface="+mn-ea"/>
                <a:cs typeface="Arial" pitchFamily="34" charset="0"/>
              </a:defRPr>
            </a:lvl1pPr>
          </a:lstStyle>
          <a:p>
            <a:endParaRPr>
              <a:solidFill>
                <a:prstClr val="black">
                  <a:lumMod val="65000"/>
                  <a:lumOff val="35000"/>
                </a:prstClr>
              </a:solidFill>
            </a:endParaRPr>
          </a:p>
        </p:txBody>
      </p:sp>
      <p:cxnSp>
        <p:nvCxnSpPr>
          <p:cNvPr id="34" name="Straight Connector 33"/>
          <p:cNvCxnSpPr/>
          <p:nvPr userDrawn="1"/>
        </p:nvCxnSpPr>
        <p:spPr>
          <a:xfrm>
            <a:off x="7" y="1151642"/>
            <a:ext cx="17355482" cy="0"/>
          </a:xfrm>
          <a:prstGeom prst="line">
            <a:avLst/>
          </a:prstGeom>
          <a:ln>
            <a:gradFill flip="none" rotWithShape="1">
              <a:gsLst>
                <a:gs pos="0">
                  <a:srgbClr val="A472BE"/>
                </a:gs>
                <a:gs pos="50000">
                  <a:srgbClr val="A472BE"/>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5" name="Title Placeholder 1"/>
          <p:cNvSpPr>
            <a:spLocks noGrp="1"/>
          </p:cNvSpPr>
          <p:nvPr>
            <p:ph type="title" hasCustomPrompt="1"/>
          </p:nvPr>
        </p:nvSpPr>
        <p:spPr>
          <a:xfrm>
            <a:off x="914400" y="167563"/>
            <a:ext cx="16217840" cy="784830"/>
          </a:xfrm>
          <a:prstGeom prst="rect">
            <a:avLst/>
          </a:prstGeom>
          <a:noFill/>
          <a:ln w="9525">
            <a:noFill/>
            <a:miter lim="800000"/>
            <a:headEnd/>
            <a:tailEnd/>
          </a:ln>
        </p:spPr>
        <p:txBody>
          <a:bodyPr vert="horz" wrap="square" lIns="137160" tIns="68580" rIns="137160" bIns="68580" numCol="1" rtlCol="0" anchor="ctr" anchorCtr="0" compatLnSpc="1">
            <a:prstTxWarp prst="textNoShape">
              <a:avLst/>
            </a:prstTxWarp>
            <a:spAutoFit/>
          </a:bodyPr>
          <a:lstStyle>
            <a:lvl1pPr algn="l" defTabSz="914378" rtl="0" eaLnBrk="1" latinLnBrk="0" hangingPunct="1">
              <a:lnSpc>
                <a:spcPct val="100000"/>
              </a:lnSpc>
              <a:spcBef>
                <a:spcPts val="0"/>
              </a:spcBef>
              <a:buNone/>
              <a:defRPr lang="en-US" sz="4200" b="1" kern="1200" dirty="0">
                <a:solidFill>
                  <a:schemeClr val="tx1">
                    <a:lumMod val="65000"/>
                    <a:lumOff val="35000"/>
                  </a:schemeClr>
                </a:solidFill>
                <a:latin typeface="Arial" pitchFamily="34" charset="0"/>
                <a:ea typeface="+mn-ea"/>
                <a:cs typeface="Arial" pitchFamily="34" charset="0"/>
              </a:defRPr>
            </a:lvl1pPr>
          </a:lstStyle>
          <a:p>
            <a:pPr marL="0" lvl="0" eaLnBrk="0" hangingPunct="0">
              <a:spcBef>
                <a:spcPct val="20000"/>
              </a:spcBef>
            </a:pPr>
            <a:r>
              <a:rPr lang="en-US" dirty="0"/>
              <a:t>Click to Add Title</a:t>
            </a:r>
          </a:p>
        </p:txBody>
      </p:sp>
    </p:spTree>
    <p:extLst>
      <p:ext uri="{BB962C8B-B14F-4D97-AF65-F5344CB8AC3E}">
        <p14:creationId xmlns:p14="http://schemas.microsoft.com/office/powerpoint/2010/main" val="121800387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1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6200386"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28760741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2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507978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3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4576907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5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37958762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6_Pusty">
    <p:spTree>
      <p:nvGrpSpPr>
        <p:cNvPr id="1" name=""/>
        <p:cNvGrpSpPr/>
        <p:nvPr/>
      </p:nvGrpSpPr>
      <p:grpSpPr>
        <a:xfrm>
          <a:off x="0" y="0"/>
          <a:ext cx="0" cy="0"/>
          <a:chOff x="0" y="0"/>
          <a:chExt cx="0" cy="0"/>
        </a:xfrm>
      </p:grpSpPr>
      <p:sp>
        <p:nvSpPr>
          <p:cNvPr id="5" name="Prostokąt 4"/>
          <p:cNvSpPr/>
          <p:nvPr userDrawn="1"/>
        </p:nvSpPr>
        <p:spPr>
          <a:xfrm>
            <a:off x="17531352" y="-1"/>
            <a:ext cx="756648" cy="10286998"/>
          </a:xfrm>
          <a:prstGeom prst="rect">
            <a:avLst/>
          </a:prstGeom>
          <a:solidFill>
            <a:srgbClr val="8C5AA5"/>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
        <p:nvSpPr>
          <p:cNvPr id="6" name="pole tekstowe 5"/>
          <p:cNvSpPr txBox="1"/>
          <p:nvPr userDrawn="1"/>
        </p:nvSpPr>
        <p:spPr>
          <a:xfrm>
            <a:off x="17631627" y="9703353"/>
            <a:ext cx="546270" cy="692498"/>
          </a:xfrm>
          <a:prstGeom prst="rect">
            <a:avLst/>
          </a:prstGeom>
          <a:noFill/>
        </p:spPr>
        <p:txBody>
          <a:bodyPr wrap="square" lIns="137160" tIns="68580" rIns="137160" bIns="68580" rtlCol="0">
            <a:spAutoFit/>
          </a:bodyPr>
          <a:lstStyle/>
          <a:p>
            <a:pPr algn="ctr" defTabSz="1371600"/>
            <a:fld id="{E5B4EB64-54DE-40F8-9354-51A55C032A93}" type="slidenum">
              <a:rPr lang="pl-PL" b="1" smtClean="0">
                <a:solidFill>
                  <a:prstClr val="white"/>
                </a:solidFill>
              </a:rPr>
              <a:pPr algn="ctr" defTabSz="1371600"/>
              <a:t>‹#›</a:t>
            </a:fld>
            <a:endParaRPr lang="pl-PL" b="1" dirty="0">
              <a:solidFill>
                <a:prstClr val="white"/>
              </a:solidFill>
            </a:endParaRPr>
          </a:p>
        </p:txBody>
      </p:sp>
      <p:sp>
        <p:nvSpPr>
          <p:cNvPr id="7" name="Elipsa 6"/>
          <p:cNvSpPr/>
          <p:nvPr userDrawn="1"/>
        </p:nvSpPr>
        <p:spPr>
          <a:xfrm>
            <a:off x="17669184" y="9686238"/>
            <a:ext cx="471140" cy="47114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pic>
        <p:nvPicPr>
          <p:cNvPr id="8" name="Obraz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630519" y="178601"/>
            <a:ext cx="547378" cy="603046"/>
          </a:xfrm>
          <a:prstGeom prst="rect">
            <a:avLst/>
          </a:prstGeom>
        </p:spPr>
      </p:pic>
      <p:sp>
        <p:nvSpPr>
          <p:cNvPr id="9" name="Prostokąt 8"/>
          <p:cNvSpPr/>
          <p:nvPr userDrawn="1"/>
        </p:nvSpPr>
        <p:spPr>
          <a:xfrm>
            <a:off x="-1" y="3"/>
            <a:ext cx="5700910" cy="10286998"/>
          </a:xfrm>
          <a:prstGeom prst="rect">
            <a:avLst/>
          </a:prstGeom>
          <a:solidFill>
            <a:srgbClr val="CDD64E"/>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a:solidFill>
                <a:prstClr val="white"/>
              </a:solidFill>
            </a:endParaRPr>
          </a:p>
        </p:txBody>
      </p:sp>
    </p:spTree>
    <p:extLst>
      <p:ext uri="{BB962C8B-B14F-4D97-AF65-F5344CB8AC3E}">
        <p14:creationId xmlns:p14="http://schemas.microsoft.com/office/powerpoint/2010/main" val="193474070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1_Title Slide">
    <p:spTree>
      <p:nvGrpSpPr>
        <p:cNvPr id="1" name=""/>
        <p:cNvGrpSpPr/>
        <p:nvPr/>
      </p:nvGrpSpPr>
      <p:grpSpPr>
        <a:xfrm>
          <a:off x="0" y="0"/>
          <a:ext cx="0" cy="0"/>
          <a:chOff x="0" y="0"/>
          <a:chExt cx="0" cy="0"/>
        </a:xfrm>
      </p:grpSpPr>
      <p:sp>
        <p:nvSpPr>
          <p:cNvPr id="11" name="Prostokąt 10"/>
          <p:cNvSpPr/>
          <p:nvPr userDrawn="1"/>
        </p:nvSpPr>
        <p:spPr>
          <a:xfrm flipV="1">
            <a:off x="7" y="2"/>
            <a:ext cx="6600434" cy="10287004"/>
          </a:xfrm>
          <a:prstGeom prst="rect">
            <a:avLst/>
          </a:prstGeom>
          <a:solidFill>
            <a:srgbClr val="81509B"/>
          </a:solidFill>
          <a:ln>
            <a:noFill/>
          </a:ln>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pPr algn="ctr" defTabSz="1371600"/>
            <a:endParaRPr lang="pl-PL" sz="2800" dirty="0">
              <a:solidFill>
                <a:prstClr val="white"/>
              </a:solidFill>
            </a:endParaRPr>
          </a:p>
        </p:txBody>
      </p:sp>
    </p:spTree>
    <p:extLst>
      <p:ext uri="{BB962C8B-B14F-4D97-AF65-F5344CB8AC3E}">
        <p14:creationId xmlns:p14="http://schemas.microsoft.com/office/powerpoint/2010/main" val="101957479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Clea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1D8B55-51F2-4A36-A9D5-6C2DD9AFB9D3}"/>
              </a:ext>
            </a:extLst>
          </p:cNvPr>
          <p:cNvSpPr>
            <a:spLocks noGrp="1"/>
          </p:cNvSpPr>
          <p:nvPr>
            <p:ph type="title" hasCustomPrompt="1"/>
          </p:nvPr>
        </p:nvSpPr>
        <p:spPr>
          <a:xfrm>
            <a:off x="1228724" y="762008"/>
            <a:ext cx="15501939"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 xmlns:a16="http://schemas.microsoft.com/office/drawing/2014/main" id="{ABCE8737-B3C4-4649-8F17-90E5AF404914}"/>
              </a:ext>
            </a:extLst>
          </p:cNvPr>
          <p:cNvSpPr>
            <a:spLocks noChangeAspect="1"/>
          </p:cNvSpPr>
          <p:nvPr userDrawn="1"/>
        </p:nvSpPr>
        <p:spPr>
          <a:xfrm>
            <a:off x="17226354" y="9370029"/>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pic>
        <p:nvPicPr>
          <p:cNvPr id="5" name="Graphic 4">
            <a:extLst>
              <a:ext uri="{FF2B5EF4-FFF2-40B4-BE49-F238E27FC236}">
                <a16:creationId xmlns="" xmlns:a16="http://schemas.microsoft.com/office/drawing/2014/main" id="{22B6A3DF-45E2-45ED-B82C-F28F7AE07E9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7128631" y="592447"/>
            <a:ext cx="771446" cy="889525"/>
          </a:xfrm>
          <a:prstGeom prst="rect">
            <a:avLst/>
          </a:prstGeom>
        </p:spPr>
      </p:pic>
      <p:pic>
        <p:nvPicPr>
          <p:cNvPr id="6" name="Graphic 5">
            <a:extLst>
              <a:ext uri="{FF2B5EF4-FFF2-40B4-BE49-F238E27FC236}">
                <a16:creationId xmlns="" xmlns:a16="http://schemas.microsoft.com/office/drawing/2014/main" id="{38368C94-FFE1-4DED-8215-FBD80F225AD1}"/>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0" y="271425"/>
            <a:ext cx="809625" cy="1619250"/>
          </a:xfrm>
          <a:prstGeom prst="rect">
            <a:avLst/>
          </a:prstGeom>
        </p:spPr>
      </p:pic>
    </p:spTree>
    <p:extLst>
      <p:ext uri="{BB962C8B-B14F-4D97-AF65-F5344CB8AC3E}">
        <p14:creationId xmlns:p14="http://schemas.microsoft.com/office/powerpoint/2010/main" val="824151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orizontal photo, dark">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solidFill>
        </p:spPr>
        <p:txBody>
          <a:bodyPr wrap="square" lIns="91440" tIns="45720" rIns="91440" bIns="45720" anchor="ctr" anchorCtr="0">
            <a:noAutofit/>
          </a:bodyPr>
          <a:lstStyle>
            <a:lvl1pPr marL="0" indent="0" algn="ctr">
              <a:buFontTx/>
              <a:buNone/>
              <a:defRPr>
                <a:solidFill>
                  <a:schemeClr val="bg2">
                    <a:alpha val="50000"/>
                  </a:schemeClr>
                </a:solidFill>
              </a:defRPr>
            </a:lvl1pPr>
          </a:lstStyle>
          <a:p>
            <a:r>
              <a:rPr lang="pl-PL" dirty="0"/>
              <a:t>Click on the icon to add picture</a:t>
            </a:r>
            <a:endParaRPr lang="en-GB" dirty="0"/>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2"/>
                </a:solidFill>
                <a:latin typeface="Calibri" panose="020F0502020204030204" pitchFamily="34" charset="0"/>
                <a:cs typeface="Calibri" panose="020F0502020204030204" pitchFamily="34" charset="0"/>
              </a:defRPr>
            </a:lvl1pPr>
          </a:lstStyle>
          <a:p>
            <a:r>
              <a:rPr lang="en-GB" dirty="0"/>
              <a:t>SLIDE TITLE, CALIBRI BOLD, 60 PT</a:t>
            </a:r>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Tree>
    <p:extLst>
      <p:ext uri="{BB962C8B-B14F-4D97-AF65-F5344CB8AC3E}">
        <p14:creationId xmlns:p14="http://schemas.microsoft.com/office/powerpoint/2010/main" val="193690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orizontal photo, b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E8E87EC6-9C52-4C05-992F-D59143FED6DD}"/>
              </a:ext>
            </a:extLst>
          </p:cNvPr>
          <p:cNvSpPr/>
          <p:nvPr userDrawn="1"/>
        </p:nvSpPr>
        <p:spPr>
          <a:xfrm>
            <a:off x="-1" y="0"/>
            <a:ext cx="18288002" cy="257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GB" dirty="0"/>
          </a:p>
        </p:txBody>
      </p:sp>
      <p:sp>
        <p:nvSpPr>
          <p:cNvPr id="22" name="Picture Placeholder 21">
            <a:extLst>
              <a:ext uri="{FF2B5EF4-FFF2-40B4-BE49-F238E27FC236}">
                <a16:creationId xmlns:a16="http://schemas.microsoft.com/office/drawing/2014/main" xmlns="" id="{AF8EDE58-4FDE-4B68-ADFA-5A27F05EF47F}"/>
              </a:ext>
            </a:extLst>
          </p:cNvPr>
          <p:cNvSpPr>
            <a:spLocks noGrp="1"/>
          </p:cNvSpPr>
          <p:nvPr>
            <p:ph type="pic" sz="quarter" idx="10" hasCustomPrompt="1"/>
          </p:nvPr>
        </p:nvSpPr>
        <p:spPr>
          <a:xfrm>
            <a:off x="-1" y="0"/>
            <a:ext cx="18288002" cy="5143500"/>
          </a:xfrm>
          <a:custGeom>
            <a:avLst/>
            <a:gdLst>
              <a:gd name="connsiteX0" fmla="*/ 17516009 w 18288001"/>
              <a:gd name="connsiteY0" fmla="*/ 1304618 h 5143499"/>
              <a:gd name="connsiteX1" fmla="*/ 17354397 w 18288001"/>
              <a:gd name="connsiteY1" fmla="*/ 1442219 h 5143499"/>
              <a:gd name="connsiteX2" fmla="*/ 17677617 w 18288001"/>
              <a:gd name="connsiteY2" fmla="*/ 1442219 h 5143499"/>
              <a:gd name="connsiteX3" fmla="*/ 17516009 w 18288001"/>
              <a:gd name="connsiteY3" fmla="*/ 1057991 h 5143499"/>
              <a:gd name="connsiteX4" fmla="*/ 17270169 w 18288001"/>
              <a:gd name="connsiteY4" fmla="*/ 1388768 h 5143499"/>
              <a:gd name="connsiteX5" fmla="*/ 17319681 w 18288001"/>
              <a:gd name="connsiteY5" fmla="*/ 1423326 h 5143499"/>
              <a:gd name="connsiteX6" fmla="*/ 17516009 w 18288001"/>
              <a:gd name="connsiteY6" fmla="*/ 1216216 h 5143499"/>
              <a:gd name="connsiteX7" fmla="*/ 17712725 w 18288001"/>
              <a:gd name="connsiteY7" fmla="*/ 1423326 h 5143499"/>
              <a:gd name="connsiteX8" fmla="*/ 17761769 w 18288001"/>
              <a:gd name="connsiteY8" fmla="*/ 1390894 h 5143499"/>
              <a:gd name="connsiteX9" fmla="*/ 17647153 w 18288001"/>
              <a:gd name="connsiteY9" fmla="*/ 729654 h 5143499"/>
              <a:gd name="connsiteX10" fmla="*/ 17829465 w 18288001"/>
              <a:gd name="connsiteY10" fmla="*/ 1316347 h 5143499"/>
              <a:gd name="connsiteX11" fmla="*/ 17647153 w 18288001"/>
              <a:gd name="connsiteY11" fmla="*/ 729654 h 5143499"/>
              <a:gd name="connsiteX12" fmla="*/ 17384861 w 18288001"/>
              <a:gd name="connsiteY12" fmla="*/ 729654 h 5143499"/>
              <a:gd name="connsiteX13" fmla="*/ 17202549 w 18288001"/>
              <a:gd name="connsiteY13" fmla="*/ 1316347 h 5143499"/>
              <a:gd name="connsiteX14" fmla="*/ 17516009 w 18288001"/>
              <a:gd name="connsiteY14" fmla="*/ 592447 h 5143499"/>
              <a:gd name="connsiteX15" fmla="*/ 17216561 w 18288001"/>
              <a:gd name="connsiteY15" fmla="*/ 1337444 h 5143499"/>
              <a:gd name="connsiteX16" fmla="*/ 17249545 w 18288001"/>
              <a:gd name="connsiteY16" fmla="*/ 1372395 h 5143499"/>
              <a:gd name="connsiteX17" fmla="*/ 17516009 w 18288001"/>
              <a:gd name="connsiteY17" fmla="*/ 899687 h 5143499"/>
              <a:gd name="connsiteX18" fmla="*/ 17782945 w 18288001"/>
              <a:gd name="connsiteY18" fmla="*/ 1372395 h 5143499"/>
              <a:gd name="connsiteX19" fmla="*/ 17815533 w 18288001"/>
              <a:gd name="connsiteY19" fmla="*/ 1337444 h 5143499"/>
              <a:gd name="connsiteX20" fmla="*/ 1 w 18288001"/>
              <a:gd name="connsiteY20" fmla="*/ 271425 h 5143499"/>
              <a:gd name="connsiteX21" fmla="*/ 1 w 18288001"/>
              <a:gd name="connsiteY21" fmla="*/ 1890675 h 5143499"/>
              <a:gd name="connsiteX22" fmla="*/ 809626 w 18288001"/>
              <a:gd name="connsiteY22" fmla="*/ 1081050 h 5143499"/>
              <a:gd name="connsiteX23" fmla="*/ 0 w 18288001"/>
              <a:gd name="connsiteY23" fmla="*/ 0 h 5143499"/>
              <a:gd name="connsiteX24" fmla="*/ 18288001 w 18288001"/>
              <a:gd name="connsiteY24" fmla="*/ 0 h 5143499"/>
              <a:gd name="connsiteX25" fmla="*/ 18288001 w 18288001"/>
              <a:gd name="connsiteY25" fmla="*/ 5143499 h 5143499"/>
              <a:gd name="connsiteX26" fmla="*/ 0 w 18288001"/>
              <a:gd name="connsiteY26" fmla="*/ 5143499 h 514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8288001" h="5143499">
                <a:moveTo>
                  <a:pt x="17516009" y="1304618"/>
                </a:moveTo>
                <a:lnTo>
                  <a:pt x="17354397" y="1442219"/>
                </a:lnTo>
                <a:cubicBezTo>
                  <a:pt x="17439021" y="1483940"/>
                  <a:pt x="17565129" y="1495669"/>
                  <a:pt x="17677617" y="1442219"/>
                </a:cubicBezTo>
                <a:close/>
                <a:moveTo>
                  <a:pt x="17516009" y="1057991"/>
                </a:moveTo>
                <a:lnTo>
                  <a:pt x="17270169" y="1388768"/>
                </a:lnTo>
                <a:cubicBezTo>
                  <a:pt x="17284573" y="1402702"/>
                  <a:pt x="17300633" y="1414037"/>
                  <a:pt x="17319681" y="1423326"/>
                </a:cubicBezTo>
                <a:lnTo>
                  <a:pt x="17516009" y="1216216"/>
                </a:lnTo>
                <a:lnTo>
                  <a:pt x="17712725" y="1423326"/>
                </a:lnTo>
                <a:cubicBezTo>
                  <a:pt x="17729177" y="1414037"/>
                  <a:pt x="17747837" y="1402702"/>
                  <a:pt x="17761769" y="1390894"/>
                </a:cubicBezTo>
                <a:close/>
                <a:moveTo>
                  <a:pt x="17647153" y="729654"/>
                </a:moveTo>
                <a:lnTo>
                  <a:pt x="17829465" y="1316347"/>
                </a:lnTo>
                <a:cubicBezTo>
                  <a:pt x="17981789" y="1109316"/>
                  <a:pt x="17888349" y="815930"/>
                  <a:pt x="17647153" y="729654"/>
                </a:cubicBezTo>
                <a:close/>
                <a:moveTo>
                  <a:pt x="17384861" y="729654"/>
                </a:moveTo>
                <a:cubicBezTo>
                  <a:pt x="17144141" y="815930"/>
                  <a:pt x="17050229" y="1109316"/>
                  <a:pt x="17202549" y="1316347"/>
                </a:cubicBezTo>
                <a:close/>
                <a:moveTo>
                  <a:pt x="17516009" y="592447"/>
                </a:moveTo>
                <a:lnTo>
                  <a:pt x="17216561" y="1337444"/>
                </a:lnTo>
                <a:cubicBezTo>
                  <a:pt x="17230493" y="1353896"/>
                  <a:pt x="17239785" y="1365232"/>
                  <a:pt x="17249545" y="1372395"/>
                </a:cubicBezTo>
                <a:lnTo>
                  <a:pt x="17516009" y="899687"/>
                </a:lnTo>
                <a:lnTo>
                  <a:pt x="17782945" y="1372395"/>
                </a:lnTo>
                <a:cubicBezTo>
                  <a:pt x="17799477" y="1355943"/>
                  <a:pt x="17810889" y="1342088"/>
                  <a:pt x="17815533" y="1337444"/>
                </a:cubicBezTo>
                <a:close/>
                <a:moveTo>
                  <a:pt x="1" y="271425"/>
                </a:moveTo>
                <a:lnTo>
                  <a:pt x="1" y="1890675"/>
                </a:lnTo>
                <a:lnTo>
                  <a:pt x="809626" y="1081050"/>
                </a:lnTo>
                <a:close/>
                <a:moveTo>
                  <a:pt x="0" y="0"/>
                </a:moveTo>
                <a:lnTo>
                  <a:pt x="18288001" y="0"/>
                </a:lnTo>
                <a:lnTo>
                  <a:pt x="18288001" y="5143499"/>
                </a:lnTo>
                <a:lnTo>
                  <a:pt x="0" y="5143499"/>
                </a:lnTo>
                <a:close/>
              </a:path>
            </a:pathLst>
          </a:custGeom>
          <a:solidFill>
            <a:schemeClr val="accent1">
              <a:lumMod val="40000"/>
              <a:lumOff val="60000"/>
            </a:schemeClr>
          </a:solidFill>
        </p:spPr>
        <p:txBody>
          <a:bodyPr wrap="square" lIns="91440" tIns="45720" rIns="91440" bIns="45720" anchor="ctr" anchorCtr="0">
            <a:noAutofit/>
          </a:bodyPr>
          <a:lstStyle>
            <a:lvl1pPr marL="0" indent="0" algn="ctr">
              <a:buFontTx/>
              <a:buNone/>
              <a:defRPr>
                <a:solidFill>
                  <a:schemeClr val="accent1">
                    <a:alpha val="50000"/>
                  </a:schemeClr>
                </a:solidFill>
              </a:defRPr>
            </a:lvl1pPr>
          </a:lstStyle>
          <a:p>
            <a:r>
              <a:rPr lang="pl-PL" dirty="0"/>
              <a:t>Click on the icon to add picture</a:t>
            </a:r>
            <a:endParaRPr lang="en-GB" dirty="0"/>
          </a:p>
        </p:txBody>
      </p:sp>
      <p:sp>
        <p:nvSpPr>
          <p:cNvPr id="4" name="Oval 3">
            <a:extLst>
              <a:ext uri="{FF2B5EF4-FFF2-40B4-BE49-F238E27FC236}">
                <a16:creationId xmlns:a16="http://schemas.microsoft.com/office/drawing/2014/main" xmlns="" id="{ABCE8737-B3C4-4649-8F17-90E5AF404914}"/>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2" name="Title 1">
            <a:extLst>
              <a:ext uri="{FF2B5EF4-FFF2-40B4-BE49-F238E27FC236}">
                <a16:creationId xmlns:a16="http://schemas.microsoft.com/office/drawing/2014/main" xmlns="" id="{FD1D8B55-51F2-4A36-A9D5-6C2DD9AFB9D3}"/>
              </a:ext>
            </a:extLst>
          </p:cNvPr>
          <p:cNvSpPr>
            <a:spLocks noGrp="1"/>
          </p:cNvSpPr>
          <p:nvPr>
            <p:ph type="title" hasCustomPrompt="1"/>
          </p:nvPr>
        </p:nvSpPr>
        <p:spPr>
          <a:xfrm>
            <a:off x="1228724" y="762021"/>
            <a:ext cx="15501940" cy="760978"/>
          </a:xfrm>
          <a:prstGeom prst="rect">
            <a:avLst/>
          </a:prstGeom>
        </p:spPr>
        <p:txBody>
          <a:bodyPr wrap="square" lIns="0" tIns="0" rIns="0" bIns="0">
            <a:spAutoFit/>
          </a:bodyPr>
          <a:lstStyle>
            <a:lvl1pPr>
              <a:lnSpc>
                <a:spcPts val="5800"/>
              </a:lnSpc>
              <a:defRPr sz="6000" b="1">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482113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ox">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9C975890-208A-4476-B7F9-F083D4422328}"/>
              </a:ext>
            </a:extLst>
          </p:cNvPr>
          <p:cNvSpPr/>
          <p:nvPr userDrawn="1"/>
        </p:nvSpPr>
        <p:spPr>
          <a:xfrm>
            <a:off x="12192000" y="0"/>
            <a:ext cx="6096000" cy="10287000"/>
          </a:xfrm>
          <a:custGeom>
            <a:avLst/>
            <a:gdLst>
              <a:gd name="connsiteX0" fmla="*/ 5322354 w 6096000"/>
              <a:gd name="connsiteY0" fmla="*/ 9370029 h 10287000"/>
              <a:gd name="connsiteX1" fmla="*/ 5034354 w 6096000"/>
              <a:gd name="connsiteY1" fmla="*/ 9658029 h 10287000"/>
              <a:gd name="connsiteX2" fmla="*/ 5322354 w 6096000"/>
              <a:gd name="connsiteY2" fmla="*/ 9946029 h 10287000"/>
              <a:gd name="connsiteX3" fmla="*/ 5610354 w 6096000"/>
              <a:gd name="connsiteY3" fmla="*/ 9658029 h 10287000"/>
              <a:gd name="connsiteX4" fmla="*/ 5322354 w 6096000"/>
              <a:gd name="connsiteY4" fmla="*/ 9370029 h 10287000"/>
              <a:gd name="connsiteX5" fmla="*/ 5324008 w 6096000"/>
              <a:gd name="connsiteY5" fmla="*/ 1304618 h 10287000"/>
              <a:gd name="connsiteX6" fmla="*/ 5162396 w 6096000"/>
              <a:gd name="connsiteY6" fmla="*/ 1442219 h 10287000"/>
              <a:gd name="connsiteX7" fmla="*/ 5485616 w 6096000"/>
              <a:gd name="connsiteY7" fmla="*/ 1442219 h 10287000"/>
              <a:gd name="connsiteX8" fmla="*/ 5324006 w 6096000"/>
              <a:gd name="connsiteY8" fmla="*/ 1057991 h 10287000"/>
              <a:gd name="connsiteX9" fmla="*/ 5078168 w 6096000"/>
              <a:gd name="connsiteY9" fmla="*/ 1388768 h 10287000"/>
              <a:gd name="connsiteX10" fmla="*/ 5127680 w 6096000"/>
              <a:gd name="connsiteY10" fmla="*/ 1423326 h 10287000"/>
              <a:gd name="connsiteX11" fmla="*/ 5324006 w 6096000"/>
              <a:gd name="connsiteY11" fmla="*/ 1216216 h 10287000"/>
              <a:gd name="connsiteX12" fmla="*/ 5520724 w 6096000"/>
              <a:gd name="connsiteY12" fmla="*/ 1423326 h 10287000"/>
              <a:gd name="connsiteX13" fmla="*/ 5569768 w 6096000"/>
              <a:gd name="connsiteY13" fmla="*/ 1390894 h 10287000"/>
              <a:gd name="connsiteX14" fmla="*/ 5455152 w 6096000"/>
              <a:gd name="connsiteY14" fmla="*/ 729654 h 10287000"/>
              <a:gd name="connsiteX15" fmla="*/ 5637464 w 6096000"/>
              <a:gd name="connsiteY15" fmla="*/ 1316347 h 10287000"/>
              <a:gd name="connsiteX16" fmla="*/ 5455152 w 6096000"/>
              <a:gd name="connsiteY16" fmla="*/ 729654 h 10287000"/>
              <a:gd name="connsiteX17" fmla="*/ 5192860 w 6096000"/>
              <a:gd name="connsiteY17" fmla="*/ 729654 h 10287000"/>
              <a:gd name="connsiteX18" fmla="*/ 5010548 w 6096000"/>
              <a:gd name="connsiteY18" fmla="*/ 1316347 h 10287000"/>
              <a:gd name="connsiteX19" fmla="*/ 5324008 w 6096000"/>
              <a:gd name="connsiteY19" fmla="*/ 592447 h 10287000"/>
              <a:gd name="connsiteX20" fmla="*/ 5024560 w 6096000"/>
              <a:gd name="connsiteY20" fmla="*/ 1337444 h 10287000"/>
              <a:gd name="connsiteX21" fmla="*/ 5057544 w 6096000"/>
              <a:gd name="connsiteY21" fmla="*/ 1372395 h 10287000"/>
              <a:gd name="connsiteX22" fmla="*/ 5324008 w 6096000"/>
              <a:gd name="connsiteY22" fmla="*/ 899687 h 10287000"/>
              <a:gd name="connsiteX23" fmla="*/ 5590944 w 6096000"/>
              <a:gd name="connsiteY23" fmla="*/ 1372395 h 10287000"/>
              <a:gd name="connsiteX24" fmla="*/ 5623532 w 6096000"/>
              <a:gd name="connsiteY24" fmla="*/ 1337444 h 10287000"/>
              <a:gd name="connsiteX25" fmla="*/ 0 w 6096000"/>
              <a:gd name="connsiteY25" fmla="*/ 0 h 10287000"/>
              <a:gd name="connsiteX26" fmla="*/ 6096000 w 6096000"/>
              <a:gd name="connsiteY26" fmla="*/ 0 h 10287000"/>
              <a:gd name="connsiteX27" fmla="*/ 6096000 w 6096000"/>
              <a:gd name="connsiteY27" fmla="*/ 10287000 h 10287000"/>
              <a:gd name="connsiteX28" fmla="*/ 0 w 6096000"/>
              <a:gd name="connsiteY28" fmla="*/ 10287000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096000" h="10287000">
                <a:moveTo>
                  <a:pt x="5322354" y="9370029"/>
                </a:moveTo>
                <a:cubicBezTo>
                  <a:pt x="5163296" y="9370029"/>
                  <a:pt x="5034354" y="9498971"/>
                  <a:pt x="5034354" y="9658029"/>
                </a:cubicBezTo>
                <a:cubicBezTo>
                  <a:pt x="5034354" y="9817087"/>
                  <a:pt x="5163296" y="9946029"/>
                  <a:pt x="5322354" y="9946029"/>
                </a:cubicBezTo>
                <a:cubicBezTo>
                  <a:pt x="5481412" y="9946029"/>
                  <a:pt x="5610354" y="9817087"/>
                  <a:pt x="5610354" y="9658029"/>
                </a:cubicBezTo>
                <a:cubicBezTo>
                  <a:pt x="5610354" y="9498971"/>
                  <a:pt x="5481412" y="9370029"/>
                  <a:pt x="5322354" y="9370029"/>
                </a:cubicBezTo>
                <a:close/>
                <a:moveTo>
                  <a:pt x="5324008" y="1304618"/>
                </a:moveTo>
                <a:lnTo>
                  <a:pt x="5162396" y="1442219"/>
                </a:lnTo>
                <a:cubicBezTo>
                  <a:pt x="5247020" y="1483940"/>
                  <a:pt x="5373128" y="1495669"/>
                  <a:pt x="5485616" y="1442219"/>
                </a:cubicBezTo>
                <a:close/>
                <a:moveTo>
                  <a:pt x="5324006" y="1057991"/>
                </a:moveTo>
                <a:lnTo>
                  <a:pt x="5078168" y="1388768"/>
                </a:lnTo>
                <a:cubicBezTo>
                  <a:pt x="5092572" y="1402702"/>
                  <a:pt x="5108632" y="1414037"/>
                  <a:pt x="5127680" y="1423326"/>
                </a:cubicBezTo>
                <a:lnTo>
                  <a:pt x="5324006" y="1216216"/>
                </a:lnTo>
                <a:lnTo>
                  <a:pt x="5520724" y="1423326"/>
                </a:lnTo>
                <a:cubicBezTo>
                  <a:pt x="5537176" y="1414037"/>
                  <a:pt x="5555834" y="1402702"/>
                  <a:pt x="5569768" y="1390894"/>
                </a:cubicBezTo>
                <a:close/>
                <a:moveTo>
                  <a:pt x="5455152" y="729654"/>
                </a:moveTo>
                <a:lnTo>
                  <a:pt x="5637464" y="1316347"/>
                </a:lnTo>
                <a:cubicBezTo>
                  <a:pt x="5789786" y="1109316"/>
                  <a:pt x="5696348" y="815930"/>
                  <a:pt x="5455152" y="729654"/>
                </a:cubicBezTo>
                <a:close/>
                <a:moveTo>
                  <a:pt x="5192860" y="729654"/>
                </a:moveTo>
                <a:cubicBezTo>
                  <a:pt x="4952140" y="815930"/>
                  <a:pt x="4858228" y="1109316"/>
                  <a:pt x="5010548" y="1316347"/>
                </a:cubicBezTo>
                <a:close/>
                <a:moveTo>
                  <a:pt x="5324008" y="592447"/>
                </a:moveTo>
                <a:lnTo>
                  <a:pt x="5024560" y="1337444"/>
                </a:lnTo>
                <a:cubicBezTo>
                  <a:pt x="5038492" y="1353896"/>
                  <a:pt x="5047782" y="1365232"/>
                  <a:pt x="5057544" y="1372395"/>
                </a:cubicBezTo>
                <a:lnTo>
                  <a:pt x="5324008" y="899687"/>
                </a:lnTo>
                <a:lnTo>
                  <a:pt x="5590944" y="1372395"/>
                </a:lnTo>
                <a:cubicBezTo>
                  <a:pt x="5607474" y="1355943"/>
                  <a:pt x="5618888" y="1342088"/>
                  <a:pt x="5623532" y="1337444"/>
                </a:cubicBezTo>
                <a:close/>
                <a:moveTo>
                  <a:pt x="0" y="0"/>
                </a:moveTo>
                <a:lnTo>
                  <a:pt x="6096000" y="0"/>
                </a:lnTo>
                <a:lnTo>
                  <a:pt x="6096000" y="10287000"/>
                </a:lnTo>
                <a:lnTo>
                  <a:pt x="0" y="10287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Autofit/>
          </a:bodyPr>
          <a:lstStyle/>
          <a:p>
            <a:pPr algn="ctr"/>
            <a:endParaRPr lang="en-GB" dirty="0"/>
          </a:p>
        </p:txBody>
      </p:sp>
      <p:pic>
        <p:nvPicPr>
          <p:cNvPr id="19" name="Graphic 18">
            <a:extLst>
              <a:ext uri="{FF2B5EF4-FFF2-40B4-BE49-F238E27FC236}">
                <a16:creationId xmlns:a16="http://schemas.microsoft.com/office/drawing/2014/main" xmlns="" id="{D3DAADC7-5582-4C2F-84F8-FF5FB674C145}"/>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 y="271439"/>
            <a:ext cx="809626" cy="1619250"/>
          </a:xfrm>
          <a:prstGeom prst="rect">
            <a:avLst/>
          </a:prstGeom>
        </p:spPr>
      </p:pic>
      <p:sp>
        <p:nvSpPr>
          <p:cNvPr id="20" name="Oval 19">
            <a:extLst>
              <a:ext uri="{FF2B5EF4-FFF2-40B4-BE49-F238E27FC236}">
                <a16:creationId xmlns:a16="http://schemas.microsoft.com/office/drawing/2014/main" xmlns="" id="{C6AF0F62-4B06-4F93-BFFD-0E52154F53FC}"/>
              </a:ext>
            </a:extLst>
          </p:cNvPr>
          <p:cNvSpPr>
            <a:spLocks noChangeAspect="1"/>
          </p:cNvSpPr>
          <p:nvPr userDrawn="1"/>
        </p:nvSpPr>
        <p:spPr>
          <a:xfrm>
            <a:off x="17226354" y="9370030"/>
            <a:ext cx="576000" cy="57600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rtlCol="0" anchor="ctr"/>
          <a:lstStyle/>
          <a:p>
            <a:pPr algn="ctr"/>
            <a:fld id="{E5B4EB64-54DE-40F8-9354-51A55C032A93}" type="slidenum">
              <a:rPr lang="pl-PL" sz="2400" smtClean="0">
                <a:solidFill>
                  <a:schemeClr val="bg1">
                    <a:lumMod val="10000"/>
                  </a:schemeClr>
                </a:solidFill>
                <a:latin typeface="+mn-lt"/>
                <a:cs typeface="Arial" panose="020B0604020202020204" pitchFamily="34" charset="0"/>
              </a:rPr>
              <a:pPr algn="ctr"/>
              <a:t>‹#›</a:t>
            </a:fld>
            <a:endParaRPr lang="pl-PL" sz="2400" dirty="0">
              <a:solidFill>
                <a:schemeClr val="bg1">
                  <a:lumMod val="10000"/>
                </a:schemeClr>
              </a:solidFill>
              <a:latin typeface="+mn-lt"/>
              <a:cs typeface="Arial" panose="020B0604020202020204" pitchFamily="34" charset="0"/>
            </a:endParaRPr>
          </a:p>
        </p:txBody>
      </p:sp>
      <p:sp>
        <p:nvSpPr>
          <p:cNvPr id="6" name="Title 1">
            <a:extLst>
              <a:ext uri="{FF2B5EF4-FFF2-40B4-BE49-F238E27FC236}">
                <a16:creationId xmlns:a16="http://schemas.microsoft.com/office/drawing/2014/main" xmlns="" id="{9B0E4FFD-45A4-452B-9085-36DC4D610360}"/>
              </a:ext>
            </a:extLst>
          </p:cNvPr>
          <p:cNvSpPr>
            <a:spLocks noGrp="1"/>
          </p:cNvSpPr>
          <p:nvPr>
            <p:ph type="title" hasCustomPrompt="1"/>
          </p:nvPr>
        </p:nvSpPr>
        <p:spPr>
          <a:xfrm>
            <a:off x="1228726" y="762021"/>
            <a:ext cx="10573132" cy="760978"/>
          </a:xfrm>
          <a:prstGeom prst="rect">
            <a:avLst/>
          </a:prstGeom>
        </p:spPr>
        <p:txBody>
          <a:bodyPr wrap="square" lIns="0" tIns="0" rIns="0" bIns="0">
            <a:spAutoFit/>
          </a:bodyPr>
          <a:lstStyle>
            <a:lvl1pPr>
              <a:lnSpc>
                <a:spcPts val="5800"/>
              </a:lnSpc>
              <a:defRPr sz="6000" b="1" cap="all" baseline="0">
                <a:solidFill>
                  <a:schemeClr val="bg1">
                    <a:lumMod val="10000"/>
                  </a:schemeClr>
                </a:solidFill>
                <a:latin typeface="Calibri" panose="020F0502020204030204" pitchFamily="34" charset="0"/>
                <a:cs typeface="Calibri" panose="020F0502020204030204" pitchFamily="34" charset="0"/>
              </a:defRPr>
            </a:lvl1pPr>
          </a:lstStyle>
          <a:p>
            <a:r>
              <a:rPr lang="en-GB" dirty="0"/>
              <a:t>SLIDE TITLE, CALIBRI BOLD, 60 PT</a:t>
            </a:r>
          </a:p>
        </p:txBody>
      </p:sp>
    </p:spTree>
    <p:extLst>
      <p:ext uri="{BB962C8B-B14F-4D97-AF65-F5344CB8AC3E}">
        <p14:creationId xmlns:p14="http://schemas.microsoft.com/office/powerpoint/2010/main" val="118989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theme" Target="../theme/theme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theme" Target="../theme/theme4.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23493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83" r:id="rId3"/>
    <p:sldLayoutId id="2147483686" r:id="rId4"/>
    <p:sldLayoutId id="2147483684" r:id="rId5"/>
    <p:sldLayoutId id="2147483685" r:id="rId6"/>
    <p:sldLayoutId id="2147483670" r:id="rId7"/>
    <p:sldLayoutId id="2147483674" r:id="rId8"/>
    <p:sldLayoutId id="2147483675" r:id="rId9"/>
    <p:sldLayoutId id="2147483676" r:id="rId10"/>
    <p:sldLayoutId id="2147483681" r:id="rId11"/>
    <p:sldLayoutId id="2147483671" r:id="rId12"/>
    <p:sldLayoutId id="2147483682" r:id="rId13"/>
    <p:sldLayoutId id="2147483680" r:id="rId14"/>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en-US"/>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20.05.2021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3372036843"/>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 id="2147483705"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20.05.2021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79676794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1257300" y="547688"/>
            <a:ext cx="15773400" cy="1988344"/>
          </a:xfrm>
          <a:prstGeom prst="rect">
            <a:avLst/>
          </a:prstGeom>
        </p:spPr>
        <p:txBody>
          <a:bodyPr vert="horz" lIns="137160" tIns="68580" rIns="137160" bIns="68580" rtlCol="0" anchor="ctr">
            <a:normAutofit/>
          </a:bodyPr>
          <a:lstStyle/>
          <a:p>
            <a:r>
              <a:rPr lang="pl-PL"/>
              <a:t>Kliknij, aby edytować styl</a:t>
            </a:r>
          </a:p>
        </p:txBody>
      </p:sp>
      <p:sp>
        <p:nvSpPr>
          <p:cNvPr id="3" name="Symbol zastępczy tekstu 2"/>
          <p:cNvSpPr>
            <a:spLocks noGrp="1"/>
          </p:cNvSpPr>
          <p:nvPr>
            <p:ph type="body" idx="1"/>
          </p:nvPr>
        </p:nvSpPr>
        <p:spPr>
          <a:xfrm>
            <a:off x="1257300" y="2738438"/>
            <a:ext cx="15773400" cy="6527008"/>
          </a:xfrm>
          <a:prstGeom prst="rect">
            <a:avLst/>
          </a:prstGeom>
        </p:spPr>
        <p:txBody>
          <a:bodyPr vert="horz" lIns="137160" tIns="68580" rIns="137160" bIns="6858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1257300" y="9534526"/>
            <a:ext cx="4114800" cy="547688"/>
          </a:xfrm>
          <a:prstGeom prst="rect">
            <a:avLst/>
          </a:prstGeom>
        </p:spPr>
        <p:txBody>
          <a:bodyPr vert="horz" lIns="137160" tIns="68580" rIns="137160" bIns="68580" rtlCol="0" anchor="ctr"/>
          <a:lstStyle>
            <a:lvl1pPr algn="l">
              <a:defRPr sz="1800">
                <a:solidFill>
                  <a:schemeClr val="tx1">
                    <a:tint val="75000"/>
                  </a:schemeClr>
                </a:solidFill>
              </a:defRPr>
            </a:lvl1pPr>
          </a:lstStyle>
          <a:p>
            <a:pPr defTabSz="1371600"/>
            <a:fld id="{DC4F3A45-4131-4C68-BB39-D3F8EAB9DEEF}" type="datetimeFigureOut">
              <a:rPr lang="pl-PL" smtClean="0">
                <a:solidFill>
                  <a:prstClr val="black">
                    <a:tint val="75000"/>
                  </a:prstClr>
                </a:solidFill>
              </a:rPr>
              <a:pPr defTabSz="1371600"/>
              <a:t>20.05.2021</a:t>
            </a:fld>
            <a:endParaRPr lang="pl-PL">
              <a:solidFill>
                <a:prstClr val="black">
                  <a:tint val="75000"/>
                </a:prstClr>
              </a:solidFill>
            </a:endParaRPr>
          </a:p>
        </p:txBody>
      </p:sp>
      <p:sp>
        <p:nvSpPr>
          <p:cNvPr id="5" name="Symbol zastępczy stopki 4"/>
          <p:cNvSpPr>
            <a:spLocks noGrp="1"/>
          </p:cNvSpPr>
          <p:nvPr>
            <p:ph type="ftr" sz="quarter" idx="3"/>
          </p:nvPr>
        </p:nvSpPr>
        <p:spPr>
          <a:xfrm>
            <a:off x="6057900" y="9534526"/>
            <a:ext cx="6172200" cy="547688"/>
          </a:xfrm>
          <a:prstGeom prst="rect">
            <a:avLst/>
          </a:prstGeom>
        </p:spPr>
        <p:txBody>
          <a:bodyPr vert="horz" lIns="137160" tIns="68580" rIns="137160" bIns="68580" rtlCol="0" anchor="ctr"/>
          <a:lstStyle>
            <a:lvl1pPr algn="ctr">
              <a:defRPr sz="1800">
                <a:solidFill>
                  <a:schemeClr val="tx1">
                    <a:tint val="75000"/>
                  </a:schemeClr>
                </a:solidFill>
              </a:defRPr>
            </a:lvl1pPr>
          </a:lstStyle>
          <a:p>
            <a:pPr defTabSz="1371600"/>
            <a:endParaRPr lang="pl-PL">
              <a:solidFill>
                <a:prstClr val="black">
                  <a:tint val="75000"/>
                </a:prstClr>
              </a:solidFill>
            </a:endParaRPr>
          </a:p>
        </p:txBody>
      </p:sp>
      <p:sp>
        <p:nvSpPr>
          <p:cNvPr id="6" name="Symbol zastępczy numeru slajdu 5"/>
          <p:cNvSpPr>
            <a:spLocks noGrp="1"/>
          </p:cNvSpPr>
          <p:nvPr>
            <p:ph type="sldNum" sz="quarter" idx="4"/>
          </p:nvPr>
        </p:nvSpPr>
        <p:spPr>
          <a:xfrm>
            <a:off x="12915900" y="9534526"/>
            <a:ext cx="4114800" cy="547688"/>
          </a:xfrm>
          <a:prstGeom prst="rect">
            <a:avLst/>
          </a:prstGeom>
        </p:spPr>
        <p:txBody>
          <a:bodyPr vert="horz" lIns="137160" tIns="68580" rIns="137160" bIns="68580" rtlCol="0" anchor="ctr"/>
          <a:lstStyle>
            <a:lvl1pPr algn="r">
              <a:defRPr sz="1800">
                <a:solidFill>
                  <a:schemeClr val="tx1">
                    <a:tint val="75000"/>
                  </a:schemeClr>
                </a:solidFill>
              </a:defRPr>
            </a:lvl1pPr>
          </a:lstStyle>
          <a:p>
            <a:pPr defTabSz="1371600"/>
            <a:fld id="{DA826091-AD43-42BA-8E53-AE16B624381F}" type="slidenum">
              <a:rPr lang="pl-PL" smtClean="0">
                <a:solidFill>
                  <a:prstClr val="black">
                    <a:tint val="75000"/>
                  </a:prstClr>
                </a:solidFill>
              </a:rPr>
              <a:pPr defTabSz="1371600"/>
              <a:t>‹#›</a:t>
            </a:fld>
            <a:endParaRPr lang="pl-PL">
              <a:solidFill>
                <a:prstClr val="black">
                  <a:tint val="75000"/>
                </a:prstClr>
              </a:solidFill>
            </a:endParaRPr>
          </a:p>
        </p:txBody>
      </p:sp>
      <p:sp>
        <p:nvSpPr>
          <p:cNvPr id="7" name="TextBox 6"/>
          <p:cNvSpPr txBox="1"/>
          <p:nvPr userDrawn="1"/>
        </p:nvSpPr>
        <p:spPr>
          <a:xfrm>
            <a:off x="65314" y="9875440"/>
            <a:ext cx="3791600" cy="353944"/>
          </a:xfrm>
          <a:prstGeom prst="rect">
            <a:avLst/>
          </a:prstGeom>
          <a:noFill/>
        </p:spPr>
        <p:txBody>
          <a:bodyPr wrap="square" lIns="137160" tIns="68580" rIns="137160" bIns="68580" rtlCol="0">
            <a:spAutoFit/>
          </a:bodyPr>
          <a:lstStyle/>
          <a:p>
            <a:pPr defTabSz="1371600"/>
            <a:r>
              <a:rPr lang="en-US" sz="1400" dirty="0">
                <a:solidFill>
                  <a:prstClr val="black">
                    <a:lumMod val="75000"/>
                    <a:lumOff val="25000"/>
                  </a:prstClr>
                </a:solidFill>
                <a:latin typeface="Swis721 Md BT" pitchFamily="34" charset="0"/>
              </a:rPr>
              <a:t>©1996-2020 Aspire Systems, Inc.</a:t>
            </a:r>
            <a:endParaRPr lang="en-IN" sz="1400" dirty="0">
              <a:solidFill>
                <a:prstClr val="black">
                  <a:lumMod val="75000"/>
                  <a:lumOff val="25000"/>
                </a:prstClr>
              </a:solidFill>
              <a:latin typeface="Swis721 Md BT" pitchFamily="34" charset="0"/>
            </a:endParaRPr>
          </a:p>
        </p:txBody>
      </p:sp>
    </p:spTree>
    <p:extLst>
      <p:ext uri="{BB962C8B-B14F-4D97-AF65-F5344CB8AC3E}">
        <p14:creationId xmlns:p14="http://schemas.microsoft.com/office/powerpoint/2010/main" val="5449207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9pPr>
    </p:bodyStyle>
    <p:otherStyle>
      <a:defPPr>
        <a:defRPr lang="pl-PL"/>
      </a:defPPr>
      <a:lvl1pPr marL="0" algn="l" defTabSz="1371600" rtl="0" eaLnBrk="1" latinLnBrk="0" hangingPunct="1">
        <a:defRPr sz="2800" kern="1200">
          <a:solidFill>
            <a:schemeClr val="tx1"/>
          </a:solidFill>
          <a:latin typeface="+mn-lt"/>
          <a:ea typeface="+mn-ea"/>
          <a:cs typeface="+mn-cs"/>
        </a:defRPr>
      </a:lvl1pPr>
      <a:lvl2pPr marL="685800" algn="l" defTabSz="1371600" rtl="0" eaLnBrk="1" latinLnBrk="0" hangingPunct="1">
        <a:defRPr sz="2800" kern="1200">
          <a:solidFill>
            <a:schemeClr val="tx1"/>
          </a:solidFill>
          <a:latin typeface="+mn-lt"/>
          <a:ea typeface="+mn-ea"/>
          <a:cs typeface="+mn-cs"/>
        </a:defRPr>
      </a:lvl2pPr>
      <a:lvl3pPr marL="1371600" algn="l" defTabSz="1371600" rtl="0" eaLnBrk="1" latinLnBrk="0" hangingPunct="1">
        <a:defRPr sz="2800" kern="1200">
          <a:solidFill>
            <a:schemeClr val="tx1"/>
          </a:solidFill>
          <a:latin typeface="+mn-lt"/>
          <a:ea typeface="+mn-ea"/>
          <a:cs typeface="+mn-cs"/>
        </a:defRPr>
      </a:lvl3pPr>
      <a:lvl4pPr marL="2057400" algn="l" defTabSz="1371600" rtl="0" eaLnBrk="1" latinLnBrk="0" hangingPunct="1">
        <a:defRPr sz="2800" kern="1200">
          <a:solidFill>
            <a:schemeClr val="tx1"/>
          </a:solidFill>
          <a:latin typeface="+mn-lt"/>
          <a:ea typeface="+mn-ea"/>
          <a:cs typeface="+mn-cs"/>
        </a:defRPr>
      </a:lvl4pPr>
      <a:lvl5pPr marL="2743200" algn="l" defTabSz="1371600" rtl="0" eaLnBrk="1" latinLnBrk="0" hangingPunct="1">
        <a:defRPr sz="2800" kern="1200">
          <a:solidFill>
            <a:schemeClr val="tx1"/>
          </a:solidFill>
          <a:latin typeface="+mn-lt"/>
          <a:ea typeface="+mn-ea"/>
          <a:cs typeface="+mn-cs"/>
        </a:defRPr>
      </a:lvl5pPr>
      <a:lvl6pPr marL="3429000" algn="l" defTabSz="1371600" rtl="0" eaLnBrk="1" latinLnBrk="0" hangingPunct="1">
        <a:defRPr sz="2800" kern="1200">
          <a:solidFill>
            <a:schemeClr val="tx1"/>
          </a:solidFill>
          <a:latin typeface="+mn-lt"/>
          <a:ea typeface="+mn-ea"/>
          <a:cs typeface="+mn-cs"/>
        </a:defRPr>
      </a:lvl6pPr>
      <a:lvl7pPr marL="4114800" algn="l" defTabSz="1371600" rtl="0" eaLnBrk="1" latinLnBrk="0" hangingPunct="1">
        <a:defRPr sz="2800" kern="1200">
          <a:solidFill>
            <a:schemeClr val="tx1"/>
          </a:solidFill>
          <a:latin typeface="+mn-lt"/>
          <a:ea typeface="+mn-ea"/>
          <a:cs typeface="+mn-cs"/>
        </a:defRPr>
      </a:lvl7pPr>
      <a:lvl8pPr marL="4800600" algn="l" defTabSz="1371600" rtl="0" eaLnBrk="1" latinLnBrk="0" hangingPunct="1">
        <a:defRPr sz="2800" kern="1200">
          <a:solidFill>
            <a:schemeClr val="tx1"/>
          </a:solidFill>
          <a:latin typeface="+mn-lt"/>
          <a:ea typeface="+mn-ea"/>
          <a:cs typeface="+mn-cs"/>
        </a:defRPr>
      </a:lvl8pPr>
      <a:lvl9pPr marL="5486400" algn="l" defTabSz="13716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5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erson using a computer&#10;&#10;Description automatically generated">
            <a:extLst>
              <a:ext uri="{FF2B5EF4-FFF2-40B4-BE49-F238E27FC236}">
                <a16:creationId xmlns:a16="http://schemas.microsoft.com/office/drawing/2014/main" xmlns="" id="{240D62AA-3BE1-40CD-8404-CADFB9BA3473}"/>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xmlns="" id="{314F77B3-75F9-4EF1-9547-27822F56AC84}"/>
              </a:ext>
            </a:extLst>
          </p:cNvPr>
          <p:cNvSpPr>
            <a:spLocks noGrp="1"/>
          </p:cNvSpPr>
          <p:nvPr>
            <p:ph type="title"/>
          </p:nvPr>
        </p:nvSpPr>
        <p:spPr>
          <a:xfrm>
            <a:off x="1228724" y="1555057"/>
            <a:ext cx="6463848" cy="2641814"/>
          </a:xfrm>
        </p:spPr>
        <p:txBody>
          <a:bodyPr/>
          <a:lstStyle/>
          <a:p>
            <a:r>
              <a:rPr lang="en-GB" dirty="0" smtClean="0"/>
              <a:t>DevOps Assessment Proposal</a:t>
            </a:r>
            <a:endParaRPr lang="en-GB" dirty="0"/>
          </a:p>
        </p:txBody>
      </p:sp>
      <p:sp>
        <p:nvSpPr>
          <p:cNvPr id="4" name="Text Placeholder 3">
            <a:extLst>
              <a:ext uri="{FF2B5EF4-FFF2-40B4-BE49-F238E27FC236}">
                <a16:creationId xmlns:a16="http://schemas.microsoft.com/office/drawing/2014/main" xmlns="" id="{697B4D40-F052-43BD-AB69-34048F3BF0A1}"/>
              </a:ext>
            </a:extLst>
          </p:cNvPr>
          <p:cNvSpPr>
            <a:spLocks noGrp="1"/>
          </p:cNvSpPr>
          <p:nvPr>
            <p:ph type="body" sz="quarter" idx="10"/>
          </p:nvPr>
        </p:nvSpPr>
        <p:spPr/>
        <p:txBody>
          <a:bodyPr/>
          <a:lstStyle/>
          <a:p>
            <a:endParaRPr lang="en-GB" dirty="0"/>
          </a:p>
        </p:txBody>
      </p:sp>
      <p:pic>
        <p:nvPicPr>
          <p:cNvPr id="11" name="Picture Placeholder 10" descr="A picture containing drawing&#10;&#10;Description automatically generated">
            <a:extLst>
              <a:ext uri="{FF2B5EF4-FFF2-40B4-BE49-F238E27FC236}">
                <a16:creationId xmlns:a16="http://schemas.microsoft.com/office/drawing/2014/main" xmlns="" id="{10320092-635C-4E8E-85D6-16812F943DE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pic>
        <p:nvPicPr>
          <p:cNvPr id="13" name="Picture Placeholder 12" descr="A picture containing drawing&#10;&#10;Description automatically generated">
            <a:extLst>
              <a:ext uri="{FF2B5EF4-FFF2-40B4-BE49-F238E27FC236}">
                <a16:creationId xmlns:a16="http://schemas.microsoft.com/office/drawing/2014/main" xmlns="" id="{87934812-DC45-43FA-8624-40D15B5AF5D5}"/>
              </a:ext>
            </a:extLst>
          </p:cNvPr>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500213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45">
            <a:extLst>
              <a:ext uri="{FF2B5EF4-FFF2-40B4-BE49-F238E27FC236}">
                <a16:creationId xmlns="" xmlns:a16="http://schemas.microsoft.com/office/drawing/2014/main" id="{31E93E47-A93E-4E2D-97F8-7502F819781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91829" y="1943868"/>
            <a:ext cx="5531894" cy="1808060"/>
          </a:xfrm>
          <a:prstGeom prst="rect">
            <a:avLst/>
          </a:prstGeom>
        </p:spPr>
      </p:pic>
      <p:pic>
        <p:nvPicPr>
          <p:cNvPr id="58" name="Picture 6" descr="C:\Documents and Settings\asia\Desktop\bottom-left-shadow.png">
            <a:extLst>
              <a:ext uri="{FF2B5EF4-FFF2-40B4-BE49-F238E27FC236}">
                <a16:creationId xmlns="" xmlns:a16="http://schemas.microsoft.com/office/drawing/2014/main" id="{6248F08D-1395-48CA-842B-B1FA7FE6B68E}"/>
              </a:ext>
            </a:extLst>
          </p:cNvPr>
          <p:cNvPicPr>
            <a:picLocks noChangeAspect="1" noChangeArrowheads="1"/>
          </p:cNvPicPr>
          <p:nvPr/>
        </p:nvPicPr>
        <p:blipFill rotWithShape="1">
          <a:blip r:embed="rId3"/>
          <a:srcRect t="83025" b="2265"/>
          <a:stretch/>
        </p:blipFill>
        <p:spPr bwMode="auto">
          <a:xfrm>
            <a:off x="10182795" y="1831195"/>
            <a:ext cx="5845706" cy="334746"/>
          </a:xfrm>
          <a:prstGeom prst="rect">
            <a:avLst/>
          </a:prstGeom>
          <a:noFill/>
        </p:spPr>
      </p:pic>
      <p:pic>
        <p:nvPicPr>
          <p:cNvPr id="52" name="Picture 51">
            <a:extLst>
              <a:ext uri="{FF2B5EF4-FFF2-40B4-BE49-F238E27FC236}">
                <a16:creationId xmlns="" xmlns:a16="http://schemas.microsoft.com/office/drawing/2014/main" id="{F122B7CD-8CF4-4C9F-AA87-3867A85663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86180" y="7713716"/>
            <a:ext cx="3673220" cy="1633428"/>
          </a:xfrm>
          <a:prstGeom prst="rect">
            <a:avLst/>
          </a:prstGeom>
        </p:spPr>
      </p:pic>
      <p:pic>
        <p:nvPicPr>
          <p:cNvPr id="57" name="Picture 6" descr="C:\Documents and Settings\asia\Desktop\bottom-left-shadow.png">
            <a:extLst>
              <a:ext uri="{FF2B5EF4-FFF2-40B4-BE49-F238E27FC236}">
                <a16:creationId xmlns="" xmlns:a16="http://schemas.microsoft.com/office/drawing/2014/main" id="{FECB9569-6E08-4C7A-8C8B-CA96AAEFAEAB}"/>
              </a:ext>
            </a:extLst>
          </p:cNvPr>
          <p:cNvPicPr>
            <a:picLocks noChangeAspect="1" noChangeArrowheads="1"/>
          </p:cNvPicPr>
          <p:nvPr/>
        </p:nvPicPr>
        <p:blipFill rotWithShape="1">
          <a:blip r:embed="rId3"/>
          <a:srcRect t="83025" b="2265"/>
          <a:stretch/>
        </p:blipFill>
        <p:spPr bwMode="auto">
          <a:xfrm>
            <a:off x="10171315" y="7548797"/>
            <a:ext cx="5845706" cy="334746"/>
          </a:xfrm>
          <a:prstGeom prst="rect">
            <a:avLst/>
          </a:prstGeom>
          <a:noFill/>
        </p:spPr>
      </p:pic>
      <p:pic>
        <p:nvPicPr>
          <p:cNvPr id="56" name="Picture 6" descr="C:\Documents and Settings\asia\Desktop\bottom-left-shadow.png">
            <a:extLst>
              <a:ext uri="{FF2B5EF4-FFF2-40B4-BE49-F238E27FC236}">
                <a16:creationId xmlns="" xmlns:a16="http://schemas.microsoft.com/office/drawing/2014/main" id="{9ADB04A9-3A77-4EA7-BDC5-89E96ADFDBDF}"/>
              </a:ext>
            </a:extLst>
          </p:cNvPr>
          <p:cNvPicPr>
            <a:picLocks noChangeAspect="1" noChangeArrowheads="1"/>
          </p:cNvPicPr>
          <p:nvPr/>
        </p:nvPicPr>
        <p:blipFill rotWithShape="1">
          <a:blip r:embed="rId3"/>
          <a:srcRect t="83025" b="2265"/>
          <a:stretch/>
        </p:blipFill>
        <p:spPr bwMode="auto">
          <a:xfrm>
            <a:off x="10138745" y="4682785"/>
            <a:ext cx="5845706" cy="334746"/>
          </a:xfrm>
          <a:prstGeom prst="rect">
            <a:avLst/>
          </a:prstGeom>
          <a:noFill/>
        </p:spPr>
      </p:pic>
      <p:pic>
        <p:nvPicPr>
          <p:cNvPr id="44" name="Picture 43">
            <a:extLst>
              <a:ext uri="{FF2B5EF4-FFF2-40B4-BE49-F238E27FC236}">
                <a16:creationId xmlns="" xmlns:a16="http://schemas.microsoft.com/office/drawing/2014/main" id="{7C609A2A-75B5-4082-9E1E-A872D34C6E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916" t="10391" r="2636" b="13126"/>
          <a:stretch/>
        </p:blipFill>
        <p:spPr>
          <a:xfrm>
            <a:off x="1321420" y="8322194"/>
            <a:ext cx="5140080" cy="1288272"/>
          </a:xfrm>
          <a:prstGeom prst="rect">
            <a:avLst/>
          </a:prstGeom>
        </p:spPr>
      </p:pic>
      <p:pic>
        <p:nvPicPr>
          <p:cNvPr id="55" name="Picture 6" descr="C:\Documents and Settings\asia\Desktop\bottom-left-shadow.png">
            <a:extLst>
              <a:ext uri="{FF2B5EF4-FFF2-40B4-BE49-F238E27FC236}">
                <a16:creationId xmlns="" xmlns:a16="http://schemas.microsoft.com/office/drawing/2014/main" id="{33EA6B63-C7CA-476A-A4E5-B50D527CD931}"/>
              </a:ext>
            </a:extLst>
          </p:cNvPr>
          <p:cNvPicPr>
            <a:picLocks noChangeAspect="1" noChangeArrowheads="1"/>
          </p:cNvPicPr>
          <p:nvPr/>
        </p:nvPicPr>
        <p:blipFill rotWithShape="1">
          <a:blip r:embed="rId3"/>
          <a:srcRect t="83025" b="2265"/>
          <a:stretch/>
        </p:blipFill>
        <p:spPr bwMode="auto">
          <a:xfrm>
            <a:off x="1295055" y="8140881"/>
            <a:ext cx="5845706" cy="334746"/>
          </a:xfrm>
          <a:prstGeom prst="rect">
            <a:avLst/>
          </a:prstGeom>
          <a:noFill/>
        </p:spPr>
      </p:pic>
      <p:pic>
        <p:nvPicPr>
          <p:cNvPr id="42" name="Picture 41">
            <a:extLst>
              <a:ext uri="{FF2B5EF4-FFF2-40B4-BE49-F238E27FC236}">
                <a16:creationId xmlns="" xmlns:a16="http://schemas.microsoft.com/office/drawing/2014/main" id="{8650B767-C659-4A6B-A7DE-B41B0BAAFE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18663" y="5782041"/>
            <a:ext cx="5459762" cy="1519238"/>
          </a:xfrm>
          <a:prstGeom prst="rect">
            <a:avLst/>
          </a:prstGeom>
        </p:spPr>
      </p:pic>
      <p:pic>
        <p:nvPicPr>
          <p:cNvPr id="53" name="Picture 6" descr="C:\Documents and Settings\asia\Desktop\bottom-left-shadow.png">
            <a:extLst>
              <a:ext uri="{FF2B5EF4-FFF2-40B4-BE49-F238E27FC236}">
                <a16:creationId xmlns="" xmlns:a16="http://schemas.microsoft.com/office/drawing/2014/main" id="{241FD55B-34B4-40AF-8D6A-347B3A37672F}"/>
              </a:ext>
            </a:extLst>
          </p:cNvPr>
          <p:cNvPicPr>
            <a:picLocks noChangeAspect="1" noChangeArrowheads="1"/>
          </p:cNvPicPr>
          <p:nvPr/>
        </p:nvPicPr>
        <p:blipFill rotWithShape="1">
          <a:blip r:embed="rId3"/>
          <a:srcRect t="83025" b="2265"/>
          <a:stretch/>
        </p:blipFill>
        <p:spPr bwMode="auto">
          <a:xfrm>
            <a:off x="1304579" y="5649277"/>
            <a:ext cx="5845706" cy="334746"/>
          </a:xfrm>
          <a:prstGeom prst="rect">
            <a:avLst/>
          </a:prstGeom>
          <a:noFill/>
        </p:spPr>
      </p:pic>
      <p:pic>
        <p:nvPicPr>
          <p:cNvPr id="40" name="Picture 39">
            <a:extLst>
              <a:ext uri="{FF2B5EF4-FFF2-40B4-BE49-F238E27FC236}">
                <a16:creationId xmlns="" xmlns:a16="http://schemas.microsoft.com/office/drawing/2014/main" id="{A3C660A1-E8AD-46C8-AB1D-C67E3FC3795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57696" y="1975834"/>
            <a:ext cx="7214836" cy="2840324"/>
          </a:xfrm>
          <a:prstGeom prst="rect">
            <a:avLst/>
          </a:prstGeom>
        </p:spPr>
      </p:pic>
      <p:pic>
        <p:nvPicPr>
          <p:cNvPr id="51" name="Picture 6" descr="C:\Documents and Settings\asia\Desktop\bottom-left-shadow.png">
            <a:extLst>
              <a:ext uri="{FF2B5EF4-FFF2-40B4-BE49-F238E27FC236}">
                <a16:creationId xmlns="" xmlns:a16="http://schemas.microsoft.com/office/drawing/2014/main" id="{7740399B-6BD5-469C-BC30-3F8DC05DD7A1}"/>
              </a:ext>
            </a:extLst>
          </p:cNvPr>
          <p:cNvPicPr>
            <a:picLocks noChangeAspect="1" noChangeArrowheads="1"/>
          </p:cNvPicPr>
          <p:nvPr/>
        </p:nvPicPr>
        <p:blipFill rotWithShape="1">
          <a:blip r:embed="rId3"/>
          <a:srcRect t="83025" b="2265"/>
          <a:stretch/>
        </p:blipFill>
        <p:spPr bwMode="auto">
          <a:xfrm>
            <a:off x="1317091" y="1831325"/>
            <a:ext cx="5845706" cy="334746"/>
          </a:xfrm>
          <a:prstGeom prst="rect">
            <a:avLst/>
          </a:prstGeom>
          <a:noFill/>
        </p:spPr>
      </p:pic>
      <p:sp>
        <p:nvSpPr>
          <p:cNvPr id="2" name="Title 1">
            <a:extLst>
              <a:ext uri="{FF2B5EF4-FFF2-40B4-BE49-F238E27FC236}">
                <a16:creationId xmlns="" xmlns:a16="http://schemas.microsoft.com/office/drawing/2014/main" id="{FA308171-C94E-4A53-B5F5-2625ED0CA4E7}"/>
              </a:ext>
            </a:extLst>
          </p:cNvPr>
          <p:cNvSpPr>
            <a:spLocks noGrp="1"/>
          </p:cNvSpPr>
          <p:nvPr>
            <p:ph type="title"/>
          </p:nvPr>
        </p:nvSpPr>
        <p:spPr/>
        <p:txBody>
          <a:bodyPr/>
          <a:lstStyle/>
          <a:p>
            <a:r>
              <a:rPr lang="en-IN" dirty="0" smtClean="0"/>
              <a:t>Tools and Skillsets</a:t>
            </a:r>
            <a:endParaRPr lang="en-IN" dirty="0"/>
          </a:p>
        </p:txBody>
      </p:sp>
      <p:grpSp>
        <p:nvGrpSpPr>
          <p:cNvPr id="3" name="Group 2">
            <a:extLst>
              <a:ext uri="{FF2B5EF4-FFF2-40B4-BE49-F238E27FC236}">
                <a16:creationId xmlns="" xmlns:a16="http://schemas.microsoft.com/office/drawing/2014/main" id="{DC072786-FF11-4AC1-A7EC-ED7689D6714B}"/>
              </a:ext>
            </a:extLst>
          </p:cNvPr>
          <p:cNvGrpSpPr/>
          <p:nvPr/>
        </p:nvGrpSpPr>
        <p:grpSpPr>
          <a:xfrm>
            <a:off x="1017355" y="1300765"/>
            <a:ext cx="6227790" cy="539958"/>
            <a:chOff x="232037" y="766063"/>
            <a:chExt cx="5751342" cy="498648"/>
          </a:xfrm>
        </p:grpSpPr>
        <p:grpSp>
          <p:nvGrpSpPr>
            <p:cNvPr id="4" name="Group 3">
              <a:extLst>
                <a:ext uri="{FF2B5EF4-FFF2-40B4-BE49-F238E27FC236}">
                  <a16:creationId xmlns="" xmlns:a16="http://schemas.microsoft.com/office/drawing/2014/main" id="{C3856D39-48F7-436B-9296-6F523C38B044}"/>
                </a:ext>
              </a:extLst>
            </p:cNvPr>
            <p:cNvGrpSpPr/>
            <p:nvPr/>
          </p:nvGrpSpPr>
          <p:grpSpPr>
            <a:xfrm>
              <a:off x="232037" y="766063"/>
              <a:ext cx="5751342" cy="498648"/>
              <a:chOff x="647148" y="3043238"/>
              <a:chExt cx="8916972" cy="773112"/>
            </a:xfrm>
          </p:grpSpPr>
          <p:sp>
            <p:nvSpPr>
              <p:cNvPr id="6" name="Freeform 6">
                <a:extLst>
                  <a:ext uri="{FF2B5EF4-FFF2-40B4-BE49-F238E27FC236}">
                    <a16:creationId xmlns="" xmlns:a16="http://schemas.microsoft.com/office/drawing/2014/main" id="{36B210EA-CE3D-44B6-AC77-F71A849FB7FF}"/>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1509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7" name="Freeform 7">
                <a:extLst>
                  <a:ext uri="{FF2B5EF4-FFF2-40B4-BE49-F238E27FC236}">
                    <a16:creationId xmlns="" xmlns:a16="http://schemas.microsoft.com/office/drawing/2014/main" id="{9346E8A8-4A2B-4147-AB07-D7EBEC3A018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8" name="Freeform 8">
                <a:extLst>
                  <a:ext uri="{FF2B5EF4-FFF2-40B4-BE49-F238E27FC236}">
                    <a16:creationId xmlns="" xmlns:a16="http://schemas.microsoft.com/office/drawing/2014/main" id="{B6B6C16C-A88E-4B38-BFA7-AB1BCDDA66E0}"/>
                  </a:ext>
                </a:extLst>
              </p:cNvPr>
              <p:cNvSpPr>
                <a:spLocks/>
              </p:cNvSpPr>
              <p:nvPr/>
            </p:nvSpPr>
            <p:spPr bwMode="auto">
              <a:xfrm>
                <a:off x="1077915" y="3136901"/>
                <a:ext cx="8486205" cy="679449"/>
              </a:xfrm>
              <a:prstGeom prst="parallelogram">
                <a:avLst/>
              </a:prstGeom>
              <a:gradFill flip="none" rotWithShape="1">
                <a:gsLst>
                  <a:gs pos="0">
                    <a:srgbClr val="81509B">
                      <a:shade val="30000"/>
                      <a:satMod val="115000"/>
                    </a:srgbClr>
                  </a:gs>
                  <a:gs pos="50000">
                    <a:srgbClr val="81509B">
                      <a:shade val="67500"/>
                      <a:satMod val="115000"/>
                    </a:srgbClr>
                  </a:gs>
                  <a:gs pos="100000">
                    <a:srgbClr val="81509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5" name="Rectangle 4">
              <a:extLst>
                <a:ext uri="{FF2B5EF4-FFF2-40B4-BE49-F238E27FC236}">
                  <a16:creationId xmlns="" xmlns:a16="http://schemas.microsoft.com/office/drawing/2014/main" id="{D931234C-F60F-4ECC-B937-0CC69F7600E8}"/>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ORCHESTRATION &amp; CI/CD TOOLS</a:t>
              </a:r>
            </a:p>
          </p:txBody>
        </p:sp>
      </p:grpSp>
      <p:grpSp>
        <p:nvGrpSpPr>
          <p:cNvPr id="9" name="Group 8">
            <a:extLst>
              <a:ext uri="{FF2B5EF4-FFF2-40B4-BE49-F238E27FC236}">
                <a16:creationId xmlns="" xmlns:a16="http://schemas.microsoft.com/office/drawing/2014/main" id="{62E301CA-FA27-4778-B710-22F1D319C77E}"/>
              </a:ext>
            </a:extLst>
          </p:cNvPr>
          <p:cNvGrpSpPr/>
          <p:nvPr/>
        </p:nvGrpSpPr>
        <p:grpSpPr>
          <a:xfrm>
            <a:off x="1017355" y="5121511"/>
            <a:ext cx="6227790" cy="539958"/>
            <a:chOff x="232037" y="766063"/>
            <a:chExt cx="5751342" cy="498648"/>
          </a:xfrm>
        </p:grpSpPr>
        <p:grpSp>
          <p:nvGrpSpPr>
            <p:cNvPr id="10" name="Group 9">
              <a:extLst>
                <a:ext uri="{FF2B5EF4-FFF2-40B4-BE49-F238E27FC236}">
                  <a16:creationId xmlns="" xmlns:a16="http://schemas.microsoft.com/office/drawing/2014/main" id="{7ABDE2F8-7898-4F39-A117-F204AA2FE3F5}"/>
                </a:ext>
              </a:extLst>
            </p:cNvPr>
            <p:cNvGrpSpPr/>
            <p:nvPr/>
          </p:nvGrpSpPr>
          <p:grpSpPr>
            <a:xfrm>
              <a:off x="232037" y="766063"/>
              <a:ext cx="5751342" cy="498648"/>
              <a:chOff x="647148" y="3043238"/>
              <a:chExt cx="8916972" cy="773112"/>
            </a:xfrm>
          </p:grpSpPr>
          <p:sp>
            <p:nvSpPr>
              <p:cNvPr id="12" name="Freeform 6">
                <a:extLst>
                  <a:ext uri="{FF2B5EF4-FFF2-40B4-BE49-F238E27FC236}">
                    <a16:creationId xmlns="" xmlns:a16="http://schemas.microsoft.com/office/drawing/2014/main" id="{EB77770B-459F-4E03-BF9E-95CE57F27920}"/>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4D6BC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3" name="Freeform 7">
                <a:extLst>
                  <a:ext uri="{FF2B5EF4-FFF2-40B4-BE49-F238E27FC236}">
                    <a16:creationId xmlns="" xmlns:a16="http://schemas.microsoft.com/office/drawing/2014/main" id="{DC441BDE-A7AC-45A6-AE6D-064C00767ACC}"/>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4" name="Freeform 8">
                <a:extLst>
                  <a:ext uri="{FF2B5EF4-FFF2-40B4-BE49-F238E27FC236}">
                    <a16:creationId xmlns="" xmlns:a16="http://schemas.microsoft.com/office/drawing/2014/main" id="{5DAB97BB-720C-4A4C-803E-F6DA96FF1557}"/>
                  </a:ext>
                </a:extLst>
              </p:cNvPr>
              <p:cNvSpPr>
                <a:spLocks/>
              </p:cNvSpPr>
              <p:nvPr/>
            </p:nvSpPr>
            <p:spPr bwMode="auto">
              <a:xfrm>
                <a:off x="1077915" y="3136901"/>
                <a:ext cx="8486205" cy="679449"/>
              </a:xfrm>
              <a:prstGeom prst="parallelogram">
                <a:avLst/>
              </a:prstGeom>
              <a:gradFill flip="none" rotWithShape="1">
                <a:gsLst>
                  <a:gs pos="0">
                    <a:srgbClr val="4D6BCB">
                      <a:shade val="30000"/>
                      <a:satMod val="115000"/>
                    </a:srgbClr>
                  </a:gs>
                  <a:gs pos="50000">
                    <a:srgbClr val="4D6BCB">
                      <a:shade val="67500"/>
                      <a:satMod val="115000"/>
                    </a:srgbClr>
                  </a:gs>
                  <a:gs pos="100000">
                    <a:srgbClr val="4D6BCB">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1" name="Rectangle 10">
              <a:extLst>
                <a:ext uri="{FF2B5EF4-FFF2-40B4-BE49-F238E27FC236}">
                  <a16:creationId xmlns="" xmlns:a16="http://schemas.microsoft.com/office/drawing/2014/main" id="{FFDAF367-6D93-4660-BEC1-6421457B55C7}"/>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CONTAINERIZATION</a:t>
              </a:r>
            </a:p>
          </p:txBody>
        </p:sp>
      </p:grpSp>
      <p:grpSp>
        <p:nvGrpSpPr>
          <p:cNvPr id="15" name="Group 14">
            <a:extLst>
              <a:ext uri="{FF2B5EF4-FFF2-40B4-BE49-F238E27FC236}">
                <a16:creationId xmlns="" xmlns:a16="http://schemas.microsoft.com/office/drawing/2014/main" id="{D8C21996-CA5E-4B59-B274-F9E66C55AE53}"/>
              </a:ext>
            </a:extLst>
          </p:cNvPr>
          <p:cNvGrpSpPr/>
          <p:nvPr/>
        </p:nvGrpSpPr>
        <p:grpSpPr>
          <a:xfrm>
            <a:off x="1017355" y="7610451"/>
            <a:ext cx="6227790" cy="539958"/>
            <a:chOff x="232037" y="766063"/>
            <a:chExt cx="5751342" cy="498648"/>
          </a:xfrm>
        </p:grpSpPr>
        <p:grpSp>
          <p:nvGrpSpPr>
            <p:cNvPr id="16" name="Group 15">
              <a:extLst>
                <a:ext uri="{FF2B5EF4-FFF2-40B4-BE49-F238E27FC236}">
                  <a16:creationId xmlns="" xmlns:a16="http://schemas.microsoft.com/office/drawing/2014/main" id="{1D695F58-0A0E-41B0-AB99-EAA727F7833D}"/>
                </a:ext>
              </a:extLst>
            </p:cNvPr>
            <p:cNvGrpSpPr/>
            <p:nvPr/>
          </p:nvGrpSpPr>
          <p:grpSpPr>
            <a:xfrm>
              <a:off x="232037" y="766063"/>
              <a:ext cx="5751342" cy="498648"/>
              <a:chOff x="647148" y="3043238"/>
              <a:chExt cx="8916972" cy="773112"/>
            </a:xfrm>
          </p:grpSpPr>
          <p:sp>
            <p:nvSpPr>
              <p:cNvPr id="18" name="Freeform 6">
                <a:extLst>
                  <a:ext uri="{FF2B5EF4-FFF2-40B4-BE49-F238E27FC236}">
                    <a16:creationId xmlns="" xmlns:a16="http://schemas.microsoft.com/office/drawing/2014/main" id="{E0633AB6-EAE0-40C4-A930-E4C91AEE4364}"/>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F794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19" name="Freeform 7">
                <a:extLst>
                  <a:ext uri="{FF2B5EF4-FFF2-40B4-BE49-F238E27FC236}">
                    <a16:creationId xmlns="" xmlns:a16="http://schemas.microsoft.com/office/drawing/2014/main" id="{E40516E9-54BB-4E1F-8045-0576869F062E}"/>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0" name="Freeform 8">
                <a:extLst>
                  <a:ext uri="{FF2B5EF4-FFF2-40B4-BE49-F238E27FC236}">
                    <a16:creationId xmlns="" xmlns:a16="http://schemas.microsoft.com/office/drawing/2014/main" id="{A227D790-5C52-4911-80D5-52765A1EFCEF}"/>
                  </a:ext>
                </a:extLst>
              </p:cNvPr>
              <p:cNvSpPr>
                <a:spLocks/>
              </p:cNvSpPr>
              <p:nvPr/>
            </p:nvSpPr>
            <p:spPr bwMode="auto">
              <a:xfrm>
                <a:off x="1077915" y="3136901"/>
                <a:ext cx="8486205" cy="679449"/>
              </a:xfrm>
              <a:prstGeom prst="parallelogram">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17" name="Rectangle 16">
              <a:extLst>
                <a:ext uri="{FF2B5EF4-FFF2-40B4-BE49-F238E27FC236}">
                  <a16:creationId xmlns="" xmlns:a16="http://schemas.microsoft.com/office/drawing/2014/main" id="{4CD5D102-34F1-4A31-B476-DA1AD5DB4A80}"/>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CONFIGURATION MANAGEMENT</a:t>
              </a:r>
            </a:p>
          </p:txBody>
        </p:sp>
      </p:grpSp>
      <p:grpSp>
        <p:nvGrpSpPr>
          <p:cNvPr id="21" name="Group 20">
            <a:extLst>
              <a:ext uri="{FF2B5EF4-FFF2-40B4-BE49-F238E27FC236}">
                <a16:creationId xmlns="" xmlns:a16="http://schemas.microsoft.com/office/drawing/2014/main" id="{5E5B7676-33C7-41B4-8649-4AA3C232F576}"/>
              </a:ext>
            </a:extLst>
          </p:cNvPr>
          <p:cNvGrpSpPr/>
          <p:nvPr/>
        </p:nvGrpSpPr>
        <p:grpSpPr>
          <a:xfrm>
            <a:off x="9893615" y="1300765"/>
            <a:ext cx="6227790" cy="539958"/>
            <a:chOff x="232037" y="766063"/>
            <a:chExt cx="5751342" cy="498648"/>
          </a:xfrm>
        </p:grpSpPr>
        <p:grpSp>
          <p:nvGrpSpPr>
            <p:cNvPr id="22" name="Group 21">
              <a:extLst>
                <a:ext uri="{FF2B5EF4-FFF2-40B4-BE49-F238E27FC236}">
                  <a16:creationId xmlns="" xmlns:a16="http://schemas.microsoft.com/office/drawing/2014/main" id="{FE700DFF-59FE-43BA-B326-B40A560ADFBC}"/>
                </a:ext>
              </a:extLst>
            </p:cNvPr>
            <p:cNvGrpSpPr/>
            <p:nvPr/>
          </p:nvGrpSpPr>
          <p:grpSpPr>
            <a:xfrm>
              <a:off x="232037" y="766063"/>
              <a:ext cx="5751342" cy="498648"/>
              <a:chOff x="647148" y="3043238"/>
              <a:chExt cx="8916972" cy="773112"/>
            </a:xfrm>
          </p:grpSpPr>
          <p:sp>
            <p:nvSpPr>
              <p:cNvPr id="24" name="Freeform 6">
                <a:extLst>
                  <a:ext uri="{FF2B5EF4-FFF2-40B4-BE49-F238E27FC236}">
                    <a16:creationId xmlns="" xmlns:a16="http://schemas.microsoft.com/office/drawing/2014/main" id="{8A21AA42-B1D4-4B47-8B2A-02C7A7EFB8C6}"/>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0EAA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5" name="Freeform 7">
                <a:extLst>
                  <a:ext uri="{FF2B5EF4-FFF2-40B4-BE49-F238E27FC236}">
                    <a16:creationId xmlns="" xmlns:a16="http://schemas.microsoft.com/office/drawing/2014/main" id="{54DD6666-D1CA-4A45-B143-02C427D64126}"/>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26" name="Freeform 8">
                <a:extLst>
                  <a:ext uri="{FF2B5EF4-FFF2-40B4-BE49-F238E27FC236}">
                    <a16:creationId xmlns="" xmlns:a16="http://schemas.microsoft.com/office/drawing/2014/main" id="{8D83B0D9-0BCB-4E71-BD3F-1FB760D44641}"/>
                  </a:ext>
                </a:extLst>
              </p:cNvPr>
              <p:cNvSpPr>
                <a:spLocks/>
              </p:cNvSpPr>
              <p:nvPr/>
            </p:nvSpPr>
            <p:spPr bwMode="auto">
              <a:xfrm>
                <a:off x="1077915" y="3136901"/>
                <a:ext cx="8486205" cy="679449"/>
              </a:xfrm>
              <a:prstGeom prst="parallelogram">
                <a:avLst/>
              </a:prstGeom>
              <a:gradFill flip="none" rotWithShape="1">
                <a:gsLst>
                  <a:gs pos="0">
                    <a:srgbClr val="0EAAE0">
                      <a:shade val="30000"/>
                      <a:satMod val="115000"/>
                    </a:srgbClr>
                  </a:gs>
                  <a:gs pos="50000">
                    <a:srgbClr val="0EAAE0">
                      <a:shade val="67500"/>
                      <a:satMod val="115000"/>
                    </a:srgbClr>
                  </a:gs>
                  <a:gs pos="100000">
                    <a:srgbClr val="0EAAE0">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3" name="Rectangle 22">
              <a:extLst>
                <a:ext uri="{FF2B5EF4-FFF2-40B4-BE49-F238E27FC236}">
                  <a16:creationId xmlns="" xmlns:a16="http://schemas.microsoft.com/office/drawing/2014/main" id="{6EB2B6E6-E3B2-4123-92E4-73A91B6390CD}"/>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MULTI-CLOUD DEPLOYMENT &amp; IAC</a:t>
              </a:r>
            </a:p>
          </p:txBody>
        </p:sp>
      </p:grpSp>
      <p:grpSp>
        <p:nvGrpSpPr>
          <p:cNvPr id="27" name="Group 26">
            <a:extLst>
              <a:ext uri="{FF2B5EF4-FFF2-40B4-BE49-F238E27FC236}">
                <a16:creationId xmlns="" xmlns:a16="http://schemas.microsoft.com/office/drawing/2014/main" id="{FA2F15E6-8F77-4320-8020-1B0E352B54AE}"/>
              </a:ext>
            </a:extLst>
          </p:cNvPr>
          <p:cNvGrpSpPr/>
          <p:nvPr/>
        </p:nvGrpSpPr>
        <p:grpSpPr>
          <a:xfrm>
            <a:off x="9893615" y="4154805"/>
            <a:ext cx="6227790" cy="539958"/>
            <a:chOff x="232037" y="766063"/>
            <a:chExt cx="5751342" cy="498648"/>
          </a:xfrm>
        </p:grpSpPr>
        <p:grpSp>
          <p:nvGrpSpPr>
            <p:cNvPr id="28" name="Group 27">
              <a:extLst>
                <a:ext uri="{FF2B5EF4-FFF2-40B4-BE49-F238E27FC236}">
                  <a16:creationId xmlns="" xmlns:a16="http://schemas.microsoft.com/office/drawing/2014/main" id="{EFA89DBB-BC45-4063-BAA1-7FD148F86676}"/>
                </a:ext>
              </a:extLst>
            </p:cNvPr>
            <p:cNvGrpSpPr/>
            <p:nvPr/>
          </p:nvGrpSpPr>
          <p:grpSpPr>
            <a:xfrm>
              <a:off x="232037" y="766063"/>
              <a:ext cx="5751342" cy="498648"/>
              <a:chOff x="647148" y="3043238"/>
              <a:chExt cx="8916972" cy="773112"/>
            </a:xfrm>
          </p:grpSpPr>
          <p:sp>
            <p:nvSpPr>
              <p:cNvPr id="30" name="Freeform 6">
                <a:extLst>
                  <a:ext uri="{FF2B5EF4-FFF2-40B4-BE49-F238E27FC236}">
                    <a16:creationId xmlns="" xmlns:a16="http://schemas.microsoft.com/office/drawing/2014/main" id="{8024F21B-B5C8-4187-925C-89BFEB36E261}"/>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rgbClr val="84C4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1" name="Freeform 7">
                <a:extLst>
                  <a:ext uri="{FF2B5EF4-FFF2-40B4-BE49-F238E27FC236}">
                    <a16:creationId xmlns="" xmlns:a16="http://schemas.microsoft.com/office/drawing/2014/main" id="{FE514FDE-525C-447A-93F2-85AF4EF90150}"/>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2" name="Freeform 8">
                <a:extLst>
                  <a:ext uri="{FF2B5EF4-FFF2-40B4-BE49-F238E27FC236}">
                    <a16:creationId xmlns="" xmlns:a16="http://schemas.microsoft.com/office/drawing/2014/main" id="{EDB03B22-3BC0-4772-ACA6-53C05C7BA51D}"/>
                  </a:ext>
                </a:extLst>
              </p:cNvPr>
              <p:cNvSpPr>
                <a:spLocks/>
              </p:cNvSpPr>
              <p:nvPr/>
            </p:nvSpPr>
            <p:spPr bwMode="auto">
              <a:xfrm>
                <a:off x="1077915" y="3136901"/>
                <a:ext cx="8486205" cy="679449"/>
              </a:xfrm>
              <a:prstGeom prst="parallelogram">
                <a:avLst/>
              </a:prstGeom>
              <a:gradFill flip="none" rotWithShape="1">
                <a:gsLst>
                  <a:gs pos="0">
                    <a:srgbClr val="84C441">
                      <a:shade val="30000"/>
                      <a:satMod val="115000"/>
                    </a:srgbClr>
                  </a:gs>
                  <a:gs pos="50000">
                    <a:srgbClr val="84C441">
                      <a:shade val="67500"/>
                      <a:satMod val="115000"/>
                    </a:srgbClr>
                  </a:gs>
                  <a:gs pos="100000">
                    <a:srgbClr val="84C441">
                      <a:shade val="100000"/>
                      <a:satMod val="115000"/>
                    </a:srgb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29" name="Rectangle 28">
              <a:extLst>
                <a:ext uri="{FF2B5EF4-FFF2-40B4-BE49-F238E27FC236}">
                  <a16:creationId xmlns="" xmlns:a16="http://schemas.microsoft.com/office/drawing/2014/main" id="{FEEEE53E-8F57-4FCA-AB76-7692F7C65A46}"/>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CLOUD AND INFRA MANAGEMENT</a:t>
              </a:r>
            </a:p>
          </p:txBody>
        </p:sp>
      </p:grpSp>
      <p:grpSp>
        <p:nvGrpSpPr>
          <p:cNvPr id="33" name="Group 32">
            <a:extLst>
              <a:ext uri="{FF2B5EF4-FFF2-40B4-BE49-F238E27FC236}">
                <a16:creationId xmlns="" xmlns:a16="http://schemas.microsoft.com/office/drawing/2014/main" id="{A6F68F02-1FEB-48BE-B506-93A575F235E9}"/>
              </a:ext>
            </a:extLst>
          </p:cNvPr>
          <p:cNvGrpSpPr/>
          <p:nvPr/>
        </p:nvGrpSpPr>
        <p:grpSpPr>
          <a:xfrm>
            <a:off x="9893615" y="7008841"/>
            <a:ext cx="6227790" cy="539958"/>
            <a:chOff x="232037" y="766063"/>
            <a:chExt cx="5751342" cy="498648"/>
          </a:xfrm>
        </p:grpSpPr>
        <p:grpSp>
          <p:nvGrpSpPr>
            <p:cNvPr id="34" name="Group 33">
              <a:extLst>
                <a:ext uri="{FF2B5EF4-FFF2-40B4-BE49-F238E27FC236}">
                  <a16:creationId xmlns="" xmlns:a16="http://schemas.microsoft.com/office/drawing/2014/main" id="{ABFF5DF6-214A-453E-BDA3-27B94DA9916D}"/>
                </a:ext>
              </a:extLst>
            </p:cNvPr>
            <p:cNvGrpSpPr/>
            <p:nvPr/>
          </p:nvGrpSpPr>
          <p:grpSpPr>
            <a:xfrm>
              <a:off x="232037" y="766063"/>
              <a:ext cx="5751342" cy="498648"/>
              <a:chOff x="647148" y="3043238"/>
              <a:chExt cx="8916972" cy="773112"/>
            </a:xfrm>
          </p:grpSpPr>
          <p:sp>
            <p:nvSpPr>
              <p:cNvPr id="36" name="Freeform 6">
                <a:extLst>
                  <a:ext uri="{FF2B5EF4-FFF2-40B4-BE49-F238E27FC236}">
                    <a16:creationId xmlns="" xmlns:a16="http://schemas.microsoft.com/office/drawing/2014/main" id="{34D13D98-43A9-4E5E-9824-FD131D699F4C}"/>
                  </a:ext>
                </a:extLst>
              </p:cNvPr>
              <p:cNvSpPr>
                <a:spLocks/>
              </p:cNvSpPr>
              <p:nvPr/>
            </p:nvSpPr>
            <p:spPr bwMode="auto">
              <a:xfrm>
                <a:off x="647148" y="3043238"/>
                <a:ext cx="712788" cy="679450"/>
              </a:xfrm>
              <a:custGeom>
                <a:avLst/>
                <a:gdLst>
                  <a:gd name="T0" fmla="*/ 51 w 190"/>
                  <a:gd name="T1" fmla="*/ 0 h 181"/>
                  <a:gd name="T2" fmla="*/ 190 w 190"/>
                  <a:gd name="T3" fmla="*/ 0 h 181"/>
                  <a:gd name="T4" fmla="*/ 150 w 190"/>
                  <a:gd name="T5" fmla="*/ 181 h 181"/>
                  <a:gd name="T6" fmla="*/ 11 w 190"/>
                  <a:gd name="T7" fmla="*/ 181 h 181"/>
                  <a:gd name="T8" fmla="*/ 2 w 190"/>
                  <a:gd name="T9" fmla="*/ 169 h 181"/>
                  <a:gd name="T10" fmla="*/ 36 w 190"/>
                  <a:gd name="T11" fmla="*/ 12 h 181"/>
                  <a:gd name="T12" fmla="*/ 51 w 190"/>
                  <a:gd name="T13" fmla="*/ 0 h 181"/>
                </a:gdLst>
                <a:ahLst/>
                <a:cxnLst>
                  <a:cxn ang="0">
                    <a:pos x="T0" y="T1"/>
                  </a:cxn>
                  <a:cxn ang="0">
                    <a:pos x="T2" y="T3"/>
                  </a:cxn>
                  <a:cxn ang="0">
                    <a:pos x="T4" y="T5"/>
                  </a:cxn>
                  <a:cxn ang="0">
                    <a:pos x="T6" y="T7"/>
                  </a:cxn>
                  <a:cxn ang="0">
                    <a:pos x="T8" y="T9"/>
                  </a:cxn>
                  <a:cxn ang="0">
                    <a:pos x="T10" y="T11"/>
                  </a:cxn>
                  <a:cxn ang="0">
                    <a:pos x="T12" y="T13"/>
                  </a:cxn>
                </a:cxnLst>
                <a:rect l="0" t="0" r="r" b="b"/>
                <a:pathLst>
                  <a:path w="190" h="181">
                    <a:moveTo>
                      <a:pt x="51" y="0"/>
                    </a:moveTo>
                    <a:cubicBezTo>
                      <a:pt x="190" y="0"/>
                      <a:pt x="190" y="0"/>
                      <a:pt x="190" y="0"/>
                    </a:cubicBezTo>
                    <a:cubicBezTo>
                      <a:pt x="150" y="181"/>
                      <a:pt x="150" y="181"/>
                      <a:pt x="150" y="181"/>
                    </a:cubicBezTo>
                    <a:cubicBezTo>
                      <a:pt x="11" y="181"/>
                      <a:pt x="11" y="181"/>
                      <a:pt x="11" y="181"/>
                    </a:cubicBezTo>
                    <a:cubicBezTo>
                      <a:pt x="5" y="181"/>
                      <a:pt x="0" y="176"/>
                      <a:pt x="2" y="169"/>
                    </a:cubicBezTo>
                    <a:cubicBezTo>
                      <a:pt x="36" y="12"/>
                      <a:pt x="36" y="12"/>
                      <a:pt x="36" y="12"/>
                    </a:cubicBezTo>
                    <a:cubicBezTo>
                      <a:pt x="37" y="5"/>
                      <a:pt x="44" y="0"/>
                      <a:pt x="51" y="0"/>
                    </a:cubicBez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7" name="Freeform 7">
                <a:extLst>
                  <a:ext uri="{FF2B5EF4-FFF2-40B4-BE49-F238E27FC236}">
                    <a16:creationId xmlns="" xmlns:a16="http://schemas.microsoft.com/office/drawing/2014/main" id="{12A99B2D-ABD9-46D2-A2B8-3648E4B9A8B9}"/>
                  </a:ext>
                </a:extLst>
              </p:cNvPr>
              <p:cNvSpPr>
                <a:spLocks/>
              </p:cNvSpPr>
              <p:nvPr/>
            </p:nvSpPr>
            <p:spPr bwMode="auto">
              <a:xfrm>
                <a:off x="1092683" y="3043238"/>
                <a:ext cx="274638" cy="773112"/>
              </a:xfrm>
              <a:custGeom>
                <a:avLst/>
                <a:gdLst>
                  <a:gd name="T0" fmla="*/ 0 w 173"/>
                  <a:gd name="T1" fmla="*/ 487 h 487"/>
                  <a:gd name="T2" fmla="*/ 95 w 173"/>
                  <a:gd name="T3" fmla="*/ 59 h 487"/>
                  <a:gd name="T4" fmla="*/ 173 w 173"/>
                  <a:gd name="T5" fmla="*/ 0 h 487"/>
                  <a:gd name="T6" fmla="*/ 78 w 173"/>
                  <a:gd name="T7" fmla="*/ 428 h 487"/>
                  <a:gd name="T8" fmla="*/ 0 w 173"/>
                  <a:gd name="T9" fmla="*/ 487 h 487"/>
                </a:gdLst>
                <a:ahLst/>
                <a:cxnLst>
                  <a:cxn ang="0">
                    <a:pos x="T0" y="T1"/>
                  </a:cxn>
                  <a:cxn ang="0">
                    <a:pos x="T2" y="T3"/>
                  </a:cxn>
                  <a:cxn ang="0">
                    <a:pos x="T4" y="T5"/>
                  </a:cxn>
                  <a:cxn ang="0">
                    <a:pos x="T6" y="T7"/>
                  </a:cxn>
                  <a:cxn ang="0">
                    <a:pos x="T8" y="T9"/>
                  </a:cxn>
                </a:cxnLst>
                <a:rect l="0" t="0" r="r" b="b"/>
                <a:pathLst>
                  <a:path w="173" h="487">
                    <a:moveTo>
                      <a:pt x="0" y="487"/>
                    </a:moveTo>
                    <a:lnTo>
                      <a:pt x="95" y="59"/>
                    </a:lnTo>
                    <a:lnTo>
                      <a:pt x="173" y="0"/>
                    </a:lnTo>
                    <a:lnTo>
                      <a:pt x="78" y="428"/>
                    </a:lnTo>
                    <a:lnTo>
                      <a:pt x="0" y="487"/>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sp>
            <p:nvSpPr>
              <p:cNvPr id="38" name="Freeform 8">
                <a:extLst>
                  <a:ext uri="{FF2B5EF4-FFF2-40B4-BE49-F238E27FC236}">
                    <a16:creationId xmlns="" xmlns:a16="http://schemas.microsoft.com/office/drawing/2014/main" id="{8BF2F165-694C-415D-AD0D-2FCEAEA6719D}"/>
                  </a:ext>
                </a:extLst>
              </p:cNvPr>
              <p:cNvSpPr>
                <a:spLocks/>
              </p:cNvSpPr>
              <p:nvPr/>
            </p:nvSpPr>
            <p:spPr bwMode="auto">
              <a:xfrm>
                <a:off x="1077915" y="3136901"/>
                <a:ext cx="8486205" cy="679449"/>
              </a:xfrm>
              <a:prstGeom prst="parallelogram">
                <a:avLst/>
              </a:prstGeom>
              <a:gradFill flip="none" rotWithShape="1">
                <a:gsLst>
                  <a:gs pos="0">
                    <a:schemeClr val="tx2">
                      <a:lumMod val="60000"/>
                      <a:lumOff val="40000"/>
                      <a:shade val="30000"/>
                      <a:satMod val="115000"/>
                    </a:schemeClr>
                  </a:gs>
                  <a:gs pos="50000">
                    <a:schemeClr val="tx2">
                      <a:lumMod val="60000"/>
                      <a:lumOff val="40000"/>
                      <a:shade val="67500"/>
                      <a:satMod val="115000"/>
                    </a:schemeClr>
                  </a:gs>
                  <a:gs pos="100000">
                    <a:schemeClr val="tx2">
                      <a:lumMod val="60000"/>
                      <a:lumOff val="40000"/>
                      <a:shade val="100000"/>
                      <a:satMod val="115000"/>
                    </a:schemeClr>
                  </a:gs>
                </a:gsLst>
                <a:lin ang="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371600"/>
                <a:endParaRPr lang="en-US" sz="8000">
                  <a:solidFill>
                    <a:prstClr val="black"/>
                  </a:solidFill>
                </a:endParaRPr>
              </a:p>
            </p:txBody>
          </p:sp>
        </p:grpSp>
        <p:sp>
          <p:nvSpPr>
            <p:cNvPr id="35" name="Rectangle 34">
              <a:extLst>
                <a:ext uri="{FF2B5EF4-FFF2-40B4-BE49-F238E27FC236}">
                  <a16:creationId xmlns="" xmlns:a16="http://schemas.microsoft.com/office/drawing/2014/main" id="{9B960A7D-92C0-4F88-A9C2-CB00B48CF4FB}"/>
                </a:ext>
              </a:extLst>
            </p:cNvPr>
            <p:cNvSpPr/>
            <p:nvPr/>
          </p:nvSpPr>
          <p:spPr>
            <a:xfrm>
              <a:off x="743940" y="852014"/>
              <a:ext cx="4746846" cy="369499"/>
            </a:xfrm>
            <a:prstGeom prst="rect">
              <a:avLst/>
            </a:prstGeom>
          </p:spPr>
          <p:txBody>
            <a:bodyPr wrap="square" anchor="ctr">
              <a:spAutoFit/>
            </a:bodyPr>
            <a:lstStyle/>
            <a:p>
              <a:pPr algn="ctr" defTabSz="1371600"/>
              <a:r>
                <a:rPr lang="en-US" sz="2000" b="1" dirty="0">
                  <a:solidFill>
                    <a:prstClr val="white"/>
                  </a:solidFill>
                  <a:latin typeface="Arial" panose="020B0604020202020204" pitchFamily="34" charset="0"/>
                  <a:cs typeface="Arial" panose="020B0604020202020204" pitchFamily="34" charset="0"/>
                </a:rPr>
                <a:t>LOG AND SEARCH FRAMEWORKS</a:t>
              </a:r>
            </a:p>
          </p:txBody>
        </p:sp>
      </p:grpSp>
      <p:pic>
        <p:nvPicPr>
          <p:cNvPr id="48" name="Picture 47">
            <a:extLst>
              <a:ext uri="{FF2B5EF4-FFF2-40B4-BE49-F238E27FC236}">
                <a16:creationId xmlns="" xmlns:a16="http://schemas.microsoft.com/office/drawing/2014/main" id="{D4FFDFDA-58F6-4B8E-BA3F-00510716E9A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8431" t="26044" r="1103" b="20454"/>
          <a:stretch/>
        </p:blipFill>
        <p:spPr>
          <a:xfrm>
            <a:off x="13808515" y="5454268"/>
            <a:ext cx="2857502" cy="898908"/>
          </a:xfrm>
          <a:prstGeom prst="rect">
            <a:avLst/>
          </a:prstGeom>
        </p:spPr>
      </p:pic>
      <p:pic>
        <p:nvPicPr>
          <p:cNvPr id="49" name="Picture 48">
            <a:extLst>
              <a:ext uri="{FF2B5EF4-FFF2-40B4-BE49-F238E27FC236}">
                <a16:creationId xmlns="" xmlns:a16="http://schemas.microsoft.com/office/drawing/2014/main" id="{D7A8508E-57E6-441A-8CF1-A9815D5B4049}"/>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916" t="21998" r="82103" b="15966"/>
          <a:stretch/>
        </p:blipFill>
        <p:spPr>
          <a:xfrm>
            <a:off x="10281660" y="5252881"/>
            <a:ext cx="1324876" cy="1223770"/>
          </a:xfrm>
          <a:prstGeom prst="rect">
            <a:avLst/>
          </a:prstGeom>
        </p:spPr>
      </p:pic>
      <p:pic>
        <p:nvPicPr>
          <p:cNvPr id="50" name="Picture 49">
            <a:extLst>
              <a:ext uri="{FF2B5EF4-FFF2-40B4-BE49-F238E27FC236}">
                <a16:creationId xmlns="" xmlns:a16="http://schemas.microsoft.com/office/drawing/2014/main" id="{98B75EF2-014F-4371-A8BB-34B21ABDD79E}"/>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7208" r="48150"/>
          <a:stretch/>
        </p:blipFill>
        <p:spPr>
          <a:xfrm>
            <a:off x="11847940" y="5045468"/>
            <a:ext cx="1740032" cy="1680140"/>
          </a:xfrm>
          <a:prstGeom prst="rect">
            <a:avLst/>
          </a:prstGeom>
        </p:spPr>
      </p:pic>
      <p:cxnSp>
        <p:nvCxnSpPr>
          <p:cNvPr id="54" name="Straight Connector 53">
            <a:extLst>
              <a:ext uri="{FF2B5EF4-FFF2-40B4-BE49-F238E27FC236}">
                <a16:creationId xmlns="" xmlns:a16="http://schemas.microsoft.com/office/drawing/2014/main" id="{A119AC52-A81F-47CA-8394-BC6F8DF5578F}"/>
              </a:ext>
            </a:extLst>
          </p:cNvPr>
          <p:cNvCxnSpPr/>
          <p:nvPr/>
        </p:nvCxnSpPr>
        <p:spPr>
          <a:xfrm>
            <a:off x="8854550" y="1893342"/>
            <a:ext cx="0" cy="70796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1975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4556" y="570587"/>
            <a:ext cx="14107529" cy="984885"/>
          </a:xfrm>
        </p:spPr>
        <p:txBody>
          <a:bodyPr anchor="ctr"/>
          <a:lstStyle/>
          <a:p>
            <a:pPr>
              <a:lnSpc>
                <a:spcPct val="100000"/>
              </a:lnSpc>
            </a:pPr>
            <a:r>
              <a:rPr lang="en-US" sz="3200" dirty="0"/>
              <a:t>Case </a:t>
            </a:r>
            <a:r>
              <a:rPr lang="en-US" sz="3200" dirty="0" smtClean="0"/>
              <a:t>Study1 - Custom </a:t>
            </a:r>
            <a:r>
              <a:rPr lang="en-US" sz="3200" dirty="0"/>
              <a:t>Product for a Banking and Financial Services Company</a:t>
            </a:r>
          </a:p>
        </p:txBody>
      </p:sp>
      <p:sp>
        <p:nvSpPr>
          <p:cNvPr id="4" name="Rectangle 3"/>
          <p:cNvSpPr/>
          <p:nvPr/>
        </p:nvSpPr>
        <p:spPr>
          <a:xfrm>
            <a:off x="0" y="1909009"/>
            <a:ext cx="18288000" cy="8181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400" b="1" dirty="0">
                <a:solidFill>
                  <a:prstClr val="white"/>
                </a:solidFill>
                <a:latin typeface="+mj-lt"/>
              </a:rPr>
              <a:t>Our client provides software for banks and financial services like retail, corporate, universal, community banks and </a:t>
            </a:r>
            <a:endParaRPr lang="en-US" sz="2400" b="1" dirty="0" smtClean="0">
              <a:solidFill>
                <a:prstClr val="white"/>
              </a:solidFill>
              <a:latin typeface="+mj-lt"/>
            </a:endParaRPr>
          </a:p>
          <a:p>
            <a:pPr marL="0" lvl="1" algn="ctr"/>
            <a:r>
              <a:rPr lang="en-US" sz="2400" b="1" dirty="0" smtClean="0">
                <a:solidFill>
                  <a:prstClr val="white"/>
                </a:solidFill>
                <a:latin typeface="+mj-lt"/>
              </a:rPr>
              <a:t>microfinance </a:t>
            </a:r>
            <a:r>
              <a:rPr lang="en-US" sz="2400" b="1" dirty="0">
                <a:solidFill>
                  <a:prstClr val="white"/>
                </a:solidFill>
                <a:latin typeface="+mj-lt"/>
              </a:rPr>
              <a:t>with its headquarters in Geneva, Switzerland. </a:t>
            </a:r>
          </a:p>
        </p:txBody>
      </p:sp>
      <p:sp>
        <p:nvSpPr>
          <p:cNvPr id="30" name="Rounded Rectangle 29"/>
          <p:cNvSpPr/>
          <p:nvPr/>
        </p:nvSpPr>
        <p:spPr>
          <a:xfrm>
            <a:off x="6068353"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15">
            <a:extLst>
              <a:ext uri="{FF2B5EF4-FFF2-40B4-BE49-F238E27FC236}">
                <a16:creationId xmlns="" xmlns:a16="http://schemas.microsoft.com/office/drawing/2014/main" id="{EAFFA942-B822-4FBA-9FEE-C67053965C9F}"/>
              </a:ext>
            </a:extLst>
          </p:cNvPr>
          <p:cNvSpPr/>
          <p:nvPr/>
        </p:nvSpPr>
        <p:spPr>
          <a:xfrm>
            <a:off x="6473610" y="3163157"/>
            <a:ext cx="4784841" cy="6734822"/>
          </a:xfrm>
          <a:prstGeom prst="roundRect">
            <a:avLst>
              <a:gd name="adj" fmla="val 8469"/>
            </a:avLst>
          </a:prstGeom>
          <a:solidFill>
            <a:schemeClr val="accent3"/>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2" name="Rectangle: Rounded Corners 16">
            <a:extLst>
              <a:ext uri="{FF2B5EF4-FFF2-40B4-BE49-F238E27FC236}">
                <a16:creationId xmlns="" xmlns:a16="http://schemas.microsoft.com/office/drawing/2014/main" id="{8C2B7CF4-A810-47C9-A2F0-9CF169BE0F98}"/>
              </a:ext>
            </a:extLst>
          </p:cNvPr>
          <p:cNvSpPr/>
          <p:nvPr/>
        </p:nvSpPr>
        <p:spPr>
          <a:xfrm>
            <a:off x="6172505" y="3914275"/>
            <a:ext cx="5387050" cy="5839326"/>
          </a:xfrm>
          <a:prstGeom prst="roundRect">
            <a:avLst>
              <a:gd name="adj" fmla="val 6499"/>
            </a:avLst>
          </a:prstGeom>
          <a:solidFill>
            <a:schemeClr val="bg2"/>
          </a:solidFill>
          <a:ln>
            <a:solidFill>
              <a:schemeClr val="accent3"/>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3" name="Rectangle 32"/>
          <p:cNvSpPr/>
          <p:nvPr/>
        </p:nvSpPr>
        <p:spPr>
          <a:xfrm>
            <a:off x="7973318" y="3277275"/>
            <a:ext cx="1785424" cy="523220"/>
          </a:xfrm>
          <a:prstGeom prst="rect">
            <a:avLst/>
          </a:prstGeom>
        </p:spPr>
        <p:txBody>
          <a:bodyPr wrap="none">
            <a:spAutoFit/>
          </a:bodyPr>
          <a:lstStyle/>
          <a:p>
            <a:pPr algn="ctr"/>
            <a:r>
              <a:rPr lang="en-US" sz="2800" b="1" dirty="0">
                <a:solidFill>
                  <a:prstClr val="white"/>
                </a:solidFill>
                <a:latin typeface="+mj-lt"/>
              </a:rPr>
              <a:t>Challenges</a:t>
            </a:r>
          </a:p>
        </p:txBody>
      </p:sp>
      <p:sp>
        <p:nvSpPr>
          <p:cNvPr id="34" name="Rectangle 33"/>
          <p:cNvSpPr/>
          <p:nvPr/>
        </p:nvSpPr>
        <p:spPr>
          <a:xfrm>
            <a:off x="6419745" y="4166084"/>
            <a:ext cx="4892570" cy="4170372"/>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Vast amount of local development packages</a:t>
            </a:r>
          </a:p>
          <a:p>
            <a:pPr marL="214124" indent="-214124">
              <a:spcBef>
                <a:spcPts val="900"/>
              </a:spcBef>
              <a:buFont typeface="Arial" panose="020B0604020202020204" pitchFamily="34" charset="0"/>
              <a:buChar char="•"/>
            </a:pPr>
            <a:r>
              <a:rPr lang="en-US" sz="2000" dirty="0" smtClean="0">
                <a:solidFill>
                  <a:prstClr val="black"/>
                </a:solidFill>
                <a:latin typeface="+mj-lt"/>
              </a:rPr>
              <a:t>Distributed </a:t>
            </a:r>
            <a:r>
              <a:rPr lang="en-US" sz="2000" dirty="0">
                <a:solidFill>
                  <a:prstClr val="black"/>
                </a:solidFill>
                <a:latin typeface="+mj-lt"/>
              </a:rPr>
              <a:t>development and testing team</a:t>
            </a:r>
          </a:p>
          <a:p>
            <a:pPr marL="214124" indent="-214124">
              <a:spcBef>
                <a:spcPts val="900"/>
              </a:spcBef>
              <a:buFont typeface="Arial" panose="020B0604020202020204" pitchFamily="34" charset="0"/>
              <a:buChar char="•"/>
            </a:pPr>
            <a:r>
              <a:rPr lang="en-US" sz="2000" dirty="0" smtClean="0">
                <a:solidFill>
                  <a:prstClr val="black"/>
                </a:solidFill>
                <a:latin typeface="+mj-lt"/>
              </a:rPr>
              <a:t>Inability </a:t>
            </a:r>
            <a:r>
              <a:rPr lang="en-US" sz="2000" dirty="0">
                <a:solidFill>
                  <a:prstClr val="black"/>
                </a:solidFill>
                <a:latin typeface="+mj-lt"/>
              </a:rPr>
              <a:t>to do perform </a:t>
            </a:r>
            <a:r>
              <a:rPr lang="en-US" sz="2000" dirty="0" smtClean="0">
                <a:solidFill>
                  <a:prstClr val="black"/>
                </a:solidFill>
                <a:latin typeface="+mj-lt"/>
              </a:rPr>
              <a:t>regressions</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smtClean="0">
                <a:solidFill>
                  <a:prstClr val="black"/>
                </a:solidFill>
                <a:latin typeface="+mj-lt"/>
              </a:rPr>
              <a:t>Automation </a:t>
            </a:r>
            <a:r>
              <a:rPr lang="en-US" sz="2000" dirty="0">
                <a:solidFill>
                  <a:prstClr val="black"/>
                </a:solidFill>
                <a:latin typeface="+mj-lt"/>
              </a:rPr>
              <a:t>test suite compatibility matrix should be up to date to support different products and packages</a:t>
            </a:r>
          </a:p>
          <a:p>
            <a:pPr marL="214124" indent="-214124">
              <a:spcBef>
                <a:spcPts val="900"/>
              </a:spcBef>
              <a:buFont typeface="Arial" panose="020B0604020202020204" pitchFamily="34" charset="0"/>
              <a:buChar char="•"/>
            </a:pPr>
            <a:r>
              <a:rPr lang="en-US" sz="2000" dirty="0" smtClean="0">
                <a:solidFill>
                  <a:prstClr val="black"/>
                </a:solidFill>
                <a:latin typeface="+mj-lt"/>
              </a:rPr>
              <a:t>Relying </a:t>
            </a:r>
            <a:r>
              <a:rPr lang="en-US" sz="2000" dirty="0">
                <a:solidFill>
                  <a:prstClr val="black"/>
                </a:solidFill>
                <a:latin typeface="+mj-lt"/>
              </a:rPr>
              <a:t>on IT operations to provide required infrastructure</a:t>
            </a:r>
          </a:p>
          <a:p>
            <a:pPr marL="214124" indent="-214124">
              <a:spcBef>
                <a:spcPts val="900"/>
              </a:spcBef>
              <a:buFont typeface="Arial" panose="020B0604020202020204" pitchFamily="34" charset="0"/>
              <a:buChar char="•"/>
            </a:pPr>
            <a:r>
              <a:rPr lang="en-US" sz="2000" dirty="0" smtClean="0">
                <a:solidFill>
                  <a:prstClr val="black"/>
                </a:solidFill>
                <a:latin typeface="+mj-lt"/>
              </a:rPr>
              <a:t>Unmanageable </a:t>
            </a:r>
            <a:r>
              <a:rPr lang="en-US" sz="2000" dirty="0">
                <a:solidFill>
                  <a:prstClr val="black"/>
                </a:solidFill>
                <a:latin typeface="+mj-lt"/>
              </a:rPr>
              <a:t>operations costs</a:t>
            </a:r>
          </a:p>
          <a:p>
            <a:pPr marL="214124" indent="-214124">
              <a:spcBef>
                <a:spcPts val="900"/>
              </a:spcBef>
              <a:buFont typeface="Arial" panose="020B0604020202020204" pitchFamily="34" charset="0"/>
              <a:buChar char="•"/>
            </a:pPr>
            <a:r>
              <a:rPr lang="en-US" sz="2000" dirty="0" smtClean="0">
                <a:solidFill>
                  <a:prstClr val="black"/>
                </a:solidFill>
                <a:latin typeface="+mj-lt"/>
              </a:rPr>
              <a:t>Higher </a:t>
            </a:r>
            <a:r>
              <a:rPr lang="en-US" sz="2000" dirty="0">
                <a:solidFill>
                  <a:prstClr val="black"/>
                </a:solidFill>
                <a:latin typeface="+mj-lt"/>
              </a:rPr>
              <a:t>Real-time test case execution </a:t>
            </a:r>
            <a:r>
              <a:rPr lang="en-US" sz="2000" dirty="0" smtClean="0">
                <a:solidFill>
                  <a:prstClr val="black"/>
                </a:solidFill>
                <a:latin typeface="+mj-lt"/>
              </a:rPr>
              <a:t>time</a:t>
            </a:r>
            <a:endParaRPr lang="en-US" sz="2000" dirty="0">
              <a:solidFill>
                <a:prstClr val="black"/>
              </a:solidFill>
              <a:latin typeface="+mj-lt"/>
            </a:endParaRPr>
          </a:p>
        </p:txBody>
      </p:sp>
      <p:sp>
        <p:nvSpPr>
          <p:cNvPr id="35" name="Rounded Rectangle 34"/>
          <p:cNvSpPr/>
          <p:nvPr/>
        </p:nvSpPr>
        <p:spPr>
          <a:xfrm>
            <a:off x="39373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15">
            <a:extLst>
              <a:ext uri="{FF2B5EF4-FFF2-40B4-BE49-F238E27FC236}">
                <a16:creationId xmlns="" xmlns:a16="http://schemas.microsoft.com/office/drawing/2014/main" id="{EAFFA942-B822-4FBA-9FEE-C67053965C9F}"/>
              </a:ext>
            </a:extLst>
          </p:cNvPr>
          <p:cNvSpPr/>
          <p:nvPr/>
        </p:nvSpPr>
        <p:spPr>
          <a:xfrm>
            <a:off x="811692" y="3163157"/>
            <a:ext cx="4784841" cy="6734822"/>
          </a:xfrm>
          <a:prstGeom prst="roundRect">
            <a:avLst>
              <a:gd name="adj" fmla="val 8469"/>
            </a:avLst>
          </a:prstGeom>
          <a:solidFill>
            <a:srgbClr val="22BDB6"/>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7" name="Rectangle: Rounded Corners 16">
            <a:extLst>
              <a:ext uri="{FF2B5EF4-FFF2-40B4-BE49-F238E27FC236}">
                <a16:creationId xmlns="" xmlns:a16="http://schemas.microsoft.com/office/drawing/2014/main" id="{8C2B7CF4-A810-47C9-A2F0-9CF169BE0F98}"/>
              </a:ext>
            </a:extLst>
          </p:cNvPr>
          <p:cNvSpPr/>
          <p:nvPr/>
        </p:nvSpPr>
        <p:spPr>
          <a:xfrm>
            <a:off x="510587" y="3914275"/>
            <a:ext cx="5387050" cy="5839326"/>
          </a:xfrm>
          <a:prstGeom prst="roundRect">
            <a:avLst>
              <a:gd name="adj" fmla="val 6499"/>
            </a:avLst>
          </a:prstGeom>
          <a:solidFill>
            <a:schemeClr val="bg2"/>
          </a:solidFill>
          <a:ln>
            <a:solidFill>
              <a:schemeClr val="accent2"/>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38" name="Rectangle 37"/>
          <p:cNvSpPr/>
          <p:nvPr/>
        </p:nvSpPr>
        <p:spPr>
          <a:xfrm>
            <a:off x="2669415" y="3277275"/>
            <a:ext cx="1069395" cy="523220"/>
          </a:xfrm>
          <a:prstGeom prst="rect">
            <a:avLst/>
          </a:prstGeom>
        </p:spPr>
        <p:txBody>
          <a:bodyPr wrap="none">
            <a:spAutoFit/>
          </a:bodyPr>
          <a:lstStyle/>
          <a:p>
            <a:pPr algn="ctr"/>
            <a:r>
              <a:rPr lang="en-US" sz="2800" b="1" dirty="0">
                <a:solidFill>
                  <a:prstClr val="white"/>
                </a:solidFill>
                <a:latin typeface="+mj-lt"/>
              </a:rPr>
              <a:t>Scope</a:t>
            </a:r>
            <a:endParaRPr lang="en-US" b="1" dirty="0">
              <a:solidFill>
                <a:prstClr val="white"/>
              </a:solidFill>
              <a:latin typeface="+mj-lt"/>
            </a:endParaRPr>
          </a:p>
        </p:txBody>
      </p:sp>
      <p:sp>
        <p:nvSpPr>
          <p:cNvPr id="39" name="Rectangle 38"/>
          <p:cNvSpPr/>
          <p:nvPr/>
        </p:nvSpPr>
        <p:spPr>
          <a:xfrm>
            <a:off x="811691" y="4166084"/>
            <a:ext cx="4784842" cy="3965188"/>
          </a:xfrm>
          <a:prstGeom prst="rect">
            <a:avLst/>
          </a:prstGeom>
        </p:spPr>
        <p:txBody>
          <a:bodyPr wrap="square">
            <a:spAutoFit/>
          </a:bodyPr>
          <a:lstStyle/>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Our client releases their product upgrade every month and it consumes a lot of time for the customer to deploy it to their production environment due to the lengthy testing cycles. The custom development also took time to adapt to the changes in the </a:t>
            </a:r>
            <a:r>
              <a:rPr lang="en-US" sz="2000" dirty="0" smtClean="0">
                <a:solidFill>
                  <a:prstClr val="black"/>
                </a:solidFill>
                <a:latin typeface="+mj-lt"/>
              </a:rPr>
              <a:t>upgrades</a:t>
            </a:r>
            <a:endParaRPr lang="en-US" sz="2000" dirty="0">
              <a:solidFill>
                <a:prstClr val="black"/>
              </a:solidFill>
              <a:latin typeface="+mj-lt"/>
            </a:endParaRPr>
          </a:p>
          <a:p>
            <a:pPr marL="214124" lvl="1" indent="-214124">
              <a:spcBef>
                <a:spcPts val="900"/>
              </a:spcBef>
              <a:spcAft>
                <a:spcPts val="450"/>
              </a:spcAft>
              <a:buFont typeface="Arial" panose="020B0604020202020204" pitchFamily="34" charset="0"/>
              <a:buChar char="•"/>
            </a:pPr>
            <a:r>
              <a:rPr lang="en-US" sz="2000" dirty="0">
                <a:solidFill>
                  <a:prstClr val="black"/>
                </a:solidFill>
                <a:latin typeface="+mj-lt"/>
              </a:rPr>
              <a:t>Regression testing had huge number of test cases to be executed from the banking sector in real time for each product and hence they faced the following challenges</a:t>
            </a:r>
          </a:p>
        </p:txBody>
      </p:sp>
      <p:sp>
        <p:nvSpPr>
          <p:cNvPr id="40" name="Rounded Rectangle 39"/>
          <p:cNvSpPr/>
          <p:nvPr/>
        </p:nvSpPr>
        <p:spPr>
          <a:xfrm>
            <a:off x="11727995" y="4713949"/>
            <a:ext cx="5620753" cy="4239979"/>
          </a:xfrm>
          <a:prstGeom prst="roundRect">
            <a:avLst>
              <a:gd name="adj" fmla="val 2465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15">
            <a:extLst>
              <a:ext uri="{FF2B5EF4-FFF2-40B4-BE49-F238E27FC236}">
                <a16:creationId xmlns="" xmlns:a16="http://schemas.microsoft.com/office/drawing/2014/main" id="{EAFFA942-B822-4FBA-9FEE-C67053965C9F}"/>
              </a:ext>
            </a:extLst>
          </p:cNvPr>
          <p:cNvSpPr/>
          <p:nvPr/>
        </p:nvSpPr>
        <p:spPr>
          <a:xfrm>
            <a:off x="12135925" y="3163157"/>
            <a:ext cx="4784841" cy="6734822"/>
          </a:xfrm>
          <a:prstGeom prst="roundRect">
            <a:avLst>
              <a:gd name="adj" fmla="val 8469"/>
            </a:avLst>
          </a:prstGeom>
          <a:solidFill>
            <a:schemeClr val="accent5"/>
          </a:solidFill>
          <a:ln>
            <a:no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2" name="Rectangle: Rounded Corners 16">
            <a:extLst>
              <a:ext uri="{FF2B5EF4-FFF2-40B4-BE49-F238E27FC236}">
                <a16:creationId xmlns="" xmlns:a16="http://schemas.microsoft.com/office/drawing/2014/main" id="{8C2B7CF4-A810-47C9-A2F0-9CF169BE0F98}"/>
              </a:ext>
            </a:extLst>
          </p:cNvPr>
          <p:cNvSpPr/>
          <p:nvPr/>
        </p:nvSpPr>
        <p:spPr>
          <a:xfrm>
            <a:off x="11834820" y="3914275"/>
            <a:ext cx="5387050" cy="5983704"/>
          </a:xfrm>
          <a:prstGeom prst="roundRect">
            <a:avLst>
              <a:gd name="adj" fmla="val 6499"/>
            </a:avLst>
          </a:prstGeom>
          <a:solidFill>
            <a:schemeClr val="bg2"/>
          </a:solidFill>
          <a:ln>
            <a:solidFill>
              <a:schemeClr val="accent5"/>
            </a:solidFill>
          </a:ln>
          <a:effectLst>
            <a:outerShdw blurRad="889000" dist="381000" dir="5400000" sx="92000" sy="92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200">
              <a:solidFill>
                <a:srgbClr val="FFFFFF"/>
              </a:solidFill>
              <a:latin typeface="Arial" panose="020B0604020202020204" pitchFamily="34" charset="0"/>
              <a:cs typeface="Arial" panose="020B0604020202020204" pitchFamily="34" charset="0"/>
            </a:endParaRPr>
          </a:p>
        </p:txBody>
      </p:sp>
      <p:sp>
        <p:nvSpPr>
          <p:cNvPr id="43" name="Rectangle 42"/>
          <p:cNvSpPr/>
          <p:nvPr/>
        </p:nvSpPr>
        <p:spPr>
          <a:xfrm>
            <a:off x="13815650" y="3277275"/>
            <a:ext cx="1425390" cy="523220"/>
          </a:xfrm>
          <a:prstGeom prst="rect">
            <a:avLst/>
          </a:prstGeom>
        </p:spPr>
        <p:txBody>
          <a:bodyPr wrap="none">
            <a:spAutoFit/>
          </a:bodyPr>
          <a:lstStyle/>
          <a:p>
            <a:pPr algn="ctr"/>
            <a:r>
              <a:rPr lang="en-US" sz="2800" b="1" dirty="0">
                <a:solidFill>
                  <a:prstClr val="white"/>
                </a:solidFill>
                <a:latin typeface="+mj-lt"/>
              </a:rPr>
              <a:t>Solution</a:t>
            </a:r>
          </a:p>
        </p:txBody>
      </p:sp>
      <p:sp>
        <p:nvSpPr>
          <p:cNvPr id="44" name="Rectangle 43"/>
          <p:cNvSpPr/>
          <p:nvPr/>
        </p:nvSpPr>
        <p:spPr>
          <a:xfrm>
            <a:off x="12092086" y="3888126"/>
            <a:ext cx="4892570" cy="6517169"/>
          </a:xfrm>
          <a:prstGeom prst="rect">
            <a:avLst/>
          </a:prstGeom>
        </p:spPr>
        <p:txBody>
          <a:bodyPr wrap="square">
            <a:spAutoFit/>
          </a:bodyPr>
          <a:lstStyle/>
          <a:p>
            <a:pPr marL="214124" indent="-214124">
              <a:spcBef>
                <a:spcPts val="900"/>
              </a:spcBef>
              <a:buFont typeface="Arial" panose="020B0604020202020204" pitchFamily="34" charset="0"/>
              <a:buChar char="•"/>
            </a:pPr>
            <a:r>
              <a:rPr lang="en-US" sz="2000" dirty="0">
                <a:solidFill>
                  <a:prstClr val="black"/>
                </a:solidFill>
                <a:latin typeface="+mj-lt"/>
              </a:rPr>
              <a:t>Aspire  developed an unique self-service platform that supports the banking software’s deployment in a multi-cloud environments (Azure, AWS) which brought more business values to customer</a:t>
            </a:r>
          </a:p>
          <a:p>
            <a:pPr marL="214124" indent="-214124">
              <a:spcBef>
                <a:spcPts val="900"/>
              </a:spcBef>
              <a:buFont typeface="Arial" panose="020B0604020202020204" pitchFamily="34" charset="0"/>
              <a:buChar char="•"/>
            </a:pPr>
            <a:r>
              <a:rPr lang="en-US" sz="2000" dirty="0">
                <a:solidFill>
                  <a:prstClr val="black"/>
                </a:solidFill>
                <a:latin typeface="+mj-lt"/>
              </a:rPr>
              <a:t> Supported multiple technology stack which were complex in nature – Websphere 8.5.5, Websphere 9.0, Jboss, Weblogic, Oracle 12 and installing them automatically along with customer preferred test frameworks (HP-UFT, Selenium based custom frameworks, etc.).</a:t>
            </a:r>
          </a:p>
          <a:p>
            <a:pPr marL="214124" indent="-214124">
              <a:spcBef>
                <a:spcPts val="900"/>
              </a:spcBef>
              <a:buFont typeface="Arial" panose="020B0604020202020204" pitchFamily="34" charset="0"/>
              <a:buChar char="•"/>
            </a:pPr>
            <a:r>
              <a:rPr lang="en-US" sz="2000" dirty="0">
                <a:solidFill>
                  <a:prstClr val="black"/>
                </a:solidFill>
                <a:latin typeface="+mj-lt"/>
              </a:rPr>
              <a:t>Workflow/pipeline configuration in which the user can tailor the bank software they want to </a:t>
            </a:r>
            <a:r>
              <a:rPr lang="en-US" sz="2000" dirty="0" smtClean="0">
                <a:solidFill>
                  <a:prstClr val="black"/>
                </a:solidFill>
                <a:latin typeface="+mj-lt"/>
              </a:rPr>
              <a:t>test.</a:t>
            </a:r>
            <a:endParaRPr lang="en-US" sz="2000" dirty="0">
              <a:solidFill>
                <a:prstClr val="black"/>
              </a:solidFill>
              <a:latin typeface="+mj-lt"/>
            </a:endParaRPr>
          </a:p>
          <a:p>
            <a:pPr marL="214124" indent="-214124">
              <a:spcBef>
                <a:spcPts val="900"/>
              </a:spcBef>
              <a:buFont typeface="Arial" panose="020B0604020202020204" pitchFamily="34" charset="0"/>
              <a:buChar char="•"/>
            </a:pPr>
            <a:r>
              <a:rPr lang="en-US" sz="2000" dirty="0">
                <a:solidFill>
                  <a:prstClr val="black"/>
                </a:solidFill>
                <a:latin typeface="+mj-lt"/>
              </a:rPr>
              <a:t>Automated </a:t>
            </a:r>
            <a:r>
              <a:rPr lang="en-US" sz="2000" dirty="0" smtClean="0">
                <a:solidFill>
                  <a:prstClr val="black"/>
                </a:solidFill>
                <a:latin typeface="+mj-lt"/>
              </a:rPr>
              <a:t>artifacts </a:t>
            </a:r>
            <a:r>
              <a:rPr lang="en-US" sz="2000" dirty="0">
                <a:solidFill>
                  <a:prstClr val="black"/>
                </a:solidFill>
                <a:latin typeface="+mj-lt"/>
              </a:rPr>
              <a:t>promotion to Dev, Test, Stage and Prod</a:t>
            </a:r>
          </a:p>
          <a:p>
            <a:pPr marL="214124" indent="-214124">
              <a:spcBef>
                <a:spcPts val="900"/>
              </a:spcBef>
              <a:buFont typeface="Arial" panose="020B0604020202020204" pitchFamily="34" charset="0"/>
              <a:buChar char="•"/>
            </a:pPr>
            <a:r>
              <a:rPr lang="en-US" sz="2000" dirty="0">
                <a:solidFill>
                  <a:prstClr val="black"/>
                </a:solidFill>
                <a:latin typeface="+mj-lt"/>
              </a:rPr>
              <a:t>Centralized dashboard management</a:t>
            </a:r>
          </a:p>
          <a:p>
            <a:pPr marL="214124" indent="-214124">
              <a:spcBef>
                <a:spcPts val="900"/>
              </a:spcBef>
              <a:buFont typeface="Arial" panose="020B0604020202020204" pitchFamily="34" charset="0"/>
              <a:buChar char="•"/>
            </a:pPr>
            <a:endParaRPr lang="en-US" sz="2000" dirty="0" smtClean="0">
              <a:solidFill>
                <a:prstClr val="black"/>
              </a:solidFill>
              <a:latin typeface="+mj-lt"/>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1077" y="761031"/>
            <a:ext cx="2234299" cy="1019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47582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0E54C19F-5E07-4E9E-9FA9-1B892720BFBE}"/>
              </a:ext>
            </a:extLst>
          </p:cNvPr>
          <p:cNvSpPr>
            <a:spLocks noGrp="1"/>
          </p:cNvSpPr>
          <p:nvPr>
            <p:ph type="title"/>
          </p:nvPr>
        </p:nvSpPr>
        <p:spPr>
          <a:xfrm>
            <a:off x="1228724" y="666758"/>
            <a:ext cx="15501939" cy="1107996"/>
          </a:xfrm>
        </p:spPr>
        <p:txBody>
          <a:bodyPr/>
          <a:lstStyle/>
          <a:p>
            <a:pPr>
              <a:lnSpc>
                <a:spcPct val="100000"/>
              </a:lnSpc>
            </a:pPr>
            <a:r>
              <a:rPr lang="en-US" sz="3600" dirty="0"/>
              <a:t>Case </a:t>
            </a:r>
            <a:r>
              <a:rPr lang="en-US" sz="3600" dirty="0" smtClean="0"/>
              <a:t>Study 2 - </a:t>
            </a:r>
            <a:r>
              <a:rPr lang="en-US" sz="3600" dirty="0"/>
              <a:t>Migration to AWS on </a:t>
            </a:r>
            <a:r>
              <a:rPr lang="en-US" sz="3600" dirty="0" smtClean="0"/>
              <a:t>Containers - US </a:t>
            </a:r>
            <a:r>
              <a:rPr lang="en-US" sz="3600" dirty="0"/>
              <a:t>courseware </a:t>
            </a:r>
            <a:r>
              <a:rPr lang="en-US" sz="3600" dirty="0" smtClean="0"/>
              <a:t>				division </a:t>
            </a:r>
            <a:r>
              <a:rPr lang="en-US" sz="3600" dirty="0"/>
              <a:t>to a private equity Firm</a:t>
            </a:r>
            <a:endParaRPr lang="en-GB" sz="3600" dirty="0"/>
          </a:p>
        </p:txBody>
      </p:sp>
      <p:sp>
        <p:nvSpPr>
          <p:cNvPr id="61" name="Freeform 6">
            <a:extLst>
              <a:ext uri="{FF2B5EF4-FFF2-40B4-BE49-F238E27FC236}">
                <a16:creationId xmlns="" xmlns:a16="http://schemas.microsoft.com/office/drawing/2014/main" id="{85CE4EAD-6029-479D-8F7F-E8CED3EAA149}"/>
              </a:ext>
            </a:extLst>
          </p:cNvPr>
          <p:cNvSpPr>
            <a:spLocks/>
          </p:cNvSpPr>
          <p:nvPr/>
        </p:nvSpPr>
        <p:spPr bwMode="auto">
          <a:xfrm>
            <a:off x="934878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2" name="Rectangle: Rounded Corners 6">
            <a:extLst>
              <a:ext uri="{FF2B5EF4-FFF2-40B4-BE49-F238E27FC236}">
                <a16:creationId xmlns="" xmlns:a16="http://schemas.microsoft.com/office/drawing/2014/main" id="{EE3DF753-B616-4827-AF80-2C60344B999A}"/>
              </a:ext>
            </a:extLst>
          </p:cNvPr>
          <p:cNvSpPr/>
          <p:nvPr/>
        </p:nvSpPr>
        <p:spPr>
          <a:xfrm>
            <a:off x="9605967" y="2090584"/>
            <a:ext cx="8305796" cy="7253881"/>
          </a:xfrm>
          <a:prstGeom prst="roundRect">
            <a:avLst>
              <a:gd name="adj" fmla="val 4667"/>
            </a:avLst>
          </a:prstGeom>
          <a:solidFill>
            <a:schemeClr val="bg2"/>
          </a:solid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63" name="Freeform 8">
            <a:extLst>
              <a:ext uri="{FF2B5EF4-FFF2-40B4-BE49-F238E27FC236}">
                <a16:creationId xmlns="" xmlns:a16="http://schemas.microsoft.com/office/drawing/2014/main" id="{72F77783-F611-4C96-8484-773DF6EBB48B}"/>
              </a:ext>
            </a:extLst>
          </p:cNvPr>
          <p:cNvSpPr>
            <a:spLocks/>
          </p:cNvSpPr>
          <p:nvPr/>
        </p:nvSpPr>
        <p:spPr bwMode="auto">
          <a:xfrm>
            <a:off x="934878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64" name="Freeform 63">
            <a:extLst>
              <a:ext uri="{FF2B5EF4-FFF2-40B4-BE49-F238E27FC236}">
                <a16:creationId xmlns="" xmlns:a16="http://schemas.microsoft.com/office/drawing/2014/main" id="{4002239D-4900-4356-9281-BA79E2BE33B3}"/>
              </a:ext>
            </a:extLst>
          </p:cNvPr>
          <p:cNvSpPr>
            <a:spLocks/>
          </p:cNvSpPr>
          <p:nvPr/>
        </p:nvSpPr>
        <p:spPr bwMode="auto">
          <a:xfrm flipH="1">
            <a:off x="960596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65" name="Isosceles Triangle 64">
            <a:extLst>
              <a:ext uri="{FF2B5EF4-FFF2-40B4-BE49-F238E27FC236}">
                <a16:creationId xmlns="" xmlns:a16="http://schemas.microsoft.com/office/drawing/2014/main" id="{1CB0118B-BEC5-474F-976A-1BC2B696DEFA}"/>
              </a:ext>
            </a:extLst>
          </p:cNvPr>
          <p:cNvSpPr/>
          <p:nvPr/>
        </p:nvSpPr>
        <p:spPr>
          <a:xfrm rot="5400000">
            <a:off x="8827932"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9448143" y="3188015"/>
            <a:ext cx="1646605" cy="584775"/>
          </a:xfrm>
          <a:prstGeom prst="rect">
            <a:avLst/>
          </a:prstGeom>
        </p:spPr>
        <p:txBody>
          <a:bodyPr wrap="none">
            <a:spAutoFit/>
          </a:bodyPr>
          <a:lstStyle/>
          <a:p>
            <a:pPr algn="ctr"/>
            <a:r>
              <a:rPr lang="en-US" sz="3200" b="1" dirty="0">
                <a:solidFill>
                  <a:schemeClr val="bg2"/>
                </a:solidFill>
                <a:latin typeface="+mj-lt"/>
              </a:rPr>
              <a:t>Features</a:t>
            </a:r>
          </a:p>
        </p:txBody>
      </p:sp>
      <p:sp>
        <p:nvSpPr>
          <p:cNvPr id="45" name="Freeform 6">
            <a:extLst>
              <a:ext uri="{FF2B5EF4-FFF2-40B4-BE49-F238E27FC236}">
                <a16:creationId xmlns="" xmlns:a16="http://schemas.microsoft.com/office/drawing/2014/main" id="{85CE4EAD-6029-479D-8F7F-E8CED3EAA149}"/>
              </a:ext>
            </a:extLst>
          </p:cNvPr>
          <p:cNvSpPr>
            <a:spLocks/>
          </p:cNvSpPr>
          <p:nvPr/>
        </p:nvSpPr>
        <p:spPr bwMode="auto">
          <a:xfrm>
            <a:off x="376238" y="2530447"/>
            <a:ext cx="607176" cy="212704"/>
          </a:xfrm>
          <a:custGeom>
            <a:avLst/>
            <a:gdLst>
              <a:gd name="T0" fmla="*/ 188 w 188"/>
              <a:gd name="T1" fmla="*/ 0 h 66"/>
              <a:gd name="T2" fmla="*/ 0 w 188"/>
              <a:gd name="T3" fmla="*/ 33 h 66"/>
              <a:gd name="T4" fmla="*/ 188 w 188"/>
              <a:gd name="T5" fmla="*/ 66 h 66"/>
              <a:gd name="T6" fmla="*/ 188 w 188"/>
              <a:gd name="T7" fmla="*/ 0 h 66"/>
            </a:gdLst>
            <a:ahLst/>
            <a:cxnLst>
              <a:cxn ang="0">
                <a:pos x="T0" y="T1"/>
              </a:cxn>
              <a:cxn ang="0">
                <a:pos x="T2" y="T3"/>
              </a:cxn>
              <a:cxn ang="0">
                <a:pos x="T4" y="T5"/>
              </a:cxn>
              <a:cxn ang="0">
                <a:pos x="T6" y="T7"/>
              </a:cxn>
            </a:cxnLst>
            <a:rect l="0" t="0" r="r" b="b"/>
            <a:pathLst>
              <a:path w="188" h="66">
                <a:moveTo>
                  <a:pt x="188" y="0"/>
                </a:moveTo>
                <a:cubicBezTo>
                  <a:pt x="84" y="0"/>
                  <a:pt x="0" y="15"/>
                  <a:pt x="0" y="33"/>
                </a:cubicBezTo>
                <a:cubicBezTo>
                  <a:pt x="0" y="51"/>
                  <a:pt x="84" y="66"/>
                  <a:pt x="188" y="66"/>
                </a:cubicBezTo>
                <a:lnTo>
                  <a:pt x="188" y="0"/>
                </a:ln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62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6" name="Rectangle: Rounded Corners 6">
            <a:extLst>
              <a:ext uri="{FF2B5EF4-FFF2-40B4-BE49-F238E27FC236}">
                <a16:creationId xmlns="" xmlns:a16="http://schemas.microsoft.com/office/drawing/2014/main" id="{EE3DF753-B616-4827-AF80-2C60344B999A}"/>
              </a:ext>
            </a:extLst>
          </p:cNvPr>
          <p:cNvSpPr/>
          <p:nvPr/>
        </p:nvSpPr>
        <p:spPr>
          <a:xfrm>
            <a:off x="633417" y="2076450"/>
            <a:ext cx="8305796" cy="7253881"/>
          </a:xfrm>
          <a:prstGeom prst="roundRect">
            <a:avLst>
              <a:gd name="adj" fmla="val 4667"/>
            </a:avLst>
          </a:prstGeom>
          <a:solidFill>
            <a:schemeClr val="bg2"/>
          </a:solidFill>
          <a:ln w="12700">
            <a:solidFill>
              <a:schemeClr val="accent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dirty="0">
                <a:solidFill>
                  <a:srgbClr val="4D4F53"/>
                </a:solidFill>
                <a:cs typeface="Arial" pitchFamily="34" charset="0"/>
              </a:rPr>
              <a:t> </a:t>
            </a:r>
          </a:p>
        </p:txBody>
      </p:sp>
      <p:sp>
        <p:nvSpPr>
          <p:cNvPr id="47" name="Freeform 8">
            <a:extLst>
              <a:ext uri="{FF2B5EF4-FFF2-40B4-BE49-F238E27FC236}">
                <a16:creationId xmlns="" xmlns:a16="http://schemas.microsoft.com/office/drawing/2014/main" id="{72F77783-F611-4C96-8484-773DF6EBB48B}"/>
              </a:ext>
            </a:extLst>
          </p:cNvPr>
          <p:cNvSpPr>
            <a:spLocks/>
          </p:cNvSpPr>
          <p:nvPr/>
        </p:nvSpPr>
        <p:spPr bwMode="auto">
          <a:xfrm>
            <a:off x="376238" y="2636799"/>
            <a:ext cx="1834514" cy="1587552"/>
          </a:xfrm>
          <a:custGeom>
            <a:avLst/>
            <a:gdLst>
              <a:gd name="T0" fmla="*/ 389 w 616"/>
              <a:gd name="T1" fmla="*/ 32 h 491"/>
              <a:gd name="T2" fmla="*/ 183 w 616"/>
              <a:gd name="T3" fmla="*/ 32 h 491"/>
              <a:gd name="T4" fmla="*/ 0 w 616"/>
              <a:gd name="T5" fmla="*/ 0 h 491"/>
              <a:gd name="T6" fmla="*/ 0 w 616"/>
              <a:gd name="T7" fmla="*/ 458 h 491"/>
              <a:gd name="T8" fmla="*/ 183 w 616"/>
              <a:gd name="T9" fmla="*/ 491 h 491"/>
              <a:gd name="T10" fmla="*/ 386 w 616"/>
              <a:gd name="T11" fmla="*/ 491 h 491"/>
              <a:gd name="T12" fmla="*/ 386 w 616"/>
              <a:gd name="T13" fmla="*/ 491 h 491"/>
              <a:gd name="T14" fmla="*/ 389 w 616"/>
              <a:gd name="T15" fmla="*/ 491 h 491"/>
              <a:gd name="T16" fmla="*/ 389 w 616"/>
              <a:gd name="T17" fmla="*/ 491 h 491"/>
              <a:gd name="T18" fmla="*/ 616 w 616"/>
              <a:gd name="T19" fmla="*/ 262 h 491"/>
              <a:gd name="T20" fmla="*/ 389 w 616"/>
              <a:gd name="T21" fmla="*/ 32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6" h="491">
                <a:moveTo>
                  <a:pt x="389" y="32"/>
                </a:moveTo>
                <a:cubicBezTo>
                  <a:pt x="183" y="32"/>
                  <a:pt x="183" y="32"/>
                  <a:pt x="183" y="32"/>
                </a:cubicBezTo>
                <a:cubicBezTo>
                  <a:pt x="81" y="32"/>
                  <a:pt x="0" y="17"/>
                  <a:pt x="0" y="0"/>
                </a:cubicBezTo>
                <a:cubicBezTo>
                  <a:pt x="0" y="458"/>
                  <a:pt x="0" y="458"/>
                  <a:pt x="0" y="458"/>
                </a:cubicBezTo>
                <a:cubicBezTo>
                  <a:pt x="0" y="476"/>
                  <a:pt x="81" y="491"/>
                  <a:pt x="183" y="491"/>
                </a:cubicBezTo>
                <a:cubicBezTo>
                  <a:pt x="386" y="491"/>
                  <a:pt x="386" y="491"/>
                  <a:pt x="386" y="491"/>
                </a:cubicBezTo>
                <a:cubicBezTo>
                  <a:pt x="386" y="491"/>
                  <a:pt x="386" y="491"/>
                  <a:pt x="386" y="491"/>
                </a:cubicBezTo>
                <a:cubicBezTo>
                  <a:pt x="389" y="491"/>
                  <a:pt x="389" y="491"/>
                  <a:pt x="389" y="491"/>
                </a:cubicBezTo>
                <a:cubicBezTo>
                  <a:pt x="389" y="491"/>
                  <a:pt x="389" y="491"/>
                  <a:pt x="389" y="491"/>
                </a:cubicBezTo>
                <a:cubicBezTo>
                  <a:pt x="515" y="490"/>
                  <a:pt x="616" y="388"/>
                  <a:pt x="616" y="262"/>
                </a:cubicBezTo>
                <a:cubicBezTo>
                  <a:pt x="616" y="136"/>
                  <a:pt x="515" y="34"/>
                  <a:pt x="389" y="32"/>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10800000" scaled="1"/>
            <a:tileRect/>
          </a:gradFill>
          <a:ln>
            <a:noFill/>
          </a:ln>
        </p:spPr>
        <p:txBody>
          <a:bodyPr vert="horz" wrap="square" lIns="91440" tIns="45720" rIns="91440" bIns="45720" numCol="1" anchor="t" anchorCtr="0" compatLnSpc="1">
            <a:prstTxWarp prst="textNoShape">
              <a:avLst/>
            </a:prstTxWarp>
          </a:bodyPr>
          <a:lstStyle/>
          <a:p>
            <a:endParaRPr lang="en-IN"/>
          </a:p>
        </p:txBody>
      </p:sp>
      <p:sp>
        <p:nvSpPr>
          <p:cNvPr id="48" name="Freeform 47">
            <a:extLst>
              <a:ext uri="{FF2B5EF4-FFF2-40B4-BE49-F238E27FC236}">
                <a16:creationId xmlns="" xmlns:a16="http://schemas.microsoft.com/office/drawing/2014/main" id="{4002239D-4900-4356-9281-BA79E2BE33B3}"/>
              </a:ext>
            </a:extLst>
          </p:cNvPr>
          <p:cNvSpPr>
            <a:spLocks/>
          </p:cNvSpPr>
          <p:nvPr/>
        </p:nvSpPr>
        <p:spPr bwMode="auto">
          <a:xfrm flipH="1">
            <a:off x="633418" y="8570859"/>
            <a:ext cx="1371600" cy="175966"/>
          </a:xfrm>
          <a:custGeom>
            <a:avLst/>
            <a:gdLst>
              <a:gd name="T0" fmla="*/ 25 w 836"/>
              <a:gd name="T1" fmla="*/ 4 h 55"/>
              <a:gd name="T2" fmla="*/ 816 w 836"/>
              <a:gd name="T3" fmla="*/ 4 h 55"/>
              <a:gd name="T4" fmla="*/ 836 w 836"/>
              <a:gd name="T5" fmla="*/ 0 h 55"/>
              <a:gd name="T6" fmla="*/ 836 w 836"/>
              <a:gd name="T7" fmla="*/ 51 h 55"/>
              <a:gd name="T8" fmla="*/ 816 w 836"/>
              <a:gd name="T9" fmla="*/ 55 h 55"/>
              <a:gd name="T10" fmla="*/ 25 w 836"/>
              <a:gd name="T11" fmla="*/ 55 h 55"/>
              <a:gd name="T12" fmla="*/ 25 w 836"/>
              <a:gd name="T13" fmla="*/ 55 h 55"/>
              <a:gd name="T14" fmla="*/ 25 w 836"/>
              <a:gd name="T15" fmla="*/ 55 h 55"/>
              <a:gd name="T16" fmla="*/ 25 w 836"/>
              <a:gd name="T17" fmla="*/ 55 h 55"/>
              <a:gd name="T18" fmla="*/ 0 w 836"/>
              <a:gd name="T19" fmla="*/ 30 h 55"/>
              <a:gd name="T20" fmla="*/ 25 w 836"/>
              <a:gd name="T21" fmla="*/ 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6" h="55">
                <a:moveTo>
                  <a:pt x="25" y="4"/>
                </a:moveTo>
                <a:cubicBezTo>
                  <a:pt x="816" y="4"/>
                  <a:pt x="816" y="4"/>
                  <a:pt x="816" y="4"/>
                </a:cubicBezTo>
                <a:cubicBezTo>
                  <a:pt x="827" y="4"/>
                  <a:pt x="836" y="2"/>
                  <a:pt x="836" y="0"/>
                </a:cubicBezTo>
                <a:cubicBezTo>
                  <a:pt x="836" y="51"/>
                  <a:pt x="836" y="51"/>
                  <a:pt x="836" y="51"/>
                </a:cubicBezTo>
                <a:cubicBezTo>
                  <a:pt x="836" y="53"/>
                  <a:pt x="827" y="55"/>
                  <a:pt x="816" y="55"/>
                </a:cubicBezTo>
                <a:cubicBezTo>
                  <a:pt x="25" y="55"/>
                  <a:pt x="25" y="55"/>
                  <a:pt x="25" y="55"/>
                </a:cubicBezTo>
                <a:cubicBezTo>
                  <a:pt x="25" y="55"/>
                  <a:pt x="25" y="55"/>
                  <a:pt x="25" y="55"/>
                </a:cubicBezTo>
                <a:cubicBezTo>
                  <a:pt x="25" y="55"/>
                  <a:pt x="25" y="55"/>
                  <a:pt x="25" y="55"/>
                </a:cubicBezTo>
                <a:cubicBezTo>
                  <a:pt x="25" y="55"/>
                  <a:pt x="25" y="55"/>
                  <a:pt x="25" y="55"/>
                </a:cubicBezTo>
                <a:cubicBezTo>
                  <a:pt x="11" y="55"/>
                  <a:pt x="0" y="43"/>
                  <a:pt x="0" y="30"/>
                </a:cubicBezTo>
                <a:cubicBezTo>
                  <a:pt x="0" y="15"/>
                  <a:pt x="11" y="4"/>
                  <a:pt x="25"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IN"/>
          </a:p>
        </p:txBody>
      </p:sp>
      <p:sp>
        <p:nvSpPr>
          <p:cNvPr id="51" name="Isosceles Triangle 50">
            <a:extLst>
              <a:ext uri="{FF2B5EF4-FFF2-40B4-BE49-F238E27FC236}">
                <a16:creationId xmlns="" xmlns:a16="http://schemas.microsoft.com/office/drawing/2014/main" id="{1CB0118B-BEC5-474F-976A-1BC2B696DEFA}"/>
              </a:ext>
            </a:extLst>
          </p:cNvPr>
          <p:cNvSpPr/>
          <p:nvPr/>
        </p:nvSpPr>
        <p:spPr>
          <a:xfrm rot="5400000">
            <a:off x="-144618" y="5879207"/>
            <a:ext cx="2915838" cy="1322546"/>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Rectangle 65"/>
          <p:cNvSpPr/>
          <p:nvPr/>
        </p:nvSpPr>
        <p:spPr>
          <a:xfrm>
            <a:off x="662906" y="3188015"/>
            <a:ext cx="1195777" cy="584775"/>
          </a:xfrm>
          <a:prstGeom prst="rect">
            <a:avLst/>
          </a:prstGeom>
        </p:spPr>
        <p:txBody>
          <a:bodyPr wrap="none">
            <a:spAutoFit/>
          </a:bodyPr>
          <a:lstStyle/>
          <a:p>
            <a:pPr algn="ctr"/>
            <a:r>
              <a:rPr lang="en-US" sz="3200" b="1" dirty="0">
                <a:solidFill>
                  <a:schemeClr val="bg2"/>
                </a:solidFill>
                <a:latin typeface="+mj-lt"/>
              </a:rPr>
              <a:t>Scope</a:t>
            </a:r>
          </a:p>
        </p:txBody>
      </p:sp>
      <p:sp>
        <p:nvSpPr>
          <p:cNvPr id="68" name="Rectangle 67"/>
          <p:cNvSpPr/>
          <p:nvPr/>
        </p:nvSpPr>
        <p:spPr>
          <a:xfrm>
            <a:off x="11430952" y="2298426"/>
            <a:ext cx="6075998" cy="5709255"/>
          </a:xfrm>
          <a:prstGeom prst="rect">
            <a:avLst/>
          </a:prstGeom>
        </p:spPr>
        <p:txBody>
          <a:bodyPr wrap="square">
            <a:spAutoFit/>
          </a:bodyPr>
          <a:lstStyle/>
          <a:p>
            <a:pPr marL="342900" indent="-342900">
              <a:spcBef>
                <a:spcPts val="600"/>
              </a:spcBef>
              <a:buFont typeface="Arial" pitchFamily="34" charset="0"/>
              <a:buChar char="•"/>
            </a:pPr>
            <a:r>
              <a:rPr lang="en-IN" sz="2000" b="1" dirty="0" smtClean="0">
                <a:latin typeface="+mj-lt"/>
                <a:cs typeface="Arial" panose="020B0604020202020204" pitchFamily="34" charset="0"/>
              </a:rPr>
              <a:t>Container </a:t>
            </a:r>
            <a:r>
              <a:rPr lang="en-IN" sz="2000" b="1" dirty="0">
                <a:latin typeface="+mj-lt"/>
                <a:cs typeface="Arial" panose="020B0604020202020204" pitchFamily="34" charset="0"/>
              </a:rPr>
              <a:t>based micro-services architecture</a:t>
            </a:r>
          </a:p>
          <a:p>
            <a:pPr marL="347472" lvl="1">
              <a:spcBef>
                <a:spcPts val="600"/>
              </a:spcBef>
            </a:pPr>
            <a:r>
              <a:rPr lang="en-US" sz="2000" dirty="0">
                <a:solidFill>
                  <a:srgbClr val="000000"/>
                </a:solidFill>
                <a:latin typeface="+mj-lt"/>
              </a:rPr>
              <a:t>The applications that were migrated were refactored and rebuilt as </a:t>
            </a:r>
            <a:r>
              <a:rPr lang="en-US" sz="2000" dirty="0" smtClean="0">
                <a:solidFill>
                  <a:srgbClr val="000000"/>
                </a:solidFill>
                <a:latin typeface="+mj-lt"/>
              </a:rPr>
              <a:t>Docker </a:t>
            </a:r>
            <a:r>
              <a:rPr lang="en-US" sz="2000" dirty="0">
                <a:solidFill>
                  <a:srgbClr val="000000"/>
                </a:solidFill>
                <a:latin typeface="+mj-lt"/>
              </a:rPr>
              <a:t>containers that were then pushed to ECR. The containers are part of a larger micro-services architecture that provides for resilience of the application.</a:t>
            </a:r>
            <a:endParaRPr lang="en-IN" sz="2000" b="1" dirty="0">
              <a:latin typeface="+mj-lt"/>
              <a:cs typeface="Arial" panose="020B0604020202020204" pitchFamily="34" charset="0"/>
            </a:endParaRPr>
          </a:p>
          <a:p>
            <a:pPr marL="342900" lvl="1" indent="-342900">
              <a:spcBef>
                <a:spcPts val="600"/>
              </a:spcBef>
              <a:buFont typeface="Arial" pitchFamily="34" charset="0"/>
              <a:buChar char="•"/>
            </a:pPr>
            <a:r>
              <a:rPr lang="en-IN" sz="2000" b="1" dirty="0">
                <a:latin typeface="+mj-lt"/>
                <a:cs typeface="Arial" panose="020B0604020202020204" pitchFamily="34" charset="0"/>
              </a:rPr>
              <a:t>Centralized Log Management</a:t>
            </a:r>
            <a:endParaRPr lang="en-IN" sz="2000" dirty="0">
              <a:solidFill>
                <a:srgbClr val="000000"/>
              </a:solidFill>
              <a:latin typeface="+mj-lt"/>
            </a:endParaRPr>
          </a:p>
          <a:p>
            <a:pPr marL="347472" lvl="1">
              <a:spcBef>
                <a:spcPts val="600"/>
              </a:spcBef>
            </a:pPr>
            <a:r>
              <a:rPr lang="en-US" sz="2000" dirty="0">
                <a:solidFill>
                  <a:srgbClr val="000000"/>
                </a:solidFill>
                <a:latin typeface="+mj-lt"/>
              </a:rPr>
              <a:t>Application logs are streamed from containers to </a:t>
            </a:r>
            <a:r>
              <a:rPr lang="en-US" sz="2000" dirty="0" err="1">
                <a:solidFill>
                  <a:srgbClr val="000000"/>
                </a:solidFill>
                <a:latin typeface="+mj-lt"/>
              </a:rPr>
              <a:t>Cloudwatch</a:t>
            </a:r>
            <a:r>
              <a:rPr lang="en-US" sz="2000" dirty="0">
                <a:solidFill>
                  <a:srgbClr val="000000"/>
                </a:solidFill>
                <a:latin typeface="+mj-lt"/>
              </a:rPr>
              <a:t> using Fluentd.</a:t>
            </a:r>
            <a:r>
              <a:rPr lang="en-IN" sz="2000" dirty="0">
                <a:solidFill>
                  <a:srgbClr val="000000"/>
                </a:solidFill>
                <a:latin typeface="+mj-lt"/>
              </a:rPr>
              <a:t> </a:t>
            </a:r>
            <a:r>
              <a:rPr lang="en-US" sz="2000" dirty="0">
                <a:solidFill>
                  <a:srgbClr val="000000"/>
                </a:solidFill>
                <a:latin typeface="+mj-lt"/>
              </a:rPr>
              <a:t>Once logs reach </a:t>
            </a:r>
            <a:r>
              <a:rPr lang="en-US" sz="2000" dirty="0" err="1">
                <a:solidFill>
                  <a:srgbClr val="000000"/>
                </a:solidFill>
                <a:latin typeface="+mj-lt"/>
              </a:rPr>
              <a:t>Cloudwatch</a:t>
            </a:r>
            <a:r>
              <a:rPr lang="en-US" sz="2000" dirty="0">
                <a:solidFill>
                  <a:srgbClr val="000000"/>
                </a:solidFill>
                <a:latin typeface="+mj-lt"/>
              </a:rPr>
              <a:t>, lambda functions are used to stream the logs from </a:t>
            </a:r>
            <a:r>
              <a:rPr lang="en-US" sz="2000" dirty="0" err="1">
                <a:solidFill>
                  <a:srgbClr val="000000"/>
                </a:solidFill>
                <a:latin typeface="+mj-lt"/>
              </a:rPr>
              <a:t>Cloudwatch</a:t>
            </a:r>
            <a:r>
              <a:rPr lang="en-US" sz="2000" dirty="0">
                <a:solidFill>
                  <a:srgbClr val="000000"/>
                </a:solidFill>
                <a:latin typeface="+mj-lt"/>
              </a:rPr>
              <a:t> to Elastic search. Here we use AWS native service (combination of Elastic search &amp; Kibana)</a:t>
            </a:r>
          </a:p>
          <a:p>
            <a:pPr marL="342900" lvl="1" indent="-342900">
              <a:spcBef>
                <a:spcPts val="600"/>
              </a:spcBef>
              <a:buFont typeface="Arial" pitchFamily="34" charset="0"/>
              <a:buChar char="•"/>
            </a:pPr>
            <a:r>
              <a:rPr lang="en-IN" sz="2000" b="1" dirty="0">
                <a:latin typeface="+mj-lt"/>
                <a:cs typeface="Arial" panose="020B0604020202020204" pitchFamily="34" charset="0"/>
              </a:rPr>
              <a:t>Kubernetes managed deployments</a:t>
            </a:r>
          </a:p>
          <a:p>
            <a:pPr marL="347472" lvl="1">
              <a:spcBef>
                <a:spcPts val="600"/>
              </a:spcBef>
            </a:pPr>
            <a:r>
              <a:rPr lang="en-US" sz="2000" dirty="0">
                <a:solidFill>
                  <a:srgbClr val="000000"/>
                </a:solidFill>
                <a:latin typeface="+mj-lt"/>
              </a:rPr>
              <a:t>All container deployments and clusters are managed by Kubernetes (Amazon EKS) where machines are monitored, auto-scaled and auto-healed.</a:t>
            </a:r>
            <a:endParaRPr lang="en-IN" sz="2000" dirty="0">
              <a:solidFill>
                <a:srgbClr val="000000"/>
              </a:solidFill>
              <a:latin typeface="+mj-lt"/>
            </a:endParaRPr>
          </a:p>
        </p:txBody>
      </p:sp>
      <p:sp>
        <p:nvSpPr>
          <p:cNvPr id="69" name="Rectangle 68"/>
          <p:cNvSpPr/>
          <p:nvPr/>
        </p:nvSpPr>
        <p:spPr>
          <a:xfrm>
            <a:off x="2438400" y="2298426"/>
            <a:ext cx="6019800" cy="2862322"/>
          </a:xfrm>
          <a:prstGeom prst="rect">
            <a:avLst/>
          </a:prstGeom>
        </p:spPr>
        <p:txBody>
          <a:bodyPr wrap="square">
            <a:spAutoFit/>
          </a:bodyPr>
          <a:lstStyle/>
          <a:p>
            <a:pPr>
              <a:spcBef>
                <a:spcPts val="600"/>
              </a:spcBef>
            </a:pPr>
            <a:r>
              <a:rPr lang="en-US" sz="2000" dirty="0">
                <a:latin typeface="+mj-lt"/>
                <a:cs typeface="Arial" panose="020B0604020202020204" pitchFamily="34" charset="0"/>
              </a:rPr>
              <a:t>Aspire worked with a world’s leading education publishing and assessment service provider that recently sold-off its US courseware division to a private equity firm. This strategical move, required that some of their applications had to be moved to AWS cloud in a containerized . Aspire systems came up with a program called “Trio Migration” involving administrative migration, data center migration and Database migration.</a:t>
            </a:r>
          </a:p>
        </p:txBody>
      </p:sp>
      <p:grpSp>
        <p:nvGrpSpPr>
          <p:cNvPr id="70" name="Google Shape;9142;p73"/>
          <p:cNvGrpSpPr/>
          <p:nvPr/>
        </p:nvGrpSpPr>
        <p:grpSpPr>
          <a:xfrm>
            <a:off x="861577" y="4411665"/>
            <a:ext cx="728046" cy="728046"/>
            <a:chOff x="1049375" y="2680675"/>
            <a:chExt cx="297725" cy="297725"/>
          </a:xfrm>
          <a:solidFill>
            <a:schemeClr val="accent5"/>
          </a:solidFill>
        </p:grpSpPr>
        <p:sp>
          <p:nvSpPr>
            <p:cNvPr id="71" name="Google Shape;9143;p73"/>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9144;p73"/>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8676;p72"/>
          <p:cNvGrpSpPr/>
          <p:nvPr/>
        </p:nvGrpSpPr>
        <p:grpSpPr>
          <a:xfrm>
            <a:off x="9955964" y="4440240"/>
            <a:ext cx="679932" cy="670896"/>
            <a:chOff x="-6713450" y="2397900"/>
            <a:chExt cx="295375" cy="291450"/>
          </a:xfrm>
          <a:solidFill>
            <a:schemeClr val="accent2"/>
          </a:solidFill>
        </p:grpSpPr>
        <p:sp>
          <p:nvSpPr>
            <p:cNvPr id="74" name="Google Shape;8677;p72"/>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8678;p72"/>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3927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74" y="209571"/>
            <a:ext cx="15501940" cy="743793"/>
          </a:xfrm>
        </p:spPr>
        <p:txBody>
          <a:bodyPr/>
          <a:lstStyle/>
          <a:p>
            <a:r>
              <a:rPr lang="en-IN" sz="3200" dirty="0" smtClean="0"/>
              <a:t>Assumptions &amp; Out of Scope</a:t>
            </a:r>
            <a:endParaRPr lang="en-IN" sz="3200" dirty="0"/>
          </a:p>
        </p:txBody>
      </p:sp>
      <p:sp>
        <p:nvSpPr>
          <p:cNvPr id="3" name="Rectangle 2"/>
          <p:cNvSpPr/>
          <p:nvPr/>
        </p:nvSpPr>
        <p:spPr>
          <a:xfrm>
            <a:off x="1029703" y="1401408"/>
            <a:ext cx="10818422" cy="2554545"/>
          </a:xfrm>
          <a:prstGeom prst="rect">
            <a:avLst/>
          </a:prstGeom>
        </p:spPr>
        <p:txBody>
          <a:bodyPr wrap="square" lIns="91440" tIns="45720" rIns="91440" bIns="45720">
            <a:spAutoFit/>
          </a:bodyPr>
          <a:lstStyle/>
          <a:p>
            <a:pPr marL="457200" indent="-457200">
              <a:buFont typeface="Arial" panose="020B0604020202020204" pitchFamily="34" charset="0"/>
              <a:buChar char="•"/>
            </a:pPr>
            <a:r>
              <a:rPr lang="en-GB" sz="3200" dirty="0"/>
              <a:t>Aspire assumes all the necessary access to Dev, Test and Prod </a:t>
            </a:r>
            <a:r>
              <a:rPr lang="en-GB" sz="3200" dirty="0" smtClean="0"/>
              <a:t>Environments </a:t>
            </a:r>
            <a:endParaRPr lang="en-GB" sz="3200" dirty="0"/>
          </a:p>
          <a:p>
            <a:pPr marL="457200" indent="-457200">
              <a:buFont typeface="Arial" panose="020B0604020202020204" pitchFamily="34" charset="0"/>
              <a:buChar char="•"/>
            </a:pPr>
            <a:r>
              <a:rPr lang="en-GB" sz="3200" dirty="0"/>
              <a:t>Aspire assumes access to Docker </a:t>
            </a:r>
            <a:r>
              <a:rPr lang="en-GB" sz="3200" dirty="0" smtClean="0"/>
              <a:t>repository </a:t>
            </a:r>
            <a:r>
              <a:rPr lang="en-GB" sz="3200" dirty="0"/>
              <a:t>for storing the docker images.</a:t>
            </a:r>
          </a:p>
          <a:p>
            <a:pPr marL="457200" indent="-457200">
              <a:buFont typeface="Arial" panose="020B0604020202020204" pitchFamily="34" charset="0"/>
              <a:buChar char="•"/>
            </a:pPr>
            <a:r>
              <a:rPr lang="en-GB" sz="3200" dirty="0"/>
              <a:t>Provide timely approval/sign-off for each phases</a:t>
            </a:r>
            <a:r>
              <a:rPr lang="en-GB" sz="3200" dirty="0" smtClean="0"/>
              <a:t>.</a:t>
            </a:r>
            <a:endParaRPr lang="en-US" sz="3200" dirty="0"/>
          </a:p>
        </p:txBody>
      </p:sp>
    </p:spTree>
    <p:extLst>
      <p:ext uri="{BB962C8B-B14F-4D97-AF65-F5344CB8AC3E}">
        <p14:creationId xmlns:p14="http://schemas.microsoft.com/office/powerpoint/2010/main" val="318363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8660598-17D7-4DF0-8DE2-1012842C8C53}"/>
              </a:ext>
            </a:extLst>
          </p:cNvPr>
          <p:cNvSpPr>
            <a:spLocks noGrp="1"/>
          </p:cNvSpPr>
          <p:nvPr>
            <p:ph type="title"/>
          </p:nvPr>
        </p:nvSpPr>
        <p:spPr/>
        <p:txBody>
          <a:bodyPr/>
          <a:lstStyle/>
          <a:p>
            <a:r>
              <a:rPr lang="pl-PL" dirty="0"/>
              <a:t>Thank you :)</a:t>
            </a:r>
            <a:endParaRPr lang="en-GB" dirty="0"/>
          </a:p>
        </p:txBody>
      </p:sp>
    </p:spTree>
    <p:extLst>
      <p:ext uri="{BB962C8B-B14F-4D97-AF65-F5344CB8AC3E}">
        <p14:creationId xmlns:p14="http://schemas.microsoft.com/office/powerpoint/2010/main" val="2690052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3"/>
            <a:ext cx="15501940" cy="1487587"/>
          </a:xfrm>
        </p:spPr>
        <p:txBody>
          <a:bodyPr/>
          <a:lstStyle/>
          <a:p>
            <a:r>
              <a:rPr lang="en-US" sz="3200" dirty="0"/>
              <a:t>InTRODUCTION</a:t>
            </a:r>
            <a:r>
              <a:rPr lang="en-IN" sz="3200" dirty="0"/>
              <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1849329355"/>
              </p:ext>
            </p:extLst>
          </p:nvPr>
        </p:nvGraphicFramePr>
        <p:xfrm>
          <a:off x="1017761" y="1996022"/>
          <a:ext cx="10769602" cy="5341620"/>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586740">
                <a:tc>
                  <a:txBody>
                    <a:bodyPr/>
                    <a:lstStyle/>
                    <a:p>
                      <a:pPr lvl="0" algn="ctr">
                        <a:buNone/>
                      </a:pPr>
                      <a:r>
                        <a:rPr lang="en-US" sz="2000" b="1" dirty="0" smtClean="0">
                          <a:solidFill>
                            <a:schemeClr val="bg2"/>
                          </a:solidFill>
                          <a:latin typeface="+mj-lt"/>
                        </a:rPr>
                        <a:t>Introduction</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4754880">
                <a:tc gridSpan="3">
                  <a:txBody>
                    <a:bodyPr/>
                    <a:lstStyle/>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The purpose of this document is to describe the high-level solution for implementing continuous</a:t>
                      </a:r>
                      <a:r>
                        <a:rPr lang="en-US" sz="2000" kern="1200" baseline="0" dirty="0" smtClean="0">
                          <a:solidFill>
                            <a:schemeClr val="tx1"/>
                          </a:solidFill>
                          <a:effectLst/>
                          <a:latin typeface="+mn-lt"/>
                          <a:ea typeface="+mn-ea"/>
                          <a:cs typeface="+mn-cs"/>
                        </a:rPr>
                        <a:t>   </a:t>
                      </a:r>
                      <a:r>
                        <a:rPr lang="en-US" sz="2000" kern="1200" dirty="0" smtClean="0">
                          <a:solidFill>
                            <a:schemeClr val="tx1"/>
                          </a:solidFill>
                          <a:effectLst/>
                          <a:latin typeface="+mn-lt"/>
                          <a:ea typeface="+mn-ea"/>
                          <a:cs typeface="+mn-cs"/>
                        </a:rPr>
                        <a:t>integration and continuous deployment using </a:t>
                      </a:r>
                      <a:r>
                        <a:rPr lang="en-US" sz="2000" kern="1200" dirty="0" smtClean="0">
                          <a:solidFill>
                            <a:schemeClr val="tx1"/>
                          </a:solidFill>
                          <a:effectLst/>
                          <a:latin typeface="+mn-lt"/>
                          <a:ea typeface="+mn-ea"/>
                          <a:cs typeface="+mn-cs"/>
                        </a:rPr>
                        <a:t>On-Premises. </a:t>
                      </a:r>
                      <a:r>
                        <a:rPr lang="en-US" sz="2000" kern="1200" dirty="0" smtClean="0">
                          <a:solidFill>
                            <a:schemeClr val="tx1"/>
                          </a:solidFill>
                          <a:effectLst/>
                          <a:latin typeface="+mn-lt"/>
                          <a:ea typeface="+mn-ea"/>
                          <a:cs typeface="+mn-cs"/>
                        </a:rPr>
                        <a:t>This document covers overall technical strategy for architecting </a:t>
                      </a:r>
                      <a:r>
                        <a:rPr lang="en-US" sz="2000" kern="1200" dirty="0" smtClean="0">
                          <a:solidFill>
                            <a:schemeClr val="tx1"/>
                          </a:solidFill>
                          <a:effectLst/>
                          <a:latin typeface="+mn-lt"/>
                          <a:ea typeface="+mn-ea"/>
                          <a:cs typeface="+mn-cs"/>
                        </a:rPr>
                        <a:t>On-Premises infrastructure</a:t>
                      </a:r>
                      <a:r>
                        <a:rPr lang="en-US" sz="2000" kern="1200" dirty="0" smtClean="0">
                          <a:solidFill>
                            <a:schemeClr val="tx1"/>
                          </a:solidFill>
                          <a:effectLst/>
                          <a:latin typeface="+mn-lt"/>
                          <a:ea typeface="+mn-ea"/>
                          <a:cs typeface="+mn-cs"/>
                        </a:rPr>
                        <a:t>. </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Aspire Systems transforms the existing Applications into DevOps model. Deliver a detailed roadmap and Implementation plan to Capture the current As-is state of release management processes and production operations.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of Automated CICD process</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Improvements in monitoring and logging </a:t>
                      </a:r>
                      <a:r>
                        <a:rPr lang="en-US" sz="2000" kern="1200" dirty="0" smtClean="0">
                          <a:solidFill>
                            <a:schemeClr val="tx1"/>
                          </a:solidFill>
                          <a:effectLst/>
                          <a:latin typeface="+mn-lt"/>
                          <a:ea typeface="+mn-ea"/>
                          <a:cs typeface="+mn-cs"/>
                        </a:rPr>
                        <a:t>solutions</a:t>
                      </a:r>
                      <a:endParaRPr lang="en-US" sz="2000" kern="1200" dirty="0" smtClean="0">
                        <a:solidFill>
                          <a:schemeClr val="tx1"/>
                        </a:solidFill>
                        <a:effectLst/>
                        <a:latin typeface="+mn-lt"/>
                        <a:ea typeface="+mn-ea"/>
                        <a:cs typeface="+mn-cs"/>
                      </a:endParaRPr>
                    </a:p>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bl>
          </a:graphicData>
        </a:graphic>
      </p:graphicFrame>
    </p:spTree>
    <p:extLst>
      <p:ext uri="{BB962C8B-B14F-4D97-AF65-F5344CB8AC3E}">
        <p14:creationId xmlns:p14="http://schemas.microsoft.com/office/powerpoint/2010/main" val="42072920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350" y="400071"/>
            <a:ext cx="15501940" cy="1487586"/>
          </a:xfrm>
        </p:spPr>
        <p:txBody>
          <a:bodyPr/>
          <a:lstStyle/>
          <a:p>
            <a:r>
              <a:rPr lang="en-IN" sz="3200" dirty="0"/>
              <a:t>Scope</a:t>
            </a:r>
            <a:br>
              <a:rPr lang="en-IN" sz="3200" dirty="0"/>
            </a:br>
            <a:endParaRPr lang="en-IN" sz="3200" dirty="0"/>
          </a:p>
        </p:txBody>
      </p:sp>
      <p:sp>
        <p:nvSpPr>
          <p:cNvPr id="4" name="Rectangle: Rounded Corners 1">
            <a:extLst>
              <a:ext uri="{FF2B5EF4-FFF2-40B4-BE49-F238E27FC236}">
                <a16:creationId xmlns="" xmlns:a16="http://schemas.microsoft.com/office/drawing/2014/main" id="{A77CE04F-7293-4054-950F-9E8AEED332F9}"/>
              </a:ext>
            </a:extLst>
          </p:cNvPr>
          <p:cNvSpPr/>
          <p:nvPr/>
        </p:nvSpPr>
        <p:spPr>
          <a:xfrm>
            <a:off x="865363" y="1996035"/>
            <a:ext cx="11074402" cy="4167882"/>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2" rIns="91422" bIns="45712" rtlCol="0" anchor="ctr"/>
          <a:lstStyle/>
          <a:p>
            <a:pPr algn="ctr">
              <a:defRPr/>
            </a:pPr>
            <a:endParaRPr lang="en-IN">
              <a:solidFill>
                <a:srgbClr val="F2F2F5"/>
              </a:solidFill>
              <a:latin typeface="Calibri Light"/>
            </a:endParaRPr>
          </a:p>
        </p:txBody>
      </p:sp>
      <p:graphicFrame>
        <p:nvGraphicFramePr>
          <p:cNvPr id="3" name="Table 7">
            <a:extLst>
              <a:ext uri="{FF2B5EF4-FFF2-40B4-BE49-F238E27FC236}">
                <a16:creationId xmlns="" xmlns:a16="http://schemas.microsoft.com/office/drawing/2014/main" id="{AE69F268-D7F4-44A5-92D4-1700EE8E2692}"/>
              </a:ext>
            </a:extLst>
          </p:cNvPr>
          <p:cNvGraphicFramePr>
            <a:graphicFrameLocks noGrp="1"/>
          </p:cNvGraphicFramePr>
          <p:nvPr>
            <p:extLst>
              <p:ext uri="{D42A27DB-BD31-4B8C-83A1-F6EECF244321}">
                <p14:modId xmlns:p14="http://schemas.microsoft.com/office/powerpoint/2010/main" val="478738734"/>
              </p:ext>
            </p:extLst>
          </p:nvPr>
        </p:nvGraphicFramePr>
        <p:xfrm>
          <a:off x="1017763" y="2028825"/>
          <a:ext cx="10769602" cy="4135092"/>
        </p:xfrm>
        <a:graphic>
          <a:graphicData uri="http://schemas.openxmlformats.org/drawingml/2006/table">
            <a:tbl>
              <a:tblPr firstRow="1" bandRow="1">
                <a:tableStyleId>{5940675A-B579-460E-94D1-54222C63F5DA}</a:tableStyleId>
              </a:tblPr>
              <a:tblGrid>
                <a:gridCol w="1673866">
                  <a:extLst>
                    <a:ext uri="{9D8B030D-6E8A-4147-A177-3AD203B41FA5}">
                      <a16:colId xmlns="" xmlns:a16="http://schemas.microsoft.com/office/drawing/2014/main" val="318513274"/>
                    </a:ext>
                  </a:extLst>
                </a:gridCol>
                <a:gridCol w="4335050">
                  <a:extLst>
                    <a:ext uri="{9D8B030D-6E8A-4147-A177-3AD203B41FA5}">
                      <a16:colId xmlns="" xmlns:a16="http://schemas.microsoft.com/office/drawing/2014/main" val="374573814"/>
                    </a:ext>
                  </a:extLst>
                </a:gridCol>
                <a:gridCol w="4760686">
                  <a:extLst>
                    <a:ext uri="{9D8B030D-6E8A-4147-A177-3AD203B41FA5}">
                      <a16:colId xmlns="" xmlns:a16="http://schemas.microsoft.com/office/drawing/2014/main" val="1210945323"/>
                    </a:ext>
                  </a:extLst>
                </a:gridCol>
              </a:tblGrid>
              <a:tr h="494888">
                <a:tc>
                  <a:txBody>
                    <a:bodyPr/>
                    <a:lstStyle/>
                    <a:p>
                      <a:pPr lvl="0" algn="ctr">
                        <a:buNone/>
                      </a:pPr>
                      <a:r>
                        <a:rPr lang="en-US" sz="2000" b="1" dirty="0" smtClean="0">
                          <a:solidFill>
                            <a:schemeClr val="bg2"/>
                          </a:solidFill>
                          <a:latin typeface="+mj-lt"/>
                        </a:rPr>
                        <a:t>Scope</a:t>
                      </a:r>
                      <a:endParaRPr lang="en-US" sz="20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tc>
                  <a:txBody>
                    <a:bodyPr/>
                    <a:lstStyle/>
                    <a:p>
                      <a:pPr lvl="0" algn="ctr">
                        <a:buNone/>
                      </a:pPr>
                      <a:endParaRPr lang="en-US" sz="1200" b="1" dirty="0">
                        <a:solidFill>
                          <a:schemeClr val="bg2"/>
                        </a:solidFill>
                        <a:latin typeface="+mj-lt"/>
                      </a:endParaRPr>
                    </a:p>
                  </a:txBody>
                  <a:tcPr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gradFill>
                      <a:gsLst>
                        <a:gs pos="0">
                          <a:schemeClr val="accent3"/>
                        </a:gs>
                        <a:gs pos="100000">
                          <a:schemeClr val="accent1"/>
                        </a:gs>
                      </a:gsLst>
                      <a:lin ang="0" scaled="1"/>
                    </a:gradFill>
                  </a:tcPr>
                </a:tc>
                <a:extLst>
                  <a:ext uri="{0D108BD9-81ED-4DB2-BD59-A6C34878D82A}">
                    <a16:rowId xmlns="" xmlns:a16="http://schemas.microsoft.com/office/drawing/2014/main" val="487890055"/>
                  </a:ext>
                </a:extLst>
              </a:tr>
              <a:tr h="2499360">
                <a:tc gridSpan="3">
                  <a:txBody>
                    <a:bodyPr/>
                    <a:lstStyle/>
                    <a:p>
                      <a:pPr marL="0" indent="0">
                        <a:buFont typeface="Arial" panose="020B0604020202020204" pitchFamily="34" charset="0"/>
                        <a:buNone/>
                      </a:pPr>
                      <a:endParaRPr lang="en-US" sz="1200" dirty="0" smtClean="0"/>
                    </a:p>
                    <a:p>
                      <a:pPr marL="0" indent="0">
                        <a:buFont typeface="Arial" panose="020B0604020202020204" pitchFamily="34" charset="0"/>
                        <a:buNone/>
                      </a:pPr>
                      <a:endParaRPr lang="en-US" sz="1200" dirty="0" smtClean="0"/>
                    </a:p>
                    <a:p>
                      <a:pPr marL="517525" marR="0" lvl="0" indent="-342900" algn="l" defTabSz="913989" rtl="0" eaLnBrk="1" fontAlgn="auto" latinLnBrk="0" hangingPunct="1">
                        <a:lnSpc>
                          <a:spcPct val="100000"/>
                        </a:lnSpc>
                        <a:spcBef>
                          <a:spcPts val="600"/>
                        </a:spcBef>
                        <a:spcAft>
                          <a:spcPts val="300"/>
                        </a:spcAft>
                        <a:buClr>
                          <a:schemeClr val="accent1"/>
                        </a:buClr>
                        <a:buSzTx/>
                        <a:buFont typeface="Wingdings" panose="05000000000000000000" pitchFamily="2" charset="2"/>
                        <a:buChar char="ü"/>
                        <a:tabLst/>
                        <a:defRPr/>
                      </a:pPr>
                      <a:r>
                        <a:rPr lang="en-US" sz="2000" kern="1200" dirty="0" smtClean="0">
                          <a:solidFill>
                            <a:schemeClr val="tx1"/>
                          </a:solidFill>
                          <a:effectLst/>
                          <a:latin typeface="+mn-lt"/>
                          <a:ea typeface="+mn-ea"/>
                          <a:cs typeface="+mn-cs"/>
                        </a:rPr>
                        <a:t>During the workshop Aspire team Analyze the </a:t>
                      </a:r>
                      <a:r>
                        <a:rPr lang="en-US" sz="2000" kern="1200" dirty="0" smtClean="0">
                          <a:solidFill>
                            <a:schemeClr val="tx1"/>
                          </a:solidFill>
                          <a:effectLst/>
                          <a:latin typeface="+mn-lt"/>
                          <a:ea typeface="+mn-ea"/>
                          <a:cs typeface="+mn-cs"/>
                        </a:rPr>
                        <a:t>LIQD </a:t>
                      </a:r>
                      <a:r>
                        <a:rPr lang="en-US" sz="2000" kern="1200" dirty="0" smtClean="0">
                          <a:solidFill>
                            <a:schemeClr val="tx1"/>
                          </a:solidFill>
                          <a:effectLst/>
                          <a:latin typeface="+mn-lt"/>
                          <a:ea typeface="+mn-ea"/>
                          <a:cs typeface="+mn-cs"/>
                        </a:rPr>
                        <a:t>Project and understand the number of   </a:t>
                      </a:r>
                      <a:r>
                        <a:rPr lang="en-US" sz="2000" kern="1200" baseline="0" dirty="0" smtClean="0">
                          <a:solidFill>
                            <a:schemeClr val="tx1"/>
                          </a:solidFill>
                          <a:effectLst/>
                          <a:latin typeface="+mn-lt"/>
                          <a:ea typeface="+mn-ea"/>
                          <a:cs typeface="+mn-cs"/>
                        </a:rPr>
                        <a:t>       A</a:t>
                      </a:r>
                      <a:r>
                        <a:rPr lang="en-US" sz="2000" kern="1200" dirty="0" smtClean="0">
                          <a:solidFill>
                            <a:schemeClr val="tx1"/>
                          </a:solidFill>
                          <a:effectLst/>
                          <a:latin typeface="+mn-lt"/>
                          <a:ea typeface="+mn-ea"/>
                          <a:cs typeface="+mn-cs"/>
                        </a:rPr>
                        <a:t>pplications  to build the  continuous Integration and Continuous  deployment which are in scope.</a:t>
                      </a:r>
                    </a:p>
                    <a:p>
                      <a:pPr marL="517525" lvl="0" indent="-34290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Understand the existing Tech stack and deployment process.</a:t>
                      </a:r>
                    </a:p>
                    <a:p>
                      <a:pPr marL="346075" lvl="0" indent="-171450" algn="l" defTabSz="913989" rtl="0" eaLnBrk="1" latinLnBrk="0" hangingPunct="1">
                        <a:spcBef>
                          <a:spcPts val="600"/>
                        </a:spcBef>
                        <a:spcAft>
                          <a:spcPts val="300"/>
                        </a:spcAft>
                        <a:buClr>
                          <a:schemeClr val="accent1"/>
                        </a:buClr>
                        <a:buFont typeface="Wingdings" panose="05000000000000000000" pitchFamily="2" charset="2"/>
                        <a:buChar char="ü"/>
                      </a:pPr>
                      <a:r>
                        <a:rPr lang="en-US" sz="2000" kern="1200" dirty="0" smtClean="0">
                          <a:solidFill>
                            <a:schemeClr val="tx1"/>
                          </a:solidFill>
                          <a:effectLst/>
                          <a:latin typeface="+mn-lt"/>
                          <a:ea typeface="+mn-ea"/>
                          <a:cs typeface="+mn-cs"/>
                        </a:rPr>
                        <a:t>  Dependency Identification</a:t>
                      </a: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kern="1200" dirty="0">
                        <a:solidFill>
                          <a:schemeClr val="tx1"/>
                        </a:solidFill>
                        <a:effectLst/>
                        <a:latin typeface="+mj-lt"/>
                        <a:ea typeface="+mn-ea"/>
                        <a:cs typeface="+mn-cs"/>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pPr marL="174625" lvl="0" indent="0" algn="l">
                        <a:spcBef>
                          <a:spcPts val="600"/>
                        </a:spcBef>
                        <a:spcAft>
                          <a:spcPts val="300"/>
                        </a:spcAft>
                        <a:buClr>
                          <a:schemeClr val="accent1"/>
                        </a:buClr>
                        <a:buFont typeface="Wingdings" panose="05000000000000000000" pitchFamily="2" charset="2"/>
                        <a:buNone/>
                      </a:pPr>
                      <a:endParaRPr lang="en-US" sz="1100" dirty="0">
                        <a:effectLst/>
                        <a:latin typeface="+mj-lt"/>
                      </a:endParaRPr>
                    </a:p>
                  </a:txBody>
                  <a:tcPr marL="18940" marR="18940" marT="0" marB="0" anchor="ctr">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extLst>
                  <a:ext uri="{0D108BD9-81ED-4DB2-BD59-A6C34878D82A}">
                    <a16:rowId xmlns="" xmlns:a16="http://schemas.microsoft.com/office/drawing/2014/main" val="415379667"/>
                  </a:ext>
                </a:extLst>
              </a:tr>
              <a:tr h="1140844">
                <a:tc gridSpan="3">
                  <a:txBody>
                    <a:bodyPr/>
                    <a:lstStyle/>
                    <a:p>
                      <a:pPr marL="457200" indent="-365760" algn="l">
                        <a:spcBef>
                          <a:spcPts val="1200"/>
                        </a:spcBef>
                        <a:spcAft>
                          <a:spcPts val="300"/>
                        </a:spcAft>
                        <a:buFont typeface="Wingdings" panose="05000000000000000000" pitchFamily="2" charset="2"/>
                        <a:buChar char="ü"/>
                      </a:pPr>
                      <a:endParaRPr lang="en-US" sz="1200" b="1" dirty="0">
                        <a:effectLst/>
                        <a:latin typeface="+mj-lt"/>
                        <a:ea typeface="Times New Roman"/>
                        <a:cs typeface="Arial Bold"/>
                      </a:endParaRPr>
                    </a:p>
                  </a:txBody>
                  <a:tcPr marL="18940" marR="18940" marT="0" marB="0">
                    <a:lnL w="6350" cap="flat" cmpd="sng" algn="ctr">
                      <a:solidFill>
                        <a:schemeClr val="tx2">
                          <a:lumMod val="75000"/>
                        </a:schemeClr>
                      </a:solidFill>
                      <a:prstDash val="solid"/>
                      <a:round/>
                      <a:headEnd type="none" w="med" len="med"/>
                      <a:tailEnd type="none" w="med" len="med"/>
                    </a:lnL>
                    <a:lnR w="6350" cap="flat" cmpd="sng" algn="ctr">
                      <a:solidFill>
                        <a:schemeClr val="tx2">
                          <a:lumMod val="75000"/>
                        </a:schemeClr>
                      </a:solidFill>
                      <a:prstDash val="solid"/>
                      <a:round/>
                      <a:headEnd type="none" w="med" len="med"/>
                      <a:tailEnd type="none" w="med" len="med"/>
                    </a:lnR>
                    <a:lnT w="6350" cap="flat" cmpd="sng" algn="ctr">
                      <a:solidFill>
                        <a:schemeClr val="tx2">
                          <a:lumMod val="75000"/>
                        </a:schemeClr>
                      </a:solidFill>
                      <a:prstDash val="solid"/>
                      <a:round/>
                      <a:headEnd type="none" w="med" len="med"/>
                      <a:tailEnd type="none" w="med" len="med"/>
                    </a:lnT>
                    <a:lnB w="6350" cap="flat" cmpd="sng" algn="ctr">
                      <a:solidFill>
                        <a:schemeClr val="tx2">
                          <a:lumMod val="75000"/>
                        </a:schemeClr>
                      </a:solidFill>
                      <a:prstDash val="solid"/>
                      <a:round/>
                      <a:headEnd type="none" w="med" len="med"/>
                      <a:tailEnd type="none" w="med" len="med"/>
                    </a:lnB>
                    <a:solidFill>
                      <a:schemeClr val="bg2"/>
                    </a:solidFill>
                  </a:tcPr>
                </a:tc>
                <a:tc hMerge="1">
                  <a:txBody>
                    <a:bodyPr/>
                    <a:lstStyle/>
                    <a:p>
                      <a:endParaRPr lang="en-US"/>
                    </a:p>
                  </a:txBody>
                  <a:tcPr/>
                </a:tc>
                <a:tc hMerge="1">
                  <a:txBody>
                    <a:bodyPr/>
                    <a:lstStyle/>
                    <a:p>
                      <a:endParaRPr lang="en-US"/>
                    </a:p>
                  </a:txBody>
                  <a:tcPr/>
                </a:tc>
              </a:tr>
            </a:tbl>
          </a:graphicData>
        </a:graphic>
      </p:graphicFrame>
    </p:spTree>
    <p:extLst>
      <p:ext uri="{BB962C8B-B14F-4D97-AF65-F5344CB8AC3E}">
        <p14:creationId xmlns:p14="http://schemas.microsoft.com/office/powerpoint/2010/main" val="20460573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A03898-BEDD-4F69-84C9-067BDF83E2A5}"/>
              </a:ext>
            </a:extLst>
          </p:cNvPr>
          <p:cNvSpPr>
            <a:spLocks noGrp="1"/>
          </p:cNvSpPr>
          <p:nvPr>
            <p:ph type="title"/>
          </p:nvPr>
        </p:nvSpPr>
        <p:spPr/>
        <p:txBody>
          <a:bodyPr/>
          <a:lstStyle/>
          <a:p>
            <a:r>
              <a:rPr lang="en-IN" dirty="0">
                <a:latin typeface="+mn-lt"/>
              </a:rPr>
              <a:t>DevOps - Why us?</a:t>
            </a:r>
          </a:p>
        </p:txBody>
      </p:sp>
      <p:sp>
        <p:nvSpPr>
          <p:cNvPr id="7" name="Freeform 653">
            <a:extLst>
              <a:ext uri="{FF2B5EF4-FFF2-40B4-BE49-F238E27FC236}">
                <a16:creationId xmlns="" xmlns:a16="http://schemas.microsoft.com/office/drawing/2014/main" id="{6F1A39A9-0930-485A-9327-C9DBB415E4B5}"/>
              </a:ext>
            </a:extLst>
          </p:cNvPr>
          <p:cNvSpPr/>
          <p:nvPr/>
        </p:nvSpPr>
        <p:spPr>
          <a:xfrm>
            <a:off x="7123656"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8" name="Freeform 654">
            <a:extLst>
              <a:ext uri="{FF2B5EF4-FFF2-40B4-BE49-F238E27FC236}">
                <a16:creationId xmlns="" xmlns:a16="http://schemas.microsoft.com/office/drawing/2014/main" id="{9840934B-B60E-465F-BC56-2392F056DC47}"/>
              </a:ext>
            </a:extLst>
          </p:cNvPr>
          <p:cNvSpPr/>
          <p:nvPr/>
        </p:nvSpPr>
        <p:spPr>
          <a:xfrm>
            <a:off x="7710947"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4" name="Freeform 650">
            <a:extLst>
              <a:ext uri="{FF2B5EF4-FFF2-40B4-BE49-F238E27FC236}">
                <a16:creationId xmlns="" xmlns:a16="http://schemas.microsoft.com/office/drawing/2014/main" id="{3419BD47-05AE-44F0-9AF5-95582F3D953E}"/>
              </a:ext>
            </a:extLst>
          </p:cNvPr>
          <p:cNvSpPr/>
          <p:nvPr/>
        </p:nvSpPr>
        <p:spPr>
          <a:xfrm>
            <a:off x="731535"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4D6BC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5" name="Rectangle 4">
            <a:extLst>
              <a:ext uri="{FF2B5EF4-FFF2-40B4-BE49-F238E27FC236}">
                <a16:creationId xmlns="" xmlns:a16="http://schemas.microsoft.com/office/drawing/2014/main" id="{23142143-4939-46AA-BA9A-B9E115DE0B80}"/>
              </a:ext>
            </a:extLst>
          </p:cNvPr>
          <p:cNvSpPr>
            <a:spLocks/>
          </p:cNvSpPr>
          <p:nvPr/>
        </p:nvSpPr>
        <p:spPr bwMode="auto">
          <a:xfrm>
            <a:off x="913124"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9" name="Rectangle 8">
            <a:extLst>
              <a:ext uri="{FF2B5EF4-FFF2-40B4-BE49-F238E27FC236}">
                <a16:creationId xmlns="" xmlns:a16="http://schemas.microsoft.com/office/drawing/2014/main" id="{59920084-D49D-43D5-8115-4ABD7DDB1243}"/>
              </a:ext>
            </a:extLst>
          </p:cNvPr>
          <p:cNvSpPr/>
          <p:nvPr/>
        </p:nvSpPr>
        <p:spPr>
          <a:xfrm>
            <a:off x="792480"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Why do organizations approach us?</a:t>
            </a:r>
          </a:p>
        </p:txBody>
      </p:sp>
      <p:sp>
        <p:nvSpPr>
          <p:cNvPr id="13" name="Freeform 653">
            <a:extLst>
              <a:ext uri="{FF2B5EF4-FFF2-40B4-BE49-F238E27FC236}">
                <a16:creationId xmlns="" xmlns:a16="http://schemas.microsoft.com/office/drawing/2014/main" id="{911BA3C1-B7F8-4FA2-BD95-AA7287480421}"/>
              </a:ext>
            </a:extLst>
          </p:cNvPr>
          <p:cNvSpPr/>
          <p:nvPr/>
        </p:nvSpPr>
        <p:spPr>
          <a:xfrm>
            <a:off x="15422380" y="1492500"/>
            <a:ext cx="1031156" cy="685800"/>
          </a:xfrm>
          <a:custGeom>
            <a:avLst/>
            <a:gdLst>
              <a:gd name="connsiteX0" fmla="*/ 0 w 479425"/>
              <a:gd name="connsiteY0" fmla="*/ 0 h 342900"/>
              <a:gd name="connsiteX1" fmla="*/ 225425 w 479425"/>
              <a:gd name="connsiteY1" fmla="*/ 3175 h 342900"/>
              <a:gd name="connsiteX2" fmla="*/ 479425 w 479425"/>
              <a:gd name="connsiteY2" fmla="*/ 342900 h 342900"/>
              <a:gd name="connsiteX3" fmla="*/ 0 w 479425"/>
              <a:gd name="connsiteY3" fmla="*/ 0 h 342900"/>
            </a:gdLst>
            <a:ahLst/>
            <a:cxnLst>
              <a:cxn ang="0">
                <a:pos x="connsiteX0" y="connsiteY0"/>
              </a:cxn>
              <a:cxn ang="0">
                <a:pos x="connsiteX1" y="connsiteY1"/>
              </a:cxn>
              <a:cxn ang="0">
                <a:pos x="connsiteX2" y="connsiteY2"/>
              </a:cxn>
              <a:cxn ang="0">
                <a:pos x="connsiteX3" y="connsiteY3"/>
              </a:cxn>
            </a:cxnLst>
            <a:rect l="l" t="t" r="r" b="b"/>
            <a:pathLst>
              <a:path w="479425" h="342900">
                <a:moveTo>
                  <a:pt x="0" y="0"/>
                </a:moveTo>
                <a:lnTo>
                  <a:pt x="225425" y="3175"/>
                </a:lnTo>
                <a:lnTo>
                  <a:pt x="479425" y="342900"/>
                </a:lnTo>
                <a:lnTo>
                  <a:pt x="0" y="0"/>
                </a:lnTo>
                <a:close/>
              </a:path>
            </a:pathLst>
          </a:cu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4" name="Freeform 654">
            <a:extLst>
              <a:ext uri="{FF2B5EF4-FFF2-40B4-BE49-F238E27FC236}">
                <a16:creationId xmlns="" xmlns:a16="http://schemas.microsoft.com/office/drawing/2014/main" id="{099D109B-7F6F-4E42-84E0-2A39C2A75B75}"/>
              </a:ext>
            </a:extLst>
          </p:cNvPr>
          <p:cNvSpPr/>
          <p:nvPr/>
        </p:nvSpPr>
        <p:spPr>
          <a:xfrm>
            <a:off x="16009679" y="1638567"/>
            <a:ext cx="430218" cy="539750"/>
          </a:xfrm>
          <a:custGeom>
            <a:avLst/>
            <a:gdLst>
              <a:gd name="connsiteX0" fmla="*/ 200025 w 200025"/>
              <a:gd name="connsiteY0" fmla="*/ 269875 h 269875"/>
              <a:gd name="connsiteX1" fmla="*/ 0 w 200025"/>
              <a:gd name="connsiteY1" fmla="*/ 0 h 269875"/>
              <a:gd name="connsiteX2" fmla="*/ 180975 w 200025"/>
              <a:gd name="connsiteY2" fmla="*/ 0 h 269875"/>
              <a:gd name="connsiteX3" fmla="*/ 200025 w 200025"/>
              <a:gd name="connsiteY3" fmla="*/ 269875 h 269875"/>
            </a:gdLst>
            <a:ahLst/>
            <a:cxnLst>
              <a:cxn ang="0">
                <a:pos x="connsiteX0" y="connsiteY0"/>
              </a:cxn>
              <a:cxn ang="0">
                <a:pos x="connsiteX1" y="connsiteY1"/>
              </a:cxn>
              <a:cxn ang="0">
                <a:pos x="connsiteX2" y="connsiteY2"/>
              </a:cxn>
              <a:cxn ang="0">
                <a:pos x="connsiteX3" y="connsiteY3"/>
              </a:cxn>
            </a:cxnLst>
            <a:rect l="l" t="t" r="r" b="b"/>
            <a:pathLst>
              <a:path w="200025" h="269875">
                <a:moveTo>
                  <a:pt x="200025" y="269875"/>
                </a:moveTo>
                <a:lnTo>
                  <a:pt x="0" y="0"/>
                </a:lnTo>
                <a:lnTo>
                  <a:pt x="180975" y="0"/>
                </a:lnTo>
                <a:lnTo>
                  <a:pt x="200025" y="269875"/>
                </a:lnTo>
                <a:close/>
              </a:path>
            </a:pathLst>
          </a:custGeom>
          <a:solidFill>
            <a:srgbClr val="A472BE"/>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5" name="Freeform 650">
            <a:extLst>
              <a:ext uri="{FF2B5EF4-FFF2-40B4-BE49-F238E27FC236}">
                <a16:creationId xmlns="" xmlns:a16="http://schemas.microsoft.com/office/drawing/2014/main" id="{66B265F8-2C19-410C-80E6-68BB38675A7A}"/>
              </a:ext>
            </a:extLst>
          </p:cNvPr>
          <p:cNvSpPr/>
          <p:nvPr/>
        </p:nvSpPr>
        <p:spPr>
          <a:xfrm>
            <a:off x="9030259" y="1355387"/>
            <a:ext cx="7545074" cy="4373290"/>
          </a:xfrm>
          <a:custGeom>
            <a:avLst/>
            <a:gdLst>
              <a:gd name="connsiteX0" fmla="*/ 82550 w 3086100"/>
              <a:gd name="connsiteY0" fmla="*/ 2317750 h 2317750"/>
              <a:gd name="connsiteX1" fmla="*/ 0 w 3086100"/>
              <a:gd name="connsiteY1" fmla="*/ 2133600 h 2317750"/>
              <a:gd name="connsiteX2" fmla="*/ 0 w 3086100"/>
              <a:gd name="connsiteY2" fmla="*/ 0 h 2317750"/>
              <a:gd name="connsiteX3" fmla="*/ 2520950 w 3086100"/>
              <a:gd name="connsiteY3" fmla="*/ 0 h 2317750"/>
              <a:gd name="connsiteX4" fmla="*/ 3086100 w 3086100"/>
              <a:gd name="connsiteY4" fmla="*/ 438150 h 2317750"/>
              <a:gd name="connsiteX5" fmla="*/ 88900 w 3086100"/>
              <a:gd name="connsiteY5" fmla="*/ 438150 h 2317750"/>
              <a:gd name="connsiteX6" fmla="*/ 82550 w 3086100"/>
              <a:gd name="connsiteY6" fmla="*/ 2317750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0" h="2317750">
                <a:moveTo>
                  <a:pt x="82550" y="2317750"/>
                </a:moveTo>
                <a:lnTo>
                  <a:pt x="0" y="2133600"/>
                </a:lnTo>
                <a:lnTo>
                  <a:pt x="0" y="0"/>
                </a:lnTo>
                <a:lnTo>
                  <a:pt x="2520950" y="0"/>
                </a:lnTo>
                <a:lnTo>
                  <a:pt x="3086100" y="438150"/>
                </a:lnTo>
                <a:lnTo>
                  <a:pt x="88900" y="438150"/>
                </a:lnTo>
                <a:cubicBezTo>
                  <a:pt x="86783" y="1064683"/>
                  <a:pt x="84667" y="1691217"/>
                  <a:pt x="82550" y="2317750"/>
                </a:cubicBezTo>
                <a:close/>
              </a:path>
            </a:pathLst>
          </a:cu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endParaRPr>
          </a:p>
        </p:txBody>
      </p:sp>
      <p:sp>
        <p:nvSpPr>
          <p:cNvPr id="16" name="Rectangle 15">
            <a:extLst>
              <a:ext uri="{FF2B5EF4-FFF2-40B4-BE49-F238E27FC236}">
                <a16:creationId xmlns="" xmlns:a16="http://schemas.microsoft.com/office/drawing/2014/main" id="{6B9DB958-465F-42BB-922D-4454F579CDA3}"/>
              </a:ext>
            </a:extLst>
          </p:cNvPr>
          <p:cNvSpPr>
            <a:spLocks/>
          </p:cNvSpPr>
          <p:nvPr/>
        </p:nvSpPr>
        <p:spPr bwMode="auto">
          <a:xfrm>
            <a:off x="9211848" y="2165988"/>
            <a:ext cx="7545076" cy="7602852"/>
          </a:xfrm>
          <a:prstGeom prst="rect">
            <a:avLst/>
          </a:prstGeom>
          <a:gradFill>
            <a:gsLst>
              <a:gs pos="0">
                <a:schemeClr val="bg1"/>
              </a:gs>
              <a:gs pos="100000">
                <a:schemeClr val="bg1">
                  <a:lumMod val="95000"/>
                </a:schemeClr>
              </a:gs>
            </a:gsLst>
            <a:lin ang="5400000" scaled="0"/>
          </a:gradFill>
          <a:ln w="952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defTabSz="1828800"/>
            <a:endParaRPr lang="en-IN" sz="2400">
              <a:solidFill>
                <a:srgbClr val="4D4F53"/>
              </a:solidFill>
              <a:cs typeface="Arial" pitchFamily="34" charset="0"/>
            </a:endParaRPr>
          </a:p>
        </p:txBody>
      </p:sp>
      <p:sp>
        <p:nvSpPr>
          <p:cNvPr id="18" name="Rectangle 17">
            <a:extLst>
              <a:ext uri="{FF2B5EF4-FFF2-40B4-BE49-F238E27FC236}">
                <a16:creationId xmlns="" xmlns:a16="http://schemas.microsoft.com/office/drawing/2014/main" id="{CE89C553-DCBF-4F71-8679-DC54E1BB3646}"/>
              </a:ext>
            </a:extLst>
          </p:cNvPr>
          <p:cNvSpPr/>
          <p:nvPr/>
        </p:nvSpPr>
        <p:spPr>
          <a:xfrm>
            <a:off x="9091204" y="1437307"/>
            <a:ext cx="7096540" cy="615554"/>
          </a:xfrm>
          <a:prstGeom prst="rect">
            <a:avLst/>
          </a:prstGeom>
        </p:spPr>
        <p:txBody>
          <a:bodyPr wrap="square" lIns="182880" tIns="91440" rIns="182880" bIns="91440" anchor="ctr">
            <a:spAutoFit/>
          </a:bodyPr>
          <a:lstStyle/>
          <a:p>
            <a:pPr defTabSz="1371600"/>
            <a:r>
              <a:rPr lang="en-US" sz="2800" b="1" dirty="0">
                <a:solidFill>
                  <a:prstClr val="white"/>
                </a:solidFill>
                <a:effectLst>
                  <a:outerShdw blurRad="38100" dist="38100" dir="2700000" algn="tl">
                    <a:srgbClr val="000000">
                      <a:alpha val="43137"/>
                    </a:srgbClr>
                  </a:outerShdw>
                </a:effectLst>
                <a:cs typeface="Arial" panose="020B0604020202020204" pitchFamily="34" charset="0"/>
              </a:rPr>
              <a:t>How do we help</a:t>
            </a:r>
            <a:r>
              <a:rPr lang="en-US" sz="2800" b="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p>
        </p:txBody>
      </p:sp>
      <p:sp>
        <p:nvSpPr>
          <p:cNvPr id="19" name="Freeform 5">
            <a:extLst>
              <a:ext uri="{FF2B5EF4-FFF2-40B4-BE49-F238E27FC236}">
                <a16:creationId xmlns="" xmlns:a16="http://schemas.microsoft.com/office/drawing/2014/main" id="{0A632B97-1F29-4AB8-8884-1EACD0874E82}"/>
              </a:ext>
            </a:extLst>
          </p:cNvPr>
          <p:cNvSpPr>
            <a:spLocks noEditPoints="1"/>
          </p:cNvSpPr>
          <p:nvPr/>
        </p:nvSpPr>
        <p:spPr bwMode="auto">
          <a:xfrm>
            <a:off x="4831926" y="6403377"/>
            <a:ext cx="3109360" cy="2886474"/>
          </a:xfrm>
          <a:custGeom>
            <a:avLst/>
            <a:gdLst/>
            <a:ahLst/>
            <a:cxnLst>
              <a:cxn ang="0">
                <a:pos x="8904" y="12564"/>
              </a:cxn>
              <a:cxn ang="0">
                <a:pos x="9566" y="13808"/>
              </a:cxn>
              <a:cxn ang="0">
                <a:pos x="7685" y="14806"/>
              </a:cxn>
              <a:cxn ang="0">
                <a:pos x="6597" y="11745"/>
              </a:cxn>
              <a:cxn ang="0">
                <a:pos x="8214" y="11303"/>
              </a:cxn>
              <a:cxn ang="0">
                <a:pos x="7026" y="13296"/>
              </a:cxn>
              <a:cxn ang="0">
                <a:pos x="4416" y="10989"/>
              </a:cxn>
              <a:cxn ang="0">
                <a:pos x="6254" y="9497"/>
              </a:cxn>
              <a:cxn ang="0">
                <a:pos x="5551" y="11735"/>
              </a:cxn>
              <a:cxn ang="0">
                <a:pos x="2887" y="9495"/>
              </a:cxn>
              <a:cxn ang="0">
                <a:pos x="4723" y="7973"/>
              </a:cxn>
              <a:cxn ang="0">
                <a:pos x="4007" y="10232"/>
              </a:cxn>
              <a:cxn ang="0">
                <a:pos x="2944" y="10039"/>
              </a:cxn>
              <a:cxn ang="0">
                <a:pos x="9993" y="1563"/>
              </a:cxn>
              <a:cxn ang="0">
                <a:pos x="14978" y="2412"/>
              </a:cxn>
              <a:cxn ang="0">
                <a:pos x="16157" y="5423"/>
              </a:cxn>
              <a:cxn ang="0">
                <a:pos x="15755" y="7260"/>
              </a:cxn>
              <a:cxn ang="0">
                <a:pos x="10302" y="3231"/>
              </a:cxn>
              <a:cxn ang="0">
                <a:pos x="7105" y="5609"/>
              </a:cxn>
              <a:cxn ang="0">
                <a:pos x="1940" y="8204"/>
              </a:cxn>
              <a:cxn ang="0">
                <a:pos x="878" y="6117"/>
              </a:cxn>
              <a:cxn ang="0">
                <a:pos x="1111" y="3195"/>
              </a:cxn>
              <a:cxn ang="0">
                <a:pos x="3221" y="1119"/>
              </a:cxn>
              <a:cxn ang="0">
                <a:pos x="5833" y="834"/>
              </a:cxn>
              <a:cxn ang="0">
                <a:pos x="7937" y="2065"/>
              </a:cxn>
              <a:cxn ang="0">
                <a:pos x="5119" y="4868"/>
              </a:cxn>
              <a:cxn ang="0">
                <a:pos x="5510" y="6133"/>
              </a:cxn>
              <a:cxn ang="0">
                <a:pos x="7647" y="6204"/>
              </a:cxn>
              <a:cxn ang="0">
                <a:pos x="10090" y="4080"/>
              </a:cxn>
              <a:cxn ang="0">
                <a:pos x="13953" y="9646"/>
              </a:cxn>
              <a:cxn ang="0">
                <a:pos x="12143" y="8078"/>
              </a:cxn>
              <a:cxn ang="0">
                <a:pos x="9755" y="6665"/>
              </a:cxn>
              <a:cxn ang="0">
                <a:pos x="13185" y="10381"/>
              </a:cxn>
              <a:cxn ang="0">
                <a:pos x="12663" y="11158"/>
              </a:cxn>
              <a:cxn ang="0">
                <a:pos x="9108" y="8067"/>
              </a:cxn>
              <a:cxn ang="0">
                <a:pos x="8287" y="8255"/>
              </a:cxn>
              <a:cxn ang="0">
                <a:pos x="11665" y="12020"/>
              </a:cxn>
              <a:cxn ang="0">
                <a:pos x="10105" y="12141"/>
              </a:cxn>
              <a:cxn ang="0">
                <a:pos x="8601" y="10633"/>
              </a:cxn>
              <a:cxn ang="0">
                <a:pos x="7516" y="9813"/>
              </a:cxn>
              <a:cxn ang="0">
                <a:pos x="6066" y="8708"/>
              </a:cxn>
              <a:cxn ang="0">
                <a:pos x="5191" y="7353"/>
              </a:cxn>
              <a:cxn ang="0">
                <a:pos x="3165" y="8072"/>
              </a:cxn>
              <a:cxn ang="0">
                <a:pos x="313" y="6806"/>
              </a:cxn>
              <a:cxn ang="0">
                <a:pos x="2220" y="10275"/>
              </a:cxn>
              <a:cxn ang="0">
                <a:pos x="3443" y="11147"/>
              </a:cxn>
              <a:cxn ang="0">
                <a:pos x="4172" y="12333"/>
              </a:cxn>
              <a:cxn ang="0">
                <a:pos x="5188" y="13048"/>
              </a:cxn>
              <a:cxn ang="0">
                <a:pos x="6619" y="14183"/>
              </a:cxn>
              <a:cxn ang="0">
                <a:pos x="8317" y="15686"/>
              </a:cxn>
              <a:cxn ang="0">
                <a:pos x="10311" y="14088"/>
              </a:cxn>
              <a:cxn ang="0">
                <a:pos x="11788" y="13184"/>
              </a:cxn>
              <a:cxn ang="0">
                <a:pos x="12721" y="11891"/>
              </a:cxn>
              <a:cxn ang="0">
                <a:pos x="14614" y="10280"/>
              </a:cxn>
              <a:cxn ang="0">
                <a:pos x="15455" y="9023"/>
              </a:cxn>
              <a:cxn ang="0">
                <a:pos x="16860" y="6125"/>
              </a:cxn>
              <a:cxn ang="0">
                <a:pos x="16280" y="2945"/>
              </a:cxn>
              <a:cxn ang="0">
                <a:pos x="14061" y="855"/>
              </a:cxn>
              <a:cxn ang="0">
                <a:pos x="10557" y="593"/>
              </a:cxn>
              <a:cxn ang="0">
                <a:pos x="8243" y="1187"/>
              </a:cxn>
              <a:cxn ang="0">
                <a:pos x="5116" y="3"/>
              </a:cxn>
              <a:cxn ang="0">
                <a:pos x="2891" y="454"/>
              </a:cxn>
              <a:cxn ang="0">
                <a:pos x="443" y="2853"/>
              </a:cxn>
            </a:cxnLst>
            <a:rect l="0" t="0" r="r" b="b"/>
            <a:pathLst>
              <a:path w="16908" h="15696">
                <a:moveTo>
                  <a:pt x="7418" y="14262"/>
                </a:moveTo>
                <a:lnTo>
                  <a:pt x="7418" y="14236"/>
                </a:lnTo>
                <a:lnTo>
                  <a:pt x="7419" y="14209"/>
                </a:lnTo>
                <a:lnTo>
                  <a:pt x="7422" y="14184"/>
                </a:lnTo>
                <a:lnTo>
                  <a:pt x="7425" y="14159"/>
                </a:lnTo>
                <a:lnTo>
                  <a:pt x="7428" y="14135"/>
                </a:lnTo>
                <a:lnTo>
                  <a:pt x="7432" y="14113"/>
                </a:lnTo>
                <a:lnTo>
                  <a:pt x="7437" y="14091"/>
                </a:lnTo>
                <a:lnTo>
                  <a:pt x="7443" y="14069"/>
                </a:lnTo>
                <a:lnTo>
                  <a:pt x="7449" y="14049"/>
                </a:lnTo>
                <a:lnTo>
                  <a:pt x="7455" y="14027"/>
                </a:lnTo>
                <a:lnTo>
                  <a:pt x="7464" y="14008"/>
                </a:lnTo>
                <a:lnTo>
                  <a:pt x="7471" y="13989"/>
                </a:lnTo>
                <a:lnTo>
                  <a:pt x="7480" y="13970"/>
                </a:lnTo>
                <a:lnTo>
                  <a:pt x="7489" y="13952"/>
                </a:lnTo>
                <a:lnTo>
                  <a:pt x="7499" y="13934"/>
                </a:lnTo>
                <a:lnTo>
                  <a:pt x="7508" y="13917"/>
                </a:lnTo>
                <a:lnTo>
                  <a:pt x="7530" y="13885"/>
                </a:lnTo>
                <a:lnTo>
                  <a:pt x="7553" y="13853"/>
                </a:lnTo>
                <a:lnTo>
                  <a:pt x="7577" y="13822"/>
                </a:lnTo>
                <a:lnTo>
                  <a:pt x="7602" y="13794"/>
                </a:lnTo>
                <a:lnTo>
                  <a:pt x="7629" y="13764"/>
                </a:lnTo>
                <a:lnTo>
                  <a:pt x="7656" y="13737"/>
                </a:lnTo>
                <a:lnTo>
                  <a:pt x="7684" y="13708"/>
                </a:lnTo>
                <a:lnTo>
                  <a:pt x="7712" y="13681"/>
                </a:lnTo>
                <a:lnTo>
                  <a:pt x="7752" y="13640"/>
                </a:lnTo>
                <a:lnTo>
                  <a:pt x="7805" y="13586"/>
                </a:lnTo>
                <a:lnTo>
                  <a:pt x="7869" y="13521"/>
                </a:lnTo>
                <a:lnTo>
                  <a:pt x="7940" y="13448"/>
                </a:lnTo>
                <a:lnTo>
                  <a:pt x="8019" y="13368"/>
                </a:lnTo>
                <a:lnTo>
                  <a:pt x="8102" y="13283"/>
                </a:lnTo>
                <a:lnTo>
                  <a:pt x="8189" y="13196"/>
                </a:lnTo>
                <a:lnTo>
                  <a:pt x="8276" y="13108"/>
                </a:lnTo>
                <a:lnTo>
                  <a:pt x="8364" y="13020"/>
                </a:lnTo>
                <a:lnTo>
                  <a:pt x="8450" y="12937"/>
                </a:lnTo>
                <a:lnTo>
                  <a:pt x="8532" y="12858"/>
                </a:lnTo>
                <a:lnTo>
                  <a:pt x="8608" y="12785"/>
                </a:lnTo>
                <a:lnTo>
                  <a:pt x="8678" y="12721"/>
                </a:lnTo>
                <a:lnTo>
                  <a:pt x="8737" y="12668"/>
                </a:lnTo>
                <a:lnTo>
                  <a:pt x="8764" y="12647"/>
                </a:lnTo>
                <a:lnTo>
                  <a:pt x="8787" y="12628"/>
                </a:lnTo>
                <a:lnTo>
                  <a:pt x="8807" y="12614"/>
                </a:lnTo>
                <a:lnTo>
                  <a:pt x="8823" y="12604"/>
                </a:lnTo>
                <a:lnTo>
                  <a:pt x="8850" y="12589"/>
                </a:lnTo>
                <a:lnTo>
                  <a:pt x="8877" y="12575"/>
                </a:lnTo>
                <a:lnTo>
                  <a:pt x="8904" y="12564"/>
                </a:lnTo>
                <a:lnTo>
                  <a:pt x="8932" y="12553"/>
                </a:lnTo>
                <a:lnTo>
                  <a:pt x="8959" y="12544"/>
                </a:lnTo>
                <a:lnTo>
                  <a:pt x="8987" y="12536"/>
                </a:lnTo>
                <a:lnTo>
                  <a:pt x="9014" y="12530"/>
                </a:lnTo>
                <a:lnTo>
                  <a:pt x="9043" y="12525"/>
                </a:lnTo>
                <a:lnTo>
                  <a:pt x="9070" y="12520"/>
                </a:lnTo>
                <a:lnTo>
                  <a:pt x="9099" y="12518"/>
                </a:lnTo>
                <a:lnTo>
                  <a:pt x="9126" y="12516"/>
                </a:lnTo>
                <a:lnTo>
                  <a:pt x="9155" y="12516"/>
                </a:lnTo>
                <a:lnTo>
                  <a:pt x="9182" y="12517"/>
                </a:lnTo>
                <a:lnTo>
                  <a:pt x="9210" y="12519"/>
                </a:lnTo>
                <a:lnTo>
                  <a:pt x="9237" y="12523"/>
                </a:lnTo>
                <a:lnTo>
                  <a:pt x="9266" y="12527"/>
                </a:lnTo>
                <a:lnTo>
                  <a:pt x="9292" y="12532"/>
                </a:lnTo>
                <a:lnTo>
                  <a:pt x="9319" y="12538"/>
                </a:lnTo>
                <a:lnTo>
                  <a:pt x="9346" y="12547"/>
                </a:lnTo>
                <a:lnTo>
                  <a:pt x="9373" y="12555"/>
                </a:lnTo>
                <a:lnTo>
                  <a:pt x="9399" y="12565"/>
                </a:lnTo>
                <a:lnTo>
                  <a:pt x="9425" y="12575"/>
                </a:lnTo>
                <a:lnTo>
                  <a:pt x="9451" y="12587"/>
                </a:lnTo>
                <a:lnTo>
                  <a:pt x="9476" y="12601"/>
                </a:lnTo>
                <a:lnTo>
                  <a:pt x="9500" y="12614"/>
                </a:lnTo>
                <a:lnTo>
                  <a:pt x="9524" y="12628"/>
                </a:lnTo>
                <a:lnTo>
                  <a:pt x="9549" y="12644"/>
                </a:lnTo>
                <a:lnTo>
                  <a:pt x="9572" y="12661"/>
                </a:lnTo>
                <a:lnTo>
                  <a:pt x="9594" y="12678"/>
                </a:lnTo>
                <a:lnTo>
                  <a:pt x="9616" y="12697"/>
                </a:lnTo>
                <a:lnTo>
                  <a:pt x="9638" y="12716"/>
                </a:lnTo>
                <a:lnTo>
                  <a:pt x="9659" y="12736"/>
                </a:lnTo>
                <a:lnTo>
                  <a:pt x="9681" y="12759"/>
                </a:lnTo>
                <a:lnTo>
                  <a:pt x="9703" y="12784"/>
                </a:lnTo>
                <a:lnTo>
                  <a:pt x="9723" y="12809"/>
                </a:lnTo>
                <a:lnTo>
                  <a:pt x="9742" y="12834"/>
                </a:lnTo>
                <a:lnTo>
                  <a:pt x="9760" y="12862"/>
                </a:lnTo>
                <a:lnTo>
                  <a:pt x="9777" y="12889"/>
                </a:lnTo>
                <a:lnTo>
                  <a:pt x="9792" y="12919"/>
                </a:lnTo>
                <a:lnTo>
                  <a:pt x="9806" y="12949"/>
                </a:lnTo>
                <a:lnTo>
                  <a:pt x="9818" y="12981"/>
                </a:lnTo>
                <a:lnTo>
                  <a:pt x="9829" y="13014"/>
                </a:lnTo>
                <a:lnTo>
                  <a:pt x="9838" y="13049"/>
                </a:lnTo>
                <a:lnTo>
                  <a:pt x="9846" y="13086"/>
                </a:lnTo>
                <a:lnTo>
                  <a:pt x="9852" y="13124"/>
                </a:lnTo>
                <a:lnTo>
                  <a:pt x="9856" y="13163"/>
                </a:lnTo>
                <a:lnTo>
                  <a:pt x="9858" y="13205"/>
                </a:lnTo>
                <a:lnTo>
                  <a:pt x="9859" y="13249"/>
                </a:lnTo>
                <a:lnTo>
                  <a:pt x="9566" y="13808"/>
                </a:lnTo>
                <a:lnTo>
                  <a:pt x="9513" y="13860"/>
                </a:lnTo>
                <a:lnTo>
                  <a:pt x="9461" y="13912"/>
                </a:lnTo>
                <a:lnTo>
                  <a:pt x="9409" y="13964"/>
                </a:lnTo>
                <a:lnTo>
                  <a:pt x="9359" y="14015"/>
                </a:lnTo>
                <a:lnTo>
                  <a:pt x="9308" y="14065"/>
                </a:lnTo>
                <a:lnTo>
                  <a:pt x="9256" y="14116"/>
                </a:lnTo>
                <a:lnTo>
                  <a:pt x="9204" y="14169"/>
                </a:lnTo>
                <a:lnTo>
                  <a:pt x="9151" y="14222"/>
                </a:lnTo>
                <a:lnTo>
                  <a:pt x="9085" y="14291"/>
                </a:lnTo>
                <a:lnTo>
                  <a:pt x="9018" y="14360"/>
                </a:lnTo>
                <a:lnTo>
                  <a:pt x="8952" y="14430"/>
                </a:lnTo>
                <a:lnTo>
                  <a:pt x="8886" y="14499"/>
                </a:lnTo>
                <a:lnTo>
                  <a:pt x="8821" y="14566"/>
                </a:lnTo>
                <a:lnTo>
                  <a:pt x="8754" y="14632"/>
                </a:lnTo>
                <a:lnTo>
                  <a:pt x="8721" y="14664"/>
                </a:lnTo>
                <a:lnTo>
                  <a:pt x="8688" y="14694"/>
                </a:lnTo>
                <a:lnTo>
                  <a:pt x="8654" y="14724"/>
                </a:lnTo>
                <a:lnTo>
                  <a:pt x="8620" y="14752"/>
                </a:lnTo>
                <a:lnTo>
                  <a:pt x="8586" y="14779"/>
                </a:lnTo>
                <a:lnTo>
                  <a:pt x="8551" y="14804"/>
                </a:lnTo>
                <a:lnTo>
                  <a:pt x="8516" y="14828"/>
                </a:lnTo>
                <a:lnTo>
                  <a:pt x="8481" y="14851"/>
                </a:lnTo>
                <a:lnTo>
                  <a:pt x="8446" y="14872"/>
                </a:lnTo>
                <a:lnTo>
                  <a:pt x="8410" y="14891"/>
                </a:lnTo>
                <a:lnTo>
                  <a:pt x="8373" y="14908"/>
                </a:lnTo>
                <a:lnTo>
                  <a:pt x="8336" y="14922"/>
                </a:lnTo>
                <a:lnTo>
                  <a:pt x="8299" y="14935"/>
                </a:lnTo>
                <a:lnTo>
                  <a:pt x="8260" y="14946"/>
                </a:lnTo>
                <a:lnTo>
                  <a:pt x="8222" y="14954"/>
                </a:lnTo>
                <a:lnTo>
                  <a:pt x="8181" y="14959"/>
                </a:lnTo>
                <a:lnTo>
                  <a:pt x="8141" y="14962"/>
                </a:lnTo>
                <a:lnTo>
                  <a:pt x="8101" y="14962"/>
                </a:lnTo>
                <a:lnTo>
                  <a:pt x="8059" y="14959"/>
                </a:lnTo>
                <a:lnTo>
                  <a:pt x="8017" y="14953"/>
                </a:lnTo>
                <a:lnTo>
                  <a:pt x="7987" y="14948"/>
                </a:lnTo>
                <a:lnTo>
                  <a:pt x="7956" y="14940"/>
                </a:lnTo>
                <a:lnTo>
                  <a:pt x="7927" y="14932"/>
                </a:lnTo>
                <a:lnTo>
                  <a:pt x="7898" y="14922"/>
                </a:lnTo>
                <a:lnTo>
                  <a:pt x="7870" y="14912"/>
                </a:lnTo>
                <a:lnTo>
                  <a:pt x="7841" y="14900"/>
                </a:lnTo>
                <a:lnTo>
                  <a:pt x="7814" y="14888"/>
                </a:lnTo>
                <a:lnTo>
                  <a:pt x="7786" y="14874"/>
                </a:lnTo>
                <a:lnTo>
                  <a:pt x="7760" y="14858"/>
                </a:lnTo>
                <a:lnTo>
                  <a:pt x="7734" y="14842"/>
                </a:lnTo>
                <a:lnTo>
                  <a:pt x="7709" y="14825"/>
                </a:lnTo>
                <a:lnTo>
                  <a:pt x="7685" y="14806"/>
                </a:lnTo>
                <a:lnTo>
                  <a:pt x="7661" y="14787"/>
                </a:lnTo>
                <a:lnTo>
                  <a:pt x="7638" y="14767"/>
                </a:lnTo>
                <a:lnTo>
                  <a:pt x="7617" y="14746"/>
                </a:lnTo>
                <a:lnTo>
                  <a:pt x="7596" y="14724"/>
                </a:lnTo>
                <a:lnTo>
                  <a:pt x="7576" y="14701"/>
                </a:lnTo>
                <a:lnTo>
                  <a:pt x="7557" y="14677"/>
                </a:lnTo>
                <a:lnTo>
                  <a:pt x="7539" y="14652"/>
                </a:lnTo>
                <a:lnTo>
                  <a:pt x="7522" y="14627"/>
                </a:lnTo>
                <a:lnTo>
                  <a:pt x="7506" y="14600"/>
                </a:lnTo>
                <a:lnTo>
                  <a:pt x="7491" y="14573"/>
                </a:lnTo>
                <a:lnTo>
                  <a:pt x="7478" y="14545"/>
                </a:lnTo>
                <a:lnTo>
                  <a:pt x="7466" y="14517"/>
                </a:lnTo>
                <a:lnTo>
                  <a:pt x="7455" y="14487"/>
                </a:lnTo>
                <a:lnTo>
                  <a:pt x="7446" y="14456"/>
                </a:lnTo>
                <a:lnTo>
                  <a:pt x="7437" y="14426"/>
                </a:lnTo>
                <a:lnTo>
                  <a:pt x="7430" y="14394"/>
                </a:lnTo>
                <a:lnTo>
                  <a:pt x="7425" y="14362"/>
                </a:lnTo>
                <a:lnTo>
                  <a:pt x="7422" y="14330"/>
                </a:lnTo>
                <a:lnTo>
                  <a:pt x="7418" y="14296"/>
                </a:lnTo>
                <a:lnTo>
                  <a:pt x="7418" y="14262"/>
                </a:lnTo>
                <a:close/>
                <a:moveTo>
                  <a:pt x="5898" y="12696"/>
                </a:moveTo>
                <a:lnTo>
                  <a:pt x="5898" y="12682"/>
                </a:lnTo>
                <a:lnTo>
                  <a:pt x="5899" y="12667"/>
                </a:lnTo>
                <a:lnTo>
                  <a:pt x="5900" y="12653"/>
                </a:lnTo>
                <a:lnTo>
                  <a:pt x="5902" y="12639"/>
                </a:lnTo>
                <a:lnTo>
                  <a:pt x="5907" y="12609"/>
                </a:lnTo>
                <a:lnTo>
                  <a:pt x="5915" y="12580"/>
                </a:lnTo>
                <a:lnTo>
                  <a:pt x="5924" y="12549"/>
                </a:lnTo>
                <a:lnTo>
                  <a:pt x="5934" y="12519"/>
                </a:lnTo>
                <a:lnTo>
                  <a:pt x="5945" y="12490"/>
                </a:lnTo>
                <a:lnTo>
                  <a:pt x="5958" y="12461"/>
                </a:lnTo>
                <a:lnTo>
                  <a:pt x="5972" y="12433"/>
                </a:lnTo>
                <a:lnTo>
                  <a:pt x="5986" y="12405"/>
                </a:lnTo>
                <a:lnTo>
                  <a:pt x="6001" y="12380"/>
                </a:lnTo>
                <a:lnTo>
                  <a:pt x="6016" y="12355"/>
                </a:lnTo>
                <a:lnTo>
                  <a:pt x="6031" y="12332"/>
                </a:lnTo>
                <a:lnTo>
                  <a:pt x="6047" y="12311"/>
                </a:lnTo>
                <a:lnTo>
                  <a:pt x="6062" y="12292"/>
                </a:lnTo>
                <a:lnTo>
                  <a:pt x="6075" y="12275"/>
                </a:lnTo>
                <a:lnTo>
                  <a:pt x="6113" y="12235"/>
                </a:lnTo>
                <a:lnTo>
                  <a:pt x="6167" y="12179"/>
                </a:lnTo>
                <a:lnTo>
                  <a:pt x="6235" y="12109"/>
                </a:lnTo>
                <a:lnTo>
                  <a:pt x="6314" y="12028"/>
                </a:lnTo>
                <a:lnTo>
                  <a:pt x="6402" y="11939"/>
                </a:lnTo>
                <a:lnTo>
                  <a:pt x="6497" y="11843"/>
                </a:lnTo>
                <a:lnTo>
                  <a:pt x="6597" y="11745"/>
                </a:lnTo>
                <a:lnTo>
                  <a:pt x="6698" y="11644"/>
                </a:lnTo>
                <a:lnTo>
                  <a:pt x="6799" y="11545"/>
                </a:lnTo>
                <a:lnTo>
                  <a:pt x="6897" y="11449"/>
                </a:lnTo>
                <a:lnTo>
                  <a:pt x="6989" y="11360"/>
                </a:lnTo>
                <a:lnTo>
                  <a:pt x="7075" y="11279"/>
                </a:lnTo>
                <a:lnTo>
                  <a:pt x="7149" y="11210"/>
                </a:lnTo>
                <a:lnTo>
                  <a:pt x="7211" y="11154"/>
                </a:lnTo>
                <a:lnTo>
                  <a:pt x="7237" y="11132"/>
                </a:lnTo>
                <a:lnTo>
                  <a:pt x="7259" y="11114"/>
                </a:lnTo>
                <a:lnTo>
                  <a:pt x="7276" y="11100"/>
                </a:lnTo>
                <a:lnTo>
                  <a:pt x="7288" y="11092"/>
                </a:lnTo>
                <a:lnTo>
                  <a:pt x="7315" y="11077"/>
                </a:lnTo>
                <a:lnTo>
                  <a:pt x="7342" y="11064"/>
                </a:lnTo>
                <a:lnTo>
                  <a:pt x="7370" y="11053"/>
                </a:lnTo>
                <a:lnTo>
                  <a:pt x="7398" y="11042"/>
                </a:lnTo>
                <a:lnTo>
                  <a:pt x="7426" y="11033"/>
                </a:lnTo>
                <a:lnTo>
                  <a:pt x="7454" y="11024"/>
                </a:lnTo>
                <a:lnTo>
                  <a:pt x="7483" y="11018"/>
                </a:lnTo>
                <a:lnTo>
                  <a:pt x="7511" y="11012"/>
                </a:lnTo>
                <a:lnTo>
                  <a:pt x="7541" y="11007"/>
                </a:lnTo>
                <a:lnTo>
                  <a:pt x="7570" y="11004"/>
                </a:lnTo>
                <a:lnTo>
                  <a:pt x="7599" y="11003"/>
                </a:lnTo>
                <a:lnTo>
                  <a:pt x="7628" y="11002"/>
                </a:lnTo>
                <a:lnTo>
                  <a:pt x="7656" y="11002"/>
                </a:lnTo>
                <a:lnTo>
                  <a:pt x="7686" y="11004"/>
                </a:lnTo>
                <a:lnTo>
                  <a:pt x="7714" y="11007"/>
                </a:lnTo>
                <a:lnTo>
                  <a:pt x="7743" y="11011"/>
                </a:lnTo>
                <a:lnTo>
                  <a:pt x="7771" y="11016"/>
                </a:lnTo>
                <a:lnTo>
                  <a:pt x="7800" y="11022"/>
                </a:lnTo>
                <a:lnTo>
                  <a:pt x="7827" y="11030"/>
                </a:lnTo>
                <a:lnTo>
                  <a:pt x="7856" y="11039"/>
                </a:lnTo>
                <a:lnTo>
                  <a:pt x="7883" y="11048"/>
                </a:lnTo>
                <a:lnTo>
                  <a:pt x="7910" y="11059"/>
                </a:lnTo>
                <a:lnTo>
                  <a:pt x="7936" y="11071"/>
                </a:lnTo>
                <a:lnTo>
                  <a:pt x="7963" y="11084"/>
                </a:lnTo>
                <a:lnTo>
                  <a:pt x="7988" y="11098"/>
                </a:lnTo>
                <a:lnTo>
                  <a:pt x="8013" y="11113"/>
                </a:lnTo>
                <a:lnTo>
                  <a:pt x="8038" y="11130"/>
                </a:lnTo>
                <a:lnTo>
                  <a:pt x="8061" y="11147"/>
                </a:lnTo>
                <a:lnTo>
                  <a:pt x="8084" y="11166"/>
                </a:lnTo>
                <a:lnTo>
                  <a:pt x="8107" y="11185"/>
                </a:lnTo>
                <a:lnTo>
                  <a:pt x="8129" y="11205"/>
                </a:lnTo>
                <a:lnTo>
                  <a:pt x="8150" y="11227"/>
                </a:lnTo>
                <a:lnTo>
                  <a:pt x="8173" y="11251"/>
                </a:lnTo>
                <a:lnTo>
                  <a:pt x="8194" y="11277"/>
                </a:lnTo>
                <a:lnTo>
                  <a:pt x="8214" y="11303"/>
                </a:lnTo>
                <a:lnTo>
                  <a:pt x="8232" y="11328"/>
                </a:lnTo>
                <a:lnTo>
                  <a:pt x="8248" y="11354"/>
                </a:lnTo>
                <a:lnTo>
                  <a:pt x="8264" y="11380"/>
                </a:lnTo>
                <a:lnTo>
                  <a:pt x="8278" y="11406"/>
                </a:lnTo>
                <a:lnTo>
                  <a:pt x="8289" y="11432"/>
                </a:lnTo>
                <a:lnTo>
                  <a:pt x="8301" y="11458"/>
                </a:lnTo>
                <a:lnTo>
                  <a:pt x="8310" y="11485"/>
                </a:lnTo>
                <a:lnTo>
                  <a:pt x="8318" y="11511"/>
                </a:lnTo>
                <a:lnTo>
                  <a:pt x="8325" y="11538"/>
                </a:lnTo>
                <a:lnTo>
                  <a:pt x="8330" y="11565"/>
                </a:lnTo>
                <a:lnTo>
                  <a:pt x="8335" y="11592"/>
                </a:lnTo>
                <a:lnTo>
                  <a:pt x="8338" y="11618"/>
                </a:lnTo>
                <a:lnTo>
                  <a:pt x="8340" y="11645"/>
                </a:lnTo>
                <a:lnTo>
                  <a:pt x="8340" y="11673"/>
                </a:lnTo>
                <a:lnTo>
                  <a:pt x="8339" y="11700"/>
                </a:lnTo>
                <a:lnTo>
                  <a:pt x="8338" y="11728"/>
                </a:lnTo>
                <a:lnTo>
                  <a:pt x="8335" y="11755"/>
                </a:lnTo>
                <a:lnTo>
                  <a:pt x="8330" y="11783"/>
                </a:lnTo>
                <a:lnTo>
                  <a:pt x="8325" y="11810"/>
                </a:lnTo>
                <a:lnTo>
                  <a:pt x="8320" y="11839"/>
                </a:lnTo>
                <a:lnTo>
                  <a:pt x="8312" y="11866"/>
                </a:lnTo>
                <a:lnTo>
                  <a:pt x="8304" y="11894"/>
                </a:lnTo>
                <a:lnTo>
                  <a:pt x="8294" y="11922"/>
                </a:lnTo>
                <a:lnTo>
                  <a:pt x="8285" y="11951"/>
                </a:lnTo>
                <a:lnTo>
                  <a:pt x="8273" y="11979"/>
                </a:lnTo>
                <a:lnTo>
                  <a:pt x="8262" y="12007"/>
                </a:lnTo>
                <a:lnTo>
                  <a:pt x="8249" y="12035"/>
                </a:lnTo>
                <a:lnTo>
                  <a:pt x="8235" y="12064"/>
                </a:lnTo>
                <a:lnTo>
                  <a:pt x="8220" y="12092"/>
                </a:lnTo>
                <a:lnTo>
                  <a:pt x="8213" y="12103"/>
                </a:lnTo>
                <a:lnTo>
                  <a:pt x="8201" y="12119"/>
                </a:lnTo>
                <a:lnTo>
                  <a:pt x="8182" y="12139"/>
                </a:lnTo>
                <a:lnTo>
                  <a:pt x="8159" y="12165"/>
                </a:lnTo>
                <a:lnTo>
                  <a:pt x="8099" y="12231"/>
                </a:lnTo>
                <a:lnTo>
                  <a:pt x="8022" y="12311"/>
                </a:lnTo>
                <a:lnTo>
                  <a:pt x="7932" y="12403"/>
                </a:lnTo>
                <a:lnTo>
                  <a:pt x="7833" y="12506"/>
                </a:lnTo>
                <a:lnTo>
                  <a:pt x="7727" y="12612"/>
                </a:lnTo>
                <a:lnTo>
                  <a:pt x="7617" y="12723"/>
                </a:lnTo>
                <a:lnTo>
                  <a:pt x="7506" y="12833"/>
                </a:lnTo>
                <a:lnTo>
                  <a:pt x="7398" y="12940"/>
                </a:lnTo>
                <a:lnTo>
                  <a:pt x="7296" y="13040"/>
                </a:lnTo>
                <a:lnTo>
                  <a:pt x="7203" y="13131"/>
                </a:lnTo>
                <a:lnTo>
                  <a:pt x="7120" y="13209"/>
                </a:lnTo>
                <a:lnTo>
                  <a:pt x="7054" y="13272"/>
                </a:lnTo>
                <a:lnTo>
                  <a:pt x="7026" y="13296"/>
                </a:lnTo>
                <a:lnTo>
                  <a:pt x="7004" y="13315"/>
                </a:lnTo>
                <a:lnTo>
                  <a:pt x="6987" y="13329"/>
                </a:lnTo>
                <a:lnTo>
                  <a:pt x="6977" y="13337"/>
                </a:lnTo>
                <a:lnTo>
                  <a:pt x="6939" y="13357"/>
                </a:lnTo>
                <a:lnTo>
                  <a:pt x="6898" y="13375"/>
                </a:lnTo>
                <a:lnTo>
                  <a:pt x="6857" y="13391"/>
                </a:lnTo>
                <a:lnTo>
                  <a:pt x="6816" y="13405"/>
                </a:lnTo>
                <a:lnTo>
                  <a:pt x="6773" y="13416"/>
                </a:lnTo>
                <a:lnTo>
                  <a:pt x="6729" y="13424"/>
                </a:lnTo>
                <a:lnTo>
                  <a:pt x="6685" y="13429"/>
                </a:lnTo>
                <a:lnTo>
                  <a:pt x="6640" y="13432"/>
                </a:lnTo>
                <a:lnTo>
                  <a:pt x="6595" y="13432"/>
                </a:lnTo>
                <a:lnTo>
                  <a:pt x="6550" y="13430"/>
                </a:lnTo>
                <a:lnTo>
                  <a:pt x="6504" y="13425"/>
                </a:lnTo>
                <a:lnTo>
                  <a:pt x="6460" y="13418"/>
                </a:lnTo>
                <a:lnTo>
                  <a:pt x="6416" y="13407"/>
                </a:lnTo>
                <a:lnTo>
                  <a:pt x="6372" y="13394"/>
                </a:lnTo>
                <a:lnTo>
                  <a:pt x="6330" y="13380"/>
                </a:lnTo>
                <a:lnTo>
                  <a:pt x="6288" y="13361"/>
                </a:lnTo>
                <a:lnTo>
                  <a:pt x="6248" y="13340"/>
                </a:lnTo>
                <a:lnTo>
                  <a:pt x="6207" y="13316"/>
                </a:lnTo>
                <a:lnTo>
                  <a:pt x="6170" y="13291"/>
                </a:lnTo>
                <a:lnTo>
                  <a:pt x="6133" y="13261"/>
                </a:lnTo>
                <a:lnTo>
                  <a:pt x="6100" y="13230"/>
                </a:lnTo>
                <a:lnTo>
                  <a:pt x="6068" y="13195"/>
                </a:lnTo>
                <a:lnTo>
                  <a:pt x="6037" y="13158"/>
                </a:lnTo>
                <a:lnTo>
                  <a:pt x="6010" y="13118"/>
                </a:lnTo>
                <a:lnTo>
                  <a:pt x="5985" y="13075"/>
                </a:lnTo>
                <a:lnTo>
                  <a:pt x="5963" y="13029"/>
                </a:lnTo>
                <a:lnTo>
                  <a:pt x="5943" y="12981"/>
                </a:lnTo>
                <a:lnTo>
                  <a:pt x="5927" y="12929"/>
                </a:lnTo>
                <a:lnTo>
                  <a:pt x="5915" y="12876"/>
                </a:lnTo>
                <a:lnTo>
                  <a:pt x="5905" y="12818"/>
                </a:lnTo>
                <a:lnTo>
                  <a:pt x="5900" y="12758"/>
                </a:lnTo>
                <a:lnTo>
                  <a:pt x="5898" y="12696"/>
                </a:lnTo>
                <a:close/>
                <a:moveTo>
                  <a:pt x="4377" y="11222"/>
                </a:moveTo>
                <a:lnTo>
                  <a:pt x="4377" y="11194"/>
                </a:lnTo>
                <a:lnTo>
                  <a:pt x="4378" y="11168"/>
                </a:lnTo>
                <a:lnTo>
                  <a:pt x="4380" y="11143"/>
                </a:lnTo>
                <a:lnTo>
                  <a:pt x="4383" y="11119"/>
                </a:lnTo>
                <a:lnTo>
                  <a:pt x="4387" y="11096"/>
                </a:lnTo>
                <a:lnTo>
                  <a:pt x="4392" y="11073"/>
                </a:lnTo>
                <a:lnTo>
                  <a:pt x="4396" y="11052"/>
                </a:lnTo>
                <a:lnTo>
                  <a:pt x="4402" y="11030"/>
                </a:lnTo>
                <a:lnTo>
                  <a:pt x="4409" y="11009"/>
                </a:lnTo>
                <a:lnTo>
                  <a:pt x="4416" y="10989"/>
                </a:lnTo>
                <a:lnTo>
                  <a:pt x="4424" y="10970"/>
                </a:lnTo>
                <a:lnTo>
                  <a:pt x="4433" y="10951"/>
                </a:lnTo>
                <a:lnTo>
                  <a:pt x="4442" y="10933"/>
                </a:lnTo>
                <a:lnTo>
                  <a:pt x="4452" y="10915"/>
                </a:lnTo>
                <a:lnTo>
                  <a:pt x="4463" y="10897"/>
                </a:lnTo>
                <a:lnTo>
                  <a:pt x="4473" y="10880"/>
                </a:lnTo>
                <a:lnTo>
                  <a:pt x="4488" y="10860"/>
                </a:lnTo>
                <a:lnTo>
                  <a:pt x="4507" y="10835"/>
                </a:lnTo>
                <a:lnTo>
                  <a:pt x="4530" y="10806"/>
                </a:lnTo>
                <a:lnTo>
                  <a:pt x="4559" y="10774"/>
                </a:lnTo>
                <a:lnTo>
                  <a:pt x="4626" y="10696"/>
                </a:lnTo>
                <a:lnTo>
                  <a:pt x="4708" y="10608"/>
                </a:lnTo>
                <a:lnTo>
                  <a:pt x="4800" y="10509"/>
                </a:lnTo>
                <a:lnTo>
                  <a:pt x="4900" y="10404"/>
                </a:lnTo>
                <a:lnTo>
                  <a:pt x="5006" y="10295"/>
                </a:lnTo>
                <a:lnTo>
                  <a:pt x="5115" y="10184"/>
                </a:lnTo>
                <a:lnTo>
                  <a:pt x="5224" y="10075"/>
                </a:lnTo>
                <a:lnTo>
                  <a:pt x="5331" y="9969"/>
                </a:lnTo>
                <a:lnTo>
                  <a:pt x="5434" y="9870"/>
                </a:lnTo>
                <a:lnTo>
                  <a:pt x="5529" y="9780"/>
                </a:lnTo>
                <a:lnTo>
                  <a:pt x="5573" y="9740"/>
                </a:lnTo>
                <a:lnTo>
                  <a:pt x="5615" y="9702"/>
                </a:lnTo>
                <a:lnTo>
                  <a:pt x="5653" y="9668"/>
                </a:lnTo>
                <a:lnTo>
                  <a:pt x="5687" y="9639"/>
                </a:lnTo>
                <a:lnTo>
                  <a:pt x="5718" y="9613"/>
                </a:lnTo>
                <a:lnTo>
                  <a:pt x="5746" y="9592"/>
                </a:lnTo>
                <a:lnTo>
                  <a:pt x="5768" y="9576"/>
                </a:lnTo>
                <a:lnTo>
                  <a:pt x="5786" y="9566"/>
                </a:lnTo>
                <a:lnTo>
                  <a:pt x="5822" y="9548"/>
                </a:lnTo>
                <a:lnTo>
                  <a:pt x="5861" y="9530"/>
                </a:lnTo>
                <a:lnTo>
                  <a:pt x="5880" y="9522"/>
                </a:lnTo>
                <a:lnTo>
                  <a:pt x="5901" y="9514"/>
                </a:lnTo>
                <a:lnTo>
                  <a:pt x="5921" y="9507"/>
                </a:lnTo>
                <a:lnTo>
                  <a:pt x="5942" y="9500"/>
                </a:lnTo>
                <a:lnTo>
                  <a:pt x="5964" y="9494"/>
                </a:lnTo>
                <a:lnTo>
                  <a:pt x="5986" y="9488"/>
                </a:lnTo>
                <a:lnTo>
                  <a:pt x="6009" y="9482"/>
                </a:lnTo>
                <a:lnTo>
                  <a:pt x="6032" y="9478"/>
                </a:lnTo>
                <a:lnTo>
                  <a:pt x="6055" y="9475"/>
                </a:lnTo>
                <a:lnTo>
                  <a:pt x="6078" y="9473"/>
                </a:lnTo>
                <a:lnTo>
                  <a:pt x="6103" y="9471"/>
                </a:lnTo>
                <a:lnTo>
                  <a:pt x="6128" y="9471"/>
                </a:lnTo>
                <a:lnTo>
                  <a:pt x="6158" y="9475"/>
                </a:lnTo>
                <a:lnTo>
                  <a:pt x="6189" y="9481"/>
                </a:lnTo>
                <a:lnTo>
                  <a:pt x="6221" y="9489"/>
                </a:lnTo>
                <a:lnTo>
                  <a:pt x="6254" y="9497"/>
                </a:lnTo>
                <a:lnTo>
                  <a:pt x="6287" y="9507"/>
                </a:lnTo>
                <a:lnTo>
                  <a:pt x="6320" y="9517"/>
                </a:lnTo>
                <a:lnTo>
                  <a:pt x="6353" y="9530"/>
                </a:lnTo>
                <a:lnTo>
                  <a:pt x="6386" y="9544"/>
                </a:lnTo>
                <a:lnTo>
                  <a:pt x="6419" y="9558"/>
                </a:lnTo>
                <a:lnTo>
                  <a:pt x="6450" y="9574"/>
                </a:lnTo>
                <a:lnTo>
                  <a:pt x="6481" y="9591"/>
                </a:lnTo>
                <a:lnTo>
                  <a:pt x="6512" y="9609"/>
                </a:lnTo>
                <a:lnTo>
                  <a:pt x="6540" y="9629"/>
                </a:lnTo>
                <a:lnTo>
                  <a:pt x="6568" y="9649"/>
                </a:lnTo>
                <a:lnTo>
                  <a:pt x="6594" y="9671"/>
                </a:lnTo>
                <a:lnTo>
                  <a:pt x="6618" y="9695"/>
                </a:lnTo>
                <a:lnTo>
                  <a:pt x="6639" y="9716"/>
                </a:lnTo>
                <a:lnTo>
                  <a:pt x="6658" y="9739"/>
                </a:lnTo>
                <a:lnTo>
                  <a:pt x="6678" y="9763"/>
                </a:lnTo>
                <a:lnTo>
                  <a:pt x="6696" y="9789"/>
                </a:lnTo>
                <a:lnTo>
                  <a:pt x="6714" y="9815"/>
                </a:lnTo>
                <a:lnTo>
                  <a:pt x="6729" y="9843"/>
                </a:lnTo>
                <a:lnTo>
                  <a:pt x="6745" y="9871"/>
                </a:lnTo>
                <a:lnTo>
                  <a:pt x="6760" y="9902"/>
                </a:lnTo>
                <a:lnTo>
                  <a:pt x="6773" y="9932"/>
                </a:lnTo>
                <a:lnTo>
                  <a:pt x="6784" y="9965"/>
                </a:lnTo>
                <a:lnTo>
                  <a:pt x="6795" y="9999"/>
                </a:lnTo>
                <a:lnTo>
                  <a:pt x="6803" y="10034"/>
                </a:lnTo>
                <a:lnTo>
                  <a:pt x="6810" y="10070"/>
                </a:lnTo>
                <a:lnTo>
                  <a:pt x="6815" y="10107"/>
                </a:lnTo>
                <a:lnTo>
                  <a:pt x="6818" y="10145"/>
                </a:lnTo>
                <a:lnTo>
                  <a:pt x="6819" y="10185"/>
                </a:lnTo>
                <a:lnTo>
                  <a:pt x="6726" y="10530"/>
                </a:lnTo>
                <a:lnTo>
                  <a:pt x="6720" y="10541"/>
                </a:lnTo>
                <a:lnTo>
                  <a:pt x="6708" y="10557"/>
                </a:lnTo>
                <a:lnTo>
                  <a:pt x="6690" y="10579"/>
                </a:lnTo>
                <a:lnTo>
                  <a:pt x="6668" y="10606"/>
                </a:lnTo>
                <a:lnTo>
                  <a:pt x="6610" y="10670"/>
                </a:lnTo>
                <a:lnTo>
                  <a:pt x="6535" y="10750"/>
                </a:lnTo>
                <a:lnTo>
                  <a:pt x="6448" y="10842"/>
                </a:lnTo>
                <a:lnTo>
                  <a:pt x="6352" y="10943"/>
                </a:lnTo>
                <a:lnTo>
                  <a:pt x="6250" y="11048"/>
                </a:lnTo>
                <a:lnTo>
                  <a:pt x="6142" y="11157"/>
                </a:lnTo>
                <a:lnTo>
                  <a:pt x="6034" y="11266"/>
                </a:lnTo>
                <a:lnTo>
                  <a:pt x="5927" y="11373"/>
                </a:lnTo>
                <a:lnTo>
                  <a:pt x="5826" y="11473"/>
                </a:lnTo>
                <a:lnTo>
                  <a:pt x="5733" y="11564"/>
                </a:lnTo>
                <a:lnTo>
                  <a:pt x="5649" y="11644"/>
                </a:lnTo>
                <a:lnTo>
                  <a:pt x="5580" y="11709"/>
                </a:lnTo>
                <a:lnTo>
                  <a:pt x="5551" y="11735"/>
                </a:lnTo>
                <a:lnTo>
                  <a:pt x="5527" y="11756"/>
                </a:lnTo>
                <a:lnTo>
                  <a:pt x="5507" y="11773"/>
                </a:lnTo>
                <a:lnTo>
                  <a:pt x="5493" y="11784"/>
                </a:lnTo>
                <a:lnTo>
                  <a:pt x="5466" y="11802"/>
                </a:lnTo>
                <a:lnTo>
                  <a:pt x="5437" y="11819"/>
                </a:lnTo>
                <a:lnTo>
                  <a:pt x="5408" y="11835"/>
                </a:lnTo>
                <a:lnTo>
                  <a:pt x="5379" y="11850"/>
                </a:lnTo>
                <a:lnTo>
                  <a:pt x="5348" y="11864"/>
                </a:lnTo>
                <a:lnTo>
                  <a:pt x="5318" y="11877"/>
                </a:lnTo>
                <a:lnTo>
                  <a:pt x="5286" y="11889"/>
                </a:lnTo>
                <a:lnTo>
                  <a:pt x="5254" y="11899"/>
                </a:lnTo>
                <a:lnTo>
                  <a:pt x="5221" y="11908"/>
                </a:lnTo>
                <a:lnTo>
                  <a:pt x="5190" y="11914"/>
                </a:lnTo>
                <a:lnTo>
                  <a:pt x="5157" y="11919"/>
                </a:lnTo>
                <a:lnTo>
                  <a:pt x="5125" y="11922"/>
                </a:lnTo>
                <a:lnTo>
                  <a:pt x="5108" y="11923"/>
                </a:lnTo>
                <a:lnTo>
                  <a:pt x="5092" y="11923"/>
                </a:lnTo>
                <a:lnTo>
                  <a:pt x="5077" y="11923"/>
                </a:lnTo>
                <a:lnTo>
                  <a:pt x="5061" y="11922"/>
                </a:lnTo>
                <a:lnTo>
                  <a:pt x="5045" y="11920"/>
                </a:lnTo>
                <a:lnTo>
                  <a:pt x="5030" y="11918"/>
                </a:lnTo>
                <a:lnTo>
                  <a:pt x="5014" y="11916"/>
                </a:lnTo>
                <a:lnTo>
                  <a:pt x="4999" y="11913"/>
                </a:lnTo>
                <a:lnTo>
                  <a:pt x="4557" y="11687"/>
                </a:lnTo>
                <a:lnTo>
                  <a:pt x="4539" y="11662"/>
                </a:lnTo>
                <a:lnTo>
                  <a:pt x="4521" y="11639"/>
                </a:lnTo>
                <a:lnTo>
                  <a:pt x="4504" y="11616"/>
                </a:lnTo>
                <a:lnTo>
                  <a:pt x="4487" y="11592"/>
                </a:lnTo>
                <a:lnTo>
                  <a:pt x="4472" y="11567"/>
                </a:lnTo>
                <a:lnTo>
                  <a:pt x="4457" y="11542"/>
                </a:lnTo>
                <a:lnTo>
                  <a:pt x="4443" y="11515"/>
                </a:lnTo>
                <a:lnTo>
                  <a:pt x="4430" y="11489"/>
                </a:lnTo>
                <a:lnTo>
                  <a:pt x="4418" y="11461"/>
                </a:lnTo>
                <a:lnTo>
                  <a:pt x="4408" y="11431"/>
                </a:lnTo>
                <a:lnTo>
                  <a:pt x="4399" y="11400"/>
                </a:lnTo>
                <a:lnTo>
                  <a:pt x="4391" y="11369"/>
                </a:lnTo>
                <a:lnTo>
                  <a:pt x="4386" y="11335"/>
                </a:lnTo>
                <a:lnTo>
                  <a:pt x="4380" y="11299"/>
                </a:lnTo>
                <a:lnTo>
                  <a:pt x="4378" y="11261"/>
                </a:lnTo>
                <a:lnTo>
                  <a:pt x="4377" y="11222"/>
                </a:lnTo>
                <a:close/>
                <a:moveTo>
                  <a:pt x="2856" y="9655"/>
                </a:moveTo>
                <a:lnTo>
                  <a:pt x="2857" y="9623"/>
                </a:lnTo>
                <a:lnTo>
                  <a:pt x="2862" y="9591"/>
                </a:lnTo>
                <a:lnTo>
                  <a:pt x="2868" y="9559"/>
                </a:lnTo>
                <a:lnTo>
                  <a:pt x="2876" y="9527"/>
                </a:lnTo>
                <a:lnTo>
                  <a:pt x="2887" y="9495"/>
                </a:lnTo>
                <a:lnTo>
                  <a:pt x="2900" y="9463"/>
                </a:lnTo>
                <a:lnTo>
                  <a:pt x="2913" y="9432"/>
                </a:lnTo>
                <a:lnTo>
                  <a:pt x="2930" y="9400"/>
                </a:lnTo>
                <a:lnTo>
                  <a:pt x="2948" y="9368"/>
                </a:lnTo>
                <a:lnTo>
                  <a:pt x="2967" y="9336"/>
                </a:lnTo>
                <a:lnTo>
                  <a:pt x="2988" y="9306"/>
                </a:lnTo>
                <a:lnTo>
                  <a:pt x="3012" y="9274"/>
                </a:lnTo>
                <a:lnTo>
                  <a:pt x="3035" y="9243"/>
                </a:lnTo>
                <a:lnTo>
                  <a:pt x="3059" y="9212"/>
                </a:lnTo>
                <a:lnTo>
                  <a:pt x="3086" y="9181"/>
                </a:lnTo>
                <a:lnTo>
                  <a:pt x="3112" y="9150"/>
                </a:lnTo>
                <a:lnTo>
                  <a:pt x="3140" y="9121"/>
                </a:lnTo>
                <a:lnTo>
                  <a:pt x="3167" y="9090"/>
                </a:lnTo>
                <a:lnTo>
                  <a:pt x="3196" y="9061"/>
                </a:lnTo>
                <a:lnTo>
                  <a:pt x="3225" y="9031"/>
                </a:lnTo>
                <a:lnTo>
                  <a:pt x="3284" y="8973"/>
                </a:lnTo>
                <a:lnTo>
                  <a:pt x="3344" y="8916"/>
                </a:lnTo>
                <a:lnTo>
                  <a:pt x="3402" y="8861"/>
                </a:lnTo>
                <a:lnTo>
                  <a:pt x="3459" y="8807"/>
                </a:lnTo>
                <a:lnTo>
                  <a:pt x="3514" y="8755"/>
                </a:lnTo>
                <a:lnTo>
                  <a:pt x="3565" y="8705"/>
                </a:lnTo>
                <a:lnTo>
                  <a:pt x="3604" y="8665"/>
                </a:lnTo>
                <a:lnTo>
                  <a:pt x="3647" y="8620"/>
                </a:lnTo>
                <a:lnTo>
                  <a:pt x="3697" y="8568"/>
                </a:lnTo>
                <a:lnTo>
                  <a:pt x="3749" y="8512"/>
                </a:lnTo>
                <a:lnTo>
                  <a:pt x="3807" y="8452"/>
                </a:lnTo>
                <a:lnTo>
                  <a:pt x="3868" y="8392"/>
                </a:lnTo>
                <a:lnTo>
                  <a:pt x="3930" y="8329"/>
                </a:lnTo>
                <a:lnTo>
                  <a:pt x="3993" y="8269"/>
                </a:lnTo>
                <a:lnTo>
                  <a:pt x="4026" y="8240"/>
                </a:lnTo>
                <a:lnTo>
                  <a:pt x="4058" y="8210"/>
                </a:lnTo>
                <a:lnTo>
                  <a:pt x="4091" y="8182"/>
                </a:lnTo>
                <a:lnTo>
                  <a:pt x="4122" y="8155"/>
                </a:lnTo>
                <a:lnTo>
                  <a:pt x="4155" y="8130"/>
                </a:lnTo>
                <a:lnTo>
                  <a:pt x="4187" y="8105"/>
                </a:lnTo>
                <a:lnTo>
                  <a:pt x="4219" y="8082"/>
                </a:lnTo>
                <a:lnTo>
                  <a:pt x="4249" y="8061"/>
                </a:lnTo>
                <a:lnTo>
                  <a:pt x="4280" y="8042"/>
                </a:lnTo>
                <a:lnTo>
                  <a:pt x="4309" y="8025"/>
                </a:lnTo>
                <a:lnTo>
                  <a:pt x="4338" y="8009"/>
                </a:lnTo>
                <a:lnTo>
                  <a:pt x="4366" y="7996"/>
                </a:lnTo>
                <a:lnTo>
                  <a:pt x="4394" y="7987"/>
                </a:lnTo>
                <a:lnTo>
                  <a:pt x="4420" y="7980"/>
                </a:lnTo>
                <a:lnTo>
                  <a:pt x="4445" y="7974"/>
                </a:lnTo>
                <a:lnTo>
                  <a:pt x="4469" y="7973"/>
                </a:lnTo>
                <a:lnTo>
                  <a:pt x="4723" y="7973"/>
                </a:lnTo>
                <a:lnTo>
                  <a:pt x="5120" y="8197"/>
                </a:lnTo>
                <a:lnTo>
                  <a:pt x="5128" y="8205"/>
                </a:lnTo>
                <a:lnTo>
                  <a:pt x="5138" y="8213"/>
                </a:lnTo>
                <a:lnTo>
                  <a:pt x="5146" y="8224"/>
                </a:lnTo>
                <a:lnTo>
                  <a:pt x="5155" y="8234"/>
                </a:lnTo>
                <a:lnTo>
                  <a:pt x="5173" y="8260"/>
                </a:lnTo>
                <a:lnTo>
                  <a:pt x="5190" y="8288"/>
                </a:lnTo>
                <a:lnTo>
                  <a:pt x="5207" y="8320"/>
                </a:lnTo>
                <a:lnTo>
                  <a:pt x="5224" y="8355"/>
                </a:lnTo>
                <a:lnTo>
                  <a:pt x="5239" y="8391"/>
                </a:lnTo>
                <a:lnTo>
                  <a:pt x="5254" y="8429"/>
                </a:lnTo>
                <a:lnTo>
                  <a:pt x="5267" y="8468"/>
                </a:lnTo>
                <a:lnTo>
                  <a:pt x="5278" y="8506"/>
                </a:lnTo>
                <a:lnTo>
                  <a:pt x="5288" y="8544"/>
                </a:lnTo>
                <a:lnTo>
                  <a:pt x="5295" y="8582"/>
                </a:lnTo>
                <a:lnTo>
                  <a:pt x="5299" y="8600"/>
                </a:lnTo>
                <a:lnTo>
                  <a:pt x="5301" y="8618"/>
                </a:lnTo>
                <a:lnTo>
                  <a:pt x="5302" y="8635"/>
                </a:lnTo>
                <a:lnTo>
                  <a:pt x="5303" y="8652"/>
                </a:lnTo>
                <a:lnTo>
                  <a:pt x="5303" y="8668"/>
                </a:lnTo>
                <a:lnTo>
                  <a:pt x="5303" y="8682"/>
                </a:lnTo>
                <a:lnTo>
                  <a:pt x="5301" y="8697"/>
                </a:lnTo>
                <a:lnTo>
                  <a:pt x="5299" y="8710"/>
                </a:lnTo>
                <a:lnTo>
                  <a:pt x="5109" y="9143"/>
                </a:lnTo>
                <a:lnTo>
                  <a:pt x="5071" y="9182"/>
                </a:lnTo>
                <a:lnTo>
                  <a:pt x="5034" y="9219"/>
                </a:lnTo>
                <a:lnTo>
                  <a:pt x="4997" y="9256"/>
                </a:lnTo>
                <a:lnTo>
                  <a:pt x="4960" y="9293"/>
                </a:lnTo>
                <a:lnTo>
                  <a:pt x="4923" y="9329"/>
                </a:lnTo>
                <a:lnTo>
                  <a:pt x="4885" y="9366"/>
                </a:lnTo>
                <a:lnTo>
                  <a:pt x="4847" y="9403"/>
                </a:lnTo>
                <a:lnTo>
                  <a:pt x="4809" y="9442"/>
                </a:lnTo>
                <a:lnTo>
                  <a:pt x="4771" y="9480"/>
                </a:lnTo>
                <a:lnTo>
                  <a:pt x="4725" y="9528"/>
                </a:lnTo>
                <a:lnTo>
                  <a:pt x="4672" y="9583"/>
                </a:lnTo>
                <a:lnTo>
                  <a:pt x="4613" y="9644"/>
                </a:lnTo>
                <a:lnTo>
                  <a:pt x="4549" y="9709"/>
                </a:lnTo>
                <a:lnTo>
                  <a:pt x="4483" y="9778"/>
                </a:lnTo>
                <a:lnTo>
                  <a:pt x="4413" y="9848"/>
                </a:lnTo>
                <a:lnTo>
                  <a:pt x="4342" y="9919"/>
                </a:lnTo>
                <a:lnTo>
                  <a:pt x="4271" y="9988"/>
                </a:lnTo>
                <a:lnTo>
                  <a:pt x="4202" y="10056"/>
                </a:lnTo>
                <a:lnTo>
                  <a:pt x="4133" y="10121"/>
                </a:lnTo>
                <a:lnTo>
                  <a:pt x="4067" y="10179"/>
                </a:lnTo>
                <a:lnTo>
                  <a:pt x="4037" y="10206"/>
                </a:lnTo>
                <a:lnTo>
                  <a:pt x="4007" y="10232"/>
                </a:lnTo>
                <a:lnTo>
                  <a:pt x="3978" y="10255"/>
                </a:lnTo>
                <a:lnTo>
                  <a:pt x="3951" y="10276"/>
                </a:lnTo>
                <a:lnTo>
                  <a:pt x="3925" y="10294"/>
                </a:lnTo>
                <a:lnTo>
                  <a:pt x="3902" y="10311"/>
                </a:lnTo>
                <a:lnTo>
                  <a:pt x="3879" y="10325"/>
                </a:lnTo>
                <a:lnTo>
                  <a:pt x="3859" y="10335"/>
                </a:lnTo>
                <a:lnTo>
                  <a:pt x="3834" y="10347"/>
                </a:lnTo>
                <a:lnTo>
                  <a:pt x="3809" y="10357"/>
                </a:lnTo>
                <a:lnTo>
                  <a:pt x="3782" y="10367"/>
                </a:lnTo>
                <a:lnTo>
                  <a:pt x="3757" y="10375"/>
                </a:lnTo>
                <a:lnTo>
                  <a:pt x="3731" y="10383"/>
                </a:lnTo>
                <a:lnTo>
                  <a:pt x="3705" y="10389"/>
                </a:lnTo>
                <a:lnTo>
                  <a:pt x="3680" y="10394"/>
                </a:lnTo>
                <a:lnTo>
                  <a:pt x="3653" y="10398"/>
                </a:lnTo>
                <a:lnTo>
                  <a:pt x="3628" y="10402"/>
                </a:lnTo>
                <a:lnTo>
                  <a:pt x="3602" y="10403"/>
                </a:lnTo>
                <a:lnTo>
                  <a:pt x="3577" y="10404"/>
                </a:lnTo>
                <a:lnTo>
                  <a:pt x="3551" y="10404"/>
                </a:lnTo>
                <a:lnTo>
                  <a:pt x="3525" y="10403"/>
                </a:lnTo>
                <a:lnTo>
                  <a:pt x="3500" y="10401"/>
                </a:lnTo>
                <a:lnTo>
                  <a:pt x="3476" y="10397"/>
                </a:lnTo>
                <a:lnTo>
                  <a:pt x="3450" y="10394"/>
                </a:lnTo>
                <a:lnTo>
                  <a:pt x="3425" y="10389"/>
                </a:lnTo>
                <a:lnTo>
                  <a:pt x="3401" y="10383"/>
                </a:lnTo>
                <a:lnTo>
                  <a:pt x="3376" y="10376"/>
                </a:lnTo>
                <a:lnTo>
                  <a:pt x="3352" y="10369"/>
                </a:lnTo>
                <a:lnTo>
                  <a:pt x="3328" y="10360"/>
                </a:lnTo>
                <a:lnTo>
                  <a:pt x="3303" y="10351"/>
                </a:lnTo>
                <a:lnTo>
                  <a:pt x="3280" y="10340"/>
                </a:lnTo>
                <a:lnTo>
                  <a:pt x="3257" y="10329"/>
                </a:lnTo>
                <a:lnTo>
                  <a:pt x="3234" y="10317"/>
                </a:lnTo>
                <a:lnTo>
                  <a:pt x="3211" y="10304"/>
                </a:lnTo>
                <a:lnTo>
                  <a:pt x="3189" y="10291"/>
                </a:lnTo>
                <a:lnTo>
                  <a:pt x="3167" y="10277"/>
                </a:lnTo>
                <a:lnTo>
                  <a:pt x="3145" y="10262"/>
                </a:lnTo>
                <a:lnTo>
                  <a:pt x="3124" y="10246"/>
                </a:lnTo>
                <a:lnTo>
                  <a:pt x="3103" y="10229"/>
                </a:lnTo>
                <a:lnTo>
                  <a:pt x="3083" y="10212"/>
                </a:lnTo>
                <a:lnTo>
                  <a:pt x="3062" y="10195"/>
                </a:lnTo>
                <a:lnTo>
                  <a:pt x="3046" y="10180"/>
                </a:lnTo>
                <a:lnTo>
                  <a:pt x="3031" y="10163"/>
                </a:lnTo>
                <a:lnTo>
                  <a:pt x="3014" y="10143"/>
                </a:lnTo>
                <a:lnTo>
                  <a:pt x="2994" y="10117"/>
                </a:lnTo>
                <a:lnTo>
                  <a:pt x="2977" y="10092"/>
                </a:lnTo>
                <a:lnTo>
                  <a:pt x="2960" y="10066"/>
                </a:lnTo>
                <a:lnTo>
                  <a:pt x="2944" y="10039"/>
                </a:lnTo>
                <a:lnTo>
                  <a:pt x="2930" y="10012"/>
                </a:lnTo>
                <a:lnTo>
                  <a:pt x="2918" y="9984"/>
                </a:lnTo>
                <a:lnTo>
                  <a:pt x="2906" y="9956"/>
                </a:lnTo>
                <a:lnTo>
                  <a:pt x="2895" y="9926"/>
                </a:lnTo>
                <a:lnTo>
                  <a:pt x="2886" y="9895"/>
                </a:lnTo>
                <a:lnTo>
                  <a:pt x="2879" y="9865"/>
                </a:lnTo>
                <a:lnTo>
                  <a:pt x="2872" y="9832"/>
                </a:lnTo>
                <a:lnTo>
                  <a:pt x="2866" y="9799"/>
                </a:lnTo>
                <a:lnTo>
                  <a:pt x="2862" y="9764"/>
                </a:lnTo>
                <a:lnTo>
                  <a:pt x="2859" y="9730"/>
                </a:lnTo>
                <a:lnTo>
                  <a:pt x="2857" y="9693"/>
                </a:lnTo>
                <a:lnTo>
                  <a:pt x="2856" y="9655"/>
                </a:lnTo>
                <a:close/>
                <a:moveTo>
                  <a:pt x="5691" y="5369"/>
                </a:moveTo>
                <a:lnTo>
                  <a:pt x="5705" y="5349"/>
                </a:lnTo>
                <a:lnTo>
                  <a:pt x="5730" y="5322"/>
                </a:lnTo>
                <a:lnTo>
                  <a:pt x="5760" y="5288"/>
                </a:lnTo>
                <a:lnTo>
                  <a:pt x="5798" y="5248"/>
                </a:lnTo>
                <a:lnTo>
                  <a:pt x="5888" y="5156"/>
                </a:lnTo>
                <a:lnTo>
                  <a:pt x="5989" y="5054"/>
                </a:lnTo>
                <a:lnTo>
                  <a:pt x="6093" y="4952"/>
                </a:lnTo>
                <a:lnTo>
                  <a:pt x="6190" y="4856"/>
                </a:lnTo>
                <a:lnTo>
                  <a:pt x="6272" y="4775"/>
                </a:lnTo>
                <a:lnTo>
                  <a:pt x="6330" y="4719"/>
                </a:lnTo>
                <a:lnTo>
                  <a:pt x="8253" y="2795"/>
                </a:lnTo>
                <a:lnTo>
                  <a:pt x="8748" y="2323"/>
                </a:lnTo>
                <a:lnTo>
                  <a:pt x="8769" y="2303"/>
                </a:lnTo>
                <a:lnTo>
                  <a:pt x="8791" y="2284"/>
                </a:lnTo>
                <a:lnTo>
                  <a:pt x="8812" y="2267"/>
                </a:lnTo>
                <a:lnTo>
                  <a:pt x="8834" y="2250"/>
                </a:lnTo>
                <a:lnTo>
                  <a:pt x="8857" y="2233"/>
                </a:lnTo>
                <a:lnTo>
                  <a:pt x="8880" y="2216"/>
                </a:lnTo>
                <a:lnTo>
                  <a:pt x="8904" y="2199"/>
                </a:lnTo>
                <a:lnTo>
                  <a:pt x="8928" y="2181"/>
                </a:lnTo>
                <a:lnTo>
                  <a:pt x="9004" y="2126"/>
                </a:lnTo>
                <a:lnTo>
                  <a:pt x="9080" y="2071"/>
                </a:lnTo>
                <a:lnTo>
                  <a:pt x="9158" y="2018"/>
                </a:lnTo>
                <a:lnTo>
                  <a:pt x="9236" y="1968"/>
                </a:lnTo>
                <a:lnTo>
                  <a:pt x="9316" y="1917"/>
                </a:lnTo>
                <a:lnTo>
                  <a:pt x="9398" y="1867"/>
                </a:lnTo>
                <a:lnTo>
                  <a:pt x="9479" y="1820"/>
                </a:lnTo>
                <a:lnTo>
                  <a:pt x="9563" y="1773"/>
                </a:lnTo>
                <a:lnTo>
                  <a:pt x="9647" y="1729"/>
                </a:lnTo>
                <a:lnTo>
                  <a:pt x="9732" y="1684"/>
                </a:lnTo>
                <a:lnTo>
                  <a:pt x="9818" y="1643"/>
                </a:lnTo>
                <a:lnTo>
                  <a:pt x="9905" y="1602"/>
                </a:lnTo>
                <a:lnTo>
                  <a:pt x="9993" y="1563"/>
                </a:lnTo>
                <a:lnTo>
                  <a:pt x="10081" y="1526"/>
                </a:lnTo>
                <a:lnTo>
                  <a:pt x="10171" y="1490"/>
                </a:lnTo>
                <a:lnTo>
                  <a:pt x="10261" y="1456"/>
                </a:lnTo>
                <a:lnTo>
                  <a:pt x="10352" y="1423"/>
                </a:lnTo>
                <a:lnTo>
                  <a:pt x="10444" y="1394"/>
                </a:lnTo>
                <a:lnTo>
                  <a:pt x="10536" y="1364"/>
                </a:lnTo>
                <a:lnTo>
                  <a:pt x="10629" y="1338"/>
                </a:lnTo>
                <a:lnTo>
                  <a:pt x="10722" y="1314"/>
                </a:lnTo>
                <a:lnTo>
                  <a:pt x="10816" y="1290"/>
                </a:lnTo>
                <a:lnTo>
                  <a:pt x="10910" y="1269"/>
                </a:lnTo>
                <a:lnTo>
                  <a:pt x="11005" y="1250"/>
                </a:lnTo>
                <a:lnTo>
                  <a:pt x="11100" y="1233"/>
                </a:lnTo>
                <a:lnTo>
                  <a:pt x="11195" y="1218"/>
                </a:lnTo>
                <a:lnTo>
                  <a:pt x="11290" y="1206"/>
                </a:lnTo>
                <a:lnTo>
                  <a:pt x="11386" y="1196"/>
                </a:lnTo>
                <a:lnTo>
                  <a:pt x="11483" y="1188"/>
                </a:lnTo>
                <a:lnTo>
                  <a:pt x="11579" y="1181"/>
                </a:lnTo>
                <a:lnTo>
                  <a:pt x="11675" y="1178"/>
                </a:lnTo>
                <a:lnTo>
                  <a:pt x="11772" y="1177"/>
                </a:lnTo>
                <a:lnTo>
                  <a:pt x="12118" y="1177"/>
                </a:lnTo>
                <a:lnTo>
                  <a:pt x="13738" y="1538"/>
                </a:lnTo>
                <a:lnTo>
                  <a:pt x="13773" y="1551"/>
                </a:lnTo>
                <a:lnTo>
                  <a:pt x="13811" y="1566"/>
                </a:lnTo>
                <a:lnTo>
                  <a:pt x="13850" y="1584"/>
                </a:lnTo>
                <a:lnTo>
                  <a:pt x="13891" y="1604"/>
                </a:lnTo>
                <a:lnTo>
                  <a:pt x="13933" y="1626"/>
                </a:lnTo>
                <a:lnTo>
                  <a:pt x="13977" y="1650"/>
                </a:lnTo>
                <a:lnTo>
                  <a:pt x="14021" y="1674"/>
                </a:lnTo>
                <a:lnTo>
                  <a:pt x="14064" y="1698"/>
                </a:lnTo>
                <a:lnTo>
                  <a:pt x="14152" y="1750"/>
                </a:lnTo>
                <a:lnTo>
                  <a:pt x="14234" y="1801"/>
                </a:lnTo>
                <a:lnTo>
                  <a:pt x="14309" y="1848"/>
                </a:lnTo>
                <a:lnTo>
                  <a:pt x="14375" y="1892"/>
                </a:lnTo>
                <a:lnTo>
                  <a:pt x="14409" y="1914"/>
                </a:lnTo>
                <a:lnTo>
                  <a:pt x="14443" y="1938"/>
                </a:lnTo>
                <a:lnTo>
                  <a:pt x="14476" y="1962"/>
                </a:lnTo>
                <a:lnTo>
                  <a:pt x="14511" y="1988"/>
                </a:lnTo>
                <a:lnTo>
                  <a:pt x="14545" y="2014"/>
                </a:lnTo>
                <a:lnTo>
                  <a:pt x="14579" y="2042"/>
                </a:lnTo>
                <a:lnTo>
                  <a:pt x="14614" y="2069"/>
                </a:lnTo>
                <a:lnTo>
                  <a:pt x="14648" y="2098"/>
                </a:lnTo>
                <a:lnTo>
                  <a:pt x="14715" y="2157"/>
                </a:lnTo>
                <a:lnTo>
                  <a:pt x="14783" y="2218"/>
                </a:lnTo>
                <a:lnTo>
                  <a:pt x="14849" y="2282"/>
                </a:lnTo>
                <a:lnTo>
                  <a:pt x="14914" y="2346"/>
                </a:lnTo>
                <a:lnTo>
                  <a:pt x="14978" y="2412"/>
                </a:lnTo>
                <a:lnTo>
                  <a:pt x="15041" y="2479"/>
                </a:lnTo>
                <a:lnTo>
                  <a:pt x="15101" y="2547"/>
                </a:lnTo>
                <a:lnTo>
                  <a:pt x="15159" y="2614"/>
                </a:lnTo>
                <a:lnTo>
                  <a:pt x="15215" y="2682"/>
                </a:lnTo>
                <a:lnTo>
                  <a:pt x="15268" y="2750"/>
                </a:lnTo>
                <a:lnTo>
                  <a:pt x="15319" y="2816"/>
                </a:lnTo>
                <a:lnTo>
                  <a:pt x="15366" y="2882"/>
                </a:lnTo>
                <a:lnTo>
                  <a:pt x="15416" y="2955"/>
                </a:lnTo>
                <a:lnTo>
                  <a:pt x="15466" y="3029"/>
                </a:lnTo>
                <a:lnTo>
                  <a:pt x="15512" y="3103"/>
                </a:lnTo>
                <a:lnTo>
                  <a:pt x="15557" y="3178"/>
                </a:lnTo>
                <a:lnTo>
                  <a:pt x="15602" y="3253"/>
                </a:lnTo>
                <a:lnTo>
                  <a:pt x="15644" y="3329"/>
                </a:lnTo>
                <a:lnTo>
                  <a:pt x="15684" y="3406"/>
                </a:lnTo>
                <a:lnTo>
                  <a:pt x="15723" y="3483"/>
                </a:lnTo>
                <a:lnTo>
                  <a:pt x="15760" y="3562"/>
                </a:lnTo>
                <a:lnTo>
                  <a:pt x="15796" y="3642"/>
                </a:lnTo>
                <a:lnTo>
                  <a:pt x="15830" y="3722"/>
                </a:lnTo>
                <a:lnTo>
                  <a:pt x="15862" y="3802"/>
                </a:lnTo>
                <a:lnTo>
                  <a:pt x="15892" y="3885"/>
                </a:lnTo>
                <a:lnTo>
                  <a:pt x="15922" y="3968"/>
                </a:lnTo>
                <a:lnTo>
                  <a:pt x="15950" y="4053"/>
                </a:lnTo>
                <a:lnTo>
                  <a:pt x="15975" y="4138"/>
                </a:lnTo>
                <a:lnTo>
                  <a:pt x="15996" y="4210"/>
                </a:lnTo>
                <a:lnTo>
                  <a:pt x="16015" y="4269"/>
                </a:lnTo>
                <a:lnTo>
                  <a:pt x="16031" y="4323"/>
                </a:lnTo>
                <a:lnTo>
                  <a:pt x="16046" y="4373"/>
                </a:lnTo>
                <a:lnTo>
                  <a:pt x="16058" y="4425"/>
                </a:lnTo>
                <a:lnTo>
                  <a:pt x="16072" y="4483"/>
                </a:lnTo>
                <a:lnTo>
                  <a:pt x="16086" y="4551"/>
                </a:lnTo>
                <a:lnTo>
                  <a:pt x="16101" y="4635"/>
                </a:lnTo>
                <a:lnTo>
                  <a:pt x="16108" y="4685"/>
                </a:lnTo>
                <a:lnTo>
                  <a:pt x="16115" y="4735"/>
                </a:lnTo>
                <a:lnTo>
                  <a:pt x="16122" y="4786"/>
                </a:lnTo>
                <a:lnTo>
                  <a:pt x="16128" y="4837"/>
                </a:lnTo>
                <a:lnTo>
                  <a:pt x="16133" y="4889"/>
                </a:lnTo>
                <a:lnTo>
                  <a:pt x="16139" y="4941"/>
                </a:lnTo>
                <a:lnTo>
                  <a:pt x="16143" y="4993"/>
                </a:lnTo>
                <a:lnTo>
                  <a:pt x="16147" y="5046"/>
                </a:lnTo>
                <a:lnTo>
                  <a:pt x="16150" y="5100"/>
                </a:lnTo>
                <a:lnTo>
                  <a:pt x="16152" y="5153"/>
                </a:lnTo>
                <a:lnTo>
                  <a:pt x="16155" y="5207"/>
                </a:lnTo>
                <a:lnTo>
                  <a:pt x="16156" y="5261"/>
                </a:lnTo>
                <a:lnTo>
                  <a:pt x="16157" y="5314"/>
                </a:lnTo>
                <a:lnTo>
                  <a:pt x="16157" y="5369"/>
                </a:lnTo>
                <a:lnTo>
                  <a:pt x="16157" y="5423"/>
                </a:lnTo>
                <a:lnTo>
                  <a:pt x="16156" y="5477"/>
                </a:lnTo>
                <a:lnTo>
                  <a:pt x="16153" y="5532"/>
                </a:lnTo>
                <a:lnTo>
                  <a:pt x="16151" y="5586"/>
                </a:lnTo>
                <a:lnTo>
                  <a:pt x="16149" y="5641"/>
                </a:lnTo>
                <a:lnTo>
                  <a:pt x="16146" y="5695"/>
                </a:lnTo>
                <a:lnTo>
                  <a:pt x="16142" y="5749"/>
                </a:lnTo>
                <a:lnTo>
                  <a:pt x="16138" y="5803"/>
                </a:lnTo>
                <a:lnTo>
                  <a:pt x="16133" y="5857"/>
                </a:lnTo>
                <a:lnTo>
                  <a:pt x="16128" y="5909"/>
                </a:lnTo>
                <a:lnTo>
                  <a:pt x="16122" y="5963"/>
                </a:lnTo>
                <a:lnTo>
                  <a:pt x="16115" y="6015"/>
                </a:lnTo>
                <a:lnTo>
                  <a:pt x="16109" y="6068"/>
                </a:lnTo>
                <a:lnTo>
                  <a:pt x="16101" y="6120"/>
                </a:lnTo>
                <a:lnTo>
                  <a:pt x="16093" y="6171"/>
                </a:lnTo>
                <a:lnTo>
                  <a:pt x="16085" y="6223"/>
                </a:lnTo>
                <a:lnTo>
                  <a:pt x="16075" y="6274"/>
                </a:lnTo>
                <a:lnTo>
                  <a:pt x="16066" y="6324"/>
                </a:lnTo>
                <a:lnTo>
                  <a:pt x="16004" y="6585"/>
                </a:lnTo>
                <a:lnTo>
                  <a:pt x="16000" y="6602"/>
                </a:lnTo>
                <a:lnTo>
                  <a:pt x="15998" y="6610"/>
                </a:lnTo>
                <a:lnTo>
                  <a:pt x="15996" y="6613"/>
                </a:lnTo>
                <a:lnTo>
                  <a:pt x="15996" y="6614"/>
                </a:lnTo>
                <a:lnTo>
                  <a:pt x="15994" y="6616"/>
                </a:lnTo>
                <a:lnTo>
                  <a:pt x="15992" y="6622"/>
                </a:lnTo>
                <a:lnTo>
                  <a:pt x="15988" y="6633"/>
                </a:lnTo>
                <a:lnTo>
                  <a:pt x="15981" y="6653"/>
                </a:lnTo>
                <a:lnTo>
                  <a:pt x="15974" y="6677"/>
                </a:lnTo>
                <a:lnTo>
                  <a:pt x="15969" y="6698"/>
                </a:lnTo>
                <a:lnTo>
                  <a:pt x="15964" y="6717"/>
                </a:lnTo>
                <a:lnTo>
                  <a:pt x="15960" y="6735"/>
                </a:lnTo>
                <a:lnTo>
                  <a:pt x="15956" y="6753"/>
                </a:lnTo>
                <a:lnTo>
                  <a:pt x="15951" y="6771"/>
                </a:lnTo>
                <a:lnTo>
                  <a:pt x="15944" y="6792"/>
                </a:lnTo>
                <a:lnTo>
                  <a:pt x="15936" y="6815"/>
                </a:lnTo>
                <a:lnTo>
                  <a:pt x="15920" y="6854"/>
                </a:lnTo>
                <a:lnTo>
                  <a:pt x="15905" y="6891"/>
                </a:lnTo>
                <a:lnTo>
                  <a:pt x="15890" y="6927"/>
                </a:lnTo>
                <a:lnTo>
                  <a:pt x="15877" y="6962"/>
                </a:lnTo>
                <a:lnTo>
                  <a:pt x="15863" y="6998"/>
                </a:lnTo>
                <a:lnTo>
                  <a:pt x="15848" y="7034"/>
                </a:lnTo>
                <a:lnTo>
                  <a:pt x="15832" y="7071"/>
                </a:lnTo>
                <a:lnTo>
                  <a:pt x="15816" y="7111"/>
                </a:lnTo>
                <a:lnTo>
                  <a:pt x="15801" y="7151"/>
                </a:lnTo>
                <a:lnTo>
                  <a:pt x="15785" y="7189"/>
                </a:lnTo>
                <a:lnTo>
                  <a:pt x="15770" y="7225"/>
                </a:lnTo>
                <a:lnTo>
                  <a:pt x="15755" y="7260"/>
                </a:lnTo>
                <a:lnTo>
                  <a:pt x="15740" y="7294"/>
                </a:lnTo>
                <a:lnTo>
                  <a:pt x="15723" y="7328"/>
                </a:lnTo>
                <a:lnTo>
                  <a:pt x="15706" y="7361"/>
                </a:lnTo>
                <a:lnTo>
                  <a:pt x="15687" y="7396"/>
                </a:lnTo>
                <a:lnTo>
                  <a:pt x="15370" y="7909"/>
                </a:lnTo>
                <a:lnTo>
                  <a:pt x="15334" y="7964"/>
                </a:lnTo>
                <a:lnTo>
                  <a:pt x="15305" y="8008"/>
                </a:lnTo>
                <a:lnTo>
                  <a:pt x="15293" y="8026"/>
                </a:lnTo>
                <a:lnTo>
                  <a:pt x="15282" y="8043"/>
                </a:lnTo>
                <a:lnTo>
                  <a:pt x="15271" y="8057"/>
                </a:lnTo>
                <a:lnTo>
                  <a:pt x="15261" y="8068"/>
                </a:lnTo>
                <a:lnTo>
                  <a:pt x="15250" y="8078"/>
                </a:lnTo>
                <a:lnTo>
                  <a:pt x="15240" y="8086"/>
                </a:lnTo>
                <a:lnTo>
                  <a:pt x="15229" y="8094"/>
                </a:lnTo>
                <a:lnTo>
                  <a:pt x="15217" y="8099"/>
                </a:lnTo>
                <a:lnTo>
                  <a:pt x="15206" y="8103"/>
                </a:lnTo>
                <a:lnTo>
                  <a:pt x="15191" y="8106"/>
                </a:lnTo>
                <a:lnTo>
                  <a:pt x="15176" y="8110"/>
                </a:lnTo>
                <a:lnTo>
                  <a:pt x="15158" y="8112"/>
                </a:lnTo>
                <a:lnTo>
                  <a:pt x="15118" y="8061"/>
                </a:lnTo>
                <a:lnTo>
                  <a:pt x="15079" y="8014"/>
                </a:lnTo>
                <a:lnTo>
                  <a:pt x="15041" y="7971"/>
                </a:lnTo>
                <a:lnTo>
                  <a:pt x="15004" y="7929"/>
                </a:lnTo>
                <a:lnTo>
                  <a:pt x="14968" y="7890"/>
                </a:lnTo>
                <a:lnTo>
                  <a:pt x="14933" y="7852"/>
                </a:lnTo>
                <a:lnTo>
                  <a:pt x="14898" y="7815"/>
                </a:lnTo>
                <a:lnTo>
                  <a:pt x="14862" y="7778"/>
                </a:lnTo>
                <a:lnTo>
                  <a:pt x="14790" y="7706"/>
                </a:lnTo>
                <a:lnTo>
                  <a:pt x="14714" y="7631"/>
                </a:lnTo>
                <a:lnTo>
                  <a:pt x="14633" y="7551"/>
                </a:lnTo>
                <a:lnTo>
                  <a:pt x="14542" y="7461"/>
                </a:lnTo>
                <a:lnTo>
                  <a:pt x="10776" y="3693"/>
                </a:lnTo>
                <a:lnTo>
                  <a:pt x="10736" y="3653"/>
                </a:lnTo>
                <a:lnTo>
                  <a:pt x="10696" y="3614"/>
                </a:lnTo>
                <a:lnTo>
                  <a:pt x="10658" y="3576"/>
                </a:lnTo>
                <a:lnTo>
                  <a:pt x="10620" y="3538"/>
                </a:lnTo>
                <a:lnTo>
                  <a:pt x="10582" y="3500"/>
                </a:lnTo>
                <a:lnTo>
                  <a:pt x="10544" y="3462"/>
                </a:lnTo>
                <a:lnTo>
                  <a:pt x="10505" y="3423"/>
                </a:lnTo>
                <a:lnTo>
                  <a:pt x="10465" y="3383"/>
                </a:lnTo>
                <a:lnTo>
                  <a:pt x="10425" y="3343"/>
                </a:lnTo>
                <a:lnTo>
                  <a:pt x="10386" y="3303"/>
                </a:lnTo>
                <a:lnTo>
                  <a:pt x="10366" y="3283"/>
                </a:lnTo>
                <a:lnTo>
                  <a:pt x="10346" y="3265"/>
                </a:lnTo>
                <a:lnTo>
                  <a:pt x="10324" y="3247"/>
                </a:lnTo>
                <a:lnTo>
                  <a:pt x="10302" y="3231"/>
                </a:lnTo>
                <a:lnTo>
                  <a:pt x="10279" y="3216"/>
                </a:lnTo>
                <a:lnTo>
                  <a:pt x="10254" y="3201"/>
                </a:lnTo>
                <a:lnTo>
                  <a:pt x="10241" y="3195"/>
                </a:lnTo>
                <a:lnTo>
                  <a:pt x="10228" y="3189"/>
                </a:lnTo>
                <a:lnTo>
                  <a:pt x="10215" y="3183"/>
                </a:lnTo>
                <a:lnTo>
                  <a:pt x="10200" y="3179"/>
                </a:lnTo>
                <a:lnTo>
                  <a:pt x="10185" y="3173"/>
                </a:lnTo>
                <a:lnTo>
                  <a:pt x="10170" y="3170"/>
                </a:lnTo>
                <a:lnTo>
                  <a:pt x="10154" y="3166"/>
                </a:lnTo>
                <a:lnTo>
                  <a:pt x="10138" y="3164"/>
                </a:lnTo>
                <a:lnTo>
                  <a:pt x="10122" y="3161"/>
                </a:lnTo>
                <a:lnTo>
                  <a:pt x="10104" y="3160"/>
                </a:lnTo>
                <a:lnTo>
                  <a:pt x="10086" y="3159"/>
                </a:lnTo>
                <a:lnTo>
                  <a:pt x="10068" y="3159"/>
                </a:lnTo>
                <a:lnTo>
                  <a:pt x="9635" y="3441"/>
                </a:lnTo>
                <a:lnTo>
                  <a:pt x="8576" y="4500"/>
                </a:lnTo>
                <a:lnTo>
                  <a:pt x="8487" y="4589"/>
                </a:lnTo>
                <a:lnTo>
                  <a:pt x="8398" y="4677"/>
                </a:lnTo>
                <a:lnTo>
                  <a:pt x="8311" y="4765"/>
                </a:lnTo>
                <a:lnTo>
                  <a:pt x="8224" y="4852"/>
                </a:lnTo>
                <a:lnTo>
                  <a:pt x="8137" y="4938"/>
                </a:lnTo>
                <a:lnTo>
                  <a:pt x="8050" y="5026"/>
                </a:lnTo>
                <a:lnTo>
                  <a:pt x="7963" y="5114"/>
                </a:lnTo>
                <a:lnTo>
                  <a:pt x="7873" y="5203"/>
                </a:lnTo>
                <a:lnTo>
                  <a:pt x="7858" y="5218"/>
                </a:lnTo>
                <a:lnTo>
                  <a:pt x="7842" y="5233"/>
                </a:lnTo>
                <a:lnTo>
                  <a:pt x="7825" y="5247"/>
                </a:lnTo>
                <a:lnTo>
                  <a:pt x="7808" y="5262"/>
                </a:lnTo>
                <a:lnTo>
                  <a:pt x="7771" y="5290"/>
                </a:lnTo>
                <a:lnTo>
                  <a:pt x="7732" y="5319"/>
                </a:lnTo>
                <a:lnTo>
                  <a:pt x="7691" y="5346"/>
                </a:lnTo>
                <a:lnTo>
                  <a:pt x="7649" y="5374"/>
                </a:lnTo>
                <a:lnTo>
                  <a:pt x="7604" y="5399"/>
                </a:lnTo>
                <a:lnTo>
                  <a:pt x="7559" y="5424"/>
                </a:lnTo>
                <a:lnTo>
                  <a:pt x="7512" y="5449"/>
                </a:lnTo>
                <a:lnTo>
                  <a:pt x="7466" y="5472"/>
                </a:lnTo>
                <a:lnTo>
                  <a:pt x="7419" y="5494"/>
                </a:lnTo>
                <a:lnTo>
                  <a:pt x="7373" y="5515"/>
                </a:lnTo>
                <a:lnTo>
                  <a:pt x="7326" y="5534"/>
                </a:lnTo>
                <a:lnTo>
                  <a:pt x="7281" y="5553"/>
                </a:lnTo>
                <a:lnTo>
                  <a:pt x="7238" y="5569"/>
                </a:lnTo>
                <a:lnTo>
                  <a:pt x="7194" y="5584"/>
                </a:lnTo>
                <a:lnTo>
                  <a:pt x="7173" y="5591"/>
                </a:lnTo>
                <a:lnTo>
                  <a:pt x="7151" y="5598"/>
                </a:lnTo>
                <a:lnTo>
                  <a:pt x="7129" y="5604"/>
                </a:lnTo>
                <a:lnTo>
                  <a:pt x="7105" y="5609"/>
                </a:lnTo>
                <a:lnTo>
                  <a:pt x="7055" y="5620"/>
                </a:lnTo>
                <a:lnTo>
                  <a:pt x="7003" y="5628"/>
                </a:lnTo>
                <a:lnTo>
                  <a:pt x="6949" y="5637"/>
                </a:lnTo>
                <a:lnTo>
                  <a:pt x="6895" y="5643"/>
                </a:lnTo>
                <a:lnTo>
                  <a:pt x="6839" y="5648"/>
                </a:lnTo>
                <a:lnTo>
                  <a:pt x="6784" y="5653"/>
                </a:lnTo>
                <a:lnTo>
                  <a:pt x="6729" y="5655"/>
                </a:lnTo>
                <a:lnTo>
                  <a:pt x="6674" y="5657"/>
                </a:lnTo>
                <a:lnTo>
                  <a:pt x="6623" y="5658"/>
                </a:lnTo>
                <a:lnTo>
                  <a:pt x="6572" y="5657"/>
                </a:lnTo>
                <a:lnTo>
                  <a:pt x="6524" y="5656"/>
                </a:lnTo>
                <a:lnTo>
                  <a:pt x="6481" y="5654"/>
                </a:lnTo>
                <a:lnTo>
                  <a:pt x="6440" y="5650"/>
                </a:lnTo>
                <a:lnTo>
                  <a:pt x="6404" y="5646"/>
                </a:lnTo>
                <a:lnTo>
                  <a:pt x="6363" y="5640"/>
                </a:lnTo>
                <a:lnTo>
                  <a:pt x="6319" y="5631"/>
                </a:lnTo>
                <a:lnTo>
                  <a:pt x="6275" y="5621"/>
                </a:lnTo>
                <a:lnTo>
                  <a:pt x="6230" y="5609"/>
                </a:lnTo>
                <a:lnTo>
                  <a:pt x="6182" y="5596"/>
                </a:lnTo>
                <a:lnTo>
                  <a:pt x="6134" y="5580"/>
                </a:lnTo>
                <a:lnTo>
                  <a:pt x="6087" y="5564"/>
                </a:lnTo>
                <a:lnTo>
                  <a:pt x="6038" y="5546"/>
                </a:lnTo>
                <a:lnTo>
                  <a:pt x="5991" y="5527"/>
                </a:lnTo>
                <a:lnTo>
                  <a:pt x="5944" y="5507"/>
                </a:lnTo>
                <a:lnTo>
                  <a:pt x="5898" y="5486"/>
                </a:lnTo>
                <a:lnTo>
                  <a:pt x="5852" y="5463"/>
                </a:lnTo>
                <a:lnTo>
                  <a:pt x="5809" y="5440"/>
                </a:lnTo>
                <a:lnTo>
                  <a:pt x="5767" y="5417"/>
                </a:lnTo>
                <a:lnTo>
                  <a:pt x="5728" y="5394"/>
                </a:lnTo>
                <a:lnTo>
                  <a:pt x="5691" y="5369"/>
                </a:lnTo>
                <a:close/>
                <a:moveTo>
                  <a:pt x="2465" y="8733"/>
                </a:moveTo>
                <a:lnTo>
                  <a:pt x="2457" y="8732"/>
                </a:lnTo>
                <a:lnTo>
                  <a:pt x="2448" y="8728"/>
                </a:lnTo>
                <a:lnTo>
                  <a:pt x="2437" y="8721"/>
                </a:lnTo>
                <a:lnTo>
                  <a:pt x="2424" y="8712"/>
                </a:lnTo>
                <a:lnTo>
                  <a:pt x="2409" y="8701"/>
                </a:lnTo>
                <a:lnTo>
                  <a:pt x="2394" y="8688"/>
                </a:lnTo>
                <a:lnTo>
                  <a:pt x="2377" y="8673"/>
                </a:lnTo>
                <a:lnTo>
                  <a:pt x="2359" y="8656"/>
                </a:lnTo>
                <a:lnTo>
                  <a:pt x="2320" y="8618"/>
                </a:lnTo>
                <a:lnTo>
                  <a:pt x="2276" y="8575"/>
                </a:lnTo>
                <a:lnTo>
                  <a:pt x="2232" y="8527"/>
                </a:lnTo>
                <a:lnTo>
                  <a:pt x="2185" y="8478"/>
                </a:lnTo>
                <a:lnTo>
                  <a:pt x="2094" y="8377"/>
                </a:lnTo>
                <a:lnTo>
                  <a:pt x="2010" y="8283"/>
                </a:lnTo>
                <a:lnTo>
                  <a:pt x="1940" y="8204"/>
                </a:lnTo>
                <a:lnTo>
                  <a:pt x="1895" y="8152"/>
                </a:lnTo>
                <a:lnTo>
                  <a:pt x="1869" y="8122"/>
                </a:lnTo>
                <a:lnTo>
                  <a:pt x="1844" y="8094"/>
                </a:lnTo>
                <a:lnTo>
                  <a:pt x="1820" y="8064"/>
                </a:lnTo>
                <a:lnTo>
                  <a:pt x="1796" y="8033"/>
                </a:lnTo>
                <a:lnTo>
                  <a:pt x="1751" y="7974"/>
                </a:lnTo>
                <a:lnTo>
                  <a:pt x="1707" y="7913"/>
                </a:lnTo>
                <a:lnTo>
                  <a:pt x="1663" y="7851"/>
                </a:lnTo>
                <a:lnTo>
                  <a:pt x="1620" y="7788"/>
                </a:lnTo>
                <a:lnTo>
                  <a:pt x="1578" y="7724"/>
                </a:lnTo>
                <a:lnTo>
                  <a:pt x="1534" y="7659"/>
                </a:lnTo>
                <a:lnTo>
                  <a:pt x="1519" y="7636"/>
                </a:lnTo>
                <a:lnTo>
                  <a:pt x="1504" y="7614"/>
                </a:lnTo>
                <a:lnTo>
                  <a:pt x="1490" y="7594"/>
                </a:lnTo>
                <a:lnTo>
                  <a:pt x="1477" y="7575"/>
                </a:lnTo>
                <a:lnTo>
                  <a:pt x="1466" y="7555"/>
                </a:lnTo>
                <a:lnTo>
                  <a:pt x="1453" y="7535"/>
                </a:lnTo>
                <a:lnTo>
                  <a:pt x="1441" y="7514"/>
                </a:lnTo>
                <a:lnTo>
                  <a:pt x="1429" y="7489"/>
                </a:lnTo>
                <a:lnTo>
                  <a:pt x="1397" y="7429"/>
                </a:lnTo>
                <a:lnTo>
                  <a:pt x="1367" y="7373"/>
                </a:lnTo>
                <a:lnTo>
                  <a:pt x="1341" y="7322"/>
                </a:lnTo>
                <a:lnTo>
                  <a:pt x="1317" y="7275"/>
                </a:lnTo>
                <a:lnTo>
                  <a:pt x="1293" y="7230"/>
                </a:lnTo>
                <a:lnTo>
                  <a:pt x="1272" y="7188"/>
                </a:lnTo>
                <a:lnTo>
                  <a:pt x="1252" y="7147"/>
                </a:lnTo>
                <a:lnTo>
                  <a:pt x="1232" y="7106"/>
                </a:lnTo>
                <a:lnTo>
                  <a:pt x="1213" y="7064"/>
                </a:lnTo>
                <a:lnTo>
                  <a:pt x="1194" y="7023"/>
                </a:lnTo>
                <a:lnTo>
                  <a:pt x="1174" y="6979"/>
                </a:lnTo>
                <a:lnTo>
                  <a:pt x="1154" y="6932"/>
                </a:lnTo>
                <a:lnTo>
                  <a:pt x="1133" y="6883"/>
                </a:lnTo>
                <a:lnTo>
                  <a:pt x="1110" y="6829"/>
                </a:lnTo>
                <a:lnTo>
                  <a:pt x="1085" y="6771"/>
                </a:lnTo>
                <a:lnTo>
                  <a:pt x="1060" y="6706"/>
                </a:lnTo>
                <a:lnTo>
                  <a:pt x="1040" y="6655"/>
                </a:lnTo>
                <a:lnTo>
                  <a:pt x="1021" y="6604"/>
                </a:lnTo>
                <a:lnTo>
                  <a:pt x="1002" y="6552"/>
                </a:lnTo>
                <a:lnTo>
                  <a:pt x="984" y="6500"/>
                </a:lnTo>
                <a:lnTo>
                  <a:pt x="967" y="6447"/>
                </a:lnTo>
                <a:lnTo>
                  <a:pt x="951" y="6394"/>
                </a:lnTo>
                <a:lnTo>
                  <a:pt x="935" y="6339"/>
                </a:lnTo>
                <a:lnTo>
                  <a:pt x="920" y="6286"/>
                </a:lnTo>
                <a:lnTo>
                  <a:pt x="906" y="6230"/>
                </a:lnTo>
                <a:lnTo>
                  <a:pt x="892" y="6174"/>
                </a:lnTo>
                <a:lnTo>
                  <a:pt x="878" y="6117"/>
                </a:lnTo>
                <a:lnTo>
                  <a:pt x="865" y="6058"/>
                </a:lnTo>
                <a:lnTo>
                  <a:pt x="854" y="5999"/>
                </a:lnTo>
                <a:lnTo>
                  <a:pt x="842" y="5940"/>
                </a:lnTo>
                <a:lnTo>
                  <a:pt x="831" y="5879"/>
                </a:lnTo>
                <a:lnTo>
                  <a:pt x="820" y="5817"/>
                </a:lnTo>
                <a:lnTo>
                  <a:pt x="808" y="5750"/>
                </a:lnTo>
                <a:lnTo>
                  <a:pt x="798" y="5682"/>
                </a:lnTo>
                <a:lnTo>
                  <a:pt x="789" y="5616"/>
                </a:lnTo>
                <a:lnTo>
                  <a:pt x="781" y="5549"/>
                </a:lnTo>
                <a:lnTo>
                  <a:pt x="774" y="5482"/>
                </a:lnTo>
                <a:lnTo>
                  <a:pt x="766" y="5416"/>
                </a:lnTo>
                <a:lnTo>
                  <a:pt x="761" y="5350"/>
                </a:lnTo>
                <a:lnTo>
                  <a:pt x="757" y="5285"/>
                </a:lnTo>
                <a:lnTo>
                  <a:pt x="752" y="5219"/>
                </a:lnTo>
                <a:lnTo>
                  <a:pt x="749" y="5154"/>
                </a:lnTo>
                <a:lnTo>
                  <a:pt x="747" y="5089"/>
                </a:lnTo>
                <a:lnTo>
                  <a:pt x="746" y="5025"/>
                </a:lnTo>
                <a:lnTo>
                  <a:pt x="746" y="4960"/>
                </a:lnTo>
                <a:lnTo>
                  <a:pt x="746" y="4896"/>
                </a:lnTo>
                <a:lnTo>
                  <a:pt x="747" y="4833"/>
                </a:lnTo>
                <a:lnTo>
                  <a:pt x="749" y="4769"/>
                </a:lnTo>
                <a:lnTo>
                  <a:pt x="752" y="4706"/>
                </a:lnTo>
                <a:lnTo>
                  <a:pt x="757" y="4642"/>
                </a:lnTo>
                <a:lnTo>
                  <a:pt x="761" y="4579"/>
                </a:lnTo>
                <a:lnTo>
                  <a:pt x="767" y="4517"/>
                </a:lnTo>
                <a:lnTo>
                  <a:pt x="774" y="4454"/>
                </a:lnTo>
                <a:lnTo>
                  <a:pt x="781" y="4392"/>
                </a:lnTo>
                <a:lnTo>
                  <a:pt x="788" y="4330"/>
                </a:lnTo>
                <a:lnTo>
                  <a:pt x="798" y="4268"/>
                </a:lnTo>
                <a:lnTo>
                  <a:pt x="807" y="4206"/>
                </a:lnTo>
                <a:lnTo>
                  <a:pt x="818" y="4145"/>
                </a:lnTo>
                <a:lnTo>
                  <a:pt x="830" y="4083"/>
                </a:lnTo>
                <a:lnTo>
                  <a:pt x="841" y="4022"/>
                </a:lnTo>
                <a:lnTo>
                  <a:pt x="855" y="3962"/>
                </a:lnTo>
                <a:lnTo>
                  <a:pt x="869" y="3900"/>
                </a:lnTo>
                <a:lnTo>
                  <a:pt x="882" y="3840"/>
                </a:lnTo>
                <a:lnTo>
                  <a:pt x="898" y="3780"/>
                </a:lnTo>
                <a:lnTo>
                  <a:pt x="917" y="3711"/>
                </a:lnTo>
                <a:lnTo>
                  <a:pt x="937" y="3644"/>
                </a:lnTo>
                <a:lnTo>
                  <a:pt x="958" y="3577"/>
                </a:lnTo>
                <a:lnTo>
                  <a:pt x="981" y="3512"/>
                </a:lnTo>
                <a:lnTo>
                  <a:pt x="1005" y="3447"/>
                </a:lnTo>
                <a:lnTo>
                  <a:pt x="1029" y="3383"/>
                </a:lnTo>
                <a:lnTo>
                  <a:pt x="1056" y="3320"/>
                </a:lnTo>
                <a:lnTo>
                  <a:pt x="1082" y="3257"/>
                </a:lnTo>
                <a:lnTo>
                  <a:pt x="1111" y="3195"/>
                </a:lnTo>
                <a:lnTo>
                  <a:pt x="1139" y="3132"/>
                </a:lnTo>
                <a:lnTo>
                  <a:pt x="1169" y="3070"/>
                </a:lnTo>
                <a:lnTo>
                  <a:pt x="1199" y="3009"/>
                </a:lnTo>
                <a:lnTo>
                  <a:pt x="1231" y="2946"/>
                </a:lnTo>
                <a:lnTo>
                  <a:pt x="1263" y="2884"/>
                </a:lnTo>
                <a:lnTo>
                  <a:pt x="1296" y="2822"/>
                </a:lnTo>
                <a:lnTo>
                  <a:pt x="1328" y="2759"/>
                </a:lnTo>
                <a:lnTo>
                  <a:pt x="1354" y="2714"/>
                </a:lnTo>
                <a:lnTo>
                  <a:pt x="1379" y="2670"/>
                </a:lnTo>
                <a:lnTo>
                  <a:pt x="1405" y="2629"/>
                </a:lnTo>
                <a:lnTo>
                  <a:pt x="1433" y="2588"/>
                </a:lnTo>
                <a:lnTo>
                  <a:pt x="1460" y="2549"/>
                </a:lnTo>
                <a:lnTo>
                  <a:pt x="1489" y="2509"/>
                </a:lnTo>
                <a:lnTo>
                  <a:pt x="1519" y="2469"/>
                </a:lnTo>
                <a:lnTo>
                  <a:pt x="1550" y="2427"/>
                </a:lnTo>
                <a:lnTo>
                  <a:pt x="1582" y="2386"/>
                </a:lnTo>
                <a:lnTo>
                  <a:pt x="1612" y="2350"/>
                </a:lnTo>
                <a:lnTo>
                  <a:pt x="1640" y="2313"/>
                </a:lnTo>
                <a:lnTo>
                  <a:pt x="1672" y="2273"/>
                </a:lnTo>
                <a:lnTo>
                  <a:pt x="1714" y="2219"/>
                </a:lnTo>
                <a:lnTo>
                  <a:pt x="1758" y="2166"/>
                </a:lnTo>
                <a:lnTo>
                  <a:pt x="1804" y="2114"/>
                </a:lnTo>
                <a:lnTo>
                  <a:pt x="1851" y="2062"/>
                </a:lnTo>
                <a:lnTo>
                  <a:pt x="1900" y="2011"/>
                </a:lnTo>
                <a:lnTo>
                  <a:pt x="1950" y="1960"/>
                </a:lnTo>
                <a:lnTo>
                  <a:pt x="2001" y="1911"/>
                </a:lnTo>
                <a:lnTo>
                  <a:pt x="2054" y="1862"/>
                </a:lnTo>
                <a:lnTo>
                  <a:pt x="2109" y="1814"/>
                </a:lnTo>
                <a:lnTo>
                  <a:pt x="2164" y="1768"/>
                </a:lnTo>
                <a:lnTo>
                  <a:pt x="2221" y="1721"/>
                </a:lnTo>
                <a:lnTo>
                  <a:pt x="2278" y="1677"/>
                </a:lnTo>
                <a:lnTo>
                  <a:pt x="2338" y="1633"/>
                </a:lnTo>
                <a:lnTo>
                  <a:pt x="2397" y="1589"/>
                </a:lnTo>
                <a:lnTo>
                  <a:pt x="2457" y="1547"/>
                </a:lnTo>
                <a:lnTo>
                  <a:pt x="2518" y="1506"/>
                </a:lnTo>
                <a:lnTo>
                  <a:pt x="2580" y="1465"/>
                </a:lnTo>
                <a:lnTo>
                  <a:pt x="2642" y="1426"/>
                </a:lnTo>
                <a:lnTo>
                  <a:pt x="2705" y="1388"/>
                </a:lnTo>
                <a:lnTo>
                  <a:pt x="2769" y="1349"/>
                </a:lnTo>
                <a:lnTo>
                  <a:pt x="2833" y="1314"/>
                </a:lnTo>
                <a:lnTo>
                  <a:pt x="2897" y="1279"/>
                </a:lnTo>
                <a:lnTo>
                  <a:pt x="2961" y="1244"/>
                </a:lnTo>
                <a:lnTo>
                  <a:pt x="3027" y="1211"/>
                </a:lnTo>
                <a:lnTo>
                  <a:pt x="3091" y="1179"/>
                </a:lnTo>
                <a:lnTo>
                  <a:pt x="3157" y="1149"/>
                </a:lnTo>
                <a:lnTo>
                  <a:pt x="3221" y="1119"/>
                </a:lnTo>
                <a:lnTo>
                  <a:pt x="3286" y="1091"/>
                </a:lnTo>
                <a:lnTo>
                  <a:pt x="3351" y="1063"/>
                </a:lnTo>
                <a:lnTo>
                  <a:pt x="3416" y="1038"/>
                </a:lnTo>
                <a:lnTo>
                  <a:pt x="3481" y="1013"/>
                </a:lnTo>
                <a:lnTo>
                  <a:pt x="3544" y="989"/>
                </a:lnTo>
                <a:lnTo>
                  <a:pt x="3624" y="963"/>
                </a:lnTo>
                <a:lnTo>
                  <a:pt x="3706" y="936"/>
                </a:lnTo>
                <a:lnTo>
                  <a:pt x="3792" y="912"/>
                </a:lnTo>
                <a:lnTo>
                  <a:pt x="3878" y="889"/>
                </a:lnTo>
                <a:lnTo>
                  <a:pt x="3965" y="867"/>
                </a:lnTo>
                <a:lnTo>
                  <a:pt x="4052" y="848"/>
                </a:lnTo>
                <a:lnTo>
                  <a:pt x="4137" y="830"/>
                </a:lnTo>
                <a:lnTo>
                  <a:pt x="4222" y="815"/>
                </a:lnTo>
                <a:lnTo>
                  <a:pt x="4249" y="809"/>
                </a:lnTo>
                <a:lnTo>
                  <a:pt x="4285" y="805"/>
                </a:lnTo>
                <a:lnTo>
                  <a:pt x="4328" y="799"/>
                </a:lnTo>
                <a:lnTo>
                  <a:pt x="4377" y="793"/>
                </a:lnTo>
                <a:lnTo>
                  <a:pt x="4431" y="786"/>
                </a:lnTo>
                <a:lnTo>
                  <a:pt x="4489" y="780"/>
                </a:lnTo>
                <a:lnTo>
                  <a:pt x="4549" y="772"/>
                </a:lnTo>
                <a:lnTo>
                  <a:pt x="4611" y="766"/>
                </a:lnTo>
                <a:lnTo>
                  <a:pt x="4671" y="760"/>
                </a:lnTo>
                <a:lnTo>
                  <a:pt x="4731" y="755"/>
                </a:lnTo>
                <a:lnTo>
                  <a:pt x="4789" y="749"/>
                </a:lnTo>
                <a:lnTo>
                  <a:pt x="4843" y="745"/>
                </a:lnTo>
                <a:lnTo>
                  <a:pt x="4892" y="741"/>
                </a:lnTo>
                <a:lnTo>
                  <a:pt x="4935" y="739"/>
                </a:lnTo>
                <a:lnTo>
                  <a:pt x="4971" y="738"/>
                </a:lnTo>
                <a:lnTo>
                  <a:pt x="4997" y="739"/>
                </a:lnTo>
                <a:lnTo>
                  <a:pt x="5041" y="741"/>
                </a:lnTo>
                <a:lnTo>
                  <a:pt x="5086" y="744"/>
                </a:lnTo>
                <a:lnTo>
                  <a:pt x="5134" y="747"/>
                </a:lnTo>
                <a:lnTo>
                  <a:pt x="5182" y="751"/>
                </a:lnTo>
                <a:lnTo>
                  <a:pt x="5232" y="756"/>
                </a:lnTo>
                <a:lnTo>
                  <a:pt x="5282" y="760"/>
                </a:lnTo>
                <a:lnTo>
                  <a:pt x="5333" y="764"/>
                </a:lnTo>
                <a:lnTo>
                  <a:pt x="5384" y="769"/>
                </a:lnTo>
                <a:lnTo>
                  <a:pt x="5435" y="775"/>
                </a:lnTo>
                <a:lnTo>
                  <a:pt x="5487" y="780"/>
                </a:lnTo>
                <a:lnTo>
                  <a:pt x="5536" y="786"/>
                </a:lnTo>
                <a:lnTo>
                  <a:pt x="5586" y="793"/>
                </a:lnTo>
                <a:lnTo>
                  <a:pt x="5635" y="799"/>
                </a:lnTo>
                <a:lnTo>
                  <a:pt x="5681" y="806"/>
                </a:lnTo>
                <a:lnTo>
                  <a:pt x="5727" y="814"/>
                </a:lnTo>
                <a:lnTo>
                  <a:pt x="5769" y="821"/>
                </a:lnTo>
                <a:lnTo>
                  <a:pt x="5833" y="834"/>
                </a:lnTo>
                <a:lnTo>
                  <a:pt x="5893" y="846"/>
                </a:lnTo>
                <a:lnTo>
                  <a:pt x="5952" y="859"/>
                </a:lnTo>
                <a:lnTo>
                  <a:pt x="6008" y="872"/>
                </a:lnTo>
                <a:lnTo>
                  <a:pt x="6064" y="886"/>
                </a:lnTo>
                <a:lnTo>
                  <a:pt x="6119" y="899"/>
                </a:lnTo>
                <a:lnTo>
                  <a:pt x="6176" y="915"/>
                </a:lnTo>
                <a:lnTo>
                  <a:pt x="6235" y="932"/>
                </a:lnTo>
                <a:lnTo>
                  <a:pt x="6299" y="951"/>
                </a:lnTo>
                <a:lnTo>
                  <a:pt x="6364" y="972"/>
                </a:lnTo>
                <a:lnTo>
                  <a:pt x="6427" y="993"/>
                </a:lnTo>
                <a:lnTo>
                  <a:pt x="6491" y="1017"/>
                </a:lnTo>
                <a:lnTo>
                  <a:pt x="6553" y="1040"/>
                </a:lnTo>
                <a:lnTo>
                  <a:pt x="6615" y="1064"/>
                </a:lnTo>
                <a:lnTo>
                  <a:pt x="6677" y="1091"/>
                </a:lnTo>
                <a:lnTo>
                  <a:pt x="6738" y="1117"/>
                </a:lnTo>
                <a:lnTo>
                  <a:pt x="6798" y="1144"/>
                </a:lnTo>
                <a:lnTo>
                  <a:pt x="6858" y="1173"/>
                </a:lnTo>
                <a:lnTo>
                  <a:pt x="6919" y="1203"/>
                </a:lnTo>
                <a:lnTo>
                  <a:pt x="6978" y="1233"/>
                </a:lnTo>
                <a:lnTo>
                  <a:pt x="7037" y="1264"/>
                </a:lnTo>
                <a:lnTo>
                  <a:pt x="7095" y="1296"/>
                </a:lnTo>
                <a:lnTo>
                  <a:pt x="7152" y="1328"/>
                </a:lnTo>
                <a:lnTo>
                  <a:pt x="7209" y="1362"/>
                </a:lnTo>
                <a:lnTo>
                  <a:pt x="7258" y="1391"/>
                </a:lnTo>
                <a:lnTo>
                  <a:pt x="7308" y="1422"/>
                </a:lnTo>
                <a:lnTo>
                  <a:pt x="7361" y="1455"/>
                </a:lnTo>
                <a:lnTo>
                  <a:pt x="7416" y="1489"/>
                </a:lnTo>
                <a:lnTo>
                  <a:pt x="7471" y="1526"/>
                </a:lnTo>
                <a:lnTo>
                  <a:pt x="7527" y="1563"/>
                </a:lnTo>
                <a:lnTo>
                  <a:pt x="7582" y="1602"/>
                </a:lnTo>
                <a:lnTo>
                  <a:pt x="7637" y="1642"/>
                </a:lnTo>
                <a:lnTo>
                  <a:pt x="7691" y="1682"/>
                </a:lnTo>
                <a:lnTo>
                  <a:pt x="7744" y="1725"/>
                </a:lnTo>
                <a:lnTo>
                  <a:pt x="7769" y="1746"/>
                </a:lnTo>
                <a:lnTo>
                  <a:pt x="7794" y="1767"/>
                </a:lnTo>
                <a:lnTo>
                  <a:pt x="7818" y="1788"/>
                </a:lnTo>
                <a:lnTo>
                  <a:pt x="7841" y="1810"/>
                </a:lnTo>
                <a:lnTo>
                  <a:pt x="7863" y="1831"/>
                </a:lnTo>
                <a:lnTo>
                  <a:pt x="7885" y="1852"/>
                </a:lnTo>
                <a:lnTo>
                  <a:pt x="7907" y="1875"/>
                </a:lnTo>
                <a:lnTo>
                  <a:pt x="7926" y="1897"/>
                </a:lnTo>
                <a:lnTo>
                  <a:pt x="7945" y="1918"/>
                </a:lnTo>
                <a:lnTo>
                  <a:pt x="7963" y="1940"/>
                </a:lnTo>
                <a:lnTo>
                  <a:pt x="7978" y="1961"/>
                </a:lnTo>
                <a:lnTo>
                  <a:pt x="7994" y="1984"/>
                </a:lnTo>
                <a:lnTo>
                  <a:pt x="7937" y="2065"/>
                </a:lnTo>
                <a:lnTo>
                  <a:pt x="7931" y="2070"/>
                </a:lnTo>
                <a:lnTo>
                  <a:pt x="7926" y="2077"/>
                </a:lnTo>
                <a:lnTo>
                  <a:pt x="7460" y="2532"/>
                </a:lnTo>
                <a:lnTo>
                  <a:pt x="7442" y="2550"/>
                </a:lnTo>
                <a:lnTo>
                  <a:pt x="7431" y="2563"/>
                </a:lnTo>
                <a:lnTo>
                  <a:pt x="7422" y="2574"/>
                </a:lnTo>
                <a:lnTo>
                  <a:pt x="7406" y="2593"/>
                </a:lnTo>
                <a:lnTo>
                  <a:pt x="7366" y="2637"/>
                </a:lnTo>
                <a:lnTo>
                  <a:pt x="7324" y="2680"/>
                </a:lnTo>
                <a:lnTo>
                  <a:pt x="7283" y="2723"/>
                </a:lnTo>
                <a:lnTo>
                  <a:pt x="7241" y="2766"/>
                </a:lnTo>
                <a:lnTo>
                  <a:pt x="7154" y="2850"/>
                </a:lnTo>
                <a:lnTo>
                  <a:pt x="7066" y="2932"/>
                </a:lnTo>
                <a:lnTo>
                  <a:pt x="6979" y="3016"/>
                </a:lnTo>
                <a:lnTo>
                  <a:pt x="6892" y="3098"/>
                </a:lnTo>
                <a:lnTo>
                  <a:pt x="6849" y="3141"/>
                </a:lnTo>
                <a:lnTo>
                  <a:pt x="6805" y="3182"/>
                </a:lnTo>
                <a:lnTo>
                  <a:pt x="6763" y="3224"/>
                </a:lnTo>
                <a:lnTo>
                  <a:pt x="6721" y="3267"/>
                </a:lnTo>
                <a:lnTo>
                  <a:pt x="6621" y="3374"/>
                </a:lnTo>
                <a:lnTo>
                  <a:pt x="6602" y="3392"/>
                </a:lnTo>
                <a:lnTo>
                  <a:pt x="6590" y="3405"/>
                </a:lnTo>
                <a:lnTo>
                  <a:pt x="6578" y="3416"/>
                </a:lnTo>
                <a:lnTo>
                  <a:pt x="6563" y="3432"/>
                </a:lnTo>
                <a:lnTo>
                  <a:pt x="6540" y="3456"/>
                </a:lnTo>
                <a:lnTo>
                  <a:pt x="6534" y="3461"/>
                </a:lnTo>
                <a:lnTo>
                  <a:pt x="6529" y="3466"/>
                </a:lnTo>
                <a:lnTo>
                  <a:pt x="6139" y="3860"/>
                </a:lnTo>
                <a:lnTo>
                  <a:pt x="6126" y="3874"/>
                </a:lnTo>
                <a:lnTo>
                  <a:pt x="6116" y="3884"/>
                </a:lnTo>
                <a:lnTo>
                  <a:pt x="6107" y="3893"/>
                </a:lnTo>
                <a:lnTo>
                  <a:pt x="6093" y="3907"/>
                </a:lnTo>
                <a:lnTo>
                  <a:pt x="6082" y="3917"/>
                </a:lnTo>
                <a:lnTo>
                  <a:pt x="6073" y="3927"/>
                </a:lnTo>
                <a:lnTo>
                  <a:pt x="6066" y="3934"/>
                </a:lnTo>
                <a:lnTo>
                  <a:pt x="6058" y="3942"/>
                </a:lnTo>
                <a:lnTo>
                  <a:pt x="5766" y="4225"/>
                </a:lnTo>
                <a:lnTo>
                  <a:pt x="5718" y="4268"/>
                </a:lnTo>
                <a:lnTo>
                  <a:pt x="5669" y="4313"/>
                </a:lnTo>
                <a:lnTo>
                  <a:pt x="5623" y="4357"/>
                </a:lnTo>
                <a:lnTo>
                  <a:pt x="5575" y="4402"/>
                </a:lnTo>
                <a:lnTo>
                  <a:pt x="5483" y="4494"/>
                </a:lnTo>
                <a:lnTo>
                  <a:pt x="5392" y="4587"/>
                </a:lnTo>
                <a:lnTo>
                  <a:pt x="5301" y="4681"/>
                </a:lnTo>
                <a:lnTo>
                  <a:pt x="5211" y="4775"/>
                </a:lnTo>
                <a:lnTo>
                  <a:pt x="5119" y="4868"/>
                </a:lnTo>
                <a:lnTo>
                  <a:pt x="5028" y="4960"/>
                </a:lnTo>
                <a:lnTo>
                  <a:pt x="4868" y="5124"/>
                </a:lnTo>
                <a:lnTo>
                  <a:pt x="4852" y="5141"/>
                </a:lnTo>
                <a:lnTo>
                  <a:pt x="4844" y="5150"/>
                </a:lnTo>
                <a:lnTo>
                  <a:pt x="4838" y="5157"/>
                </a:lnTo>
                <a:lnTo>
                  <a:pt x="4825" y="5173"/>
                </a:lnTo>
                <a:lnTo>
                  <a:pt x="4807" y="5193"/>
                </a:lnTo>
                <a:lnTo>
                  <a:pt x="4789" y="5211"/>
                </a:lnTo>
                <a:lnTo>
                  <a:pt x="4772" y="5227"/>
                </a:lnTo>
                <a:lnTo>
                  <a:pt x="4756" y="5242"/>
                </a:lnTo>
                <a:lnTo>
                  <a:pt x="4727" y="5268"/>
                </a:lnTo>
                <a:lnTo>
                  <a:pt x="4700" y="5290"/>
                </a:lnTo>
                <a:lnTo>
                  <a:pt x="4678" y="5309"/>
                </a:lnTo>
                <a:lnTo>
                  <a:pt x="4659" y="5325"/>
                </a:lnTo>
                <a:lnTo>
                  <a:pt x="4652" y="5333"/>
                </a:lnTo>
                <a:lnTo>
                  <a:pt x="4647" y="5341"/>
                </a:lnTo>
                <a:lnTo>
                  <a:pt x="4641" y="5348"/>
                </a:lnTo>
                <a:lnTo>
                  <a:pt x="4638" y="5357"/>
                </a:lnTo>
                <a:lnTo>
                  <a:pt x="4636" y="5364"/>
                </a:lnTo>
                <a:lnTo>
                  <a:pt x="4635" y="5373"/>
                </a:lnTo>
                <a:lnTo>
                  <a:pt x="4636" y="5382"/>
                </a:lnTo>
                <a:lnTo>
                  <a:pt x="4638" y="5392"/>
                </a:lnTo>
                <a:lnTo>
                  <a:pt x="4642" y="5402"/>
                </a:lnTo>
                <a:lnTo>
                  <a:pt x="4649" y="5414"/>
                </a:lnTo>
                <a:lnTo>
                  <a:pt x="4656" y="5425"/>
                </a:lnTo>
                <a:lnTo>
                  <a:pt x="4664" y="5439"/>
                </a:lnTo>
                <a:lnTo>
                  <a:pt x="4689" y="5471"/>
                </a:lnTo>
                <a:lnTo>
                  <a:pt x="4721" y="5508"/>
                </a:lnTo>
                <a:lnTo>
                  <a:pt x="4761" y="5552"/>
                </a:lnTo>
                <a:lnTo>
                  <a:pt x="4809" y="5606"/>
                </a:lnTo>
                <a:lnTo>
                  <a:pt x="4844" y="5643"/>
                </a:lnTo>
                <a:lnTo>
                  <a:pt x="4880" y="5680"/>
                </a:lnTo>
                <a:lnTo>
                  <a:pt x="4917" y="5715"/>
                </a:lnTo>
                <a:lnTo>
                  <a:pt x="4954" y="5749"/>
                </a:lnTo>
                <a:lnTo>
                  <a:pt x="4992" y="5782"/>
                </a:lnTo>
                <a:lnTo>
                  <a:pt x="5030" y="5813"/>
                </a:lnTo>
                <a:lnTo>
                  <a:pt x="5069" y="5845"/>
                </a:lnTo>
                <a:lnTo>
                  <a:pt x="5109" y="5875"/>
                </a:lnTo>
                <a:lnTo>
                  <a:pt x="5150" y="5904"/>
                </a:lnTo>
                <a:lnTo>
                  <a:pt x="5191" y="5934"/>
                </a:lnTo>
                <a:lnTo>
                  <a:pt x="5232" y="5961"/>
                </a:lnTo>
                <a:lnTo>
                  <a:pt x="5273" y="5990"/>
                </a:lnTo>
                <a:lnTo>
                  <a:pt x="5359" y="6044"/>
                </a:lnTo>
                <a:lnTo>
                  <a:pt x="5446" y="6097"/>
                </a:lnTo>
                <a:lnTo>
                  <a:pt x="5478" y="6117"/>
                </a:lnTo>
                <a:lnTo>
                  <a:pt x="5510" y="6133"/>
                </a:lnTo>
                <a:lnTo>
                  <a:pt x="5542" y="6149"/>
                </a:lnTo>
                <a:lnTo>
                  <a:pt x="5574" y="6165"/>
                </a:lnTo>
                <a:lnTo>
                  <a:pt x="5607" y="6180"/>
                </a:lnTo>
                <a:lnTo>
                  <a:pt x="5640" y="6194"/>
                </a:lnTo>
                <a:lnTo>
                  <a:pt x="5674" y="6206"/>
                </a:lnTo>
                <a:lnTo>
                  <a:pt x="5708" y="6219"/>
                </a:lnTo>
                <a:lnTo>
                  <a:pt x="5776" y="6243"/>
                </a:lnTo>
                <a:lnTo>
                  <a:pt x="5846" y="6267"/>
                </a:lnTo>
                <a:lnTo>
                  <a:pt x="5917" y="6291"/>
                </a:lnTo>
                <a:lnTo>
                  <a:pt x="5989" y="6315"/>
                </a:lnTo>
                <a:lnTo>
                  <a:pt x="6026" y="6327"/>
                </a:lnTo>
                <a:lnTo>
                  <a:pt x="6065" y="6338"/>
                </a:lnTo>
                <a:lnTo>
                  <a:pt x="6104" y="6349"/>
                </a:lnTo>
                <a:lnTo>
                  <a:pt x="6145" y="6359"/>
                </a:lnTo>
                <a:lnTo>
                  <a:pt x="6187" y="6368"/>
                </a:lnTo>
                <a:lnTo>
                  <a:pt x="6230" y="6376"/>
                </a:lnTo>
                <a:lnTo>
                  <a:pt x="6273" y="6384"/>
                </a:lnTo>
                <a:lnTo>
                  <a:pt x="6317" y="6390"/>
                </a:lnTo>
                <a:lnTo>
                  <a:pt x="6361" y="6397"/>
                </a:lnTo>
                <a:lnTo>
                  <a:pt x="6405" y="6401"/>
                </a:lnTo>
                <a:lnTo>
                  <a:pt x="6448" y="6404"/>
                </a:lnTo>
                <a:lnTo>
                  <a:pt x="6492" y="6407"/>
                </a:lnTo>
                <a:lnTo>
                  <a:pt x="6535" y="6408"/>
                </a:lnTo>
                <a:lnTo>
                  <a:pt x="6577" y="6409"/>
                </a:lnTo>
                <a:lnTo>
                  <a:pt x="6617" y="6408"/>
                </a:lnTo>
                <a:lnTo>
                  <a:pt x="6658" y="6406"/>
                </a:lnTo>
                <a:lnTo>
                  <a:pt x="6756" y="6400"/>
                </a:lnTo>
                <a:lnTo>
                  <a:pt x="6852" y="6390"/>
                </a:lnTo>
                <a:lnTo>
                  <a:pt x="6900" y="6385"/>
                </a:lnTo>
                <a:lnTo>
                  <a:pt x="6946" y="6380"/>
                </a:lnTo>
                <a:lnTo>
                  <a:pt x="6993" y="6373"/>
                </a:lnTo>
                <a:lnTo>
                  <a:pt x="7038" y="6367"/>
                </a:lnTo>
                <a:lnTo>
                  <a:pt x="7084" y="6360"/>
                </a:lnTo>
                <a:lnTo>
                  <a:pt x="7129" y="6351"/>
                </a:lnTo>
                <a:lnTo>
                  <a:pt x="7174" y="6343"/>
                </a:lnTo>
                <a:lnTo>
                  <a:pt x="7219" y="6333"/>
                </a:lnTo>
                <a:lnTo>
                  <a:pt x="7262" y="6324"/>
                </a:lnTo>
                <a:lnTo>
                  <a:pt x="7306" y="6313"/>
                </a:lnTo>
                <a:lnTo>
                  <a:pt x="7350" y="6302"/>
                </a:lnTo>
                <a:lnTo>
                  <a:pt x="7393" y="6291"/>
                </a:lnTo>
                <a:lnTo>
                  <a:pt x="7435" y="6278"/>
                </a:lnTo>
                <a:lnTo>
                  <a:pt x="7479" y="6264"/>
                </a:lnTo>
                <a:lnTo>
                  <a:pt x="7521" y="6251"/>
                </a:lnTo>
                <a:lnTo>
                  <a:pt x="7563" y="6236"/>
                </a:lnTo>
                <a:lnTo>
                  <a:pt x="7605" y="6220"/>
                </a:lnTo>
                <a:lnTo>
                  <a:pt x="7647" y="6204"/>
                </a:lnTo>
                <a:lnTo>
                  <a:pt x="7689" y="6187"/>
                </a:lnTo>
                <a:lnTo>
                  <a:pt x="7730" y="6168"/>
                </a:lnTo>
                <a:lnTo>
                  <a:pt x="7772" y="6150"/>
                </a:lnTo>
                <a:lnTo>
                  <a:pt x="7814" y="6130"/>
                </a:lnTo>
                <a:lnTo>
                  <a:pt x="7855" y="6109"/>
                </a:lnTo>
                <a:lnTo>
                  <a:pt x="7896" y="6088"/>
                </a:lnTo>
                <a:lnTo>
                  <a:pt x="7938" y="6065"/>
                </a:lnTo>
                <a:lnTo>
                  <a:pt x="7980" y="6041"/>
                </a:lnTo>
                <a:lnTo>
                  <a:pt x="8021" y="6017"/>
                </a:lnTo>
                <a:lnTo>
                  <a:pt x="8062" y="5991"/>
                </a:lnTo>
                <a:lnTo>
                  <a:pt x="8102" y="5964"/>
                </a:lnTo>
                <a:lnTo>
                  <a:pt x="8145" y="5934"/>
                </a:lnTo>
                <a:lnTo>
                  <a:pt x="8193" y="5898"/>
                </a:lnTo>
                <a:lnTo>
                  <a:pt x="8243" y="5859"/>
                </a:lnTo>
                <a:lnTo>
                  <a:pt x="8294" y="5814"/>
                </a:lnTo>
                <a:lnTo>
                  <a:pt x="8349" y="5768"/>
                </a:lnTo>
                <a:lnTo>
                  <a:pt x="8406" y="5717"/>
                </a:lnTo>
                <a:lnTo>
                  <a:pt x="8466" y="5664"/>
                </a:lnTo>
                <a:lnTo>
                  <a:pt x="8527" y="5608"/>
                </a:lnTo>
                <a:lnTo>
                  <a:pt x="8589" y="5550"/>
                </a:lnTo>
                <a:lnTo>
                  <a:pt x="8654" y="5490"/>
                </a:lnTo>
                <a:lnTo>
                  <a:pt x="8719" y="5427"/>
                </a:lnTo>
                <a:lnTo>
                  <a:pt x="8851" y="5299"/>
                </a:lnTo>
                <a:lnTo>
                  <a:pt x="8986" y="5165"/>
                </a:lnTo>
                <a:lnTo>
                  <a:pt x="9120" y="5031"/>
                </a:lnTo>
                <a:lnTo>
                  <a:pt x="9252" y="4898"/>
                </a:lnTo>
                <a:lnTo>
                  <a:pt x="9381" y="4767"/>
                </a:lnTo>
                <a:lnTo>
                  <a:pt x="9503" y="4641"/>
                </a:lnTo>
                <a:lnTo>
                  <a:pt x="9619" y="4523"/>
                </a:lnTo>
                <a:lnTo>
                  <a:pt x="9724" y="4414"/>
                </a:lnTo>
                <a:lnTo>
                  <a:pt x="9818" y="4318"/>
                </a:lnTo>
                <a:lnTo>
                  <a:pt x="9901" y="4235"/>
                </a:lnTo>
                <a:lnTo>
                  <a:pt x="9919" y="4216"/>
                </a:lnTo>
                <a:lnTo>
                  <a:pt x="9939" y="4192"/>
                </a:lnTo>
                <a:lnTo>
                  <a:pt x="9962" y="4167"/>
                </a:lnTo>
                <a:lnTo>
                  <a:pt x="9987" y="4141"/>
                </a:lnTo>
                <a:lnTo>
                  <a:pt x="10000" y="4129"/>
                </a:lnTo>
                <a:lnTo>
                  <a:pt x="10013" y="4117"/>
                </a:lnTo>
                <a:lnTo>
                  <a:pt x="10025" y="4107"/>
                </a:lnTo>
                <a:lnTo>
                  <a:pt x="10039" y="4098"/>
                </a:lnTo>
                <a:lnTo>
                  <a:pt x="10052" y="4091"/>
                </a:lnTo>
                <a:lnTo>
                  <a:pt x="10064" y="4084"/>
                </a:lnTo>
                <a:lnTo>
                  <a:pt x="10071" y="4082"/>
                </a:lnTo>
                <a:lnTo>
                  <a:pt x="10077" y="4081"/>
                </a:lnTo>
                <a:lnTo>
                  <a:pt x="10084" y="4080"/>
                </a:lnTo>
                <a:lnTo>
                  <a:pt x="10090" y="4080"/>
                </a:lnTo>
                <a:lnTo>
                  <a:pt x="10099" y="4084"/>
                </a:lnTo>
                <a:lnTo>
                  <a:pt x="10110" y="4091"/>
                </a:lnTo>
                <a:lnTo>
                  <a:pt x="10123" y="4099"/>
                </a:lnTo>
                <a:lnTo>
                  <a:pt x="10137" y="4110"/>
                </a:lnTo>
                <a:lnTo>
                  <a:pt x="10170" y="4136"/>
                </a:lnTo>
                <a:lnTo>
                  <a:pt x="10208" y="4169"/>
                </a:lnTo>
                <a:lnTo>
                  <a:pt x="10249" y="4208"/>
                </a:lnTo>
                <a:lnTo>
                  <a:pt x="10295" y="4249"/>
                </a:lnTo>
                <a:lnTo>
                  <a:pt x="10341" y="4295"/>
                </a:lnTo>
                <a:lnTo>
                  <a:pt x="10390" y="4342"/>
                </a:lnTo>
                <a:lnTo>
                  <a:pt x="10485" y="4436"/>
                </a:lnTo>
                <a:lnTo>
                  <a:pt x="10573" y="4526"/>
                </a:lnTo>
                <a:lnTo>
                  <a:pt x="10646" y="4600"/>
                </a:lnTo>
                <a:lnTo>
                  <a:pt x="10695" y="4650"/>
                </a:lnTo>
                <a:lnTo>
                  <a:pt x="14220" y="8175"/>
                </a:lnTo>
                <a:lnTo>
                  <a:pt x="14275" y="8228"/>
                </a:lnTo>
                <a:lnTo>
                  <a:pt x="14325" y="8278"/>
                </a:lnTo>
                <a:lnTo>
                  <a:pt x="14374" y="8324"/>
                </a:lnTo>
                <a:lnTo>
                  <a:pt x="14420" y="8368"/>
                </a:lnTo>
                <a:lnTo>
                  <a:pt x="14463" y="8411"/>
                </a:lnTo>
                <a:lnTo>
                  <a:pt x="14502" y="8453"/>
                </a:lnTo>
                <a:lnTo>
                  <a:pt x="14521" y="8474"/>
                </a:lnTo>
                <a:lnTo>
                  <a:pt x="14538" y="8495"/>
                </a:lnTo>
                <a:lnTo>
                  <a:pt x="14555" y="8517"/>
                </a:lnTo>
                <a:lnTo>
                  <a:pt x="14570" y="8540"/>
                </a:lnTo>
                <a:lnTo>
                  <a:pt x="14585" y="8562"/>
                </a:lnTo>
                <a:lnTo>
                  <a:pt x="14599" y="8585"/>
                </a:lnTo>
                <a:lnTo>
                  <a:pt x="14613" y="8608"/>
                </a:lnTo>
                <a:lnTo>
                  <a:pt x="14625" y="8634"/>
                </a:lnTo>
                <a:lnTo>
                  <a:pt x="14636" y="8659"/>
                </a:lnTo>
                <a:lnTo>
                  <a:pt x="14647" y="8685"/>
                </a:lnTo>
                <a:lnTo>
                  <a:pt x="14656" y="8713"/>
                </a:lnTo>
                <a:lnTo>
                  <a:pt x="14665" y="8743"/>
                </a:lnTo>
                <a:lnTo>
                  <a:pt x="14672" y="8773"/>
                </a:lnTo>
                <a:lnTo>
                  <a:pt x="14679" y="8805"/>
                </a:lnTo>
                <a:lnTo>
                  <a:pt x="14685" y="8838"/>
                </a:lnTo>
                <a:lnTo>
                  <a:pt x="14689" y="8874"/>
                </a:lnTo>
                <a:lnTo>
                  <a:pt x="14693" y="8911"/>
                </a:lnTo>
                <a:lnTo>
                  <a:pt x="14695" y="8949"/>
                </a:lnTo>
                <a:lnTo>
                  <a:pt x="14697" y="8990"/>
                </a:lnTo>
                <a:lnTo>
                  <a:pt x="14697" y="9033"/>
                </a:lnTo>
                <a:lnTo>
                  <a:pt x="14076" y="9655"/>
                </a:lnTo>
                <a:lnTo>
                  <a:pt x="14045" y="9655"/>
                </a:lnTo>
                <a:lnTo>
                  <a:pt x="14015" y="9652"/>
                </a:lnTo>
                <a:lnTo>
                  <a:pt x="13984" y="9650"/>
                </a:lnTo>
                <a:lnTo>
                  <a:pt x="13953" y="9646"/>
                </a:lnTo>
                <a:lnTo>
                  <a:pt x="13923" y="9641"/>
                </a:lnTo>
                <a:lnTo>
                  <a:pt x="13892" y="9636"/>
                </a:lnTo>
                <a:lnTo>
                  <a:pt x="13862" y="9629"/>
                </a:lnTo>
                <a:lnTo>
                  <a:pt x="13832" y="9621"/>
                </a:lnTo>
                <a:lnTo>
                  <a:pt x="13802" y="9612"/>
                </a:lnTo>
                <a:lnTo>
                  <a:pt x="13773" y="9603"/>
                </a:lnTo>
                <a:lnTo>
                  <a:pt x="13743" y="9593"/>
                </a:lnTo>
                <a:lnTo>
                  <a:pt x="13715" y="9582"/>
                </a:lnTo>
                <a:lnTo>
                  <a:pt x="13685" y="9570"/>
                </a:lnTo>
                <a:lnTo>
                  <a:pt x="13656" y="9557"/>
                </a:lnTo>
                <a:lnTo>
                  <a:pt x="13629" y="9545"/>
                </a:lnTo>
                <a:lnTo>
                  <a:pt x="13601" y="9531"/>
                </a:lnTo>
                <a:lnTo>
                  <a:pt x="13590" y="9525"/>
                </a:lnTo>
                <a:lnTo>
                  <a:pt x="13578" y="9516"/>
                </a:lnTo>
                <a:lnTo>
                  <a:pt x="13564" y="9507"/>
                </a:lnTo>
                <a:lnTo>
                  <a:pt x="13551" y="9495"/>
                </a:lnTo>
                <a:lnTo>
                  <a:pt x="13519" y="9467"/>
                </a:lnTo>
                <a:lnTo>
                  <a:pt x="13483" y="9435"/>
                </a:lnTo>
                <a:lnTo>
                  <a:pt x="13445" y="9398"/>
                </a:lnTo>
                <a:lnTo>
                  <a:pt x="13405" y="9357"/>
                </a:lnTo>
                <a:lnTo>
                  <a:pt x="13363" y="9313"/>
                </a:lnTo>
                <a:lnTo>
                  <a:pt x="13320" y="9269"/>
                </a:lnTo>
                <a:lnTo>
                  <a:pt x="13234" y="9177"/>
                </a:lnTo>
                <a:lnTo>
                  <a:pt x="13152" y="9090"/>
                </a:lnTo>
                <a:lnTo>
                  <a:pt x="13114" y="9051"/>
                </a:lnTo>
                <a:lnTo>
                  <a:pt x="13079" y="9015"/>
                </a:lnTo>
                <a:lnTo>
                  <a:pt x="13049" y="8983"/>
                </a:lnTo>
                <a:lnTo>
                  <a:pt x="13021" y="8958"/>
                </a:lnTo>
                <a:lnTo>
                  <a:pt x="13004" y="8942"/>
                </a:lnTo>
                <a:lnTo>
                  <a:pt x="12991" y="8932"/>
                </a:lnTo>
                <a:lnTo>
                  <a:pt x="12977" y="8920"/>
                </a:lnTo>
                <a:lnTo>
                  <a:pt x="12959" y="8905"/>
                </a:lnTo>
                <a:lnTo>
                  <a:pt x="12889" y="8838"/>
                </a:lnTo>
                <a:lnTo>
                  <a:pt x="12883" y="8831"/>
                </a:lnTo>
                <a:lnTo>
                  <a:pt x="12878" y="8826"/>
                </a:lnTo>
                <a:lnTo>
                  <a:pt x="12290" y="8238"/>
                </a:lnTo>
                <a:lnTo>
                  <a:pt x="12285" y="8232"/>
                </a:lnTo>
                <a:lnTo>
                  <a:pt x="12278" y="8227"/>
                </a:lnTo>
                <a:lnTo>
                  <a:pt x="12267" y="8215"/>
                </a:lnTo>
                <a:lnTo>
                  <a:pt x="12252" y="8199"/>
                </a:lnTo>
                <a:lnTo>
                  <a:pt x="12235" y="8182"/>
                </a:lnTo>
                <a:lnTo>
                  <a:pt x="12222" y="8168"/>
                </a:lnTo>
                <a:lnTo>
                  <a:pt x="12194" y="8135"/>
                </a:lnTo>
                <a:lnTo>
                  <a:pt x="12170" y="8105"/>
                </a:lnTo>
                <a:lnTo>
                  <a:pt x="12157" y="8092"/>
                </a:lnTo>
                <a:lnTo>
                  <a:pt x="12143" y="8078"/>
                </a:lnTo>
                <a:lnTo>
                  <a:pt x="12128" y="8063"/>
                </a:lnTo>
                <a:lnTo>
                  <a:pt x="12111" y="8048"/>
                </a:lnTo>
                <a:lnTo>
                  <a:pt x="12068" y="8012"/>
                </a:lnTo>
                <a:lnTo>
                  <a:pt x="12025" y="7975"/>
                </a:lnTo>
                <a:lnTo>
                  <a:pt x="11981" y="7936"/>
                </a:lnTo>
                <a:lnTo>
                  <a:pt x="11936" y="7896"/>
                </a:lnTo>
                <a:lnTo>
                  <a:pt x="11845" y="7813"/>
                </a:lnTo>
                <a:lnTo>
                  <a:pt x="11753" y="7726"/>
                </a:lnTo>
                <a:lnTo>
                  <a:pt x="11659" y="7635"/>
                </a:lnTo>
                <a:lnTo>
                  <a:pt x="11564" y="7541"/>
                </a:lnTo>
                <a:lnTo>
                  <a:pt x="11468" y="7446"/>
                </a:lnTo>
                <a:lnTo>
                  <a:pt x="11372" y="7349"/>
                </a:lnTo>
                <a:lnTo>
                  <a:pt x="11276" y="7250"/>
                </a:lnTo>
                <a:lnTo>
                  <a:pt x="11180" y="7153"/>
                </a:lnTo>
                <a:lnTo>
                  <a:pt x="11085" y="7055"/>
                </a:lnTo>
                <a:lnTo>
                  <a:pt x="10992" y="6959"/>
                </a:lnTo>
                <a:lnTo>
                  <a:pt x="10900" y="6864"/>
                </a:lnTo>
                <a:lnTo>
                  <a:pt x="10811" y="6772"/>
                </a:lnTo>
                <a:lnTo>
                  <a:pt x="10723" y="6682"/>
                </a:lnTo>
                <a:lnTo>
                  <a:pt x="10637" y="6596"/>
                </a:lnTo>
                <a:lnTo>
                  <a:pt x="10594" y="6551"/>
                </a:lnTo>
                <a:lnTo>
                  <a:pt x="10538" y="6490"/>
                </a:lnTo>
                <a:lnTo>
                  <a:pt x="10506" y="6456"/>
                </a:lnTo>
                <a:lnTo>
                  <a:pt x="10471" y="6421"/>
                </a:lnTo>
                <a:lnTo>
                  <a:pt x="10435" y="6386"/>
                </a:lnTo>
                <a:lnTo>
                  <a:pt x="10399" y="6352"/>
                </a:lnTo>
                <a:lnTo>
                  <a:pt x="10380" y="6335"/>
                </a:lnTo>
                <a:lnTo>
                  <a:pt x="10361" y="6319"/>
                </a:lnTo>
                <a:lnTo>
                  <a:pt x="10342" y="6304"/>
                </a:lnTo>
                <a:lnTo>
                  <a:pt x="10323" y="6290"/>
                </a:lnTo>
                <a:lnTo>
                  <a:pt x="10304" y="6276"/>
                </a:lnTo>
                <a:lnTo>
                  <a:pt x="10285" y="6263"/>
                </a:lnTo>
                <a:lnTo>
                  <a:pt x="10267" y="6253"/>
                </a:lnTo>
                <a:lnTo>
                  <a:pt x="10248" y="6242"/>
                </a:lnTo>
                <a:lnTo>
                  <a:pt x="10230" y="6234"/>
                </a:lnTo>
                <a:lnTo>
                  <a:pt x="10212" y="6226"/>
                </a:lnTo>
                <a:lnTo>
                  <a:pt x="10194" y="6221"/>
                </a:lnTo>
                <a:lnTo>
                  <a:pt x="10178" y="6217"/>
                </a:lnTo>
                <a:lnTo>
                  <a:pt x="10161" y="6216"/>
                </a:lnTo>
                <a:lnTo>
                  <a:pt x="10144" y="6216"/>
                </a:lnTo>
                <a:lnTo>
                  <a:pt x="10128" y="6218"/>
                </a:lnTo>
                <a:lnTo>
                  <a:pt x="10113" y="6222"/>
                </a:lnTo>
                <a:lnTo>
                  <a:pt x="9744" y="6544"/>
                </a:lnTo>
                <a:lnTo>
                  <a:pt x="9744" y="6636"/>
                </a:lnTo>
                <a:lnTo>
                  <a:pt x="9750" y="6650"/>
                </a:lnTo>
                <a:lnTo>
                  <a:pt x="9755" y="6665"/>
                </a:lnTo>
                <a:lnTo>
                  <a:pt x="9761" y="6680"/>
                </a:lnTo>
                <a:lnTo>
                  <a:pt x="9770" y="6695"/>
                </a:lnTo>
                <a:lnTo>
                  <a:pt x="9789" y="6727"/>
                </a:lnTo>
                <a:lnTo>
                  <a:pt x="9811" y="6761"/>
                </a:lnTo>
                <a:lnTo>
                  <a:pt x="9836" y="6796"/>
                </a:lnTo>
                <a:lnTo>
                  <a:pt x="9864" y="6833"/>
                </a:lnTo>
                <a:lnTo>
                  <a:pt x="9893" y="6869"/>
                </a:lnTo>
                <a:lnTo>
                  <a:pt x="9924" y="6906"/>
                </a:lnTo>
                <a:lnTo>
                  <a:pt x="9956" y="6942"/>
                </a:lnTo>
                <a:lnTo>
                  <a:pt x="9987" y="6977"/>
                </a:lnTo>
                <a:lnTo>
                  <a:pt x="10019" y="7012"/>
                </a:lnTo>
                <a:lnTo>
                  <a:pt x="10050" y="7044"/>
                </a:lnTo>
                <a:lnTo>
                  <a:pt x="10107" y="7102"/>
                </a:lnTo>
                <a:lnTo>
                  <a:pt x="10153" y="7149"/>
                </a:lnTo>
                <a:lnTo>
                  <a:pt x="10248" y="7244"/>
                </a:lnTo>
                <a:lnTo>
                  <a:pt x="10386" y="7379"/>
                </a:lnTo>
                <a:lnTo>
                  <a:pt x="10558" y="7549"/>
                </a:lnTo>
                <a:lnTo>
                  <a:pt x="10760" y="7748"/>
                </a:lnTo>
                <a:lnTo>
                  <a:pt x="10984" y="7970"/>
                </a:lnTo>
                <a:lnTo>
                  <a:pt x="11225" y="8208"/>
                </a:lnTo>
                <a:lnTo>
                  <a:pt x="11475" y="8456"/>
                </a:lnTo>
                <a:lnTo>
                  <a:pt x="11729" y="8709"/>
                </a:lnTo>
                <a:lnTo>
                  <a:pt x="11979" y="8959"/>
                </a:lnTo>
                <a:lnTo>
                  <a:pt x="12220" y="9201"/>
                </a:lnTo>
                <a:lnTo>
                  <a:pt x="12445" y="9429"/>
                </a:lnTo>
                <a:lnTo>
                  <a:pt x="12647" y="9638"/>
                </a:lnTo>
                <a:lnTo>
                  <a:pt x="12738" y="9732"/>
                </a:lnTo>
                <a:lnTo>
                  <a:pt x="12822" y="9818"/>
                </a:lnTo>
                <a:lnTo>
                  <a:pt x="12896" y="9897"/>
                </a:lnTo>
                <a:lnTo>
                  <a:pt x="12960" y="9966"/>
                </a:lnTo>
                <a:lnTo>
                  <a:pt x="13014" y="10027"/>
                </a:lnTo>
                <a:lnTo>
                  <a:pt x="13056" y="10076"/>
                </a:lnTo>
                <a:lnTo>
                  <a:pt x="13087" y="10115"/>
                </a:lnTo>
                <a:lnTo>
                  <a:pt x="13105" y="10142"/>
                </a:lnTo>
                <a:lnTo>
                  <a:pt x="13115" y="10161"/>
                </a:lnTo>
                <a:lnTo>
                  <a:pt x="13125" y="10180"/>
                </a:lnTo>
                <a:lnTo>
                  <a:pt x="13134" y="10200"/>
                </a:lnTo>
                <a:lnTo>
                  <a:pt x="13143" y="10219"/>
                </a:lnTo>
                <a:lnTo>
                  <a:pt x="13150" y="10239"/>
                </a:lnTo>
                <a:lnTo>
                  <a:pt x="13158" y="10259"/>
                </a:lnTo>
                <a:lnTo>
                  <a:pt x="13163" y="10279"/>
                </a:lnTo>
                <a:lnTo>
                  <a:pt x="13169" y="10299"/>
                </a:lnTo>
                <a:lnTo>
                  <a:pt x="13175" y="10319"/>
                </a:lnTo>
                <a:lnTo>
                  <a:pt x="13179" y="10340"/>
                </a:lnTo>
                <a:lnTo>
                  <a:pt x="13182" y="10360"/>
                </a:lnTo>
                <a:lnTo>
                  <a:pt x="13185" y="10381"/>
                </a:lnTo>
                <a:lnTo>
                  <a:pt x="13187" y="10402"/>
                </a:lnTo>
                <a:lnTo>
                  <a:pt x="13189" y="10422"/>
                </a:lnTo>
                <a:lnTo>
                  <a:pt x="13190" y="10443"/>
                </a:lnTo>
                <a:lnTo>
                  <a:pt x="13190" y="10463"/>
                </a:lnTo>
                <a:lnTo>
                  <a:pt x="13190" y="10484"/>
                </a:lnTo>
                <a:lnTo>
                  <a:pt x="13189" y="10504"/>
                </a:lnTo>
                <a:lnTo>
                  <a:pt x="13188" y="10525"/>
                </a:lnTo>
                <a:lnTo>
                  <a:pt x="13186" y="10545"/>
                </a:lnTo>
                <a:lnTo>
                  <a:pt x="13184" y="10567"/>
                </a:lnTo>
                <a:lnTo>
                  <a:pt x="13180" y="10587"/>
                </a:lnTo>
                <a:lnTo>
                  <a:pt x="13177" y="10608"/>
                </a:lnTo>
                <a:lnTo>
                  <a:pt x="13171" y="10628"/>
                </a:lnTo>
                <a:lnTo>
                  <a:pt x="13166" y="10648"/>
                </a:lnTo>
                <a:lnTo>
                  <a:pt x="13161" y="10668"/>
                </a:lnTo>
                <a:lnTo>
                  <a:pt x="13154" y="10689"/>
                </a:lnTo>
                <a:lnTo>
                  <a:pt x="13147" y="10709"/>
                </a:lnTo>
                <a:lnTo>
                  <a:pt x="13140" y="10729"/>
                </a:lnTo>
                <a:lnTo>
                  <a:pt x="13131" y="10748"/>
                </a:lnTo>
                <a:lnTo>
                  <a:pt x="13122" y="10768"/>
                </a:lnTo>
                <a:lnTo>
                  <a:pt x="13112" y="10788"/>
                </a:lnTo>
                <a:lnTo>
                  <a:pt x="13102" y="10809"/>
                </a:lnTo>
                <a:lnTo>
                  <a:pt x="13090" y="10830"/>
                </a:lnTo>
                <a:lnTo>
                  <a:pt x="13078" y="10850"/>
                </a:lnTo>
                <a:lnTo>
                  <a:pt x="13066" y="10869"/>
                </a:lnTo>
                <a:lnTo>
                  <a:pt x="13053" y="10889"/>
                </a:lnTo>
                <a:lnTo>
                  <a:pt x="13040" y="10907"/>
                </a:lnTo>
                <a:lnTo>
                  <a:pt x="13026" y="10926"/>
                </a:lnTo>
                <a:lnTo>
                  <a:pt x="13012" y="10943"/>
                </a:lnTo>
                <a:lnTo>
                  <a:pt x="12997" y="10961"/>
                </a:lnTo>
                <a:lnTo>
                  <a:pt x="12981" y="10978"/>
                </a:lnTo>
                <a:lnTo>
                  <a:pt x="12965" y="10993"/>
                </a:lnTo>
                <a:lnTo>
                  <a:pt x="12948" y="11009"/>
                </a:lnTo>
                <a:lnTo>
                  <a:pt x="12931" y="11024"/>
                </a:lnTo>
                <a:lnTo>
                  <a:pt x="12915" y="11039"/>
                </a:lnTo>
                <a:lnTo>
                  <a:pt x="12897" y="11053"/>
                </a:lnTo>
                <a:lnTo>
                  <a:pt x="12878" y="11065"/>
                </a:lnTo>
                <a:lnTo>
                  <a:pt x="12859" y="11078"/>
                </a:lnTo>
                <a:lnTo>
                  <a:pt x="12838" y="11091"/>
                </a:lnTo>
                <a:lnTo>
                  <a:pt x="12818" y="11101"/>
                </a:lnTo>
                <a:lnTo>
                  <a:pt x="12798" y="11112"/>
                </a:lnTo>
                <a:lnTo>
                  <a:pt x="12777" y="11121"/>
                </a:lnTo>
                <a:lnTo>
                  <a:pt x="12755" y="11131"/>
                </a:lnTo>
                <a:lnTo>
                  <a:pt x="12733" y="11139"/>
                </a:lnTo>
                <a:lnTo>
                  <a:pt x="12711" y="11147"/>
                </a:lnTo>
                <a:lnTo>
                  <a:pt x="12687" y="11153"/>
                </a:lnTo>
                <a:lnTo>
                  <a:pt x="12663" y="11158"/>
                </a:lnTo>
                <a:lnTo>
                  <a:pt x="12639" y="11164"/>
                </a:lnTo>
                <a:lnTo>
                  <a:pt x="12613" y="11168"/>
                </a:lnTo>
                <a:lnTo>
                  <a:pt x="12588" y="11171"/>
                </a:lnTo>
                <a:lnTo>
                  <a:pt x="12563" y="11173"/>
                </a:lnTo>
                <a:lnTo>
                  <a:pt x="12536" y="11175"/>
                </a:lnTo>
                <a:lnTo>
                  <a:pt x="12509" y="11175"/>
                </a:lnTo>
                <a:lnTo>
                  <a:pt x="12500" y="11174"/>
                </a:lnTo>
                <a:lnTo>
                  <a:pt x="12489" y="11172"/>
                </a:lnTo>
                <a:lnTo>
                  <a:pt x="12475" y="11168"/>
                </a:lnTo>
                <a:lnTo>
                  <a:pt x="12460" y="11161"/>
                </a:lnTo>
                <a:lnTo>
                  <a:pt x="12423" y="11147"/>
                </a:lnTo>
                <a:lnTo>
                  <a:pt x="12380" y="11126"/>
                </a:lnTo>
                <a:lnTo>
                  <a:pt x="12331" y="11101"/>
                </a:lnTo>
                <a:lnTo>
                  <a:pt x="12278" y="11074"/>
                </a:lnTo>
                <a:lnTo>
                  <a:pt x="12223" y="11044"/>
                </a:lnTo>
                <a:lnTo>
                  <a:pt x="12167" y="11012"/>
                </a:lnTo>
                <a:lnTo>
                  <a:pt x="12111" y="10980"/>
                </a:lnTo>
                <a:lnTo>
                  <a:pt x="12056" y="10948"/>
                </a:lnTo>
                <a:lnTo>
                  <a:pt x="12004" y="10916"/>
                </a:lnTo>
                <a:lnTo>
                  <a:pt x="11955" y="10887"/>
                </a:lnTo>
                <a:lnTo>
                  <a:pt x="11911" y="10859"/>
                </a:lnTo>
                <a:lnTo>
                  <a:pt x="11874" y="10836"/>
                </a:lnTo>
                <a:lnTo>
                  <a:pt x="11844" y="10816"/>
                </a:lnTo>
                <a:lnTo>
                  <a:pt x="11824" y="10801"/>
                </a:lnTo>
                <a:lnTo>
                  <a:pt x="11803" y="10783"/>
                </a:lnTo>
                <a:lnTo>
                  <a:pt x="11772" y="10756"/>
                </a:lnTo>
                <a:lnTo>
                  <a:pt x="11731" y="10718"/>
                </a:lnTo>
                <a:lnTo>
                  <a:pt x="11681" y="10669"/>
                </a:lnTo>
                <a:lnTo>
                  <a:pt x="11558" y="10549"/>
                </a:lnTo>
                <a:lnTo>
                  <a:pt x="11404" y="10397"/>
                </a:lnTo>
                <a:lnTo>
                  <a:pt x="11229" y="10222"/>
                </a:lnTo>
                <a:lnTo>
                  <a:pt x="11036" y="10029"/>
                </a:lnTo>
                <a:lnTo>
                  <a:pt x="10830" y="9821"/>
                </a:lnTo>
                <a:lnTo>
                  <a:pt x="10617" y="9608"/>
                </a:lnTo>
                <a:lnTo>
                  <a:pt x="10403" y="9391"/>
                </a:lnTo>
                <a:lnTo>
                  <a:pt x="10191" y="9178"/>
                </a:lnTo>
                <a:lnTo>
                  <a:pt x="9989" y="8974"/>
                </a:lnTo>
                <a:lnTo>
                  <a:pt x="9801" y="8784"/>
                </a:lnTo>
                <a:lnTo>
                  <a:pt x="9633" y="8614"/>
                </a:lnTo>
                <a:lnTo>
                  <a:pt x="9491" y="8469"/>
                </a:lnTo>
                <a:lnTo>
                  <a:pt x="9379" y="8356"/>
                </a:lnTo>
                <a:lnTo>
                  <a:pt x="9302" y="8279"/>
                </a:lnTo>
                <a:lnTo>
                  <a:pt x="9254" y="8230"/>
                </a:lnTo>
                <a:lnTo>
                  <a:pt x="9206" y="8177"/>
                </a:lnTo>
                <a:lnTo>
                  <a:pt x="9158" y="8123"/>
                </a:lnTo>
                <a:lnTo>
                  <a:pt x="9108" y="8067"/>
                </a:lnTo>
                <a:lnTo>
                  <a:pt x="9057" y="8012"/>
                </a:lnTo>
                <a:lnTo>
                  <a:pt x="9006" y="7958"/>
                </a:lnTo>
                <a:lnTo>
                  <a:pt x="8979" y="7933"/>
                </a:lnTo>
                <a:lnTo>
                  <a:pt x="8952" y="7908"/>
                </a:lnTo>
                <a:lnTo>
                  <a:pt x="8924" y="7883"/>
                </a:lnTo>
                <a:lnTo>
                  <a:pt x="8897" y="7861"/>
                </a:lnTo>
                <a:lnTo>
                  <a:pt x="8869" y="7839"/>
                </a:lnTo>
                <a:lnTo>
                  <a:pt x="8841" y="7819"/>
                </a:lnTo>
                <a:lnTo>
                  <a:pt x="8812" y="7800"/>
                </a:lnTo>
                <a:lnTo>
                  <a:pt x="8783" y="7784"/>
                </a:lnTo>
                <a:lnTo>
                  <a:pt x="8753" y="7769"/>
                </a:lnTo>
                <a:lnTo>
                  <a:pt x="8723" y="7757"/>
                </a:lnTo>
                <a:lnTo>
                  <a:pt x="8693" y="7746"/>
                </a:lnTo>
                <a:lnTo>
                  <a:pt x="8662" y="7738"/>
                </a:lnTo>
                <a:lnTo>
                  <a:pt x="8632" y="7732"/>
                </a:lnTo>
                <a:lnTo>
                  <a:pt x="8600" y="7729"/>
                </a:lnTo>
                <a:lnTo>
                  <a:pt x="8567" y="7730"/>
                </a:lnTo>
                <a:lnTo>
                  <a:pt x="8534" y="7733"/>
                </a:lnTo>
                <a:lnTo>
                  <a:pt x="8502" y="7740"/>
                </a:lnTo>
                <a:lnTo>
                  <a:pt x="8468" y="7749"/>
                </a:lnTo>
                <a:lnTo>
                  <a:pt x="8434" y="7763"/>
                </a:lnTo>
                <a:lnTo>
                  <a:pt x="8399" y="7780"/>
                </a:lnTo>
                <a:lnTo>
                  <a:pt x="8382" y="7790"/>
                </a:lnTo>
                <a:lnTo>
                  <a:pt x="8364" y="7802"/>
                </a:lnTo>
                <a:lnTo>
                  <a:pt x="8348" y="7816"/>
                </a:lnTo>
                <a:lnTo>
                  <a:pt x="8331" y="7831"/>
                </a:lnTo>
                <a:lnTo>
                  <a:pt x="8317" y="7846"/>
                </a:lnTo>
                <a:lnTo>
                  <a:pt x="8302" y="7863"/>
                </a:lnTo>
                <a:lnTo>
                  <a:pt x="8288" y="7882"/>
                </a:lnTo>
                <a:lnTo>
                  <a:pt x="8276" y="7901"/>
                </a:lnTo>
                <a:lnTo>
                  <a:pt x="8265" y="7921"/>
                </a:lnTo>
                <a:lnTo>
                  <a:pt x="8254" y="7944"/>
                </a:lnTo>
                <a:lnTo>
                  <a:pt x="8246" y="7966"/>
                </a:lnTo>
                <a:lnTo>
                  <a:pt x="8238" y="7989"/>
                </a:lnTo>
                <a:lnTo>
                  <a:pt x="8232" y="8012"/>
                </a:lnTo>
                <a:lnTo>
                  <a:pt x="8228" y="8038"/>
                </a:lnTo>
                <a:lnTo>
                  <a:pt x="8225" y="8062"/>
                </a:lnTo>
                <a:lnTo>
                  <a:pt x="8225" y="8088"/>
                </a:lnTo>
                <a:lnTo>
                  <a:pt x="8226" y="8101"/>
                </a:lnTo>
                <a:lnTo>
                  <a:pt x="8229" y="8118"/>
                </a:lnTo>
                <a:lnTo>
                  <a:pt x="8235" y="8137"/>
                </a:lnTo>
                <a:lnTo>
                  <a:pt x="8243" y="8158"/>
                </a:lnTo>
                <a:lnTo>
                  <a:pt x="8252" y="8180"/>
                </a:lnTo>
                <a:lnTo>
                  <a:pt x="8263" y="8205"/>
                </a:lnTo>
                <a:lnTo>
                  <a:pt x="8274" y="8230"/>
                </a:lnTo>
                <a:lnTo>
                  <a:pt x="8287" y="8255"/>
                </a:lnTo>
                <a:lnTo>
                  <a:pt x="8313" y="8305"/>
                </a:lnTo>
                <a:lnTo>
                  <a:pt x="8339" y="8352"/>
                </a:lnTo>
                <a:lnTo>
                  <a:pt x="8362" y="8390"/>
                </a:lnTo>
                <a:lnTo>
                  <a:pt x="8380" y="8417"/>
                </a:lnTo>
                <a:lnTo>
                  <a:pt x="8396" y="8436"/>
                </a:lnTo>
                <a:lnTo>
                  <a:pt x="8424" y="8468"/>
                </a:lnTo>
                <a:lnTo>
                  <a:pt x="8466" y="8511"/>
                </a:lnTo>
                <a:lnTo>
                  <a:pt x="8520" y="8566"/>
                </a:lnTo>
                <a:lnTo>
                  <a:pt x="8657" y="8707"/>
                </a:lnTo>
                <a:lnTo>
                  <a:pt x="8830" y="8882"/>
                </a:lnTo>
                <a:lnTo>
                  <a:pt x="9034" y="9086"/>
                </a:lnTo>
                <a:lnTo>
                  <a:pt x="9260" y="9312"/>
                </a:lnTo>
                <a:lnTo>
                  <a:pt x="9502" y="9554"/>
                </a:lnTo>
                <a:lnTo>
                  <a:pt x="9755" y="9805"/>
                </a:lnTo>
                <a:lnTo>
                  <a:pt x="10010" y="10058"/>
                </a:lnTo>
                <a:lnTo>
                  <a:pt x="10261" y="10308"/>
                </a:lnTo>
                <a:lnTo>
                  <a:pt x="10502" y="10545"/>
                </a:lnTo>
                <a:lnTo>
                  <a:pt x="10725" y="10767"/>
                </a:lnTo>
                <a:lnTo>
                  <a:pt x="10926" y="10966"/>
                </a:lnTo>
                <a:lnTo>
                  <a:pt x="11095" y="11134"/>
                </a:lnTo>
                <a:lnTo>
                  <a:pt x="11228" y="11265"/>
                </a:lnTo>
                <a:lnTo>
                  <a:pt x="11317" y="11354"/>
                </a:lnTo>
                <a:lnTo>
                  <a:pt x="11348" y="11385"/>
                </a:lnTo>
                <a:lnTo>
                  <a:pt x="11381" y="11419"/>
                </a:lnTo>
                <a:lnTo>
                  <a:pt x="11415" y="11456"/>
                </a:lnTo>
                <a:lnTo>
                  <a:pt x="11448" y="11494"/>
                </a:lnTo>
                <a:lnTo>
                  <a:pt x="11482" y="11534"/>
                </a:lnTo>
                <a:lnTo>
                  <a:pt x="11513" y="11577"/>
                </a:lnTo>
                <a:lnTo>
                  <a:pt x="11529" y="11599"/>
                </a:lnTo>
                <a:lnTo>
                  <a:pt x="11544" y="11621"/>
                </a:lnTo>
                <a:lnTo>
                  <a:pt x="11559" y="11643"/>
                </a:lnTo>
                <a:lnTo>
                  <a:pt x="11574" y="11667"/>
                </a:lnTo>
                <a:lnTo>
                  <a:pt x="11586" y="11690"/>
                </a:lnTo>
                <a:lnTo>
                  <a:pt x="11599" y="11714"/>
                </a:lnTo>
                <a:lnTo>
                  <a:pt x="11611" y="11737"/>
                </a:lnTo>
                <a:lnTo>
                  <a:pt x="11622" y="11762"/>
                </a:lnTo>
                <a:lnTo>
                  <a:pt x="11632" y="11787"/>
                </a:lnTo>
                <a:lnTo>
                  <a:pt x="11640" y="11811"/>
                </a:lnTo>
                <a:lnTo>
                  <a:pt x="11649" y="11837"/>
                </a:lnTo>
                <a:lnTo>
                  <a:pt x="11655" y="11862"/>
                </a:lnTo>
                <a:lnTo>
                  <a:pt x="11660" y="11889"/>
                </a:lnTo>
                <a:lnTo>
                  <a:pt x="11664" y="11914"/>
                </a:lnTo>
                <a:lnTo>
                  <a:pt x="11667" y="11940"/>
                </a:lnTo>
                <a:lnTo>
                  <a:pt x="11668" y="11967"/>
                </a:lnTo>
                <a:lnTo>
                  <a:pt x="11668" y="11993"/>
                </a:lnTo>
                <a:lnTo>
                  <a:pt x="11665" y="12020"/>
                </a:lnTo>
                <a:lnTo>
                  <a:pt x="11662" y="12047"/>
                </a:lnTo>
                <a:lnTo>
                  <a:pt x="11657" y="12073"/>
                </a:lnTo>
                <a:lnTo>
                  <a:pt x="11445" y="12507"/>
                </a:lnTo>
                <a:lnTo>
                  <a:pt x="11425" y="12525"/>
                </a:lnTo>
                <a:lnTo>
                  <a:pt x="11404" y="12543"/>
                </a:lnTo>
                <a:lnTo>
                  <a:pt x="11382" y="12561"/>
                </a:lnTo>
                <a:lnTo>
                  <a:pt x="11358" y="12578"/>
                </a:lnTo>
                <a:lnTo>
                  <a:pt x="11334" y="12594"/>
                </a:lnTo>
                <a:lnTo>
                  <a:pt x="11307" y="12610"/>
                </a:lnTo>
                <a:lnTo>
                  <a:pt x="11280" y="12625"/>
                </a:lnTo>
                <a:lnTo>
                  <a:pt x="11251" y="12639"/>
                </a:lnTo>
                <a:lnTo>
                  <a:pt x="11222" y="12650"/>
                </a:lnTo>
                <a:lnTo>
                  <a:pt x="11191" y="12662"/>
                </a:lnTo>
                <a:lnTo>
                  <a:pt x="11159" y="12672"/>
                </a:lnTo>
                <a:lnTo>
                  <a:pt x="11127" y="12680"/>
                </a:lnTo>
                <a:lnTo>
                  <a:pt x="11093" y="12686"/>
                </a:lnTo>
                <a:lnTo>
                  <a:pt x="11059" y="12692"/>
                </a:lnTo>
                <a:lnTo>
                  <a:pt x="11024" y="12695"/>
                </a:lnTo>
                <a:lnTo>
                  <a:pt x="10989" y="12696"/>
                </a:lnTo>
                <a:lnTo>
                  <a:pt x="10978" y="12695"/>
                </a:lnTo>
                <a:lnTo>
                  <a:pt x="10965" y="12694"/>
                </a:lnTo>
                <a:lnTo>
                  <a:pt x="10950" y="12691"/>
                </a:lnTo>
                <a:lnTo>
                  <a:pt x="10934" y="12687"/>
                </a:lnTo>
                <a:lnTo>
                  <a:pt x="10898" y="12678"/>
                </a:lnTo>
                <a:lnTo>
                  <a:pt x="10859" y="12665"/>
                </a:lnTo>
                <a:lnTo>
                  <a:pt x="10816" y="12649"/>
                </a:lnTo>
                <a:lnTo>
                  <a:pt x="10770" y="12631"/>
                </a:lnTo>
                <a:lnTo>
                  <a:pt x="10723" y="12611"/>
                </a:lnTo>
                <a:lnTo>
                  <a:pt x="10674" y="12590"/>
                </a:lnTo>
                <a:lnTo>
                  <a:pt x="10627" y="12568"/>
                </a:lnTo>
                <a:lnTo>
                  <a:pt x="10579" y="12546"/>
                </a:lnTo>
                <a:lnTo>
                  <a:pt x="10535" y="12523"/>
                </a:lnTo>
                <a:lnTo>
                  <a:pt x="10492" y="12499"/>
                </a:lnTo>
                <a:lnTo>
                  <a:pt x="10453" y="12477"/>
                </a:lnTo>
                <a:lnTo>
                  <a:pt x="10420" y="12456"/>
                </a:lnTo>
                <a:lnTo>
                  <a:pt x="10404" y="12445"/>
                </a:lnTo>
                <a:lnTo>
                  <a:pt x="10390" y="12436"/>
                </a:lnTo>
                <a:lnTo>
                  <a:pt x="10378" y="12426"/>
                </a:lnTo>
                <a:lnTo>
                  <a:pt x="10368" y="12418"/>
                </a:lnTo>
                <a:lnTo>
                  <a:pt x="10292" y="12333"/>
                </a:lnTo>
                <a:lnTo>
                  <a:pt x="10262" y="12299"/>
                </a:lnTo>
                <a:lnTo>
                  <a:pt x="10231" y="12265"/>
                </a:lnTo>
                <a:lnTo>
                  <a:pt x="10201" y="12232"/>
                </a:lnTo>
                <a:lnTo>
                  <a:pt x="10169" y="12200"/>
                </a:lnTo>
                <a:lnTo>
                  <a:pt x="10136" y="12171"/>
                </a:lnTo>
                <a:lnTo>
                  <a:pt x="10105" y="12141"/>
                </a:lnTo>
                <a:lnTo>
                  <a:pt x="10071" y="12113"/>
                </a:lnTo>
                <a:lnTo>
                  <a:pt x="10037" y="12086"/>
                </a:lnTo>
                <a:lnTo>
                  <a:pt x="10003" y="12061"/>
                </a:lnTo>
                <a:lnTo>
                  <a:pt x="9968" y="12035"/>
                </a:lnTo>
                <a:lnTo>
                  <a:pt x="9933" y="12012"/>
                </a:lnTo>
                <a:lnTo>
                  <a:pt x="9898" y="11990"/>
                </a:lnTo>
                <a:lnTo>
                  <a:pt x="9862" y="11969"/>
                </a:lnTo>
                <a:lnTo>
                  <a:pt x="9825" y="11949"/>
                </a:lnTo>
                <a:lnTo>
                  <a:pt x="9788" y="11930"/>
                </a:lnTo>
                <a:lnTo>
                  <a:pt x="9750" y="11912"/>
                </a:lnTo>
                <a:lnTo>
                  <a:pt x="9712" y="11895"/>
                </a:lnTo>
                <a:lnTo>
                  <a:pt x="9672" y="11879"/>
                </a:lnTo>
                <a:lnTo>
                  <a:pt x="9633" y="11865"/>
                </a:lnTo>
                <a:lnTo>
                  <a:pt x="9594" y="11852"/>
                </a:lnTo>
                <a:lnTo>
                  <a:pt x="9553" y="11839"/>
                </a:lnTo>
                <a:lnTo>
                  <a:pt x="9513" y="11827"/>
                </a:lnTo>
                <a:lnTo>
                  <a:pt x="9472" y="11818"/>
                </a:lnTo>
                <a:lnTo>
                  <a:pt x="9429" y="11808"/>
                </a:lnTo>
                <a:lnTo>
                  <a:pt x="9387" y="11801"/>
                </a:lnTo>
                <a:lnTo>
                  <a:pt x="9344" y="11793"/>
                </a:lnTo>
                <a:lnTo>
                  <a:pt x="9300" y="11787"/>
                </a:lnTo>
                <a:lnTo>
                  <a:pt x="9257" y="11783"/>
                </a:lnTo>
                <a:lnTo>
                  <a:pt x="9213" y="11779"/>
                </a:lnTo>
                <a:lnTo>
                  <a:pt x="9167" y="11776"/>
                </a:lnTo>
                <a:lnTo>
                  <a:pt x="9123" y="11774"/>
                </a:lnTo>
                <a:lnTo>
                  <a:pt x="9076" y="11774"/>
                </a:lnTo>
                <a:lnTo>
                  <a:pt x="9076" y="11544"/>
                </a:lnTo>
                <a:lnTo>
                  <a:pt x="9069" y="11487"/>
                </a:lnTo>
                <a:lnTo>
                  <a:pt x="9061" y="11432"/>
                </a:lnTo>
                <a:lnTo>
                  <a:pt x="9049" y="11377"/>
                </a:lnTo>
                <a:lnTo>
                  <a:pt x="9034" y="11323"/>
                </a:lnTo>
                <a:lnTo>
                  <a:pt x="9018" y="11269"/>
                </a:lnTo>
                <a:lnTo>
                  <a:pt x="9000" y="11216"/>
                </a:lnTo>
                <a:lnTo>
                  <a:pt x="8980" y="11166"/>
                </a:lnTo>
                <a:lnTo>
                  <a:pt x="8959" y="11115"/>
                </a:lnTo>
                <a:lnTo>
                  <a:pt x="8935" y="11065"/>
                </a:lnTo>
                <a:lnTo>
                  <a:pt x="8909" y="11017"/>
                </a:lnTo>
                <a:lnTo>
                  <a:pt x="8881" y="10969"/>
                </a:lnTo>
                <a:lnTo>
                  <a:pt x="8852" y="10923"/>
                </a:lnTo>
                <a:lnTo>
                  <a:pt x="8821" y="10877"/>
                </a:lnTo>
                <a:lnTo>
                  <a:pt x="8788" y="10833"/>
                </a:lnTo>
                <a:lnTo>
                  <a:pt x="8754" y="10791"/>
                </a:lnTo>
                <a:lnTo>
                  <a:pt x="8717" y="10749"/>
                </a:lnTo>
                <a:lnTo>
                  <a:pt x="8680" y="10709"/>
                </a:lnTo>
                <a:lnTo>
                  <a:pt x="8641" y="10670"/>
                </a:lnTo>
                <a:lnTo>
                  <a:pt x="8601" y="10633"/>
                </a:lnTo>
                <a:lnTo>
                  <a:pt x="8559" y="10597"/>
                </a:lnTo>
                <a:lnTo>
                  <a:pt x="8516" y="10563"/>
                </a:lnTo>
                <a:lnTo>
                  <a:pt x="8472" y="10531"/>
                </a:lnTo>
                <a:lnTo>
                  <a:pt x="8427" y="10499"/>
                </a:lnTo>
                <a:lnTo>
                  <a:pt x="8380" y="10470"/>
                </a:lnTo>
                <a:lnTo>
                  <a:pt x="8332" y="10442"/>
                </a:lnTo>
                <a:lnTo>
                  <a:pt x="8283" y="10416"/>
                </a:lnTo>
                <a:lnTo>
                  <a:pt x="8233" y="10392"/>
                </a:lnTo>
                <a:lnTo>
                  <a:pt x="8182" y="10370"/>
                </a:lnTo>
                <a:lnTo>
                  <a:pt x="8131" y="10349"/>
                </a:lnTo>
                <a:lnTo>
                  <a:pt x="8079" y="10331"/>
                </a:lnTo>
                <a:lnTo>
                  <a:pt x="8025" y="10314"/>
                </a:lnTo>
                <a:lnTo>
                  <a:pt x="7971" y="10299"/>
                </a:lnTo>
                <a:lnTo>
                  <a:pt x="7950" y="10295"/>
                </a:lnTo>
                <a:lnTo>
                  <a:pt x="7929" y="10291"/>
                </a:lnTo>
                <a:lnTo>
                  <a:pt x="7908" y="10286"/>
                </a:lnTo>
                <a:lnTo>
                  <a:pt x="7887" y="10283"/>
                </a:lnTo>
                <a:lnTo>
                  <a:pt x="7843" y="10279"/>
                </a:lnTo>
                <a:lnTo>
                  <a:pt x="7799" y="10275"/>
                </a:lnTo>
                <a:lnTo>
                  <a:pt x="7755" y="10271"/>
                </a:lnTo>
                <a:lnTo>
                  <a:pt x="7712" y="10266"/>
                </a:lnTo>
                <a:lnTo>
                  <a:pt x="7669" y="10261"/>
                </a:lnTo>
                <a:lnTo>
                  <a:pt x="7626" y="10254"/>
                </a:lnTo>
                <a:lnTo>
                  <a:pt x="7609" y="10251"/>
                </a:lnTo>
                <a:lnTo>
                  <a:pt x="7595" y="10246"/>
                </a:lnTo>
                <a:lnTo>
                  <a:pt x="7584" y="10243"/>
                </a:lnTo>
                <a:lnTo>
                  <a:pt x="7575" y="10240"/>
                </a:lnTo>
                <a:lnTo>
                  <a:pt x="7567" y="10236"/>
                </a:lnTo>
                <a:lnTo>
                  <a:pt x="7562" y="10230"/>
                </a:lnTo>
                <a:lnTo>
                  <a:pt x="7558" y="10225"/>
                </a:lnTo>
                <a:lnTo>
                  <a:pt x="7556" y="10219"/>
                </a:lnTo>
                <a:lnTo>
                  <a:pt x="7554" y="10211"/>
                </a:lnTo>
                <a:lnTo>
                  <a:pt x="7554" y="10203"/>
                </a:lnTo>
                <a:lnTo>
                  <a:pt x="7554" y="10193"/>
                </a:lnTo>
                <a:lnTo>
                  <a:pt x="7554" y="10182"/>
                </a:lnTo>
                <a:lnTo>
                  <a:pt x="7555" y="10153"/>
                </a:lnTo>
                <a:lnTo>
                  <a:pt x="7556" y="10116"/>
                </a:lnTo>
                <a:lnTo>
                  <a:pt x="7555" y="10081"/>
                </a:lnTo>
                <a:lnTo>
                  <a:pt x="7553" y="10048"/>
                </a:lnTo>
                <a:lnTo>
                  <a:pt x="7549" y="10013"/>
                </a:lnTo>
                <a:lnTo>
                  <a:pt x="7546" y="9979"/>
                </a:lnTo>
                <a:lnTo>
                  <a:pt x="7541" y="9945"/>
                </a:lnTo>
                <a:lnTo>
                  <a:pt x="7536" y="9911"/>
                </a:lnTo>
                <a:lnTo>
                  <a:pt x="7529" y="9879"/>
                </a:lnTo>
                <a:lnTo>
                  <a:pt x="7523" y="9846"/>
                </a:lnTo>
                <a:lnTo>
                  <a:pt x="7516" y="9813"/>
                </a:lnTo>
                <a:lnTo>
                  <a:pt x="7507" y="9780"/>
                </a:lnTo>
                <a:lnTo>
                  <a:pt x="7498" y="9749"/>
                </a:lnTo>
                <a:lnTo>
                  <a:pt x="7487" y="9717"/>
                </a:lnTo>
                <a:lnTo>
                  <a:pt x="7477" y="9685"/>
                </a:lnTo>
                <a:lnTo>
                  <a:pt x="7465" y="9653"/>
                </a:lnTo>
                <a:lnTo>
                  <a:pt x="7453" y="9623"/>
                </a:lnTo>
                <a:lnTo>
                  <a:pt x="7441" y="9592"/>
                </a:lnTo>
                <a:lnTo>
                  <a:pt x="7427" y="9563"/>
                </a:lnTo>
                <a:lnTo>
                  <a:pt x="7412" y="9533"/>
                </a:lnTo>
                <a:lnTo>
                  <a:pt x="7397" y="9503"/>
                </a:lnTo>
                <a:lnTo>
                  <a:pt x="7382" y="9475"/>
                </a:lnTo>
                <a:lnTo>
                  <a:pt x="7366" y="9446"/>
                </a:lnTo>
                <a:lnTo>
                  <a:pt x="7349" y="9419"/>
                </a:lnTo>
                <a:lnTo>
                  <a:pt x="7332" y="9390"/>
                </a:lnTo>
                <a:lnTo>
                  <a:pt x="7314" y="9364"/>
                </a:lnTo>
                <a:lnTo>
                  <a:pt x="7295" y="9337"/>
                </a:lnTo>
                <a:lnTo>
                  <a:pt x="7276" y="9311"/>
                </a:lnTo>
                <a:lnTo>
                  <a:pt x="7256" y="9285"/>
                </a:lnTo>
                <a:lnTo>
                  <a:pt x="7236" y="9260"/>
                </a:lnTo>
                <a:lnTo>
                  <a:pt x="7214" y="9235"/>
                </a:lnTo>
                <a:lnTo>
                  <a:pt x="7192" y="9211"/>
                </a:lnTo>
                <a:lnTo>
                  <a:pt x="7171" y="9187"/>
                </a:lnTo>
                <a:lnTo>
                  <a:pt x="7148" y="9164"/>
                </a:lnTo>
                <a:lnTo>
                  <a:pt x="6930" y="8991"/>
                </a:lnTo>
                <a:lnTo>
                  <a:pt x="6897" y="8970"/>
                </a:lnTo>
                <a:lnTo>
                  <a:pt x="6867" y="8951"/>
                </a:lnTo>
                <a:lnTo>
                  <a:pt x="6835" y="8932"/>
                </a:lnTo>
                <a:lnTo>
                  <a:pt x="6804" y="8914"/>
                </a:lnTo>
                <a:lnTo>
                  <a:pt x="6774" y="8898"/>
                </a:lnTo>
                <a:lnTo>
                  <a:pt x="6742" y="8882"/>
                </a:lnTo>
                <a:lnTo>
                  <a:pt x="6710" y="8867"/>
                </a:lnTo>
                <a:lnTo>
                  <a:pt x="6678" y="8854"/>
                </a:lnTo>
                <a:lnTo>
                  <a:pt x="6644" y="8841"/>
                </a:lnTo>
                <a:lnTo>
                  <a:pt x="6610" y="8828"/>
                </a:lnTo>
                <a:lnTo>
                  <a:pt x="6574" y="8817"/>
                </a:lnTo>
                <a:lnTo>
                  <a:pt x="6537" y="8805"/>
                </a:lnTo>
                <a:lnTo>
                  <a:pt x="6499" y="8794"/>
                </a:lnTo>
                <a:lnTo>
                  <a:pt x="6459" y="8785"/>
                </a:lnTo>
                <a:lnTo>
                  <a:pt x="6417" y="8775"/>
                </a:lnTo>
                <a:lnTo>
                  <a:pt x="6372" y="8766"/>
                </a:lnTo>
                <a:lnTo>
                  <a:pt x="6275" y="8748"/>
                </a:lnTo>
                <a:lnTo>
                  <a:pt x="6198" y="8734"/>
                </a:lnTo>
                <a:lnTo>
                  <a:pt x="6139" y="8725"/>
                </a:lnTo>
                <a:lnTo>
                  <a:pt x="6095" y="8716"/>
                </a:lnTo>
                <a:lnTo>
                  <a:pt x="6079" y="8712"/>
                </a:lnTo>
                <a:lnTo>
                  <a:pt x="6066" y="8708"/>
                </a:lnTo>
                <a:lnTo>
                  <a:pt x="6055" y="8703"/>
                </a:lnTo>
                <a:lnTo>
                  <a:pt x="6047" y="8698"/>
                </a:lnTo>
                <a:lnTo>
                  <a:pt x="6040" y="8692"/>
                </a:lnTo>
                <a:lnTo>
                  <a:pt x="6036" y="8684"/>
                </a:lnTo>
                <a:lnTo>
                  <a:pt x="6033" y="8676"/>
                </a:lnTo>
                <a:lnTo>
                  <a:pt x="6032" y="8666"/>
                </a:lnTo>
                <a:lnTo>
                  <a:pt x="6032" y="8641"/>
                </a:lnTo>
                <a:lnTo>
                  <a:pt x="6033" y="8607"/>
                </a:lnTo>
                <a:lnTo>
                  <a:pt x="6033" y="8587"/>
                </a:lnTo>
                <a:lnTo>
                  <a:pt x="6034" y="8564"/>
                </a:lnTo>
                <a:lnTo>
                  <a:pt x="6033" y="8538"/>
                </a:lnTo>
                <a:lnTo>
                  <a:pt x="6031" y="8509"/>
                </a:lnTo>
                <a:lnTo>
                  <a:pt x="6028" y="8476"/>
                </a:lnTo>
                <a:lnTo>
                  <a:pt x="6023" y="8439"/>
                </a:lnTo>
                <a:lnTo>
                  <a:pt x="6016" y="8399"/>
                </a:lnTo>
                <a:lnTo>
                  <a:pt x="6008" y="8355"/>
                </a:lnTo>
                <a:lnTo>
                  <a:pt x="5996" y="8307"/>
                </a:lnTo>
                <a:lnTo>
                  <a:pt x="5981" y="8254"/>
                </a:lnTo>
                <a:lnTo>
                  <a:pt x="5964" y="8196"/>
                </a:lnTo>
                <a:lnTo>
                  <a:pt x="5943" y="8134"/>
                </a:lnTo>
                <a:lnTo>
                  <a:pt x="5879" y="7992"/>
                </a:lnTo>
                <a:lnTo>
                  <a:pt x="5859" y="7957"/>
                </a:lnTo>
                <a:lnTo>
                  <a:pt x="5837" y="7925"/>
                </a:lnTo>
                <a:lnTo>
                  <a:pt x="5816" y="7891"/>
                </a:lnTo>
                <a:lnTo>
                  <a:pt x="5794" y="7859"/>
                </a:lnTo>
                <a:lnTo>
                  <a:pt x="5771" y="7827"/>
                </a:lnTo>
                <a:lnTo>
                  <a:pt x="5748" y="7797"/>
                </a:lnTo>
                <a:lnTo>
                  <a:pt x="5723" y="7766"/>
                </a:lnTo>
                <a:lnTo>
                  <a:pt x="5698" y="7737"/>
                </a:lnTo>
                <a:lnTo>
                  <a:pt x="5673" y="7707"/>
                </a:lnTo>
                <a:lnTo>
                  <a:pt x="5646" y="7678"/>
                </a:lnTo>
                <a:lnTo>
                  <a:pt x="5620" y="7651"/>
                </a:lnTo>
                <a:lnTo>
                  <a:pt x="5592" y="7623"/>
                </a:lnTo>
                <a:lnTo>
                  <a:pt x="5564" y="7596"/>
                </a:lnTo>
                <a:lnTo>
                  <a:pt x="5535" y="7570"/>
                </a:lnTo>
                <a:lnTo>
                  <a:pt x="5506" y="7544"/>
                </a:lnTo>
                <a:lnTo>
                  <a:pt x="5476" y="7519"/>
                </a:lnTo>
                <a:lnTo>
                  <a:pt x="5446" y="7496"/>
                </a:lnTo>
                <a:lnTo>
                  <a:pt x="5417" y="7473"/>
                </a:lnTo>
                <a:lnTo>
                  <a:pt x="5386" y="7452"/>
                </a:lnTo>
                <a:lnTo>
                  <a:pt x="5355" y="7433"/>
                </a:lnTo>
                <a:lnTo>
                  <a:pt x="5323" y="7415"/>
                </a:lnTo>
                <a:lnTo>
                  <a:pt x="5291" y="7398"/>
                </a:lnTo>
                <a:lnTo>
                  <a:pt x="5258" y="7382"/>
                </a:lnTo>
                <a:lnTo>
                  <a:pt x="5225" y="7367"/>
                </a:lnTo>
                <a:lnTo>
                  <a:pt x="5191" y="7353"/>
                </a:lnTo>
                <a:lnTo>
                  <a:pt x="5157" y="7339"/>
                </a:lnTo>
                <a:lnTo>
                  <a:pt x="5123" y="7325"/>
                </a:lnTo>
                <a:lnTo>
                  <a:pt x="5088" y="7313"/>
                </a:lnTo>
                <a:lnTo>
                  <a:pt x="5019" y="7288"/>
                </a:lnTo>
                <a:lnTo>
                  <a:pt x="4947" y="7265"/>
                </a:lnTo>
                <a:lnTo>
                  <a:pt x="4920" y="7256"/>
                </a:lnTo>
                <a:lnTo>
                  <a:pt x="4902" y="7249"/>
                </a:lnTo>
                <a:lnTo>
                  <a:pt x="4891" y="7244"/>
                </a:lnTo>
                <a:lnTo>
                  <a:pt x="4882" y="7241"/>
                </a:lnTo>
                <a:lnTo>
                  <a:pt x="4871" y="7239"/>
                </a:lnTo>
                <a:lnTo>
                  <a:pt x="4855" y="7238"/>
                </a:lnTo>
                <a:lnTo>
                  <a:pt x="4829" y="7237"/>
                </a:lnTo>
                <a:lnTo>
                  <a:pt x="4792" y="7236"/>
                </a:lnTo>
                <a:lnTo>
                  <a:pt x="4721" y="7233"/>
                </a:lnTo>
                <a:lnTo>
                  <a:pt x="4652" y="7233"/>
                </a:lnTo>
                <a:lnTo>
                  <a:pt x="4586" y="7235"/>
                </a:lnTo>
                <a:lnTo>
                  <a:pt x="4525" y="7237"/>
                </a:lnTo>
                <a:lnTo>
                  <a:pt x="4465" y="7240"/>
                </a:lnTo>
                <a:lnTo>
                  <a:pt x="4409" y="7245"/>
                </a:lnTo>
                <a:lnTo>
                  <a:pt x="4354" y="7251"/>
                </a:lnTo>
                <a:lnTo>
                  <a:pt x="4302" y="7260"/>
                </a:lnTo>
                <a:lnTo>
                  <a:pt x="4252" y="7269"/>
                </a:lnTo>
                <a:lnTo>
                  <a:pt x="4204" y="7280"/>
                </a:lnTo>
                <a:lnTo>
                  <a:pt x="4157" y="7294"/>
                </a:lnTo>
                <a:lnTo>
                  <a:pt x="4113" y="7307"/>
                </a:lnTo>
                <a:lnTo>
                  <a:pt x="4070" y="7323"/>
                </a:lnTo>
                <a:lnTo>
                  <a:pt x="4026" y="7341"/>
                </a:lnTo>
                <a:lnTo>
                  <a:pt x="3985" y="7360"/>
                </a:lnTo>
                <a:lnTo>
                  <a:pt x="3945" y="7381"/>
                </a:lnTo>
                <a:lnTo>
                  <a:pt x="3905" y="7405"/>
                </a:lnTo>
                <a:lnTo>
                  <a:pt x="3865" y="7429"/>
                </a:lnTo>
                <a:lnTo>
                  <a:pt x="3825" y="7456"/>
                </a:lnTo>
                <a:lnTo>
                  <a:pt x="3786" y="7484"/>
                </a:lnTo>
                <a:lnTo>
                  <a:pt x="3747" y="7515"/>
                </a:lnTo>
                <a:lnTo>
                  <a:pt x="3707" y="7546"/>
                </a:lnTo>
                <a:lnTo>
                  <a:pt x="3667" y="7581"/>
                </a:lnTo>
                <a:lnTo>
                  <a:pt x="3627" y="7617"/>
                </a:lnTo>
                <a:lnTo>
                  <a:pt x="3584" y="7655"/>
                </a:lnTo>
                <a:lnTo>
                  <a:pt x="3542" y="7695"/>
                </a:lnTo>
                <a:lnTo>
                  <a:pt x="3498" y="7737"/>
                </a:lnTo>
                <a:lnTo>
                  <a:pt x="3452" y="7781"/>
                </a:lnTo>
                <a:lnTo>
                  <a:pt x="3357" y="7876"/>
                </a:lnTo>
                <a:lnTo>
                  <a:pt x="3254" y="7979"/>
                </a:lnTo>
                <a:lnTo>
                  <a:pt x="3236" y="7998"/>
                </a:lnTo>
                <a:lnTo>
                  <a:pt x="3205" y="8028"/>
                </a:lnTo>
                <a:lnTo>
                  <a:pt x="3165" y="8072"/>
                </a:lnTo>
                <a:lnTo>
                  <a:pt x="3115" y="8122"/>
                </a:lnTo>
                <a:lnTo>
                  <a:pt x="3059" y="8180"/>
                </a:lnTo>
                <a:lnTo>
                  <a:pt x="2997" y="8244"/>
                </a:lnTo>
                <a:lnTo>
                  <a:pt x="2931" y="8311"/>
                </a:lnTo>
                <a:lnTo>
                  <a:pt x="2864" y="8379"/>
                </a:lnTo>
                <a:lnTo>
                  <a:pt x="2797" y="8446"/>
                </a:lnTo>
                <a:lnTo>
                  <a:pt x="2731" y="8511"/>
                </a:lnTo>
                <a:lnTo>
                  <a:pt x="2668" y="8570"/>
                </a:lnTo>
                <a:lnTo>
                  <a:pt x="2611" y="8624"/>
                </a:lnTo>
                <a:lnTo>
                  <a:pt x="2585" y="8647"/>
                </a:lnTo>
                <a:lnTo>
                  <a:pt x="2561" y="8669"/>
                </a:lnTo>
                <a:lnTo>
                  <a:pt x="2537" y="8688"/>
                </a:lnTo>
                <a:lnTo>
                  <a:pt x="2517" y="8703"/>
                </a:lnTo>
                <a:lnTo>
                  <a:pt x="2500" y="8716"/>
                </a:lnTo>
                <a:lnTo>
                  <a:pt x="2485" y="8726"/>
                </a:lnTo>
                <a:lnTo>
                  <a:pt x="2474" y="8731"/>
                </a:lnTo>
                <a:lnTo>
                  <a:pt x="2465" y="8733"/>
                </a:lnTo>
                <a:close/>
                <a:moveTo>
                  <a:pt x="0" y="4978"/>
                </a:moveTo>
                <a:lnTo>
                  <a:pt x="1" y="5037"/>
                </a:lnTo>
                <a:lnTo>
                  <a:pt x="4" y="5089"/>
                </a:lnTo>
                <a:lnTo>
                  <a:pt x="7" y="5137"/>
                </a:lnTo>
                <a:lnTo>
                  <a:pt x="12" y="5181"/>
                </a:lnTo>
                <a:lnTo>
                  <a:pt x="17" y="5225"/>
                </a:lnTo>
                <a:lnTo>
                  <a:pt x="20" y="5269"/>
                </a:lnTo>
                <a:lnTo>
                  <a:pt x="23" y="5317"/>
                </a:lnTo>
                <a:lnTo>
                  <a:pt x="23" y="5369"/>
                </a:lnTo>
                <a:lnTo>
                  <a:pt x="23" y="5406"/>
                </a:lnTo>
                <a:lnTo>
                  <a:pt x="24" y="5444"/>
                </a:lnTo>
                <a:lnTo>
                  <a:pt x="25" y="5481"/>
                </a:lnTo>
                <a:lnTo>
                  <a:pt x="26" y="5520"/>
                </a:lnTo>
                <a:lnTo>
                  <a:pt x="32" y="5598"/>
                </a:lnTo>
                <a:lnTo>
                  <a:pt x="39" y="5676"/>
                </a:lnTo>
                <a:lnTo>
                  <a:pt x="49" y="5755"/>
                </a:lnTo>
                <a:lnTo>
                  <a:pt x="59" y="5834"/>
                </a:lnTo>
                <a:lnTo>
                  <a:pt x="72" y="5915"/>
                </a:lnTo>
                <a:lnTo>
                  <a:pt x="86" y="5995"/>
                </a:lnTo>
                <a:lnTo>
                  <a:pt x="101" y="6074"/>
                </a:lnTo>
                <a:lnTo>
                  <a:pt x="118" y="6153"/>
                </a:lnTo>
                <a:lnTo>
                  <a:pt x="136" y="6232"/>
                </a:lnTo>
                <a:lnTo>
                  <a:pt x="156" y="6309"/>
                </a:lnTo>
                <a:lnTo>
                  <a:pt x="176" y="6384"/>
                </a:lnTo>
                <a:lnTo>
                  <a:pt x="198" y="6459"/>
                </a:lnTo>
                <a:lnTo>
                  <a:pt x="220" y="6531"/>
                </a:lnTo>
                <a:lnTo>
                  <a:pt x="243" y="6602"/>
                </a:lnTo>
                <a:lnTo>
                  <a:pt x="278" y="6704"/>
                </a:lnTo>
                <a:lnTo>
                  <a:pt x="313" y="6806"/>
                </a:lnTo>
                <a:lnTo>
                  <a:pt x="349" y="6906"/>
                </a:lnTo>
                <a:lnTo>
                  <a:pt x="387" y="7005"/>
                </a:lnTo>
                <a:lnTo>
                  <a:pt x="425" y="7105"/>
                </a:lnTo>
                <a:lnTo>
                  <a:pt x="465" y="7203"/>
                </a:lnTo>
                <a:lnTo>
                  <a:pt x="506" y="7300"/>
                </a:lnTo>
                <a:lnTo>
                  <a:pt x="548" y="7397"/>
                </a:lnTo>
                <a:lnTo>
                  <a:pt x="593" y="7492"/>
                </a:lnTo>
                <a:lnTo>
                  <a:pt x="638" y="7588"/>
                </a:lnTo>
                <a:lnTo>
                  <a:pt x="687" y="7683"/>
                </a:lnTo>
                <a:lnTo>
                  <a:pt x="737" y="7776"/>
                </a:lnTo>
                <a:lnTo>
                  <a:pt x="762" y="7823"/>
                </a:lnTo>
                <a:lnTo>
                  <a:pt x="788" y="7869"/>
                </a:lnTo>
                <a:lnTo>
                  <a:pt x="815" y="7915"/>
                </a:lnTo>
                <a:lnTo>
                  <a:pt x="842" y="7962"/>
                </a:lnTo>
                <a:lnTo>
                  <a:pt x="871" y="8007"/>
                </a:lnTo>
                <a:lnTo>
                  <a:pt x="899" y="8052"/>
                </a:lnTo>
                <a:lnTo>
                  <a:pt x="929" y="8098"/>
                </a:lnTo>
                <a:lnTo>
                  <a:pt x="958" y="8143"/>
                </a:lnTo>
                <a:lnTo>
                  <a:pt x="1309" y="8622"/>
                </a:lnTo>
                <a:lnTo>
                  <a:pt x="1337" y="8656"/>
                </a:lnTo>
                <a:lnTo>
                  <a:pt x="1373" y="8699"/>
                </a:lnTo>
                <a:lnTo>
                  <a:pt x="1416" y="8749"/>
                </a:lnTo>
                <a:lnTo>
                  <a:pt x="1465" y="8804"/>
                </a:lnTo>
                <a:lnTo>
                  <a:pt x="1520" y="8864"/>
                </a:lnTo>
                <a:lnTo>
                  <a:pt x="1578" y="8926"/>
                </a:lnTo>
                <a:lnTo>
                  <a:pt x="1639" y="8991"/>
                </a:lnTo>
                <a:lnTo>
                  <a:pt x="1702" y="9056"/>
                </a:lnTo>
                <a:lnTo>
                  <a:pt x="1765" y="9121"/>
                </a:lnTo>
                <a:lnTo>
                  <a:pt x="1827" y="9183"/>
                </a:lnTo>
                <a:lnTo>
                  <a:pt x="1888" y="9243"/>
                </a:lnTo>
                <a:lnTo>
                  <a:pt x="1945" y="9297"/>
                </a:lnTo>
                <a:lnTo>
                  <a:pt x="1998" y="9347"/>
                </a:lnTo>
                <a:lnTo>
                  <a:pt x="2046" y="9389"/>
                </a:lnTo>
                <a:lnTo>
                  <a:pt x="2067" y="9407"/>
                </a:lnTo>
                <a:lnTo>
                  <a:pt x="2086" y="9423"/>
                </a:lnTo>
                <a:lnTo>
                  <a:pt x="2104" y="9437"/>
                </a:lnTo>
                <a:lnTo>
                  <a:pt x="2120" y="9447"/>
                </a:lnTo>
                <a:lnTo>
                  <a:pt x="2147" y="10018"/>
                </a:lnTo>
                <a:lnTo>
                  <a:pt x="2153" y="10051"/>
                </a:lnTo>
                <a:lnTo>
                  <a:pt x="2159" y="10083"/>
                </a:lnTo>
                <a:lnTo>
                  <a:pt x="2166" y="10115"/>
                </a:lnTo>
                <a:lnTo>
                  <a:pt x="2175" y="10147"/>
                </a:lnTo>
                <a:lnTo>
                  <a:pt x="2184" y="10180"/>
                </a:lnTo>
                <a:lnTo>
                  <a:pt x="2195" y="10211"/>
                </a:lnTo>
                <a:lnTo>
                  <a:pt x="2208" y="10243"/>
                </a:lnTo>
                <a:lnTo>
                  <a:pt x="2220" y="10275"/>
                </a:lnTo>
                <a:lnTo>
                  <a:pt x="2234" y="10305"/>
                </a:lnTo>
                <a:lnTo>
                  <a:pt x="2249" y="10336"/>
                </a:lnTo>
                <a:lnTo>
                  <a:pt x="2266" y="10367"/>
                </a:lnTo>
                <a:lnTo>
                  <a:pt x="2282" y="10397"/>
                </a:lnTo>
                <a:lnTo>
                  <a:pt x="2299" y="10427"/>
                </a:lnTo>
                <a:lnTo>
                  <a:pt x="2319" y="10457"/>
                </a:lnTo>
                <a:lnTo>
                  <a:pt x="2338" y="10486"/>
                </a:lnTo>
                <a:lnTo>
                  <a:pt x="2358" y="10515"/>
                </a:lnTo>
                <a:lnTo>
                  <a:pt x="2379" y="10543"/>
                </a:lnTo>
                <a:lnTo>
                  <a:pt x="2400" y="10571"/>
                </a:lnTo>
                <a:lnTo>
                  <a:pt x="2422" y="10598"/>
                </a:lnTo>
                <a:lnTo>
                  <a:pt x="2444" y="10625"/>
                </a:lnTo>
                <a:lnTo>
                  <a:pt x="2468" y="10651"/>
                </a:lnTo>
                <a:lnTo>
                  <a:pt x="2491" y="10676"/>
                </a:lnTo>
                <a:lnTo>
                  <a:pt x="2515" y="10702"/>
                </a:lnTo>
                <a:lnTo>
                  <a:pt x="2539" y="10726"/>
                </a:lnTo>
                <a:lnTo>
                  <a:pt x="2565" y="10749"/>
                </a:lnTo>
                <a:lnTo>
                  <a:pt x="2589" y="10773"/>
                </a:lnTo>
                <a:lnTo>
                  <a:pt x="2615" y="10795"/>
                </a:lnTo>
                <a:lnTo>
                  <a:pt x="2641" y="10817"/>
                </a:lnTo>
                <a:lnTo>
                  <a:pt x="2667" y="10837"/>
                </a:lnTo>
                <a:lnTo>
                  <a:pt x="2693" y="10857"/>
                </a:lnTo>
                <a:lnTo>
                  <a:pt x="2719" y="10876"/>
                </a:lnTo>
                <a:lnTo>
                  <a:pt x="2745" y="10894"/>
                </a:lnTo>
                <a:lnTo>
                  <a:pt x="2768" y="10909"/>
                </a:lnTo>
                <a:lnTo>
                  <a:pt x="2789" y="10923"/>
                </a:lnTo>
                <a:lnTo>
                  <a:pt x="2810" y="10935"/>
                </a:lnTo>
                <a:lnTo>
                  <a:pt x="2830" y="10948"/>
                </a:lnTo>
                <a:lnTo>
                  <a:pt x="2852" y="10960"/>
                </a:lnTo>
                <a:lnTo>
                  <a:pt x="2874" y="10971"/>
                </a:lnTo>
                <a:lnTo>
                  <a:pt x="2897" y="10983"/>
                </a:lnTo>
                <a:lnTo>
                  <a:pt x="2922" y="10996"/>
                </a:lnTo>
                <a:lnTo>
                  <a:pt x="2950" y="11009"/>
                </a:lnTo>
                <a:lnTo>
                  <a:pt x="2979" y="11022"/>
                </a:lnTo>
                <a:lnTo>
                  <a:pt x="3006" y="11034"/>
                </a:lnTo>
                <a:lnTo>
                  <a:pt x="3033" y="11044"/>
                </a:lnTo>
                <a:lnTo>
                  <a:pt x="3058" y="11054"/>
                </a:lnTo>
                <a:lnTo>
                  <a:pt x="3085" y="11063"/>
                </a:lnTo>
                <a:lnTo>
                  <a:pt x="3110" y="11072"/>
                </a:lnTo>
                <a:lnTo>
                  <a:pt x="3136" y="11079"/>
                </a:lnTo>
                <a:lnTo>
                  <a:pt x="3190" y="11094"/>
                </a:lnTo>
                <a:lnTo>
                  <a:pt x="3247" y="11108"/>
                </a:lnTo>
                <a:lnTo>
                  <a:pt x="3310" y="11121"/>
                </a:lnTo>
                <a:lnTo>
                  <a:pt x="3381" y="11135"/>
                </a:lnTo>
                <a:lnTo>
                  <a:pt x="3413" y="11141"/>
                </a:lnTo>
                <a:lnTo>
                  <a:pt x="3443" y="11147"/>
                </a:lnTo>
                <a:lnTo>
                  <a:pt x="3470" y="11151"/>
                </a:lnTo>
                <a:lnTo>
                  <a:pt x="3495" y="11154"/>
                </a:lnTo>
                <a:lnTo>
                  <a:pt x="3536" y="11158"/>
                </a:lnTo>
                <a:lnTo>
                  <a:pt x="3568" y="11160"/>
                </a:lnTo>
                <a:lnTo>
                  <a:pt x="3592" y="11161"/>
                </a:lnTo>
                <a:lnTo>
                  <a:pt x="3610" y="11163"/>
                </a:lnTo>
                <a:lnTo>
                  <a:pt x="3616" y="11164"/>
                </a:lnTo>
                <a:lnTo>
                  <a:pt x="3621" y="11166"/>
                </a:lnTo>
                <a:lnTo>
                  <a:pt x="3626" y="11168"/>
                </a:lnTo>
                <a:lnTo>
                  <a:pt x="3629" y="11171"/>
                </a:lnTo>
                <a:lnTo>
                  <a:pt x="3631" y="11175"/>
                </a:lnTo>
                <a:lnTo>
                  <a:pt x="3633" y="11179"/>
                </a:lnTo>
                <a:lnTo>
                  <a:pt x="3634" y="11186"/>
                </a:lnTo>
                <a:lnTo>
                  <a:pt x="3634" y="11193"/>
                </a:lnTo>
                <a:lnTo>
                  <a:pt x="3634" y="11213"/>
                </a:lnTo>
                <a:lnTo>
                  <a:pt x="3634" y="11240"/>
                </a:lnTo>
                <a:lnTo>
                  <a:pt x="3634" y="11275"/>
                </a:lnTo>
                <a:lnTo>
                  <a:pt x="3637" y="11319"/>
                </a:lnTo>
                <a:lnTo>
                  <a:pt x="3639" y="11344"/>
                </a:lnTo>
                <a:lnTo>
                  <a:pt x="3643" y="11373"/>
                </a:lnTo>
                <a:lnTo>
                  <a:pt x="3647" y="11405"/>
                </a:lnTo>
                <a:lnTo>
                  <a:pt x="3652" y="11439"/>
                </a:lnTo>
                <a:lnTo>
                  <a:pt x="3662" y="11488"/>
                </a:lnTo>
                <a:lnTo>
                  <a:pt x="3671" y="11533"/>
                </a:lnTo>
                <a:lnTo>
                  <a:pt x="3681" y="11578"/>
                </a:lnTo>
                <a:lnTo>
                  <a:pt x="3692" y="11619"/>
                </a:lnTo>
                <a:lnTo>
                  <a:pt x="3704" y="11659"/>
                </a:lnTo>
                <a:lnTo>
                  <a:pt x="3718" y="11699"/>
                </a:lnTo>
                <a:lnTo>
                  <a:pt x="3733" y="11738"/>
                </a:lnTo>
                <a:lnTo>
                  <a:pt x="3750" y="11779"/>
                </a:lnTo>
                <a:lnTo>
                  <a:pt x="3767" y="11816"/>
                </a:lnTo>
                <a:lnTo>
                  <a:pt x="3784" y="11853"/>
                </a:lnTo>
                <a:lnTo>
                  <a:pt x="3801" y="11890"/>
                </a:lnTo>
                <a:lnTo>
                  <a:pt x="3819" y="11927"/>
                </a:lnTo>
                <a:lnTo>
                  <a:pt x="3838" y="11962"/>
                </a:lnTo>
                <a:lnTo>
                  <a:pt x="3857" y="11997"/>
                </a:lnTo>
                <a:lnTo>
                  <a:pt x="3868" y="12015"/>
                </a:lnTo>
                <a:lnTo>
                  <a:pt x="3879" y="12032"/>
                </a:lnTo>
                <a:lnTo>
                  <a:pt x="3890" y="12048"/>
                </a:lnTo>
                <a:lnTo>
                  <a:pt x="3903" y="12065"/>
                </a:lnTo>
                <a:lnTo>
                  <a:pt x="3921" y="12087"/>
                </a:lnTo>
                <a:lnTo>
                  <a:pt x="3935" y="12103"/>
                </a:lnTo>
                <a:lnTo>
                  <a:pt x="3949" y="12119"/>
                </a:lnTo>
                <a:lnTo>
                  <a:pt x="3966" y="12139"/>
                </a:lnTo>
                <a:lnTo>
                  <a:pt x="4114" y="12290"/>
                </a:lnTo>
                <a:lnTo>
                  <a:pt x="4172" y="12333"/>
                </a:lnTo>
                <a:lnTo>
                  <a:pt x="4228" y="12374"/>
                </a:lnTo>
                <a:lnTo>
                  <a:pt x="4282" y="12411"/>
                </a:lnTo>
                <a:lnTo>
                  <a:pt x="4335" y="12444"/>
                </a:lnTo>
                <a:lnTo>
                  <a:pt x="4361" y="12460"/>
                </a:lnTo>
                <a:lnTo>
                  <a:pt x="4388" y="12476"/>
                </a:lnTo>
                <a:lnTo>
                  <a:pt x="4413" y="12490"/>
                </a:lnTo>
                <a:lnTo>
                  <a:pt x="4439" y="12504"/>
                </a:lnTo>
                <a:lnTo>
                  <a:pt x="4465" y="12517"/>
                </a:lnTo>
                <a:lnTo>
                  <a:pt x="4491" y="12530"/>
                </a:lnTo>
                <a:lnTo>
                  <a:pt x="4518" y="12542"/>
                </a:lnTo>
                <a:lnTo>
                  <a:pt x="4544" y="12553"/>
                </a:lnTo>
                <a:lnTo>
                  <a:pt x="4570" y="12564"/>
                </a:lnTo>
                <a:lnTo>
                  <a:pt x="4598" y="12574"/>
                </a:lnTo>
                <a:lnTo>
                  <a:pt x="4625" y="12584"/>
                </a:lnTo>
                <a:lnTo>
                  <a:pt x="4653" y="12593"/>
                </a:lnTo>
                <a:lnTo>
                  <a:pt x="4681" y="12602"/>
                </a:lnTo>
                <a:lnTo>
                  <a:pt x="4711" y="12610"/>
                </a:lnTo>
                <a:lnTo>
                  <a:pt x="4741" y="12618"/>
                </a:lnTo>
                <a:lnTo>
                  <a:pt x="4771" y="12625"/>
                </a:lnTo>
                <a:lnTo>
                  <a:pt x="4802" y="12632"/>
                </a:lnTo>
                <a:lnTo>
                  <a:pt x="4835" y="12639"/>
                </a:lnTo>
                <a:lnTo>
                  <a:pt x="4867" y="12645"/>
                </a:lnTo>
                <a:lnTo>
                  <a:pt x="4901" y="12650"/>
                </a:lnTo>
                <a:lnTo>
                  <a:pt x="4972" y="12661"/>
                </a:lnTo>
                <a:lnTo>
                  <a:pt x="5048" y="12671"/>
                </a:lnTo>
                <a:lnTo>
                  <a:pt x="5068" y="12673"/>
                </a:lnTo>
                <a:lnTo>
                  <a:pt x="5087" y="12677"/>
                </a:lnTo>
                <a:lnTo>
                  <a:pt x="5103" y="12681"/>
                </a:lnTo>
                <a:lnTo>
                  <a:pt x="5117" y="12685"/>
                </a:lnTo>
                <a:lnTo>
                  <a:pt x="5128" y="12692"/>
                </a:lnTo>
                <a:lnTo>
                  <a:pt x="5138" y="12698"/>
                </a:lnTo>
                <a:lnTo>
                  <a:pt x="5146" y="12706"/>
                </a:lnTo>
                <a:lnTo>
                  <a:pt x="5153" y="12715"/>
                </a:lnTo>
                <a:lnTo>
                  <a:pt x="5158" y="12724"/>
                </a:lnTo>
                <a:lnTo>
                  <a:pt x="5161" y="12735"/>
                </a:lnTo>
                <a:lnTo>
                  <a:pt x="5164" y="12747"/>
                </a:lnTo>
                <a:lnTo>
                  <a:pt x="5166" y="12759"/>
                </a:lnTo>
                <a:lnTo>
                  <a:pt x="5169" y="12789"/>
                </a:lnTo>
                <a:lnTo>
                  <a:pt x="5169" y="12823"/>
                </a:lnTo>
                <a:lnTo>
                  <a:pt x="5169" y="12863"/>
                </a:lnTo>
                <a:lnTo>
                  <a:pt x="5171" y="12908"/>
                </a:lnTo>
                <a:lnTo>
                  <a:pt x="5172" y="12933"/>
                </a:lnTo>
                <a:lnTo>
                  <a:pt x="5174" y="12959"/>
                </a:lnTo>
                <a:lnTo>
                  <a:pt x="5177" y="12988"/>
                </a:lnTo>
                <a:lnTo>
                  <a:pt x="5181" y="13017"/>
                </a:lnTo>
                <a:lnTo>
                  <a:pt x="5188" y="13048"/>
                </a:lnTo>
                <a:lnTo>
                  <a:pt x="5194" y="13082"/>
                </a:lnTo>
                <a:lnTo>
                  <a:pt x="5202" y="13116"/>
                </a:lnTo>
                <a:lnTo>
                  <a:pt x="5213" y="13152"/>
                </a:lnTo>
                <a:lnTo>
                  <a:pt x="5226" y="13191"/>
                </a:lnTo>
                <a:lnTo>
                  <a:pt x="5239" y="13232"/>
                </a:lnTo>
                <a:lnTo>
                  <a:pt x="5256" y="13274"/>
                </a:lnTo>
                <a:lnTo>
                  <a:pt x="5275" y="13317"/>
                </a:lnTo>
                <a:lnTo>
                  <a:pt x="5299" y="13367"/>
                </a:lnTo>
                <a:lnTo>
                  <a:pt x="5323" y="13414"/>
                </a:lnTo>
                <a:lnTo>
                  <a:pt x="5348" y="13460"/>
                </a:lnTo>
                <a:lnTo>
                  <a:pt x="5376" y="13505"/>
                </a:lnTo>
                <a:lnTo>
                  <a:pt x="5404" y="13550"/>
                </a:lnTo>
                <a:lnTo>
                  <a:pt x="5435" y="13593"/>
                </a:lnTo>
                <a:lnTo>
                  <a:pt x="5467" y="13634"/>
                </a:lnTo>
                <a:lnTo>
                  <a:pt x="5499" y="13674"/>
                </a:lnTo>
                <a:lnTo>
                  <a:pt x="5534" y="13714"/>
                </a:lnTo>
                <a:lnTo>
                  <a:pt x="5570" y="13752"/>
                </a:lnTo>
                <a:lnTo>
                  <a:pt x="5607" y="13789"/>
                </a:lnTo>
                <a:lnTo>
                  <a:pt x="5646" y="13824"/>
                </a:lnTo>
                <a:lnTo>
                  <a:pt x="5686" y="13858"/>
                </a:lnTo>
                <a:lnTo>
                  <a:pt x="5728" y="13891"/>
                </a:lnTo>
                <a:lnTo>
                  <a:pt x="5771" y="13923"/>
                </a:lnTo>
                <a:lnTo>
                  <a:pt x="5814" y="13953"/>
                </a:lnTo>
                <a:lnTo>
                  <a:pt x="5852" y="13978"/>
                </a:lnTo>
                <a:lnTo>
                  <a:pt x="5889" y="14000"/>
                </a:lnTo>
                <a:lnTo>
                  <a:pt x="5925" y="14020"/>
                </a:lnTo>
                <a:lnTo>
                  <a:pt x="5960" y="14039"/>
                </a:lnTo>
                <a:lnTo>
                  <a:pt x="5994" y="14056"/>
                </a:lnTo>
                <a:lnTo>
                  <a:pt x="6028" y="14072"/>
                </a:lnTo>
                <a:lnTo>
                  <a:pt x="6060" y="14086"/>
                </a:lnTo>
                <a:lnTo>
                  <a:pt x="6092" y="14098"/>
                </a:lnTo>
                <a:lnTo>
                  <a:pt x="6123" y="14109"/>
                </a:lnTo>
                <a:lnTo>
                  <a:pt x="6153" y="14119"/>
                </a:lnTo>
                <a:lnTo>
                  <a:pt x="6182" y="14128"/>
                </a:lnTo>
                <a:lnTo>
                  <a:pt x="6212" y="14135"/>
                </a:lnTo>
                <a:lnTo>
                  <a:pt x="6239" y="14143"/>
                </a:lnTo>
                <a:lnTo>
                  <a:pt x="6267" y="14148"/>
                </a:lnTo>
                <a:lnTo>
                  <a:pt x="6294" y="14153"/>
                </a:lnTo>
                <a:lnTo>
                  <a:pt x="6320" y="14157"/>
                </a:lnTo>
                <a:lnTo>
                  <a:pt x="6371" y="14164"/>
                </a:lnTo>
                <a:lnTo>
                  <a:pt x="6420" y="14168"/>
                </a:lnTo>
                <a:lnTo>
                  <a:pt x="6467" y="14172"/>
                </a:lnTo>
                <a:lnTo>
                  <a:pt x="6513" y="14174"/>
                </a:lnTo>
                <a:lnTo>
                  <a:pt x="6556" y="14177"/>
                </a:lnTo>
                <a:lnTo>
                  <a:pt x="6599" y="14181"/>
                </a:lnTo>
                <a:lnTo>
                  <a:pt x="6619" y="14183"/>
                </a:lnTo>
                <a:lnTo>
                  <a:pt x="6641" y="14186"/>
                </a:lnTo>
                <a:lnTo>
                  <a:pt x="6661" y="14189"/>
                </a:lnTo>
                <a:lnTo>
                  <a:pt x="6681" y="14193"/>
                </a:lnTo>
                <a:lnTo>
                  <a:pt x="6879" y="15008"/>
                </a:lnTo>
                <a:lnTo>
                  <a:pt x="6888" y="15025"/>
                </a:lnTo>
                <a:lnTo>
                  <a:pt x="6896" y="15042"/>
                </a:lnTo>
                <a:lnTo>
                  <a:pt x="6906" y="15059"/>
                </a:lnTo>
                <a:lnTo>
                  <a:pt x="6916" y="15076"/>
                </a:lnTo>
                <a:lnTo>
                  <a:pt x="6929" y="15093"/>
                </a:lnTo>
                <a:lnTo>
                  <a:pt x="6942" y="15111"/>
                </a:lnTo>
                <a:lnTo>
                  <a:pt x="6954" y="15126"/>
                </a:lnTo>
                <a:lnTo>
                  <a:pt x="6968" y="15143"/>
                </a:lnTo>
                <a:lnTo>
                  <a:pt x="6997" y="15176"/>
                </a:lnTo>
                <a:lnTo>
                  <a:pt x="7026" y="15207"/>
                </a:lnTo>
                <a:lnTo>
                  <a:pt x="7056" y="15237"/>
                </a:lnTo>
                <a:lnTo>
                  <a:pt x="7083" y="15265"/>
                </a:lnTo>
                <a:lnTo>
                  <a:pt x="7243" y="15405"/>
                </a:lnTo>
                <a:lnTo>
                  <a:pt x="7280" y="15433"/>
                </a:lnTo>
                <a:lnTo>
                  <a:pt x="7319" y="15459"/>
                </a:lnTo>
                <a:lnTo>
                  <a:pt x="7358" y="15486"/>
                </a:lnTo>
                <a:lnTo>
                  <a:pt x="7399" y="15511"/>
                </a:lnTo>
                <a:lnTo>
                  <a:pt x="7441" y="15535"/>
                </a:lnTo>
                <a:lnTo>
                  <a:pt x="7483" y="15559"/>
                </a:lnTo>
                <a:lnTo>
                  <a:pt x="7526" y="15581"/>
                </a:lnTo>
                <a:lnTo>
                  <a:pt x="7571" y="15601"/>
                </a:lnTo>
                <a:lnTo>
                  <a:pt x="7616" y="15620"/>
                </a:lnTo>
                <a:lnTo>
                  <a:pt x="7661" y="15637"/>
                </a:lnTo>
                <a:lnTo>
                  <a:pt x="7685" y="15644"/>
                </a:lnTo>
                <a:lnTo>
                  <a:pt x="7708" y="15652"/>
                </a:lnTo>
                <a:lnTo>
                  <a:pt x="7731" y="15658"/>
                </a:lnTo>
                <a:lnTo>
                  <a:pt x="7754" y="15664"/>
                </a:lnTo>
                <a:lnTo>
                  <a:pt x="7779" y="15670"/>
                </a:lnTo>
                <a:lnTo>
                  <a:pt x="7802" y="15675"/>
                </a:lnTo>
                <a:lnTo>
                  <a:pt x="7826" y="15679"/>
                </a:lnTo>
                <a:lnTo>
                  <a:pt x="7851" y="15683"/>
                </a:lnTo>
                <a:lnTo>
                  <a:pt x="7875" y="15686"/>
                </a:lnTo>
                <a:lnTo>
                  <a:pt x="7898" y="15689"/>
                </a:lnTo>
                <a:lnTo>
                  <a:pt x="7924" y="15690"/>
                </a:lnTo>
                <a:lnTo>
                  <a:pt x="7948" y="15691"/>
                </a:lnTo>
                <a:lnTo>
                  <a:pt x="8037" y="15693"/>
                </a:lnTo>
                <a:lnTo>
                  <a:pt x="8111" y="15695"/>
                </a:lnTo>
                <a:lnTo>
                  <a:pt x="8173" y="15696"/>
                </a:lnTo>
                <a:lnTo>
                  <a:pt x="8230" y="15695"/>
                </a:lnTo>
                <a:lnTo>
                  <a:pt x="8259" y="15693"/>
                </a:lnTo>
                <a:lnTo>
                  <a:pt x="8287" y="15691"/>
                </a:lnTo>
                <a:lnTo>
                  <a:pt x="8317" y="15686"/>
                </a:lnTo>
                <a:lnTo>
                  <a:pt x="8348" y="15682"/>
                </a:lnTo>
                <a:lnTo>
                  <a:pt x="8382" y="15676"/>
                </a:lnTo>
                <a:lnTo>
                  <a:pt x="8420" y="15670"/>
                </a:lnTo>
                <a:lnTo>
                  <a:pt x="8460" y="15660"/>
                </a:lnTo>
                <a:lnTo>
                  <a:pt x="8506" y="15651"/>
                </a:lnTo>
                <a:lnTo>
                  <a:pt x="8535" y="15644"/>
                </a:lnTo>
                <a:lnTo>
                  <a:pt x="8554" y="15641"/>
                </a:lnTo>
                <a:lnTo>
                  <a:pt x="8572" y="15637"/>
                </a:lnTo>
                <a:lnTo>
                  <a:pt x="8600" y="15628"/>
                </a:lnTo>
                <a:lnTo>
                  <a:pt x="8623" y="15621"/>
                </a:lnTo>
                <a:lnTo>
                  <a:pt x="8645" y="15613"/>
                </a:lnTo>
                <a:lnTo>
                  <a:pt x="8667" y="15604"/>
                </a:lnTo>
                <a:lnTo>
                  <a:pt x="8689" y="15595"/>
                </a:lnTo>
                <a:lnTo>
                  <a:pt x="8730" y="15576"/>
                </a:lnTo>
                <a:lnTo>
                  <a:pt x="8771" y="15554"/>
                </a:lnTo>
                <a:lnTo>
                  <a:pt x="8809" y="15532"/>
                </a:lnTo>
                <a:lnTo>
                  <a:pt x="8847" y="15509"/>
                </a:lnTo>
                <a:lnTo>
                  <a:pt x="8884" y="15485"/>
                </a:lnTo>
                <a:lnTo>
                  <a:pt x="8920" y="15459"/>
                </a:lnTo>
                <a:lnTo>
                  <a:pt x="8955" y="15433"/>
                </a:lnTo>
                <a:lnTo>
                  <a:pt x="8990" y="15405"/>
                </a:lnTo>
                <a:lnTo>
                  <a:pt x="9024" y="15378"/>
                </a:lnTo>
                <a:lnTo>
                  <a:pt x="9057" y="15349"/>
                </a:lnTo>
                <a:lnTo>
                  <a:pt x="9125" y="15291"/>
                </a:lnTo>
                <a:lnTo>
                  <a:pt x="9194" y="15231"/>
                </a:lnTo>
                <a:lnTo>
                  <a:pt x="9228" y="15201"/>
                </a:lnTo>
                <a:lnTo>
                  <a:pt x="9260" y="15171"/>
                </a:lnTo>
                <a:lnTo>
                  <a:pt x="9292" y="15140"/>
                </a:lnTo>
                <a:lnTo>
                  <a:pt x="9324" y="15111"/>
                </a:lnTo>
                <a:lnTo>
                  <a:pt x="9354" y="15079"/>
                </a:lnTo>
                <a:lnTo>
                  <a:pt x="9386" y="15048"/>
                </a:lnTo>
                <a:lnTo>
                  <a:pt x="9418" y="15015"/>
                </a:lnTo>
                <a:lnTo>
                  <a:pt x="9451" y="14982"/>
                </a:lnTo>
                <a:lnTo>
                  <a:pt x="9514" y="14919"/>
                </a:lnTo>
                <a:lnTo>
                  <a:pt x="9576" y="14857"/>
                </a:lnTo>
                <a:lnTo>
                  <a:pt x="9638" y="14796"/>
                </a:lnTo>
                <a:lnTo>
                  <a:pt x="9699" y="14734"/>
                </a:lnTo>
                <a:lnTo>
                  <a:pt x="9760" y="14674"/>
                </a:lnTo>
                <a:lnTo>
                  <a:pt x="9821" y="14613"/>
                </a:lnTo>
                <a:lnTo>
                  <a:pt x="9884" y="14550"/>
                </a:lnTo>
                <a:lnTo>
                  <a:pt x="9946" y="14487"/>
                </a:lnTo>
                <a:lnTo>
                  <a:pt x="10193" y="14227"/>
                </a:lnTo>
                <a:lnTo>
                  <a:pt x="10226" y="14189"/>
                </a:lnTo>
                <a:lnTo>
                  <a:pt x="10257" y="14154"/>
                </a:lnTo>
                <a:lnTo>
                  <a:pt x="10284" y="14120"/>
                </a:lnTo>
                <a:lnTo>
                  <a:pt x="10311" y="14088"/>
                </a:lnTo>
                <a:lnTo>
                  <a:pt x="10336" y="14054"/>
                </a:lnTo>
                <a:lnTo>
                  <a:pt x="10361" y="14019"/>
                </a:lnTo>
                <a:lnTo>
                  <a:pt x="10386" y="13981"/>
                </a:lnTo>
                <a:lnTo>
                  <a:pt x="10412" y="13939"/>
                </a:lnTo>
                <a:lnTo>
                  <a:pt x="10429" y="13909"/>
                </a:lnTo>
                <a:lnTo>
                  <a:pt x="10445" y="13880"/>
                </a:lnTo>
                <a:lnTo>
                  <a:pt x="10460" y="13852"/>
                </a:lnTo>
                <a:lnTo>
                  <a:pt x="10472" y="13824"/>
                </a:lnTo>
                <a:lnTo>
                  <a:pt x="10484" y="13798"/>
                </a:lnTo>
                <a:lnTo>
                  <a:pt x="10495" y="13772"/>
                </a:lnTo>
                <a:lnTo>
                  <a:pt x="10504" y="13746"/>
                </a:lnTo>
                <a:lnTo>
                  <a:pt x="10514" y="13722"/>
                </a:lnTo>
                <a:lnTo>
                  <a:pt x="10528" y="13677"/>
                </a:lnTo>
                <a:lnTo>
                  <a:pt x="10540" y="13633"/>
                </a:lnTo>
                <a:lnTo>
                  <a:pt x="10550" y="13594"/>
                </a:lnTo>
                <a:lnTo>
                  <a:pt x="10557" y="13558"/>
                </a:lnTo>
                <a:lnTo>
                  <a:pt x="10564" y="13525"/>
                </a:lnTo>
                <a:lnTo>
                  <a:pt x="10571" y="13497"/>
                </a:lnTo>
                <a:lnTo>
                  <a:pt x="10574" y="13484"/>
                </a:lnTo>
                <a:lnTo>
                  <a:pt x="10578" y="13473"/>
                </a:lnTo>
                <a:lnTo>
                  <a:pt x="10582" y="13462"/>
                </a:lnTo>
                <a:lnTo>
                  <a:pt x="10587" y="13451"/>
                </a:lnTo>
                <a:lnTo>
                  <a:pt x="10591" y="13443"/>
                </a:lnTo>
                <a:lnTo>
                  <a:pt x="10596" y="13435"/>
                </a:lnTo>
                <a:lnTo>
                  <a:pt x="10601" y="13428"/>
                </a:lnTo>
                <a:lnTo>
                  <a:pt x="10608" y="13422"/>
                </a:lnTo>
                <a:lnTo>
                  <a:pt x="10615" y="13418"/>
                </a:lnTo>
                <a:lnTo>
                  <a:pt x="10624" y="13413"/>
                </a:lnTo>
                <a:lnTo>
                  <a:pt x="10632" y="13411"/>
                </a:lnTo>
                <a:lnTo>
                  <a:pt x="10641" y="13409"/>
                </a:lnTo>
                <a:lnTo>
                  <a:pt x="10660" y="13408"/>
                </a:lnTo>
                <a:lnTo>
                  <a:pt x="10682" y="13408"/>
                </a:lnTo>
                <a:lnTo>
                  <a:pt x="10705" y="13409"/>
                </a:lnTo>
                <a:lnTo>
                  <a:pt x="10731" y="13411"/>
                </a:lnTo>
                <a:lnTo>
                  <a:pt x="10787" y="13418"/>
                </a:lnTo>
                <a:lnTo>
                  <a:pt x="10850" y="13424"/>
                </a:lnTo>
                <a:lnTo>
                  <a:pt x="10912" y="13430"/>
                </a:lnTo>
                <a:lnTo>
                  <a:pt x="10973" y="13436"/>
                </a:lnTo>
                <a:lnTo>
                  <a:pt x="11003" y="13437"/>
                </a:lnTo>
                <a:lnTo>
                  <a:pt x="11031" y="13437"/>
                </a:lnTo>
                <a:lnTo>
                  <a:pt x="11057" y="13436"/>
                </a:lnTo>
                <a:lnTo>
                  <a:pt x="11081" y="13432"/>
                </a:lnTo>
                <a:lnTo>
                  <a:pt x="11653" y="13268"/>
                </a:lnTo>
                <a:lnTo>
                  <a:pt x="11706" y="13237"/>
                </a:lnTo>
                <a:lnTo>
                  <a:pt x="11760" y="13202"/>
                </a:lnTo>
                <a:lnTo>
                  <a:pt x="11788" y="13184"/>
                </a:lnTo>
                <a:lnTo>
                  <a:pt x="11816" y="13165"/>
                </a:lnTo>
                <a:lnTo>
                  <a:pt x="11842" y="13146"/>
                </a:lnTo>
                <a:lnTo>
                  <a:pt x="11869" y="13126"/>
                </a:lnTo>
                <a:lnTo>
                  <a:pt x="11896" y="13106"/>
                </a:lnTo>
                <a:lnTo>
                  <a:pt x="11921" y="13085"/>
                </a:lnTo>
                <a:lnTo>
                  <a:pt x="11947" y="13064"/>
                </a:lnTo>
                <a:lnTo>
                  <a:pt x="11970" y="13041"/>
                </a:lnTo>
                <a:lnTo>
                  <a:pt x="11993" y="13020"/>
                </a:lnTo>
                <a:lnTo>
                  <a:pt x="12014" y="12998"/>
                </a:lnTo>
                <a:lnTo>
                  <a:pt x="12034" y="12976"/>
                </a:lnTo>
                <a:lnTo>
                  <a:pt x="12052" y="12954"/>
                </a:lnTo>
                <a:lnTo>
                  <a:pt x="12237" y="12678"/>
                </a:lnTo>
                <a:lnTo>
                  <a:pt x="12258" y="12639"/>
                </a:lnTo>
                <a:lnTo>
                  <a:pt x="12277" y="12601"/>
                </a:lnTo>
                <a:lnTo>
                  <a:pt x="12294" y="12564"/>
                </a:lnTo>
                <a:lnTo>
                  <a:pt x="12310" y="12527"/>
                </a:lnTo>
                <a:lnTo>
                  <a:pt x="12323" y="12492"/>
                </a:lnTo>
                <a:lnTo>
                  <a:pt x="12335" y="12457"/>
                </a:lnTo>
                <a:lnTo>
                  <a:pt x="12346" y="12422"/>
                </a:lnTo>
                <a:lnTo>
                  <a:pt x="12354" y="12389"/>
                </a:lnTo>
                <a:lnTo>
                  <a:pt x="12363" y="12357"/>
                </a:lnTo>
                <a:lnTo>
                  <a:pt x="12369" y="12325"/>
                </a:lnTo>
                <a:lnTo>
                  <a:pt x="12376" y="12294"/>
                </a:lnTo>
                <a:lnTo>
                  <a:pt x="12381" y="12265"/>
                </a:lnTo>
                <a:lnTo>
                  <a:pt x="12388" y="12209"/>
                </a:lnTo>
                <a:lnTo>
                  <a:pt x="12394" y="12157"/>
                </a:lnTo>
                <a:lnTo>
                  <a:pt x="12398" y="12108"/>
                </a:lnTo>
                <a:lnTo>
                  <a:pt x="12402" y="12065"/>
                </a:lnTo>
                <a:lnTo>
                  <a:pt x="12406" y="12027"/>
                </a:lnTo>
                <a:lnTo>
                  <a:pt x="12412" y="11993"/>
                </a:lnTo>
                <a:lnTo>
                  <a:pt x="12415" y="11979"/>
                </a:lnTo>
                <a:lnTo>
                  <a:pt x="12419" y="11966"/>
                </a:lnTo>
                <a:lnTo>
                  <a:pt x="12424" y="11954"/>
                </a:lnTo>
                <a:lnTo>
                  <a:pt x="12431" y="11943"/>
                </a:lnTo>
                <a:lnTo>
                  <a:pt x="12438" y="11934"/>
                </a:lnTo>
                <a:lnTo>
                  <a:pt x="12445" y="11927"/>
                </a:lnTo>
                <a:lnTo>
                  <a:pt x="12455" y="11920"/>
                </a:lnTo>
                <a:lnTo>
                  <a:pt x="12465" y="11915"/>
                </a:lnTo>
                <a:lnTo>
                  <a:pt x="12476" y="11913"/>
                </a:lnTo>
                <a:lnTo>
                  <a:pt x="12490" y="11911"/>
                </a:lnTo>
                <a:lnTo>
                  <a:pt x="12507" y="11910"/>
                </a:lnTo>
                <a:lnTo>
                  <a:pt x="12528" y="11909"/>
                </a:lnTo>
                <a:lnTo>
                  <a:pt x="12581" y="11904"/>
                </a:lnTo>
                <a:lnTo>
                  <a:pt x="12646" y="11899"/>
                </a:lnTo>
                <a:lnTo>
                  <a:pt x="12682" y="11896"/>
                </a:lnTo>
                <a:lnTo>
                  <a:pt x="12721" y="11891"/>
                </a:lnTo>
                <a:lnTo>
                  <a:pt x="12762" y="11884"/>
                </a:lnTo>
                <a:lnTo>
                  <a:pt x="12805" y="11877"/>
                </a:lnTo>
                <a:lnTo>
                  <a:pt x="12850" y="11867"/>
                </a:lnTo>
                <a:lnTo>
                  <a:pt x="12897" y="11857"/>
                </a:lnTo>
                <a:lnTo>
                  <a:pt x="12944" y="11844"/>
                </a:lnTo>
                <a:lnTo>
                  <a:pt x="12993" y="11828"/>
                </a:lnTo>
                <a:lnTo>
                  <a:pt x="13043" y="11810"/>
                </a:lnTo>
                <a:lnTo>
                  <a:pt x="13094" y="11790"/>
                </a:lnTo>
                <a:lnTo>
                  <a:pt x="13145" y="11767"/>
                </a:lnTo>
                <a:lnTo>
                  <a:pt x="13197" y="11742"/>
                </a:lnTo>
                <a:lnTo>
                  <a:pt x="13248" y="11712"/>
                </a:lnTo>
                <a:lnTo>
                  <a:pt x="13300" y="11679"/>
                </a:lnTo>
                <a:lnTo>
                  <a:pt x="13352" y="11643"/>
                </a:lnTo>
                <a:lnTo>
                  <a:pt x="13404" y="11603"/>
                </a:lnTo>
                <a:lnTo>
                  <a:pt x="13455" y="11560"/>
                </a:lnTo>
                <a:lnTo>
                  <a:pt x="13504" y="11511"/>
                </a:lnTo>
                <a:lnTo>
                  <a:pt x="13553" y="11459"/>
                </a:lnTo>
                <a:lnTo>
                  <a:pt x="13599" y="11402"/>
                </a:lnTo>
                <a:lnTo>
                  <a:pt x="13646" y="11341"/>
                </a:lnTo>
                <a:lnTo>
                  <a:pt x="13690" y="11275"/>
                </a:lnTo>
                <a:lnTo>
                  <a:pt x="13732" y="11203"/>
                </a:lnTo>
                <a:lnTo>
                  <a:pt x="13773" y="11126"/>
                </a:lnTo>
                <a:lnTo>
                  <a:pt x="13790" y="11090"/>
                </a:lnTo>
                <a:lnTo>
                  <a:pt x="13806" y="11052"/>
                </a:lnTo>
                <a:lnTo>
                  <a:pt x="13822" y="11012"/>
                </a:lnTo>
                <a:lnTo>
                  <a:pt x="13837" y="10971"/>
                </a:lnTo>
                <a:lnTo>
                  <a:pt x="13852" y="10929"/>
                </a:lnTo>
                <a:lnTo>
                  <a:pt x="13865" y="10885"/>
                </a:lnTo>
                <a:lnTo>
                  <a:pt x="13877" y="10840"/>
                </a:lnTo>
                <a:lnTo>
                  <a:pt x="13889" y="10795"/>
                </a:lnTo>
                <a:lnTo>
                  <a:pt x="13899" y="10748"/>
                </a:lnTo>
                <a:lnTo>
                  <a:pt x="13909" y="10701"/>
                </a:lnTo>
                <a:lnTo>
                  <a:pt x="13917" y="10653"/>
                </a:lnTo>
                <a:lnTo>
                  <a:pt x="13925" y="10606"/>
                </a:lnTo>
                <a:lnTo>
                  <a:pt x="13930" y="10558"/>
                </a:lnTo>
                <a:lnTo>
                  <a:pt x="13934" y="10509"/>
                </a:lnTo>
                <a:lnTo>
                  <a:pt x="13936" y="10462"/>
                </a:lnTo>
                <a:lnTo>
                  <a:pt x="13937" y="10415"/>
                </a:lnTo>
                <a:lnTo>
                  <a:pt x="14383" y="10355"/>
                </a:lnTo>
                <a:lnTo>
                  <a:pt x="14417" y="10347"/>
                </a:lnTo>
                <a:lnTo>
                  <a:pt x="14451" y="10338"/>
                </a:lnTo>
                <a:lnTo>
                  <a:pt x="14485" y="10329"/>
                </a:lnTo>
                <a:lnTo>
                  <a:pt x="14518" y="10318"/>
                </a:lnTo>
                <a:lnTo>
                  <a:pt x="14549" y="10307"/>
                </a:lnTo>
                <a:lnTo>
                  <a:pt x="14582" y="10294"/>
                </a:lnTo>
                <a:lnTo>
                  <a:pt x="14614" y="10280"/>
                </a:lnTo>
                <a:lnTo>
                  <a:pt x="14644" y="10265"/>
                </a:lnTo>
                <a:lnTo>
                  <a:pt x="14676" y="10249"/>
                </a:lnTo>
                <a:lnTo>
                  <a:pt x="14707" y="10234"/>
                </a:lnTo>
                <a:lnTo>
                  <a:pt x="14736" y="10216"/>
                </a:lnTo>
                <a:lnTo>
                  <a:pt x="14766" y="10198"/>
                </a:lnTo>
                <a:lnTo>
                  <a:pt x="14795" y="10179"/>
                </a:lnTo>
                <a:lnTo>
                  <a:pt x="14823" y="10160"/>
                </a:lnTo>
                <a:lnTo>
                  <a:pt x="14852" y="10140"/>
                </a:lnTo>
                <a:lnTo>
                  <a:pt x="14879" y="10118"/>
                </a:lnTo>
                <a:lnTo>
                  <a:pt x="14905" y="10096"/>
                </a:lnTo>
                <a:lnTo>
                  <a:pt x="14932" y="10074"/>
                </a:lnTo>
                <a:lnTo>
                  <a:pt x="14958" y="10051"/>
                </a:lnTo>
                <a:lnTo>
                  <a:pt x="14984" y="10028"/>
                </a:lnTo>
                <a:lnTo>
                  <a:pt x="15008" y="10003"/>
                </a:lnTo>
                <a:lnTo>
                  <a:pt x="15032" y="9979"/>
                </a:lnTo>
                <a:lnTo>
                  <a:pt x="15056" y="9954"/>
                </a:lnTo>
                <a:lnTo>
                  <a:pt x="15078" y="9927"/>
                </a:lnTo>
                <a:lnTo>
                  <a:pt x="15100" y="9902"/>
                </a:lnTo>
                <a:lnTo>
                  <a:pt x="15122" y="9875"/>
                </a:lnTo>
                <a:lnTo>
                  <a:pt x="15142" y="9848"/>
                </a:lnTo>
                <a:lnTo>
                  <a:pt x="15162" y="9820"/>
                </a:lnTo>
                <a:lnTo>
                  <a:pt x="15181" y="9793"/>
                </a:lnTo>
                <a:lnTo>
                  <a:pt x="15200" y="9765"/>
                </a:lnTo>
                <a:lnTo>
                  <a:pt x="15218" y="9737"/>
                </a:lnTo>
                <a:lnTo>
                  <a:pt x="15235" y="9708"/>
                </a:lnTo>
                <a:lnTo>
                  <a:pt x="15253" y="9676"/>
                </a:lnTo>
                <a:lnTo>
                  <a:pt x="15271" y="9643"/>
                </a:lnTo>
                <a:lnTo>
                  <a:pt x="15289" y="9611"/>
                </a:lnTo>
                <a:lnTo>
                  <a:pt x="15305" y="9578"/>
                </a:lnTo>
                <a:lnTo>
                  <a:pt x="15321" y="9545"/>
                </a:lnTo>
                <a:lnTo>
                  <a:pt x="15337" y="9512"/>
                </a:lnTo>
                <a:lnTo>
                  <a:pt x="15350" y="9478"/>
                </a:lnTo>
                <a:lnTo>
                  <a:pt x="15364" y="9444"/>
                </a:lnTo>
                <a:lnTo>
                  <a:pt x="15376" y="9410"/>
                </a:lnTo>
                <a:lnTo>
                  <a:pt x="15387" y="9376"/>
                </a:lnTo>
                <a:lnTo>
                  <a:pt x="15398" y="9340"/>
                </a:lnTo>
                <a:lnTo>
                  <a:pt x="15407" y="9303"/>
                </a:lnTo>
                <a:lnTo>
                  <a:pt x="15417" y="9266"/>
                </a:lnTo>
                <a:lnTo>
                  <a:pt x="15424" y="9228"/>
                </a:lnTo>
                <a:lnTo>
                  <a:pt x="15431" y="9188"/>
                </a:lnTo>
                <a:lnTo>
                  <a:pt x="15436" y="9149"/>
                </a:lnTo>
                <a:lnTo>
                  <a:pt x="15438" y="9129"/>
                </a:lnTo>
                <a:lnTo>
                  <a:pt x="15441" y="9105"/>
                </a:lnTo>
                <a:lnTo>
                  <a:pt x="15445" y="9079"/>
                </a:lnTo>
                <a:lnTo>
                  <a:pt x="15450" y="9050"/>
                </a:lnTo>
                <a:lnTo>
                  <a:pt x="15455" y="9023"/>
                </a:lnTo>
                <a:lnTo>
                  <a:pt x="15461" y="8996"/>
                </a:lnTo>
                <a:lnTo>
                  <a:pt x="15467" y="8973"/>
                </a:lnTo>
                <a:lnTo>
                  <a:pt x="15473" y="8956"/>
                </a:lnTo>
                <a:lnTo>
                  <a:pt x="15481" y="8944"/>
                </a:lnTo>
                <a:lnTo>
                  <a:pt x="15504" y="8919"/>
                </a:lnTo>
                <a:lnTo>
                  <a:pt x="15538" y="8881"/>
                </a:lnTo>
                <a:lnTo>
                  <a:pt x="15584" y="8829"/>
                </a:lnTo>
                <a:lnTo>
                  <a:pt x="15639" y="8766"/>
                </a:lnTo>
                <a:lnTo>
                  <a:pt x="15702" y="8691"/>
                </a:lnTo>
                <a:lnTo>
                  <a:pt x="15772" y="8605"/>
                </a:lnTo>
                <a:lnTo>
                  <a:pt x="15847" y="8509"/>
                </a:lnTo>
                <a:lnTo>
                  <a:pt x="15887" y="8457"/>
                </a:lnTo>
                <a:lnTo>
                  <a:pt x="15927" y="8403"/>
                </a:lnTo>
                <a:lnTo>
                  <a:pt x="15967" y="8347"/>
                </a:lnTo>
                <a:lnTo>
                  <a:pt x="16009" y="8288"/>
                </a:lnTo>
                <a:lnTo>
                  <a:pt x="16051" y="8228"/>
                </a:lnTo>
                <a:lnTo>
                  <a:pt x="16092" y="8166"/>
                </a:lnTo>
                <a:lnTo>
                  <a:pt x="16134" y="8102"/>
                </a:lnTo>
                <a:lnTo>
                  <a:pt x="16176" y="8036"/>
                </a:lnTo>
                <a:lnTo>
                  <a:pt x="16217" y="7968"/>
                </a:lnTo>
                <a:lnTo>
                  <a:pt x="16258" y="7898"/>
                </a:lnTo>
                <a:lnTo>
                  <a:pt x="16297" y="7827"/>
                </a:lnTo>
                <a:lnTo>
                  <a:pt x="16336" y="7756"/>
                </a:lnTo>
                <a:lnTo>
                  <a:pt x="16375" y="7682"/>
                </a:lnTo>
                <a:lnTo>
                  <a:pt x="16411" y="7607"/>
                </a:lnTo>
                <a:lnTo>
                  <a:pt x="16447" y="7530"/>
                </a:lnTo>
                <a:lnTo>
                  <a:pt x="16481" y="7453"/>
                </a:lnTo>
                <a:lnTo>
                  <a:pt x="16510" y="7386"/>
                </a:lnTo>
                <a:lnTo>
                  <a:pt x="16537" y="7318"/>
                </a:lnTo>
                <a:lnTo>
                  <a:pt x="16563" y="7250"/>
                </a:lnTo>
                <a:lnTo>
                  <a:pt x="16589" y="7181"/>
                </a:lnTo>
                <a:lnTo>
                  <a:pt x="16614" y="7112"/>
                </a:lnTo>
                <a:lnTo>
                  <a:pt x="16639" y="7042"/>
                </a:lnTo>
                <a:lnTo>
                  <a:pt x="16662" y="6971"/>
                </a:lnTo>
                <a:lnTo>
                  <a:pt x="16684" y="6902"/>
                </a:lnTo>
                <a:lnTo>
                  <a:pt x="16705" y="6830"/>
                </a:lnTo>
                <a:lnTo>
                  <a:pt x="16725" y="6759"/>
                </a:lnTo>
                <a:lnTo>
                  <a:pt x="16745" y="6687"/>
                </a:lnTo>
                <a:lnTo>
                  <a:pt x="16763" y="6615"/>
                </a:lnTo>
                <a:lnTo>
                  <a:pt x="16781" y="6542"/>
                </a:lnTo>
                <a:lnTo>
                  <a:pt x="16797" y="6471"/>
                </a:lnTo>
                <a:lnTo>
                  <a:pt x="16813" y="6398"/>
                </a:lnTo>
                <a:lnTo>
                  <a:pt x="16827" y="6325"/>
                </a:lnTo>
                <a:lnTo>
                  <a:pt x="16839" y="6257"/>
                </a:lnTo>
                <a:lnTo>
                  <a:pt x="16850" y="6190"/>
                </a:lnTo>
                <a:lnTo>
                  <a:pt x="16860" y="6125"/>
                </a:lnTo>
                <a:lnTo>
                  <a:pt x="16869" y="6059"/>
                </a:lnTo>
                <a:lnTo>
                  <a:pt x="16877" y="5994"/>
                </a:lnTo>
                <a:lnTo>
                  <a:pt x="16885" y="5929"/>
                </a:lnTo>
                <a:lnTo>
                  <a:pt x="16890" y="5865"/>
                </a:lnTo>
                <a:lnTo>
                  <a:pt x="16895" y="5802"/>
                </a:lnTo>
                <a:lnTo>
                  <a:pt x="16900" y="5738"/>
                </a:lnTo>
                <a:lnTo>
                  <a:pt x="16903" y="5676"/>
                </a:lnTo>
                <a:lnTo>
                  <a:pt x="16906" y="5612"/>
                </a:lnTo>
                <a:lnTo>
                  <a:pt x="16907" y="5550"/>
                </a:lnTo>
                <a:lnTo>
                  <a:pt x="16908" y="5488"/>
                </a:lnTo>
                <a:lnTo>
                  <a:pt x="16908" y="5425"/>
                </a:lnTo>
                <a:lnTo>
                  <a:pt x="16907" y="5364"/>
                </a:lnTo>
                <a:lnTo>
                  <a:pt x="16906" y="5302"/>
                </a:lnTo>
                <a:lnTo>
                  <a:pt x="16903" y="5240"/>
                </a:lnTo>
                <a:lnTo>
                  <a:pt x="16900" y="5178"/>
                </a:lnTo>
                <a:lnTo>
                  <a:pt x="16896" y="5116"/>
                </a:lnTo>
                <a:lnTo>
                  <a:pt x="16891" y="5054"/>
                </a:lnTo>
                <a:lnTo>
                  <a:pt x="16887" y="4992"/>
                </a:lnTo>
                <a:lnTo>
                  <a:pt x="16881" y="4930"/>
                </a:lnTo>
                <a:lnTo>
                  <a:pt x="16874" y="4867"/>
                </a:lnTo>
                <a:lnTo>
                  <a:pt x="16867" y="4804"/>
                </a:lnTo>
                <a:lnTo>
                  <a:pt x="16851" y="4678"/>
                </a:lnTo>
                <a:lnTo>
                  <a:pt x="16833" y="4550"/>
                </a:lnTo>
                <a:lnTo>
                  <a:pt x="16814" y="4420"/>
                </a:lnTo>
                <a:lnTo>
                  <a:pt x="16792" y="4289"/>
                </a:lnTo>
                <a:lnTo>
                  <a:pt x="16786" y="4263"/>
                </a:lnTo>
                <a:lnTo>
                  <a:pt x="16780" y="4232"/>
                </a:lnTo>
                <a:lnTo>
                  <a:pt x="16772" y="4197"/>
                </a:lnTo>
                <a:lnTo>
                  <a:pt x="16762" y="4162"/>
                </a:lnTo>
                <a:lnTo>
                  <a:pt x="16752" y="4125"/>
                </a:lnTo>
                <a:lnTo>
                  <a:pt x="16742" y="4091"/>
                </a:lnTo>
                <a:lnTo>
                  <a:pt x="16733" y="4059"/>
                </a:lnTo>
                <a:lnTo>
                  <a:pt x="16725" y="4034"/>
                </a:lnTo>
                <a:lnTo>
                  <a:pt x="16692" y="3936"/>
                </a:lnTo>
                <a:lnTo>
                  <a:pt x="16659" y="3840"/>
                </a:lnTo>
                <a:lnTo>
                  <a:pt x="16625" y="3743"/>
                </a:lnTo>
                <a:lnTo>
                  <a:pt x="16589" y="3647"/>
                </a:lnTo>
                <a:lnTo>
                  <a:pt x="16553" y="3552"/>
                </a:lnTo>
                <a:lnTo>
                  <a:pt x="16515" y="3457"/>
                </a:lnTo>
                <a:lnTo>
                  <a:pt x="16476" y="3362"/>
                </a:lnTo>
                <a:lnTo>
                  <a:pt x="16436" y="3267"/>
                </a:lnTo>
                <a:lnTo>
                  <a:pt x="16393" y="3174"/>
                </a:lnTo>
                <a:lnTo>
                  <a:pt x="16349" y="3083"/>
                </a:lnTo>
                <a:lnTo>
                  <a:pt x="16327" y="3036"/>
                </a:lnTo>
                <a:lnTo>
                  <a:pt x="16304" y="2991"/>
                </a:lnTo>
                <a:lnTo>
                  <a:pt x="16280" y="2945"/>
                </a:lnTo>
                <a:lnTo>
                  <a:pt x="16256" y="2900"/>
                </a:lnTo>
                <a:lnTo>
                  <a:pt x="16232" y="2855"/>
                </a:lnTo>
                <a:lnTo>
                  <a:pt x="16206" y="2811"/>
                </a:lnTo>
                <a:lnTo>
                  <a:pt x="16181" y="2767"/>
                </a:lnTo>
                <a:lnTo>
                  <a:pt x="16155" y="2722"/>
                </a:lnTo>
                <a:lnTo>
                  <a:pt x="16127" y="2679"/>
                </a:lnTo>
                <a:lnTo>
                  <a:pt x="16101" y="2636"/>
                </a:lnTo>
                <a:lnTo>
                  <a:pt x="16072" y="2592"/>
                </a:lnTo>
                <a:lnTo>
                  <a:pt x="16044" y="2550"/>
                </a:lnTo>
                <a:lnTo>
                  <a:pt x="15996" y="2480"/>
                </a:lnTo>
                <a:lnTo>
                  <a:pt x="15946" y="2412"/>
                </a:lnTo>
                <a:lnTo>
                  <a:pt x="15896" y="2344"/>
                </a:lnTo>
                <a:lnTo>
                  <a:pt x="15844" y="2277"/>
                </a:lnTo>
                <a:lnTo>
                  <a:pt x="15791" y="2212"/>
                </a:lnTo>
                <a:lnTo>
                  <a:pt x="15737" y="2148"/>
                </a:lnTo>
                <a:lnTo>
                  <a:pt x="15681" y="2085"/>
                </a:lnTo>
                <a:lnTo>
                  <a:pt x="15624" y="2024"/>
                </a:lnTo>
                <a:lnTo>
                  <a:pt x="15296" y="1683"/>
                </a:lnTo>
                <a:lnTo>
                  <a:pt x="14984" y="1421"/>
                </a:lnTo>
                <a:lnTo>
                  <a:pt x="14958" y="1400"/>
                </a:lnTo>
                <a:lnTo>
                  <a:pt x="14939" y="1383"/>
                </a:lnTo>
                <a:lnTo>
                  <a:pt x="14921" y="1367"/>
                </a:lnTo>
                <a:lnTo>
                  <a:pt x="14896" y="1347"/>
                </a:lnTo>
                <a:lnTo>
                  <a:pt x="14875" y="1332"/>
                </a:lnTo>
                <a:lnTo>
                  <a:pt x="14853" y="1318"/>
                </a:lnTo>
                <a:lnTo>
                  <a:pt x="14831" y="1304"/>
                </a:lnTo>
                <a:lnTo>
                  <a:pt x="14812" y="1292"/>
                </a:lnTo>
                <a:lnTo>
                  <a:pt x="14788" y="1277"/>
                </a:lnTo>
                <a:lnTo>
                  <a:pt x="14765" y="1261"/>
                </a:lnTo>
                <a:lnTo>
                  <a:pt x="14742" y="1245"/>
                </a:lnTo>
                <a:lnTo>
                  <a:pt x="14718" y="1229"/>
                </a:lnTo>
                <a:lnTo>
                  <a:pt x="14695" y="1213"/>
                </a:lnTo>
                <a:lnTo>
                  <a:pt x="14671" y="1197"/>
                </a:lnTo>
                <a:lnTo>
                  <a:pt x="14645" y="1180"/>
                </a:lnTo>
                <a:lnTo>
                  <a:pt x="14619" y="1163"/>
                </a:lnTo>
                <a:lnTo>
                  <a:pt x="14572" y="1132"/>
                </a:lnTo>
                <a:lnTo>
                  <a:pt x="14524" y="1101"/>
                </a:lnTo>
                <a:lnTo>
                  <a:pt x="14474" y="1070"/>
                </a:lnTo>
                <a:lnTo>
                  <a:pt x="14425" y="1041"/>
                </a:lnTo>
                <a:lnTo>
                  <a:pt x="14374" y="1012"/>
                </a:lnTo>
                <a:lnTo>
                  <a:pt x="14323" y="984"/>
                </a:lnTo>
                <a:lnTo>
                  <a:pt x="14271" y="956"/>
                </a:lnTo>
                <a:lnTo>
                  <a:pt x="14220" y="930"/>
                </a:lnTo>
                <a:lnTo>
                  <a:pt x="14167" y="904"/>
                </a:lnTo>
                <a:lnTo>
                  <a:pt x="14114" y="878"/>
                </a:lnTo>
                <a:lnTo>
                  <a:pt x="14061" y="855"/>
                </a:lnTo>
                <a:lnTo>
                  <a:pt x="14007" y="832"/>
                </a:lnTo>
                <a:lnTo>
                  <a:pt x="13952" y="809"/>
                </a:lnTo>
                <a:lnTo>
                  <a:pt x="13898" y="788"/>
                </a:lnTo>
                <a:lnTo>
                  <a:pt x="13843" y="768"/>
                </a:lnTo>
                <a:lnTo>
                  <a:pt x="13788" y="749"/>
                </a:lnTo>
                <a:lnTo>
                  <a:pt x="13565" y="673"/>
                </a:lnTo>
                <a:lnTo>
                  <a:pt x="13503" y="652"/>
                </a:lnTo>
                <a:lnTo>
                  <a:pt x="13440" y="633"/>
                </a:lnTo>
                <a:lnTo>
                  <a:pt x="13376" y="615"/>
                </a:lnTo>
                <a:lnTo>
                  <a:pt x="13313" y="597"/>
                </a:lnTo>
                <a:lnTo>
                  <a:pt x="13250" y="581"/>
                </a:lnTo>
                <a:lnTo>
                  <a:pt x="13186" y="566"/>
                </a:lnTo>
                <a:lnTo>
                  <a:pt x="13123" y="553"/>
                </a:lnTo>
                <a:lnTo>
                  <a:pt x="13059" y="539"/>
                </a:lnTo>
                <a:lnTo>
                  <a:pt x="12995" y="527"/>
                </a:lnTo>
                <a:lnTo>
                  <a:pt x="12930" y="516"/>
                </a:lnTo>
                <a:lnTo>
                  <a:pt x="12866" y="504"/>
                </a:lnTo>
                <a:lnTo>
                  <a:pt x="12800" y="495"/>
                </a:lnTo>
                <a:lnTo>
                  <a:pt x="12735" y="485"/>
                </a:lnTo>
                <a:lnTo>
                  <a:pt x="12668" y="477"/>
                </a:lnTo>
                <a:lnTo>
                  <a:pt x="12602" y="468"/>
                </a:lnTo>
                <a:lnTo>
                  <a:pt x="12535" y="460"/>
                </a:lnTo>
                <a:lnTo>
                  <a:pt x="12453" y="451"/>
                </a:lnTo>
                <a:lnTo>
                  <a:pt x="12369" y="444"/>
                </a:lnTo>
                <a:lnTo>
                  <a:pt x="12285" y="437"/>
                </a:lnTo>
                <a:lnTo>
                  <a:pt x="12199" y="433"/>
                </a:lnTo>
                <a:lnTo>
                  <a:pt x="12114" y="429"/>
                </a:lnTo>
                <a:lnTo>
                  <a:pt x="12027" y="427"/>
                </a:lnTo>
                <a:lnTo>
                  <a:pt x="11939" y="426"/>
                </a:lnTo>
                <a:lnTo>
                  <a:pt x="11853" y="426"/>
                </a:lnTo>
                <a:lnTo>
                  <a:pt x="11765" y="428"/>
                </a:lnTo>
                <a:lnTo>
                  <a:pt x="11678" y="431"/>
                </a:lnTo>
                <a:lnTo>
                  <a:pt x="11591" y="435"/>
                </a:lnTo>
                <a:lnTo>
                  <a:pt x="11505" y="442"/>
                </a:lnTo>
                <a:lnTo>
                  <a:pt x="11419" y="448"/>
                </a:lnTo>
                <a:lnTo>
                  <a:pt x="11334" y="458"/>
                </a:lnTo>
                <a:lnTo>
                  <a:pt x="11250" y="468"/>
                </a:lnTo>
                <a:lnTo>
                  <a:pt x="11167" y="480"/>
                </a:lnTo>
                <a:lnTo>
                  <a:pt x="11079" y="494"/>
                </a:lnTo>
                <a:lnTo>
                  <a:pt x="10991" y="507"/>
                </a:lnTo>
                <a:lnTo>
                  <a:pt x="10902" y="521"/>
                </a:lnTo>
                <a:lnTo>
                  <a:pt x="10815" y="537"/>
                </a:lnTo>
                <a:lnTo>
                  <a:pt x="10728" y="554"/>
                </a:lnTo>
                <a:lnTo>
                  <a:pt x="10641" y="572"/>
                </a:lnTo>
                <a:lnTo>
                  <a:pt x="10599" y="582"/>
                </a:lnTo>
                <a:lnTo>
                  <a:pt x="10557" y="593"/>
                </a:lnTo>
                <a:lnTo>
                  <a:pt x="10515" y="603"/>
                </a:lnTo>
                <a:lnTo>
                  <a:pt x="10473" y="616"/>
                </a:lnTo>
                <a:lnTo>
                  <a:pt x="10396" y="639"/>
                </a:lnTo>
                <a:lnTo>
                  <a:pt x="10319" y="663"/>
                </a:lnTo>
                <a:lnTo>
                  <a:pt x="10242" y="686"/>
                </a:lnTo>
                <a:lnTo>
                  <a:pt x="10165" y="710"/>
                </a:lnTo>
                <a:lnTo>
                  <a:pt x="10089" y="736"/>
                </a:lnTo>
                <a:lnTo>
                  <a:pt x="10013" y="761"/>
                </a:lnTo>
                <a:lnTo>
                  <a:pt x="9937" y="787"/>
                </a:lnTo>
                <a:lnTo>
                  <a:pt x="9862" y="815"/>
                </a:lnTo>
                <a:lnTo>
                  <a:pt x="9787" y="843"/>
                </a:lnTo>
                <a:lnTo>
                  <a:pt x="9713" y="873"/>
                </a:lnTo>
                <a:lnTo>
                  <a:pt x="9639" y="904"/>
                </a:lnTo>
                <a:lnTo>
                  <a:pt x="9566" y="936"/>
                </a:lnTo>
                <a:lnTo>
                  <a:pt x="9493" y="969"/>
                </a:lnTo>
                <a:lnTo>
                  <a:pt x="9421" y="1005"/>
                </a:lnTo>
                <a:lnTo>
                  <a:pt x="9350" y="1041"/>
                </a:lnTo>
                <a:lnTo>
                  <a:pt x="9279" y="1080"/>
                </a:lnTo>
                <a:lnTo>
                  <a:pt x="9100" y="1177"/>
                </a:lnTo>
                <a:lnTo>
                  <a:pt x="9037" y="1211"/>
                </a:lnTo>
                <a:lnTo>
                  <a:pt x="8980" y="1243"/>
                </a:lnTo>
                <a:lnTo>
                  <a:pt x="8930" y="1272"/>
                </a:lnTo>
                <a:lnTo>
                  <a:pt x="8884" y="1301"/>
                </a:lnTo>
                <a:lnTo>
                  <a:pt x="8844" y="1327"/>
                </a:lnTo>
                <a:lnTo>
                  <a:pt x="8808" y="1352"/>
                </a:lnTo>
                <a:lnTo>
                  <a:pt x="8776" y="1374"/>
                </a:lnTo>
                <a:lnTo>
                  <a:pt x="8748" y="1394"/>
                </a:lnTo>
                <a:lnTo>
                  <a:pt x="8701" y="1429"/>
                </a:lnTo>
                <a:lnTo>
                  <a:pt x="8665" y="1453"/>
                </a:lnTo>
                <a:lnTo>
                  <a:pt x="8651" y="1463"/>
                </a:lnTo>
                <a:lnTo>
                  <a:pt x="8637" y="1470"/>
                </a:lnTo>
                <a:lnTo>
                  <a:pt x="8624" y="1474"/>
                </a:lnTo>
                <a:lnTo>
                  <a:pt x="8613" y="1476"/>
                </a:lnTo>
                <a:lnTo>
                  <a:pt x="8601" y="1476"/>
                </a:lnTo>
                <a:lnTo>
                  <a:pt x="8589" y="1473"/>
                </a:lnTo>
                <a:lnTo>
                  <a:pt x="8577" y="1468"/>
                </a:lnTo>
                <a:lnTo>
                  <a:pt x="8563" y="1459"/>
                </a:lnTo>
                <a:lnTo>
                  <a:pt x="8549" y="1449"/>
                </a:lnTo>
                <a:lnTo>
                  <a:pt x="8532" y="1436"/>
                </a:lnTo>
                <a:lnTo>
                  <a:pt x="8514" y="1419"/>
                </a:lnTo>
                <a:lnTo>
                  <a:pt x="8493" y="1400"/>
                </a:lnTo>
                <a:lnTo>
                  <a:pt x="8441" y="1355"/>
                </a:lnTo>
                <a:lnTo>
                  <a:pt x="8376" y="1297"/>
                </a:lnTo>
                <a:lnTo>
                  <a:pt x="8337" y="1263"/>
                </a:lnTo>
                <a:lnTo>
                  <a:pt x="8292" y="1227"/>
                </a:lnTo>
                <a:lnTo>
                  <a:pt x="8243" y="1187"/>
                </a:lnTo>
                <a:lnTo>
                  <a:pt x="8188" y="1144"/>
                </a:lnTo>
                <a:lnTo>
                  <a:pt x="8103" y="1081"/>
                </a:lnTo>
                <a:lnTo>
                  <a:pt x="8019" y="1019"/>
                </a:lnTo>
                <a:lnTo>
                  <a:pt x="7933" y="957"/>
                </a:lnTo>
                <a:lnTo>
                  <a:pt x="7846" y="897"/>
                </a:lnTo>
                <a:lnTo>
                  <a:pt x="7759" y="838"/>
                </a:lnTo>
                <a:lnTo>
                  <a:pt x="7671" y="780"/>
                </a:lnTo>
                <a:lnTo>
                  <a:pt x="7582" y="722"/>
                </a:lnTo>
                <a:lnTo>
                  <a:pt x="7491" y="666"/>
                </a:lnTo>
                <a:lnTo>
                  <a:pt x="7452" y="643"/>
                </a:lnTo>
                <a:lnTo>
                  <a:pt x="7413" y="620"/>
                </a:lnTo>
                <a:lnTo>
                  <a:pt x="7374" y="600"/>
                </a:lnTo>
                <a:lnTo>
                  <a:pt x="7335" y="580"/>
                </a:lnTo>
                <a:lnTo>
                  <a:pt x="7296" y="561"/>
                </a:lnTo>
                <a:lnTo>
                  <a:pt x="7256" y="542"/>
                </a:lnTo>
                <a:lnTo>
                  <a:pt x="7214" y="522"/>
                </a:lnTo>
                <a:lnTo>
                  <a:pt x="7172" y="501"/>
                </a:lnTo>
                <a:lnTo>
                  <a:pt x="7131" y="481"/>
                </a:lnTo>
                <a:lnTo>
                  <a:pt x="7089" y="460"/>
                </a:lnTo>
                <a:lnTo>
                  <a:pt x="7046" y="441"/>
                </a:lnTo>
                <a:lnTo>
                  <a:pt x="7004" y="421"/>
                </a:lnTo>
                <a:lnTo>
                  <a:pt x="6917" y="384"/>
                </a:lnTo>
                <a:lnTo>
                  <a:pt x="6831" y="349"/>
                </a:lnTo>
                <a:lnTo>
                  <a:pt x="6743" y="315"/>
                </a:lnTo>
                <a:lnTo>
                  <a:pt x="6654" y="283"/>
                </a:lnTo>
                <a:lnTo>
                  <a:pt x="6565" y="254"/>
                </a:lnTo>
                <a:lnTo>
                  <a:pt x="6475" y="225"/>
                </a:lnTo>
                <a:lnTo>
                  <a:pt x="6384" y="200"/>
                </a:lnTo>
                <a:lnTo>
                  <a:pt x="6292" y="175"/>
                </a:lnTo>
                <a:lnTo>
                  <a:pt x="6201" y="152"/>
                </a:lnTo>
                <a:lnTo>
                  <a:pt x="6109" y="132"/>
                </a:lnTo>
                <a:lnTo>
                  <a:pt x="6016" y="113"/>
                </a:lnTo>
                <a:lnTo>
                  <a:pt x="5924" y="96"/>
                </a:lnTo>
                <a:lnTo>
                  <a:pt x="5832" y="81"/>
                </a:lnTo>
                <a:lnTo>
                  <a:pt x="5739" y="68"/>
                </a:lnTo>
                <a:lnTo>
                  <a:pt x="5700" y="62"/>
                </a:lnTo>
                <a:lnTo>
                  <a:pt x="5655" y="57"/>
                </a:lnTo>
                <a:lnTo>
                  <a:pt x="5604" y="51"/>
                </a:lnTo>
                <a:lnTo>
                  <a:pt x="5549" y="43"/>
                </a:lnTo>
                <a:lnTo>
                  <a:pt x="5491" y="37"/>
                </a:lnTo>
                <a:lnTo>
                  <a:pt x="5430" y="30"/>
                </a:lnTo>
                <a:lnTo>
                  <a:pt x="5367" y="23"/>
                </a:lnTo>
                <a:lnTo>
                  <a:pt x="5303" y="17"/>
                </a:lnTo>
                <a:lnTo>
                  <a:pt x="5239" y="12"/>
                </a:lnTo>
                <a:lnTo>
                  <a:pt x="5177" y="7"/>
                </a:lnTo>
                <a:lnTo>
                  <a:pt x="5116" y="3"/>
                </a:lnTo>
                <a:lnTo>
                  <a:pt x="5057" y="1"/>
                </a:lnTo>
                <a:lnTo>
                  <a:pt x="5002" y="0"/>
                </a:lnTo>
                <a:lnTo>
                  <a:pt x="4951" y="1"/>
                </a:lnTo>
                <a:lnTo>
                  <a:pt x="4928" y="2"/>
                </a:lnTo>
                <a:lnTo>
                  <a:pt x="4905" y="3"/>
                </a:lnTo>
                <a:lnTo>
                  <a:pt x="4885" y="5"/>
                </a:lnTo>
                <a:lnTo>
                  <a:pt x="4866" y="7"/>
                </a:lnTo>
                <a:lnTo>
                  <a:pt x="4841" y="11"/>
                </a:lnTo>
                <a:lnTo>
                  <a:pt x="4816" y="14"/>
                </a:lnTo>
                <a:lnTo>
                  <a:pt x="4789" y="15"/>
                </a:lnTo>
                <a:lnTo>
                  <a:pt x="4763" y="17"/>
                </a:lnTo>
                <a:lnTo>
                  <a:pt x="4708" y="18"/>
                </a:lnTo>
                <a:lnTo>
                  <a:pt x="4652" y="19"/>
                </a:lnTo>
                <a:lnTo>
                  <a:pt x="4595" y="19"/>
                </a:lnTo>
                <a:lnTo>
                  <a:pt x="4538" y="21"/>
                </a:lnTo>
                <a:lnTo>
                  <a:pt x="4510" y="22"/>
                </a:lnTo>
                <a:lnTo>
                  <a:pt x="4483" y="24"/>
                </a:lnTo>
                <a:lnTo>
                  <a:pt x="4455" y="27"/>
                </a:lnTo>
                <a:lnTo>
                  <a:pt x="4429" y="31"/>
                </a:lnTo>
                <a:lnTo>
                  <a:pt x="4364" y="40"/>
                </a:lnTo>
                <a:lnTo>
                  <a:pt x="4301" y="50"/>
                </a:lnTo>
                <a:lnTo>
                  <a:pt x="4239" y="60"/>
                </a:lnTo>
                <a:lnTo>
                  <a:pt x="4177" y="71"/>
                </a:lnTo>
                <a:lnTo>
                  <a:pt x="4116" y="81"/>
                </a:lnTo>
                <a:lnTo>
                  <a:pt x="4056" y="93"/>
                </a:lnTo>
                <a:lnTo>
                  <a:pt x="3997" y="106"/>
                </a:lnTo>
                <a:lnTo>
                  <a:pt x="3937" y="117"/>
                </a:lnTo>
                <a:lnTo>
                  <a:pt x="3878" y="131"/>
                </a:lnTo>
                <a:lnTo>
                  <a:pt x="3821" y="144"/>
                </a:lnTo>
                <a:lnTo>
                  <a:pt x="3763" y="159"/>
                </a:lnTo>
                <a:lnTo>
                  <a:pt x="3706" y="172"/>
                </a:lnTo>
                <a:lnTo>
                  <a:pt x="3650" y="187"/>
                </a:lnTo>
                <a:lnTo>
                  <a:pt x="3594" y="203"/>
                </a:lnTo>
                <a:lnTo>
                  <a:pt x="3538" y="219"/>
                </a:lnTo>
                <a:lnTo>
                  <a:pt x="3483" y="236"/>
                </a:lnTo>
                <a:lnTo>
                  <a:pt x="3428" y="253"/>
                </a:lnTo>
                <a:lnTo>
                  <a:pt x="3373" y="271"/>
                </a:lnTo>
                <a:lnTo>
                  <a:pt x="3319" y="288"/>
                </a:lnTo>
                <a:lnTo>
                  <a:pt x="3265" y="306"/>
                </a:lnTo>
                <a:lnTo>
                  <a:pt x="3211" y="327"/>
                </a:lnTo>
                <a:lnTo>
                  <a:pt x="3158" y="346"/>
                </a:lnTo>
                <a:lnTo>
                  <a:pt x="3105" y="367"/>
                </a:lnTo>
                <a:lnTo>
                  <a:pt x="3051" y="388"/>
                </a:lnTo>
                <a:lnTo>
                  <a:pt x="2998" y="409"/>
                </a:lnTo>
                <a:lnTo>
                  <a:pt x="2945" y="431"/>
                </a:lnTo>
                <a:lnTo>
                  <a:pt x="2891" y="454"/>
                </a:lnTo>
                <a:lnTo>
                  <a:pt x="2838" y="478"/>
                </a:lnTo>
                <a:lnTo>
                  <a:pt x="2786" y="502"/>
                </a:lnTo>
                <a:lnTo>
                  <a:pt x="2733" y="526"/>
                </a:lnTo>
                <a:lnTo>
                  <a:pt x="2679" y="552"/>
                </a:lnTo>
                <a:lnTo>
                  <a:pt x="2626" y="578"/>
                </a:lnTo>
                <a:lnTo>
                  <a:pt x="2569" y="607"/>
                </a:lnTo>
                <a:lnTo>
                  <a:pt x="2512" y="637"/>
                </a:lnTo>
                <a:lnTo>
                  <a:pt x="2455" y="669"/>
                </a:lnTo>
                <a:lnTo>
                  <a:pt x="2398" y="702"/>
                </a:lnTo>
                <a:lnTo>
                  <a:pt x="2341" y="736"/>
                </a:lnTo>
                <a:lnTo>
                  <a:pt x="2285" y="770"/>
                </a:lnTo>
                <a:lnTo>
                  <a:pt x="2229" y="805"/>
                </a:lnTo>
                <a:lnTo>
                  <a:pt x="2175" y="841"/>
                </a:lnTo>
                <a:lnTo>
                  <a:pt x="1700" y="1196"/>
                </a:lnTo>
                <a:lnTo>
                  <a:pt x="1646" y="1242"/>
                </a:lnTo>
                <a:lnTo>
                  <a:pt x="1593" y="1288"/>
                </a:lnTo>
                <a:lnTo>
                  <a:pt x="1540" y="1336"/>
                </a:lnTo>
                <a:lnTo>
                  <a:pt x="1488" y="1384"/>
                </a:lnTo>
                <a:lnTo>
                  <a:pt x="1437" y="1434"/>
                </a:lnTo>
                <a:lnTo>
                  <a:pt x="1386" y="1485"/>
                </a:lnTo>
                <a:lnTo>
                  <a:pt x="1335" y="1535"/>
                </a:lnTo>
                <a:lnTo>
                  <a:pt x="1284" y="1586"/>
                </a:lnTo>
                <a:lnTo>
                  <a:pt x="1230" y="1641"/>
                </a:lnTo>
                <a:lnTo>
                  <a:pt x="1175" y="1700"/>
                </a:lnTo>
                <a:lnTo>
                  <a:pt x="1121" y="1763"/>
                </a:lnTo>
                <a:lnTo>
                  <a:pt x="1066" y="1827"/>
                </a:lnTo>
                <a:lnTo>
                  <a:pt x="1011" y="1895"/>
                </a:lnTo>
                <a:lnTo>
                  <a:pt x="957" y="1963"/>
                </a:lnTo>
                <a:lnTo>
                  <a:pt x="906" y="2035"/>
                </a:lnTo>
                <a:lnTo>
                  <a:pt x="854" y="2107"/>
                </a:lnTo>
                <a:lnTo>
                  <a:pt x="803" y="2180"/>
                </a:lnTo>
                <a:lnTo>
                  <a:pt x="756" y="2254"/>
                </a:lnTo>
                <a:lnTo>
                  <a:pt x="709" y="2328"/>
                </a:lnTo>
                <a:lnTo>
                  <a:pt x="666" y="2402"/>
                </a:lnTo>
                <a:lnTo>
                  <a:pt x="645" y="2439"/>
                </a:lnTo>
                <a:lnTo>
                  <a:pt x="625" y="2476"/>
                </a:lnTo>
                <a:lnTo>
                  <a:pt x="606" y="2512"/>
                </a:lnTo>
                <a:lnTo>
                  <a:pt x="586" y="2548"/>
                </a:lnTo>
                <a:lnTo>
                  <a:pt x="569" y="2584"/>
                </a:lnTo>
                <a:lnTo>
                  <a:pt x="552" y="2619"/>
                </a:lnTo>
                <a:lnTo>
                  <a:pt x="536" y="2654"/>
                </a:lnTo>
                <a:lnTo>
                  <a:pt x="520" y="2687"/>
                </a:lnTo>
                <a:lnTo>
                  <a:pt x="500" y="2733"/>
                </a:lnTo>
                <a:lnTo>
                  <a:pt x="481" y="2775"/>
                </a:lnTo>
                <a:lnTo>
                  <a:pt x="462" y="2814"/>
                </a:lnTo>
                <a:lnTo>
                  <a:pt x="443" y="2853"/>
                </a:lnTo>
                <a:lnTo>
                  <a:pt x="425" y="2892"/>
                </a:lnTo>
                <a:lnTo>
                  <a:pt x="406" y="2932"/>
                </a:lnTo>
                <a:lnTo>
                  <a:pt x="387" y="2975"/>
                </a:lnTo>
                <a:lnTo>
                  <a:pt x="369" y="3020"/>
                </a:lnTo>
                <a:lnTo>
                  <a:pt x="348" y="3072"/>
                </a:lnTo>
                <a:lnTo>
                  <a:pt x="327" y="3125"/>
                </a:lnTo>
                <a:lnTo>
                  <a:pt x="305" y="3180"/>
                </a:lnTo>
                <a:lnTo>
                  <a:pt x="285" y="3236"/>
                </a:lnTo>
                <a:lnTo>
                  <a:pt x="265" y="3293"/>
                </a:lnTo>
                <a:lnTo>
                  <a:pt x="246" y="3350"/>
                </a:lnTo>
                <a:lnTo>
                  <a:pt x="228" y="3407"/>
                </a:lnTo>
                <a:lnTo>
                  <a:pt x="212" y="3463"/>
                </a:lnTo>
                <a:lnTo>
                  <a:pt x="191" y="3546"/>
                </a:lnTo>
                <a:lnTo>
                  <a:pt x="170" y="3629"/>
                </a:lnTo>
                <a:lnTo>
                  <a:pt x="149" y="3710"/>
                </a:lnTo>
                <a:lnTo>
                  <a:pt x="130" y="3792"/>
                </a:lnTo>
                <a:lnTo>
                  <a:pt x="111" y="3873"/>
                </a:lnTo>
                <a:lnTo>
                  <a:pt x="95" y="3955"/>
                </a:lnTo>
                <a:lnTo>
                  <a:pt x="88" y="3998"/>
                </a:lnTo>
                <a:lnTo>
                  <a:pt x="80" y="4039"/>
                </a:lnTo>
                <a:lnTo>
                  <a:pt x="74" y="4082"/>
                </a:lnTo>
                <a:lnTo>
                  <a:pt x="68" y="4125"/>
                </a:lnTo>
                <a:lnTo>
                  <a:pt x="61" y="4176"/>
                </a:lnTo>
                <a:lnTo>
                  <a:pt x="55" y="4228"/>
                </a:lnTo>
                <a:lnTo>
                  <a:pt x="50" y="4280"/>
                </a:lnTo>
                <a:lnTo>
                  <a:pt x="43" y="4333"/>
                </a:lnTo>
                <a:lnTo>
                  <a:pt x="37" y="4386"/>
                </a:lnTo>
                <a:lnTo>
                  <a:pt x="32" y="4438"/>
                </a:lnTo>
                <a:lnTo>
                  <a:pt x="26" y="4491"/>
                </a:lnTo>
                <a:lnTo>
                  <a:pt x="21" y="4545"/>
                </a:lnTo>
                <a:lnTo>
                  <a:pt x="17" y="4598"/>
                </a:lnTo>
                <a:lnTo>
                  <a:pt x="13" y="4652"/>
                </a:lnTo>
                <a:lnTo>
                  <a:pt x="8" y="4706"/>
                </a:lnTo>
                <a:lnTo>
                  <a:pt x="6" y="4760"/>
                </a:lnTo>
                <a:lnTo>
                  <a:pt x="3" y="4815"/>
                </a:lnTo>
                <a:lnTo>
                  <a:pt x="1" y="4868"/>
                </a:lnTo>
                <a:lnTo>
                  <a:pt x="0" y="4923"/>
                </a:lnTo>
                <a:lnTo>
                  <a:pt x="0" y="4978"/>
                </a:lnTo>
                <a:close/>
              </a:path>
            </a:pathLst>
          </a:custGeom>
          <a:solidFill>
            <a:srgbClr val="4D6BCB">
              <a:alpha val="13000"/>
            </a:srgbClr>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endParaRPr>
          </a:p>
        </p:txBody>
      </p:sp>
      <p:sp>
        <p:nvSpPr>
          <p:cNvPr id="6" name="Rectangle 5">
            <a:extLst>
              <a:ext uri="{FF2B5EF4-FFF2-40B4-BE49-F238E27FC236}">
                <a16:creationId xmlns="" xmlns:a16="http://schemas.microsoft.com/office/drawing/2014/main" id="{0381A64A-11EC-4909-8B71-9DC3BCEBB991}"/>
              </a:ext>
            </a:extLst>
          </p:cNvPr>
          <p:cNvSpPr/>
          <p:nvPr/>
        </p:nvSpPr>
        <p:spPr>
          <a:xfrm>
            <a:off x="1206117" y="2455417"/>
            <a:ext cx="6959126" cy="3570208"/>
          </a:xfrm>
          <a:prstGeom prst="rect">
            <a:avLst/>
          </a:prstGeom>
        </p:spPr>
        <p:txBody>
          <a:bodyPr wrap="square" lIns="182880" tIns="91440" rIns="182880" bIns="91440">
            <a:spAutoFit/>
          </a:bodyPr>
          <a:lstStyle/>
          <a:p>
            <a:pPr marL="354484" indent="-354484" defTabSz="1371600">
              <a:spcBef>
                <a:spcPts val="600"/>
              </a:spcBef>
              <a:buClr>
                <a:srgbClr val="4D6BCB"/>
              </a:buClr>
              <a:buFont typeface="Wingdings" panose="05000000000000000000" pitchFamily="2" charset="2"/>
              <a:buChar char="§"/>
              <a:defRPr/>
            </a:pPr>
            <a:r>
              <a:rPr lang="en-US" sz="2000" dirty="0"/>
              <a:t>Long Testing Cycles</a:t>
            </a:r>
          </a:p>
          <a:p>
            <a:pPr marL="354484" indent="-354484" defTabSz="1371600">
              <a:spcBef>
                <a:spcPts val="600"/>
              </a:spcBef>
              <a:buClr>
                <a:srgbClr val="4D6BCB"/>
              </a:buClr>
              <a:buFont typeface="Wingdings" panose="05000000000000000000" pitchFamily="2" charset="2"/>
              <a:buChar char="§"/>
              <a:defRPr/>
            </a:pPr>
            <a:r>
              <a:rPr lang="en-US" sz="2000" dirty="0"/>
              <a:t>Too Many Delivered Bugs</a:t>
            </a:r>
          </a:p>
          <a:p>
            <a:pPr marL="354484" indent="-354484" defTabSz="1371600">
              <a:spcBef>
                <a:spcPts val="600"/>
              </a:spcBef>
              <a:buClr>
                <a:srgbClr val="4D6BCB"/>
              </a:buClr>
              <a:buFont typeface="Wingdings" panose="05000000000000000000" pitchFamily="2" charset="2"/>
              <a:buChar char="§"/>
              <a:defRPr/>
            </a:pPr>
            <a:r>
              <a:rPr lang="en-US" sz="2000" dirty="0"/>
              <a:t>Too Many Releases Before Build</a:t>
            </a:r>
          </a:p>
          <a:p>
            <a:pPr marL="354484" indent="-354484" defTabSz="1371600">
              <a:spcBef>
                <a:spcPts val="600"/>
              </a:spcBef>
              <a:buClr>
                <a:srgbClr val="4D6BCB"/>
              </a:buClr>
              <a:buFont typeface="Wingdings" panose="05000000000000000000" pitchFamily="2" charset="2"/>
              <a:buChar char="§"/>
              <a:defRPr/>
            </a:pPr>
            <a:r>
              <a:rPr lang="en-US" sz="2000" dirty="0"/>
              <a:t>Difficulty Managing Release Notes And Stories</a:t>
            </a:r>
          </a:p>
          <a:p>
            <a:pPr marL="354484" indent="-354484" defTabSz="1371600">
              <a:spcBef>
                <a:spcPts val="600"/>
              </a:spcBef>
              <a:buClr>
                <a:srgbClr val="4D6BCB"/>
              </a:buClr>
              <a:buFont typeface="Wingdings" panose="05000000000000000000" pitchFamily="2" charset="2"/>
              <a:buChar char="§"/>
              <a:defRPr/>
            </a:pPr>
            <a:r>
              <a:rPr lang="en-US" sz="2000" dirty="0"/>
              <a:t>Difficulty Migrating To </a:t>
            </a:r>
            <a:r>
              <a:rPr lang="en-US" sz="2000" dirty="0" smtClean="0"/>
              <a:t>On-Premises/Cloud</a:t>
            </a:r>
            <a:endParaRPr lang="en-US" sz="2000" dirty="0"/>
          </a:p>
          <a:p>
            <a:pPr marL="354484" indent="-354484" defTabSz="1371600">
              <a:spcBef>
                <a:spcPts val="600"/>
              </a:spcBef>
              <a:buClr>
                <a:srgbClr val="4D6BCB"/>
              </a:buClr>
              <a:buFont typeface="Wingdings" panose="05000000000000000000" pitchFamily="2" charset="2"/>
              <a:buChar char="§"/>
              <a:defRPr/>
            </a:pPr>
            <a:r>
              <a:rPr lang="en-US" sz="2000" dirty="0" smtClean="0"/>
              <a:t>To </a:t>
            </a:r>
            <a:r>
              <a:rPr lang="en-US" sz="2000" dirty="0"/>
              <a:t>Improve Logging And Auditing</a:t>
            </a:r>
          </a:p>
          <a:p>
            <a:pPr marL="354484" indent="-354484" defTabSz="1371600">
              <a:spcBef>
                <a:spcPts val="600"/>
              </a:spcBef>
              <a:buClr>
                <a:srgbClr val="4D6BCB"/>
              </a:buClr>
              <a:buFont typeface="Wingdings" panose="05000000000000000000" pitchFamily="2" charset="2"/>
              <a:buChar char="§"/>
              <a:defRPr/>
            </a:pPr>
            <a:r>
              <a:rPr lang="en-US" sz="2000" dirty="0"/>
              <a:t>To Implement A Workflow For Releases</a:t>
            </a:r>
          </a:p>
          <a:p>
            <a:pPr marL="354484" indent="-354484" defTabSz="1371600">
              <a:spcBef>
                <a:spcPts val="600"/>
              </a:spcBef>
              <a:buClr>
                <a:srgbClr val="4D6BCB"/>
              </a:buClr>
              <a:buFont typeface="Wingdings" panose="05000000000000000000" pitchFamily="2" charset="2"/>
              <a:buChar char="§"/>
              <a:defRPr/>
            </a:pPr>
            <a:r>
              <a:rPr lang="en-US" sz="2000" dirty="0" smtClean="0"/>
              <a:t>To </a:t>
            </a:r>
            <a:r>
              <a:rPr lang="en-US" sz="2000" dirty="0"/>
              <a:t>Migrate Into A Cloud Agnostic Deployment</a:t>
            </a:r>
          </a:p>
          <a:p>
            <a:pPr marL="354484" indent="-354484" defTabSz="1371600">
              <a:spcBef>
                <a:spcPts val="600"/>
              </a:spcBef>
              <a:buClr>
                <a:srgbClr val="4D6BCB"/>
              </a:buClr>
              <a:buFont typeface="Wingdings" panose="05000000000000000000" pitchFamily="2" charset="2"/>
              <a:buChar char="§"/>
              <a:defRPr/>
            </a:pPr>
            <a:r>
              <a:rPr lang="en-US" sz="2000" dirty="0"/>
              <a:t>To Migrate To A Microservices Architecture</a:t>
            </a:r>
          </a:p>
        </p:txBody>
      </p:sp>
      <p:grpSp>
        <p:nvGrpSpPr>
          <p:cNvPr id="20" name="Google Shape;8768;p72">
            <a:extLst>
              <a:ext uri="{FF2B5EF4-FFF2-40B4-BE49-F238E27FC236}">
                <a16:creationId xmlns="" xmlns:a16="http://schemas.microsoft.com/office/drawing/2014/main" id="{5D9AB20B-CB33-4D87-AFF0-2D69968225BF}"/>
              </a:ext>
            </a:extLst>
          </p:cNvPr>
          <p:cNvGrpSpPr/>
          <p:nvPr/>
        </p:nvGrpSpPr>
        <p:grpSpPr>
          <a:xfrm>
            <a:off x="13344195" y="6442230"/>
            <a:ext cx="2986518" cy="2808732"/>
            <a:chOff x="-4211975" y="2783850"/>
            <a:chExt cx="291450" cy="274100"/>
          </a:xfrm>
          <a:solidFill>
            <a:srgbClr val="84C441">
              <a:alpha val="15000"/>
            </a:srgbClr>
          </a:solidFill>
        </p:grpSpPr>
        <p:sp>
          <p:nvSpPr>
            <p:cNvPr id="21" name="Google Shape;8769;p72">
              <a:extLst>
                <a:ext uri="{FF2B5EF4-FFF2-40B4-BE49-F238E27FC236}">
                  <a16:creationId xmlns="" xmlns:a16="http://schemas.microsoft.com/office/drawing/2014/main" id="{D442D240-96D1-4D8D-B1C9-8C606B83AA60}"/>
                </a:ext>
              </a:extLst>
            </p:cNvPr>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2" name="Google Shape;8770;p72">
              <a:extLst>
                <a:ext uri="{FF2B5EF4-FFF2-40B4-BE49-F238E27FC236}">
                  <a16:creationId xmlns="" xmlns:a16="http://schemas.microsoft.com/office/drawing/2014/main" id="{3389B066-D623-4CFD-8CA7-0D47ECA481BA}"/>
                </a:ext>
              </a:extLst>
            </p:cNvPr>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sp>
          <p:nvSpPr>
            <p:cNvPr id="23" name="Google Shape;8771;p72">
              <a:extLst>
                <a:ext uri="{FF2B5EF4-FFF2-40B4-BE49-F238E27FC236}">
                  <a16:creationId xmlns="" xmlns:a16="http://schemas.microsoft.com/office/drawing/2014/main" id="{18B95E28-9E46-490D-ADA4-2C89D6713522}"/>
                </a:ext>
              </a:extLst>
            </p:cNvPr>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grpFill/>
            <a:ln>
              <a:noFill/>
            </a:ln>
          </p:spPr>
          <p:txBody>
            <a:bodyPr spcFirstLastPara="1" wrap="square" lIns="91425" tIns="91425" rIns="91425" bIns="91425" anchor="ctr" anchorCtr="0">
              <a:noAutofit/>
            </a:bodyPr>
            <a:lstStyle/>
            <a:p>
              <a:pPr defTabSz="1371600"/>
              <a:endParaRPr sz="2800">
                <a:solidFill>
                  <a:prstClr val="black"/>
                </a:solidFill>
              </a:endParaRPr>
            </a:p>
          </p:txBody>
        </p:sp>
      </p:grpSp>
      <p:sp>
        <p:nvSpPr>
          <p:cNvPr id="17" name="Rectangle 16">
            <a:extLst>
              <a:ext uri="{FF2B5EF4-FFF2-40B4-BE49-F238E27FC236}">
                <a16:creationId xmlns="" xmlns:a16="http://schemas.microsoft.com/office/drawing/2014/main" id="{2E076C75-294D-4949-9DD9-881CD809F39A}"/>
              </a:ext>
            </a:extLst>
          </p:cNvPr>
          <p:cNvSpPr/>
          <p:nvPr/>
        </p:nvSpPr>
        <p:spPr>
          <a:xfrm>
            <a:off x="9504841" y="2226804"/>
            <a:ext cx="6959126" cy="5647700"/>
          </a:xfrm>
          <a:prstGeom prst="rect">
            <a:avLst/>
          </a:prstGeom>
        </p:spPr>
        <p:txBody>
          <a:bodyPr wrap="square" lIns="182880" tIns="91440" rIns="182880" bIns="91440">
            <a:spAutoFit/>
          </a:bodyPr>
          <a:lstStyle/>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deploying applications with over 500 self managed containers.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with most of the popular tools and frameworks</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Over 50 Seasoned Engineers who can help with automation of deployments and infrastructure management.</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Experience in deploying and managing micro-services based application.</a:t>
            </a: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helped numerous products and services in increasing the speed of testing cycles, reducing bug count with automated regression testing and improved delivery </a:t>
            </a:r>
            <a:r>
              <a:rPr lang="en-US" sz="2200" kern="0" dirty="0" smtClean="0">
                <a:solidFill>
                  <a:prstClr val="black">
                    <a:lumMod val="75000"/>
                    <a:lumOff val="25000"/>
                  </a:prstClr>
                </a:solidFill>
                <a:cs typeface="Arial" panose="020B0604020202020204" pitchFamily="34" charset="0"/>
              </a:rPr>
              <a:t>speed</a:t>
            </a:r>
            <a:endParaRPr lang="en-US" sz="2200" kern="0" dirty="0">
              <a:solidFill>
                <a:prstClr val="black">
                  <a:lumMod val="75000"/>
                  <a:lumOff val="25000"/>
                </a:prstClr>
              </a:solidFill>
              <a:cs typeface="Arial" panose="020B0604020202020204" pitchFamily="34" charset="0"/>
            </a:endParaRPr>
          </a:p>
          <a:p>
            <a:pPr marL="354484" indent="-354484" defTabSz="1371600">
              <a:spcBef>
                <a:spcPts val="600"/>
              </a:spcBef>
              <a:buClr>
                <a:srgbClr val="84C441"/>
              </a:buClr>
              <a:buFont typeface="Wingdings" panose="05000000000000000000" pitchFamily="2" charset="2"/>
              <a:buChar char="§"/>
              <a:defRPr/>
            </a:pPr>
            <a:r>
              <a:rPr lang="en-US" sz="2200" kern="0" dirty="0">
                <a:solidFill>
                  <a:prstClr val="black">
                    <a:lumMod val="75000"/>
                    <a:lumOff val="25000"/>
                  </a:prstClr>
                </a:solidFill>
                <a:cs typeface="Arial" panose="020B0604020202020204" pitchFamily="34" charset="0"/>
              </a:rPr>
              <a:t>Have done tight integrations with project management tools such as Atlassian toolset.</a:t>
            </a:r>
          </a:p>
        </p:txBody>
      </p:sp>
    </p:spTree>
    <p:extLst>
      <p:ext uri="{BB962C8B-B14F-4D97-AF65-F5344CB8AC3E}">
        <p14:creationId xmlns:p14="http://schemas.microsoft.com/office/powerpoint/2010/main" val="152349723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524" y="304821"/>
            <a:ext cx="15501940" cy="666208"/>
          </a:xfrm>
        </p:spPr>
        <p:txBody>
          <a:bodyPr/>
          <a:lstStyle/>
          <a:p>
            <a:r>
              <a:rPr lang="en-IN" sz="3200" dirty="0" smtClean="0"/>
              <a:t>Assessment and GAP ANALYSIS</a:t>
            </a:r>
            <a:endParaRPr lang="en-IN" sz="3200" dirty="0"/>
          </a:p>
        </p:txBody>
      </p:sp>
      <p:sp>
        <p:nvSpPr>
          <p:cNvPr id="21" name="Freeform 574">
            <a:extLst>
              <a:ext uri="{FF2B5EF4-FFF2-40B4-BE49-F238E27FC236}">
                <a16:creationId xmlns:a16="http://schemas.microsoft.com/office/drawing/2014/main" xmlns="" id="{74596349-4BD7-42EE-BEB0-7BB8389EB6ED}"/>
              </a:ext>
            </a:extLst>
          </p:cNvPr>
          <p:cNvSpPr/>
          <p:nvPr/>
        </p:nvSpPr>
        <p:spPr>
          <a:xfrm>
            <a:off x="13137437" y="2106039"/>
            <a:ext cx="2781850"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panose="020B0604020202020204" pitchFamily="34" charset="0"/>
            </a:endParaRPr>
          </a:p>
        </p:txBody>
      </p:sp>
      <p:sp>
        <p:nvSpPr>
          <p:cNvPr id="22" name="Rectangle 21">
            <a:extLst>
              <a:ext uri="{FF2B5EF4-FFF2-40B4-BE49-F238E27FC236}">
                <a16:creationId xmlns:a16="http://schemas.microsoft.com/office/drawing/2014/main" xmlns="" id="{59A5A264-80A7-4201-919C-F0322D429DDB}"/>
              </a:ext>
            </a:extLst>
          </p:cNvPr>
          <p:cNvSpPr/>
          <p:nvPr/>
        </p:nvSpPr>
        <p:spPr>
          <a:xfrm>
            <a:off x="14105380" y="2184632"/>
            <a:ext cx="2047356" cy="341632"/>
          </a:xfrm>
          <a:prstGeom prst="rect">
            <a:avLst/>
          </a:prstGeom>
        </p:spPr>
        <p:txBody>
          <a:bodyPr wrap="none" lIns="91440" tIns="45720" rIns="91440" bIns="45720" anchor="ctr">
            <a:spAutoFit/>
          </a:bodyPr>
          <a:lstStyle/>
          <a:p>
            <a:pPr algn="ctr" defTabSz="577850">
              <a:lnSpc>
                <a:spcPct val="90000"/>
              </a:lnSpc>
              <a:spcBef>
                <a:spcPct val="0"/>
              </a:spcBef>
              <a:spcAft>
                <a:spcPct val="35000"/>
              </a:spcAft>
            </a:pPr>
            <a:r>
              <a:rPr lang="en-IN" b="1">
                <a:solidFill>
                  <a:schemeClr val="bg1"/>
                </a:solidFill>
                <a:cs typeface="Arial" panose="020B0604020202020204" pitchFamily="34" charset="0"/>
              </a:rPr>
              <a:t>GO Live Operations</a:t>
            </a:r>
          </a:p>
        </p:txBody>
      </p:sp>
      <p:grpSp>
        <p:nvGrpSpPr>
          <p:cNvPr id="39" name="Group 38"/>
          <p:cNvGrpSpPr/>
          <p:nvPr/>
        </p:nvGrpSpPr>
        <p:grpSpPr>
          <a:xfrm>
            <a:off x="465655" y="2093662"/>
            <a:ext cx="16616130" cy="7332644"/>
            <a:chOff x="462618" y="2103187"/>
            <a:chExt cx="12433130" cy="7196455"/>
          </a:xfrm>
        </p:grpSpPr>
        <p:sp>
          <p:nvSpPr>
            <p:cNvPr id="3" name="Snip Same Side Corner Rectangle 548">
              <a:extLst>
                <a:ext uri="{FF2B5EF4-FFF2-40B4-BE49-F238E27FC236}">
                  <a16:creationId xmlns:a16="http://schemas.microsoft.com/office/drawing/2014/main" xmlns="" id="{4A9D5EDF-1C13-4E9F-924E-4DACE87A8372}"/>
                </a:ext>
              </a:extLst>
            </p:cNvPr>
            <p:cNvSpPr/>
            <p:nvPr/>
          </p:nvSpPr>
          <p:spPr>
            <a:xfrm flipV="1">
              <a:off x="462619" y="5852111"/>
              <a:ext cx="3983255" cy="749200"/>
            </a:xfrm>
            <a:prstGeom prst="snip2SameRect">
              <a:avLst>
                <a:gd name="adj1" fmla="val 30214"/>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4" name="Rectangle 3">
              <a:extLst>
                <a:ext uri="{FF2B5EF4-FFF2-40B4-BE49-F238E27FC236}">
                  <a16:creationId xmlns:a16="http://schemas.microsoft.com/office/drawing/2014/main" xmlns="" id="{BCA00802-3A14-4F2C-89FD-12AB0E850C07}"/>
                </a:ext>
              </a:extLst>
            </p:cNvPr>
            <p:cNvSpPr/>
            <p:nvPr/>
          </p:nvSpPr>
          <p:spPr bwMode="auto">
            <a:xfrm rot="16200000">
              <a:off x="487833" y="2587453"/>
              <a:ext cx="3932826"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5" name="Snip Same Side Corner Rectangle 550">
              <a:extLst>
                <a:ext uri="{FF2B5EF4-FFF2-40B4-BE49-F238E27FC236}">
                  <a16:creationId xmlns:a16="http://schemas.microsoft.com/office/drawing/2014/main" xmlns="" id="{683FC186-03FA-4B9C-AB86-256CE9CDD267}"/>
                </a:ext>
              </a:extLst>
            </p:cNvPr>
            <p:cNvSpPr/>
            <p:nvPr/>
          </p:nvSpPr>
          <p:spPr>
            <a:xfrm flipV="1">
              <a:off x="8912490" y="5852111"/>
              <a:ext cx="3983255" cy="749200"/>
            </a:xfrm>
            <a:prstGeom prst="snip2SameRect">
              <a:avLst>
                <a:gd name="adj1" fmla="val 30214"/>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6" name="Snip Same Side Corner Rectangle 551">
              <a:extLst>
                <a:ext uri="{FF2B5EF4-FFF2-40B4-BE49-F238E27FC236}">
                  <a16:creationId xmlns:a16="http://schemas.microsoft.com/office/drawing/2014/main" xmlns="" id="{CAB37046-B641-432B-BB77-2768BCAE4680}"/>
                </a:ext>
              </a:extLst>
            </p:cNvPr>
            <p:cNvSpPr/>
            <p:nvPr/>
          </p:nvSpPr>
          <p:spPr>
            <a:xfrm>
              <a:off x="8912490" y="2103187"/>
              <a:ext cx="3983255" cy="504286"/>
            </a:xfrm>
            <a:prstGeom prst="snip2SameRect">
              <a:avLst>
                <a:gd name="adj1" fmla="val 0"/>
                <a:gd name="adj2" fmla="val 0"/>
              </a:avLst>
            </a:prstGeom>
            <a:solidFill>
              <a:srgbClr val="84C4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7" name="Rectangle 6">
              <a:extLst>
                <a:ext uri="{FF2B5EF4-FFF2-40B4-BE49-F238E27FC236}">
                  <a16:creationId xmlns:a16="http://schemas.microsoft.com/office/drawing/2014/main" xmlns="" id="{15B975BA-3D4E-4D60-9E6E-9B16C6ED7EEB}"/>
                </a:ext>
              </a:extLst>
            </p:cNvPr>
            <p:cNvSpPr/>
            <p:nvPr/>
          </p:nvSpPr>
          <p:spPr bwMode="auto">
            <a:xfrm rot="16200000">
              <a:off x="8940177"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1" name="Snip Same Side Corner Rectangle 558">
              <a:extLst>
                <a:ext uri="{FF2B5EF4-FFF2-40B4-BE49-F238E27FC236}">
                  <a16:creationId xmlns:a16="http://schemas.microsoft.com/office/drawing/2014/main" xmlns="" id="{22C0A141-8194-4834-A260-ECA5B6E71AA3}"/>
                </a:ext>
              </a:extLst>
            </p:cNvPr>
            <p:cNvSpPr/>
            <p:nvPr/>
          </p:nvSpPr>
          <p:spPr>
            <a:xfrm flipV="1">
              <a:off x="4687555" y="5852111"/>
              <a:ext cx="3983255" cy="749200"/>
            </a:xfrm>
            <a:prstGeom prst="snip2SameRect">
              <a:avLst>
                <a:gd name="adj1" fmla="val 30214"/>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2" name="Snip Same Side Corner Rectangle 559">
              <a:extLst>
                <a:ext uri="{FF2B5EF4-FFF2-40B4-BE49-F238E27FC236}">
                  <a16:creationId xmlns:a16="http://schemas.microsoft.com/office/drawing/2014/main" xmlns="" id="{A68F2EA3-D378-40CF-AAC5-07A1FDD691D8}"/>
                </a:ext>
              </a:extLst>
            </p:cNvPr>
            <p:cNvSpPr/>
            <p:nvPr/>
          </p:nvSpPr>
          <p:spPr>
            <a:xfrm>
              <a:off x="4687555" y="2105844"/>
              <a:ext cx="3983255" cy="504286"/>
            </a:xfrm>
            <a:prstGeom prst="snip2SameRect">
              <a:avLst>
                <a:gd name="adj1" fmla="val 0"/>
                <a:gd name="adj2" fmla="val 0"/>
              </a:avLst>
            </a:prstGeom>
            <a:solidFill>
              <a:srgbClr val="0EAA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3" name="Rectangle 12">
              <a:extLst>
                <a:ext uri="{FF2B5EF4-FFF2-40B4-BE49-F238E27FC236}">
                  <a16:creationId xmlns:a16="http://schemas.microsoft.com/office/drawing/2014/main" xmlns="" id="{CAB9A0E7-0D3E-4439-9DC2-12C18A60FCBF}"/>
                </a:ext>
              </a:extLst>
            </p:cNvPr>
            <p:cNvSpPr/>
            <p:nvPr/>
          </p:nvSpPr>
          <p:spPr bwMode="auto">
            <a:xfrm rot="16200000">
              <a:off x="4715248" y="2584984"/>
              <a:ext cx="3927890" cy="3983252"/>
            </a:xfrm>
            <a:prstGeom prst="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4D4F53"/>
                </a:solidFill>
                <a:cs typeface="Arial" panose="020B0604020202020204" pitchFamily="34" charset="0"/>
              </a:endParaRPr>
            </a:p>
          </p:txBody>
        </p:sp>
        <p:sp>
          <p:nvSpPr>
            <p:cNvPr id="14" name="Snip Same Side Corner Rectangle 563">
              <a:extLst>
                <a:ext uri="{FF2B5EF4-FFF2-40B4-BE49-F238E27FC236}">
                  <a16:creationId xmlns:a16="http://schemas.microsoft.com/office/drawing/2014/main" xmlns="" id="{60C20B66-1616-4816-906D-C05D95694414}"/>
                </a:ext>
              </a:extLst>
            </p:cNvPr>
            <p:cNvSpPr/>
            <p:nvPr/>
          </p:nvSpPr>
          <p:spPr>
            <a:xfrm>
              <a:off x="462619" y="2105844"/>
              <a:ext cx="3983255" cy="504286"/>
            </a:xfrm>
            <a:prstGeom prst="snip2SameRect">
              <a:avLst>
                <a:gd name="adj1" fmla="val 0"/>
                <a:gd name="adj2" fmla="val 0"/>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5" name="Freeform 568">
              <a:extLst>
                <a:ext uri="{FF2B5EF4-FFF2-40B4-BE49-F238E27FC236}">
                  <a16:creationId xmlns:a16="http://schemas.microsoft.com/office/drawing/2014/main" xmlns="" id="{70E5FB0B-EF93-471F-9B06-009EEFC345DA}"/>
                </a:ext>
              </a:extLst>
            </p:cNvPr>
            <p:cNvSpPr/>
            <p:nvPr/>
          </p:nvSpPr>
          <p:spPr>
            <a:xfrm>
              <a:off x="462619" y="2106026"/>
              <a:ext cx="2781849" cy="507479"/>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6" name="Rectangle 15">
              <a:extLst>
                <a:ext uri="{FF2B5EF4-FFF2-40B4-BE49-F238E27FC236}">
                  <a16:creationId xmlns:a16="http://schemas.microsoft.com/office/drawing/2014/main" xmlns="" id="{129A84D7-97FD-40D9-8D07-61B483BE4B37}"/>
                </a:ext>
              </a:extLst>
            </p:cNvPr>
            <p:cNvSpPr/>
            <p:nvPr/>
          </p:nvSpPr>
          <p:spPr>
            <a:xfrm>
              <a:off x="1964359" y="2176753"/>
              <a:ext cx="979813" cy="362472"/>
            </a:xfrm>
            <a:prstGeom prst="rect">
              <a:avLst/>
            </a:prstGeom>
          </p:spPr>
          <p:txBody>
            <a:bodyPr wrap="none" anchor="ctr">
              <a:spAutoFit/>
            </a:bodyPr>
            <a:lstStyle/>
            <a:p>
              <a:pPr algn="ctr" defTabSz="577850">
                <a:spcBef>
                  <a:spcPct val="0"/>
                </a:spcBef>
              </a:pPr>
              <a:r>
                <a:rPr lang="en-IN" b="1" dirty="0" smtClean="0">
                  <a:solidFill>
                    <a:schemeClr val="bg1"/>
                  </a:solidFill>
                  <a:cs typeface="Arial" panose="020B0604020202020204" pitchFamily="34" charset="0"/>
                </a:rPr>
                <a:t>Assessment</a:t>
              </a:r>
              <a:endParaRPr lang="en-US" b="1" dirty="0">
                <a:solidFill>
                  <a:schemeClr val="bg1"/>
                </a:solidFill>
                <a:cs typeface="Arial" panose="020B0604020202020204" pitchFamily="34" charset="0"/>
              </a:endParaRPr>
            </a:p>
          </p:txBody>
        </p:sp>
        <p:sp>
          <p:nvSpPr>
            <p:cNvPr id="17" name="Freeform 570">
              <a:extLst>
                <a:ext uri="{FF2B5EF4-FFF2-40B4-BE49-F238E27FC236}">
                  <a16:creationId xmlns:a16="http://schemas.microsoft.com/office/drawing/2014/main" xmlns="" id="{0F0C20B8-AD26-4273-A721-7C0687131E4C}"/>
                </a:ext>
              </a:extLst>
            </p:cNvPr>
            <p:cNvSpPr/>
            <p:nvPr/>
          </p:nvSpPr>
          <p:spPr>
            <a:xfrm>
              <a:off x="4687555" y="2106023"/>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18" name="Rectangle 17">
              <a:extLst>
                <a:ext uri="{FF2B5EF4-FFF2-40B4-BE49-F238E27FC236}">
                  <a16:creationId xmlns:a16="http://schemas.microsoft.com/office/drawing/2014/main" xmlns="" id="{CBD76B50-237B-4C59-8699-A6282BEA8C3F}"/>
                </a:ext>
              </a:extLst>
            </p:cNvPr>
            <p:cNvSpPr/>
            <p:nvPr/>
          </p:nvSpPr>
          <p:spPr>
            <a:xfrm>
              <a:off x="5507161" y="2190346"/>
              <a:ext cx="2344076"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Gap Analysis and Solution Plan</a:t>
              </a:r>
              <a:endParaRPr lang="en-US" b="1" dirty="0">
                <a:solidFill>
                  <a:schemeClr val="bg1"/>
                </a:solidFill>
                <a:cs typeface="Arial" panose="020B0604020202020204" pitchFamily="34" charset="0"/>
              </a:endParaRPr>
            </a:p>
          </p:txBody>
        </p:sp>
        <p:sp>
          <p:nvSpPr>
            <p:cNvPr id="19" name="Freeform 572">
              <a:extLst>
                <a:ext uri="{FF2B5EF4-FFF2-40B4-BE49-F238E27FC236}">
                  <a16:creationId xmlns:a16="http://schemas.microsoft.com/office/drawing/2014/main" xmlns="" id="{FF88827B-78CE-4855-B992-A82C19ADA499}"/>
                </a:ext>
              </a:extLst>
            </p:cNvPr>
            <p:cNvSpPr/>
            <p:nvPr/>
          </p:nvSpPr>
          <p:spPr>
            <a:xfrm>
              <a:off x="8912492" y="2104547"/>
              <a:ext cx="2781849" cy="501570"/>
            </a:xfrm>
            <a:custGeom>
              <a:avLst/>
              <a:gdLst>
                <a:gd name="connsiteX0" fmla="*/ 0 w 1600200"/>
                <a:gd name="connsiteY0" fmla="*/ 0 h 476250"/>
                <a:gd name="connsiteX1" fmla="*/ 0 w 1600200"/>
                <a:gd name="connsiteY1" fmla="*/ 476250 h 476250"/>
                <a:gd name="connsiteX2" fmla="*/ 1600200 w 1600200"/>
                <a:gd name="connsiteY2" fmla="*/ 3175 h 476250"/>
                <a:gd name="connsiteX3" fmla="*/ 0 w 1600200"/>
                <a:gd name="connsiteY3" fmla="*/ 0 h 476250"/>
              </a:gdLst>
              <a:ahLst/>
              <a:cxnLst>
                <a:cxn ang="0">
                  <a:pos x="connsiteX0" y="connsiteY0"/>
                </a:cxn>
                <a:cxn ang="0">
                  <a:pos x="connsiteX1" y="connsiteY1"/>
                </a:cxn>
                <a:cxn ang="0">
                  <a:pos x="connsiteX2" y="connsiteY2"/>
                </a:cxn>
                <a:cxn ang="0">
                  <a:pos x="connsiteX3" y="connsiteY3"/>
                </a:cxn>
              </a:cxnLst>
              <a:rect l="l" t="t" r="r" b="b"/>
              <a:pathLst>
                <a:path w="1600200" h="476250">
                  <a:moveTo>
                    <a:pt x="0" y="0"/>
                  </a:moveTo>
                  <a:lnTo>
                    <a:pt x="0" y="476250"/>
                  </a:lnTo>
                  <a:lnTo>
                    <a:pt x="1600200" y="3175"/>
                  </a:lnTo>
                  <a:lnTo>
                    <a:pt x="0" y="0"/>
                  </a:lnTo>
                  <a:close/>
                </a:path>
              </a:pathLst>
            </a:custGeom>
            <a:solidFill>
              <a:schemeClr val="bg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Arial" panose="020B0604020202020204" pitchFamily="34" charset="0"/>
              </a:endParaRPr>
            </a:p>
          </p:txBody>
        </p:sp>
        <p:sp>
          <p:nvSpPr>
            <p:cNvPr id="20" name="Rectangle 19">
              <a:extLst>
                <a:ext uri="{FF2B5EF4-FFF2-40B4-BE49-F238E27FC236}">
                  <a16:creationId xmlns:a16="http://schemas.microsoft.com/office/drawing/2014/main" xmlns="" id="{9F2BA45E-0DA5-4523-A086-F14F1B3DA3D4}"/>
                </a:ext>
              </a:extLst>
            </p:cNvPr>
            <p:cNvSpPr/>
            <p:nvPr/>
          </p:nvSpPr>
          <p:spPr>
            <a:xfrm>
              <a:off x="10517776" y="2187688"/>
              <a:ext cx="772691" cy="335287"/>
            </a:xfrm>
            <a:prstGeom prst="rect">
              <a:avLst/>
            </a:prstGeom>
          </p:spPr>
          <p:txBody>
            <a:bodyPr wrap="none" anchor="ctr">
              <a:spAutoFit/>
            </a:bodyPr>
            <a:lstStyle/>
            <a:p>
              <a:pPr algn="ctr" defTabSz="577850">
                <a:lnSpc>
                  <a:spcPct val="90000"/>
                </a:lnSpc>
                <a:spcBef>
                  <a:spcPct val="0"/>
                </a:spcBef>
                <a:spcAft>
                  <a:spcPct val="35000"/>
                </a:spcAft>
              </a:pPr>
              <a:r>
                <a:rPr lang="en-US" b="1" dirty="0" smtClean="0">
                  <a:solidFill>
                    <a:schemeClr val="bg1"/>
                  </a:solidFill>
                  <a:cs typeface="Arial" panose="020B0604020202020204" pitchFamily="34" charset="0"/>
                </a:rPr>
                <a:t>Solution </a:t>
              </a:r>
              <a:endParaRPr lang="en-US" b="1" dirty="0">
                <a:solidFill>
                  <a:schemeClr val="bg1"/>
                </a:solidFill>
                <a:cs typeface="Arial" panose="020B0604020202020204" pitchFamily="34" charset="0"/>
              </a:endParaRPr>
            </a:p>
          </p:txBody>
        </p:sp>
        <p:sp>
          <p:nvSpPr>
            <p:cNvPr id="23" name="Rectangle 22">
              <a:extLst>
                <a:ext uri="{FF2B5EF4-FFF2-40B4-BE49-F238E27FC236}">
                  <a16:creationId xmlns:a16="http://schemas.microsoft.com/office/drawing/2014/main" xmlns="" id="{FF922612-CD59-45AE-A788-BB80B755298C}"/>
                </a:ext>
              </a:extLst>
            </p:cNvPr>
            <p:cNvSpPr/>
            <p:nvPr/>
          </p:nvSpPr>
          <p:spPr>
            <a:xfrm>
              <a:off x="4807608" y="2656845"/>
              <a:ext cx="3743151" cy="2250348"/>
            </a:xfrm>
            <a:prstGeom prst="rect">
              <a:avLst/>
            </a:prstGeom>
          </p:spPr>
          <p:txBody>
            <a:bodyPr wrap="square">
              <a:spAutoFit/>
            </a:bodyPr>
            <a:lstStyle/>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Understand the </a:t>
              </a:r>
              <a:r>
                <a:rPr lang="en-US" sz="2000" dirty="0" smtClean="0">
                  <a:solidFill>
                    <a:schemeClr val="tx1">
                      <a:lumMod val="75000"/>
                      <a:lumOff val="25000"/>
                    </a:schemeClr>
                  </a:solidFill>
                  <a:cs typeface="Arial" panose="020B0604020202020204" pitchFamily="34" charset="0"/>
                </a:rPr>
                <a:t>pain </a:t>
              </a:r>
              <a:r>
                <a:rPr lang="en-US" sz="2000" dirty="0">
                  <a:solidFill>
                    <a:schemeClr val="tx1">
                      <a:lumMod val="75000"/>
                      <a:lumOff val="25000"/>
                    </a:schemeClr>
                  </a:solidFill>
                  <a:cs typeface="Arial" panose="020B0604020202020204" pitchFamily="34" charset="0"/>
                </a:rPr>
                <a:t>points to deploy the </a:t>
              </a:r>
              <a:r>
                <a:rPr lang="en-US" sz="2000" dirty="0" smtClean="0">
                  <a:solidFill>
                    <a:schemeClr val="tx1">
                      <a:lumMod val="75000"/>
                      <a:lumOff val="25000"/>
                    </a:schemeClr>
                  </a:solidFill>
                  <a:cs typeface="Arial" panose="020B0604020202020204" pitchFamily="34" charset="0"/>
                </a:rPr>
                <a:t>LIQD </a:t>
              </a:r>
              <a:r>
                <a:rPr lang="en-US" sz="2000" dirty="0">
                  <a:solidFill>
                    <a:schemeClr val="tx1">
                      <a:lumMod val="75000"/>
                      <a:lumOff val="25000"/>
                    </a:schemeClr>
                  </a:solidFill>
                  <a:cs typeface="Arial" panose="020B0604020202020204" pitchFamily="34" charset="0"/>
                </a:rPr>
                <a:t>project applications</a:t>
              </a: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Provide the design and solution plan to Build the continuous Integration and Continuous  pipeline to  automate the deployment process. </a:t>
              </a:r>
            </a:p>
            <a:p>
              <a:pPr marL="5080" lvl="2">
                <a:spcBef>
                  <a:spcPts val="300"/>
                </a:spcBef>
                <a:buClr>
                  <a:schemeClr val="tx1">
                    <a:lumMod val="75000"/>
                    <a:lumOff val="25000"/>
                  </a:schemeClr>
                </a:buClr>
              </a:pPr>
              <a:endParaRPr lang="en-US" dirty="0">
                <a:solidFill>
                  <a:schemeClr val="tx1">
                    <a:lumMod val="75000"/>
                    <a:lumOff val="25000"/>
                  </a:schemeClr>
                </a:solidFill>
                <a:cs typeface="Arial" panose="020B0604020202020204" pitchFamily="34" charset="0"/>
              </a:endParaRPr>
            </a:p>
          </p:txBody>
        </p:sp>
        <p:sp>
          <p:nvSpPr>
            <p:cNvPr id="24" name="Rectangle 23">
              <a:extLst>
                <a:ext uri="{FF2B5EF4-FFF2-40B4-BE49-F238E27FC236}">
                  <a16:creationId xmlns:a16="http://schemas.microsoft.com/office/drawing/2014/main" xmlns="" id="{101D6B87-2B20-4E19-B556-DD9A64229F19}"/>
                </a:ext>
              </a:extLst>
            </p:cNvPr>
            <p:cNvSpPr/>
            <p:nvPr/>
          </p:nvSpPr>
          <p:spPr>
            <a:xfrm>
              <a:off x="592975" y="2656845"/>
              <a:ext cx="3743151" cy="3300008"/>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Knowledge Transfer on</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Applications which are running on </a:t>
              </a:r>
              <a:r>
                <a:rPr lang="en-US" sz="2000" dirty="0" smtClean="0">
                  <a:solidFill>
                    <a:schemeClr val="tx1">
                      <a:lumMod val="75000"/>
                      <a:lumOff val="25000"/>
                    </a:schemeClr>
                  </a:solidFill>
                  <a:cs typeface="Arial" panose="020B0604020202020204" pitchFamily="34" charset="0"/>
                </a:rPr>
                <a:t>LIQD </a:t>
              </a:r>
              <a:r>
                <a:rPr lang="en-US" sz="2000" dirty="0" smtClean="0">
                  <a:solidFill>
                    <a:schemeClr val="tx1">
                      <a:lumMod val="75000"/>
                      <a:lumOff val="25000"/>
                    </a:schemeClr>
                  </a:solidFill>
                  <a:cs typeface="Arial" panose="020B0604020202020204" pitchFamily="34" charset="0"/>
                </a:rPr>
                <a:t>Project</a:t>
              </a:r>
              <a:endParaRPr lang="en-US" sz="2000" dirty="0">
                <a:solidFill>
                  <a:schemeClr val="tx1">
                    <a:lumMod val="75000"/>
                    <a:lumOff val="25000"/>
                  </a:schemeClr>
                </a:solidFill>
                <a:cs typeface="Arial" panose="020B0604020202020204" pitchFamily="34" charset="0"/>
              </a:endParaRPr>
            </a:p>
            <a:p>
              <a:pPr marL="643182" lvl="3" indent="-177800">
                <a:spcBef>
                  <a:spcPts val="300"/>
                </a:spcBef>
                <a:buClr>
                  <a:schemeClr val="tx1">
                    <a:lumMod val="75000"/>
                    <a:lumOff val="25000"/>
                  </a:schemeClr>
                </a:buClr>
                <a:buFont typeface="Wingdings" panose="05000000000000000000" pitchFamily="2" charset="2"/>
                <a:buChar char="§"/>
              </a:pPr>
              <a:r>
                <a:rPr lang="en-US" sz="2000" dirty="0">
                  <a:solidFill>
                    <a:schemeClr val="tx1">
                      <a:lumMod val="75000"/>
                      <a:lumOff val="25000"/>
                    </a:schemeClr>
                  </a:solidFill>
                  <a:cs typeface="Arial" panose="020B0604020202020204" pitchFamily="34" charset="0"/>
                </a:rPr>
                <a:t>Tools &amp; </a:t>
              </a:r>
              <a:r>
                <a:rPr lang="en-US" sz="2000" dirty="0" smtClean="0">
                  <a:solidFill>
                    <a:schemeClr val="tx1">
                      <a:lumMod val="75000"/>
                      <a:lumOff val="25000"/>
                    </a:schemeClr>
                  </a:solidFill>
                  <a:cs typeface="Arial" panose="020B0604020202020204" pitchFamily="34" charset="0"/>
                </a:rPr>
                <a:t>Deployment and Release Process</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Artifacts stored in the repository.</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How the docker Images are stored in repo.  </a:t>
              </a:r>
            </a:p>
            <a:p>
              <a:pPr marL="643182" lvl="3"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Monitoring </a:t>
              </a:r>
              <a:r>
                <a:rPr lang="en-US" sz="2000" dirty="0" smtClean="0">
                  <a:solidFill>
                    <a:schemeClr val="tx1">
                      <a:lumMod val="75000"/>
                      <a:lumOff val="25000"/>
                    </a:schemeClr>
                  </a:solidFill>
                  <a:cs typeface="Arial" panose="020B0604020202020204" pitchFamily="34" charset="0"/>
                </a:rPr>
                <a:t>the Applications.</a:t>
              </a:r>
              <a:endParaRPr lang="en-US" sz="2000" dirty="0">
                <a:solidFill>
                  <a:schemeClr val="tx1">
                    <a:lumMod val="75000"/>
                    <a:lumOff val="25000"/>
                  </a:schemeClr>
                </a:solidFill>
                <a:cs typeface="Arial" panose="020B0604020202020204" pitchFamily="34" charset="0"/>
              </a:endParaRPr>
            </a:p>
          </p:txBody>
        </p:sp>
        <p:sp>
          <p:nvSpPr>
            <p:cNvPr id="25" name="Rectangle 24">
              <a:extLst>
                <a:ext uri="{FF2B5EF4-FFF2-40B4-BE49-F238E27FC236}">
                  <a16:creationId xmlns:a16="http://schemas.microsoft.com/office/drawing/2014/main" xmlns="" id="{795EE668-7E2E-4D87-821A-92C51481F32C}"/>
                </a:ext>
              </a:extLst>
            </p:cNvPr>
            <p:cNvSpPr/>
            <p:nvPr/>
          </p:nvSpPr>
          <p:spPr>
            <a:xfrm>
              <a:off x="9032542" y="2656845"/>
              <a:ext cx="3743151" cy="1034557"/>
            </a:xfrm>
            <a:prstGeom prst="rect">
              <a:avLst/>
            </a:prstGeom>
          </p:spPr>
          <p:txBody>
            <a:bodyPr wrap="square">
              <a:spAutoFit/>
            </a:bodyPr>
            <a:lstStyle/>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Design Build the branching strategy.</a:t>
              </a:r>
            </a:p>
            <a:p>
              <a:pPr marL="182880" lvl="2" indent="-177800">
                <a:spcBef>
                  <a:spcPts val="300"/>
                </a:spcBef>
                <a:buClr>
                  <a:schemeClr val="tx1">
                    <a:lumMod val="75000"/>
                    <a:lumOff val="25000"/>
                  </a:schemeClr>
                </a:buClr>
                <a:buFont typeface="Wingdings" panose="05000000000000000000" pitchFamily="2" charset="2"/>
                <a:buChar char="§"/>
              </a:pPr>
              <a:r>
                <a:rPr lang="en-US" sz="2000" dirty="0" smtClean="0">
                  <a:solidFill>
                    <a:schemeClr val="tx1">
                      <a:lumMod val="75000"/>
                      <a:lumOff val="25000"/>
                    </a:schemeClr>
                  </a:solidFill>
                  <a:cs typeface="Arial" panose="020B0604020202020204" pitchFamily="34" charset="0"/>
                </a:rPr>
                <a:t>Design CICD Pipeline Implementation Strategy</a:t>
              </a:r>
            </a:p>
          </p:txBody>
        </p:sp>
        <p:cxnSp>
          <p:nvCxnSpPr>
            <p:cNvPr id="27" name="Straight Connector 26">
              <a:extLst>
                <a:ext uri="{FF2B5EF4-FFF2-40B4-BE49-F238E27FC236}">
                  <a16:creationId xmlns:a16="http://schemas.microsoft.com/office/drawing/2014/main" xmlns="" id="{9F6C8D33-C4A4-49FF-BE96-366561952687}"/>
                </a:ext>
              </a:extLst>
            </p:cNvPr>
            <p:cNvCxnSpPr>
              <a:cxnSpLocks/>
            </p:cNvCxnSpPr>
            <p:nvPr/>
          </p:nvCxnSpPr>
          <p:spPr>
            <a:xfrm>
              <a:off x="11578275" y="8164384"/>
              <a:ext cx="0" cy="401935"/>
            </a:xfrm>
            <a:prstGeom prst="line">
              <a:avLst/>
            </a:prstGeom>
            <a:noFill/>
            <a:ln w="12700" cap="flat" cmpd="sng" algn="ctr">
              <a:solidFill>
                <a:srgbClr val="A472BE"/>
              </a:solidFill>
              <a:prstDash val="solid"/>
            </a:ln>
            <a:effectLst/>
          </p:spPr>
        </p:cxnSp>
        <p:cxnSp>
          <p:nvCxnSpPr>
            <p:cNvPr id="28" name="Straight Connector 27">
              <a:extLst>
                <a:ext uri="{FF2B5EF4-FFF2-40B4-BE49-F238E27FC236}">
                  <a16:creationId xmlns:a16="http://schemas.microsoft.com/office/drawing/2014/main" xmlns="" id="{6B388573-1B02-4B66-B6D6-4AB84A1E2180}"/>
                </a:ext>
              </a:extLst>
            </p:cNvPr>
            <p:cNvCxnSpPr>
              <a:cxnSpLocks/>
            </p:cNvCxnSpPr>
            <p:nvPr/>
          </p:nvCxnSpPr>
          <p:spPr>
            <a:xfrm>
              <a:off x="11307419" y="8734558"/>
              <a:ext cx="0" cy="401935"/>
            </a:xfrm>
            <a:prstGeom prst="line">
              <a:avLst/>
            </a:prstGeom>
            <a:noFill/>
            <a:ln w="12700" cap="flat" cmpd="sng" algn="ctr">
              <a:solidFill>
                <a:srgbClr val="A472BE"/>
              </a:solidFill>
              <a:prstDash val="solid"/>
            </a:ln>
            <a:effectLst/>
          </p:spPr>
        </p:cxnSp>
        <p:sp>
          <p:nvSpPr>
            <p:cNvPr id="30" name="Rounded Rectangle 9">
              <a:extLst>
                <a:ext uri="{FF2B5EF4-FFF2-40B4-BE49-F238E27FC236}">
                  <a16:creationId xmlns:a16="http://schemas.microsoft.com/office/drawing/2014/main" xmlns="" id="{644E749E-6F83-4ADD-9214-37C288D96CB5}"/>
                </a:ext>
              </a:extLst>
            </p:cNvPr>
            <p:cNvSpPr/>
            <p:nvPr/>
          </p:nvSpPr>
          <p:spPr>
            <a:xfrm>
              <a:off x="8970689"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Final Solution document</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Sign Off</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xmlns="" id="{D846FEAF-48F4-4389-AE49-96763FA541E2}"/>
                </a:ext>
              </a:extLst>
            </p:cNvPr>
            <p:cNvSpPr/>
            <p:nvPr/>
          </p:nvSpPr>
          <p:spPr>
            <a:xfrm>
              <a:off x="462618" y="7499065"/>
              <a:ext cx="12433119" cy="375529"/>
            </a:xfrm>
            <a:prstGeom prst="rect">
              <a:avLst/>
            </a:prstGeom>
            <a:solidFill>
              <a:srgbClr val="A472BE"/>
            </a:solidFill>
            <a:ln w="9525" cap="flat" cmpd="sng" algn="ctr">
              <a:noFill/>
              <a:prstDash val="solid"/>
            </a:ln>
            <a:effectLst/>
          </p:spPr>
          <p:txBody>
            <a:bodyPr rtlCol="0" anchor="ctr"/>
            <a:lstStyle/>
            <a:p>
              <a:pPr algn="ctr">
                <a:defRPr/>
              </a:pPr>
              <a:r>
                <a:rPr lang="en-US" b="1" kern="0">
                  <a:solidFill>
                    <a:prstClr val="white"/>
                  </a:solidFill>
                  <a:ea typeface="Verdana" panose="020B0604030504040204" pitchFamily="34" charset="0"/>
                  <a:cs typeface="Arial" panose="020B0604020202020204" pitchFamily="34" charset="0"/>
                </a:rPr>
                <a:t>Deliverables</a:t>
              </a:r>
            </a:p>
          </p:txBody>
        </p:sp>
        <p:sp>
          <p:nvSpPr>
            <p:cNvPr id="34" name="Rounded Rectangle 16">
              <a:extLst>
                <a:ext uri="{FF2B5EF4-FFF2-40B4-BE49-F238E27FC236}">
                  <a16:creationId xmlns:a16="http://schemas.microsoft.com/office/drawing/2014/main" xmlns="" id="{317F0481-5FF4-4C89-B56F-66E813666FBC}"/>
                </a:ext>
              </a:extLst>
            </p:cNvPr>
            <p:cNvSpPr/>
            <p:nvPr/>
          </p:nvSpPr>
          <p:spPr>
            <a:xfrm>
              <a:off x="462618"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Gap </a:t>
              </a:r>
              <a:r>
                <a:rPr lang="en-US" kern="0" dirty="0">
                  <a:solidFill>
                    <a:schemeClr val="tx1">
                      <a:lumMod val="75000"/>
                      <a:lumOff val="25000"/>
                    </a:schemeClr>
                  </a:solidFill>
                  <a:ea typeface="Verdana" panose="020B0604030504040204" pitchFamily="34" charset="0"/>
                  <a:cs typeface="Arial" panose="020B0604020202020204" pitchFamily="34" charset="0"/>
                </a:rPr>
                <a:t>Report</a:t>
              </a:r>
            </a:p>
            <a:p>
              <a:pPr marL="171450" indent="-171450" algn="ctr">
                <a:buClr>
                  <a:schemeClr val="tx1">
                    <a:lumMod val="75000"/>
                    <a:lumOff val="25000"/>
                  </a:schemeClr>
                </a:buClr>
                <a:buFont typeface="Wingdings" panose="05000000000000000000" pitchFamily="2" charset="2"/>
                <a:buChar char="§"/>
                <a:defRPr/>
              </a:pP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sp>
          <p:nvSpPr>
            <p:cNvPr id="35" name="Rounded Rectangle 16">
              <a:extLst>
                <a:ext uri="{FF2B5EF4-FFF2-40B4-BE49-F238E27FC236}">
                  <a16:creationId xmlns:a16="http://schemas.microsoft.com/office/drawing/2014/main" xmlns="" id="{9112F221-4321-43BE-B6A6-4F2CEC0BCA8D}"/>
                </a:ext>
              </a:extLst>
            </p:cNvPr>
            <p:cNvSpPr/>
            <p:nvPr/>
          </p:nvSpPr>
          <p:spPr>
            <a:xfrm>
              <a:off x="4716653" y="8037743"/>
              <a:ext cx="3895955" cy="1261899"/>
            </a:xfrm>
            <a:prstGeom prst="roundRect">
              <a:avLst/>
            </a:prstGeom>
            <a:solidFill>
              <a:sysClr val="window" lastClr="FFFFFF"/>
            </a:solidFill>
            <a:ln w="12700" cap="flat" cmpd="sng" algn="ctr">
              <a:solidFill>
                <a:srgbClr val="A472BE"/>
              </a:solidFill>
              <a:prstDash val="solid"/>
            </a:ln>
            <a:effectLst/>
          </p:spPr>
          <p:txBody>
            <a:bodyPr rtlCol="0" anchor="ctr"/>
            <a:lstStyle/>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KT </a:t>
              </a:r>
              <a:r>
                <a:rPr lang="en-US" kern="0" dirty="0">
                  <a:solidFill>
                    <a:schemeClr val="tx1">
                      <a:lumMod val="75000"/>
                      <a:lumOff val="25000"/>
                    </a:schemeClr>
                  </a:solidFill>
                  <a:ea typeface="Verdana" panose="020B0604030504040204" pitchFamily="34" charset="0"/>
                  <a:cs typeface="Arial" panose="020B0604020202020204" pitchFamily="34" charset="0"/>
                </a:rPr>
                <a:t>Document </a:t>
              </a:r>
              <a:endParaRPr lang="en-US" kern="0" dirty="0" smtClean="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Tools and CICD Process Recommendation</a:t>
              </a:r>
              <a:endParaRPr lang="en-US" kern="0" dirty="0">
                <a:solidFill>
                  <a:schemeClr val="tx1">
                    <a:lumMod val="75000"/>
                    <a:lumOff val="25000"/>
                  </a:schemeClr>
                </a:solidFill>
                <a:ea typeface="Verdana" panose="020B0604030504040204" pitchFamily="34" charset="0"/>
                <a:cs typeface="Arial" panose="020B0604020202020204" pitchFamily="34" charset="0"/>
              </a:endParaRPr>
            </a:p>
            <a:p>
              <a:pPr marL="171450" indent="-171450">
                <a:buClr>
                  <a:schemeClr val="tx1">
                    <a:lumMod val="75000"/>
                    <a:lumOff val="25000"/>
                  </a:schemeClr>
                </a:buClr>
                <a:buFont typeface="Wingdings" panose="05000000000000000000" pitchFamily="2" charset="2"/>
                <a:buChar char="§"/>
                <a:defRPr/>
              </a:pPr>
              <a:r>
                <a:rPr lang="en-US" kern="0" dirty="0" smtClean="0">
                  <a:solidFill>
                    <a:schemeClr val="tx1">
                      <a:lumMod val="75000"/>
                      <a:lumOff val="25000"/>
                    </a:schemeClr>
                  </a:solidFill>
                  <a:ea typeface="Verdana" panose="020B0604030504040204" pitchFamily="34" charset="0"/>
                  <a:cs typeface="Arial" panose="020B0604020202020204" pitchFamily="34" charset="0"/>
                </a:rPr>
                <a:t>Design and Solution Plan</a:t>
              </a:r>
              <a:endParaRPr lang="en-US" kern="0" dirty="0">
                <a:solidFill>
                  <a:schemeClr val="tx1">
                    <a:lumMod val="75000"/>
                    <a:lumOff val="25000"/>
                  </a:schemeClr>
                </a:solidFill>
                <a:ea typeface="Verdana" panose="020B0604030504040204" pitchFamily="34" charset="0"/>
                <a:cs typeface="Arial" panose="020B0604020202020204" pitchFamily="34" charset="0"/>
              </a:endParaRPr>
            </a:p>
          </p:txBody>
        </p:sp>
      </p:grpSp>
    </p:spTree>
    <p:extLst>
      <p:ext uri="{BB962C8B-B14F-4D97-AF65-F5344CB8AC3E}">
        <p14:creationId xmlns:p14="http://schemas.microsoft.com/office/powerpoint/2010/main" val="14524589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0"/>
            <a:ext cx="14535150" cy="1256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9806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BraNCHING</a:t>
            </a:r>
            <a:r>
              <a:rPr lang="en-IN" dirty="0" smtClean="0"/>
              <a:t> STRATEGY</a:t>
            </a:r>
            <a:endParaRPr lang="en-IN" dirty="0"/>
          </a:p>
        </p:txBody>
      </p:sp>
      <p:pic>
        <p:nvPicPr>
          <p:cNvPr id="2049" name="Picture 37" descr="branch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813" y="1591294"/>
            <a:ext cx="9001496" cy="44294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2209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800" b="0" i="1" u="none" strike="noStrike" cap="none" normalizeH="0" baseline="0" dirty="0" smtClean="0">
                <a:ln>
                  <a:noFill/>
                </a:ln>
                <a:solidFill>
                  <a:srgbClr val="1F327B"/>
                </a:solidFill>
                <a:effectLst/>
                <a:latin typeface="Calibri Light" pitchFamily="34" charset="0"/>
                <a:ea typeface="Calibri" pitchFamily="34" charset="0"/>
                <a:cs typeface="Calibri" pitchFamily="34" charset="0"/>
              </a:rPr>
              <a:t>					</a:t>
            </a:r>
            <a:r>
              <a:rPr kumimoji="0" lang="en-US" altLang="en-US" sz="1000" b="0" i="0" u="none" strike="noStrike" cap="none" normalizeH="0" baseline="0" dirty="0" smtClean="0">
                <a:ln>
                  <a:noFill/>
                </a:ln>
                <a:solidFill>
                  <a:srgbClr val="292929"/>
                </a:solidFill>
                <a:effectLst/>
                <a:latin typeface="Calibri" pitchFamily="34" charset="0"/>
                <a:ea typeface="Calibri" pitchFamily="34" charset="0"/>
                <a:cs typeface="Calibri" pitchFamily="34" charset="0"/>
              </a:rPr>
              <a:t>Figure 4.1-Branching Strategy</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239108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1D636C-6A28-479E-825D-59BC6C6A5E43}"/>
              </a:ext>
            </a:extLst>
          </p:cNvPr>
          <p:cNvSpPr>
            <a:spLocks noGrp="1"/>
          </p:cNvSpPr>
          <p:nvPr>
            <p:ph type="title"/>
          </p:nvPr>
        </p:nvSpPr>
        <p:spPr>
          <a:xfrm>
            <a:off x="914400" y="244513"/>
            <a:ext cx="16217840" cy="630942"/>
          </a:xfrm>
        </p:spPr>
        <p:txBody>
          <a:bodyPr/>
          <a:lstStyle/>
          <a:p>
            <a:r>
              <a:rPr lang="en-IN" sz="3200" dirty="0">
                <a:latin typeface="+mn-lt"/>
              </a:rPr>
              <a:t>Philosophy &amp; Approach</a:t>
            </a:r>
          </a:p>
        </p:txBody>
      </p:sp>
      <p:pic>
        <p:nvPicPr>
          <p:cNvPr id="3" name="Picture 2" descr="Image result for devops">
            <a:extLst>
              <a:ext uri="{FF2B5EF4-FFF2-40B4-BE49-F238E27FC236}">
                <a16:creationId xmlns="" xmlns:a16="http://schemas.microsoft.com/office/drawing/2014/main" id="{57FE91FC-B8EB-4B58-8C4F-D9CB908DEB6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bwMode="auto">
          <a:xfrm>
            <a:off x="7025111" y="4395111"/>
            <a:ext cx="4331430" cy="2039878"/>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 xmlns:a16="http://schemas.microsoft.com/office/drawing/2014/main" id="{9D3CE3A4-5DE3-4E25-9E9B-ED3CBD85081B}"/>
              </a:ext>
            </a:extLst>
          </p:cNvPr>
          <p:cNvGrpSpPr/>
          <p:nvPr/>
        </p:nvGrpSpPr>
        <p:grpSpPr>
          <a:xfrm>
            <a:off x="2658324" y="3102698"/>
            <a:ext cx="12456300" cy="4608600"/>
            <a:chOff x="1927225" y="1765245"/>
            <a:chExt cx="5044596" cy="1866407"/>
          </a:xfrm>
        </p:grpSpPr>
        <p:sp>
          <p:nvSpPr>
            <p:cNvPr id="5" name="Freeform 11">
              <a:extLst>
                <a:ext uri="{FF2B5EF4-FFF2-40B4-BE49-F238E27FC236}">
                  <a16:creationId xmlns="" xmlns:a16="http://schemas.microsoft.com/office/drawing/2014/main" id="{A30AD1A5-23C5-4080-8FC2-120DF39DE304}"/>
                </a:ext>
              </a:extLst>
            </p:cNvPr>
            <p:cNvSpPr>
              <a:spLocks/>
            </p:cNvSpPr>
            <p:nvPr/>
          </p:nvSpPr>
          <p:spPr bwMode="auto">
            <a:xfrm>
              <a:off x="2107486" y="1765245"/>
              <a:ext cx="4864335" cy="1866407"/>
            </a:xfrm>
            <a:custGeom>
              <a:avLst/>
              <a:gdLst>
                <a:gd name="T0" fmla="*/ 1141 w 1496"/>
                <a:gd name="T1" fmla="*/ 0 h 710"/>
                <a:gd name="T2" fmla="*/ 352 w 1496"/>
                <a:gd name="T3" fmla="*/ 0 h 710"/>
                <a:gd name="T4" fmla="*/ 1 w 1496"/>
                <a:gd name="T5" fmla="*/ 306 h 710"/>
                <a:gd name="T6" fmla="*/ 199 w 1496"/>
                <a:gd name="T7" fmla="*/ 306 h 710"/>
                <a:gd name="T8" fmla="*/ 355 w 1496"/>
                <a:gd name="T9" fmla="*/ 191 h 710"/>
                <a:gd name="T10" fmla="*/ 1138 w 1496"/>
                <a:gd name="T11" fmla="*/ 191 h 710"/>
                <a:gd name="T12" fmla="*/ 1302 w 1496"/>
                <a:gd name="T13" fmla="*/ 355 h 710"/>
                <a:gd name="T14" fmla="*/ 1302 w 1496"/>
                <a:gd name="T15" fmla="*/ 355 h 710"/>
                <a:gd name="T16" fmla="*/ 1138 w 1496"/>
                <a:gd name="T17" fmla="*/ 519 h 710"/>
                <a:gd name="T18" fmla="*/ 355 w 1496"/>
                <a:gd name="T19" fmla="*/ 519 h 710"/>
                <a:gd name="T20" fmla="*/ 196 w 1496"/>
                <a:gd name="T21" fmla="*/ 395 h 710"/>
                <a:gd name="T22" fmla="*/ 0 w 1496"/>
                <a:gd name="T23" fmla="*/ 395 h 710"/>
                <a:gd name="T24" fmla="*/ 352 w 1496"/>
                <a:gd name="T25" fmla="*/ 710 h 710"/>
                <a:gd name="T26" fmla="*/ 1141 w 1496"/>
                <a:gd name="T27" fmla="*/ 710 h 710"/>
                <a:gd name="T28" fmla="*/ 1496 w 1496"/>
                <a:gd name="T29" fmla="*/ 355 h 710"/>
                <a:gd name="T30" fmla="*/ 1496 w 1496"/>
                <a:gd name="T31" fmla="*/ 355 h 710"/>
                <a:gd name="T32" fmla="*/ 1141 w 1496"/>
                <a:gd name="T33" fmla="*/ 0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96" h="710">
                  <a:moveTo>
                    <a:pt x="1141" y="0"/>
                  </a:moveTo>
                  <a:cubicBezTo>
                    <a:pt x="352" y="0"/>
                    <a:pt x="352" y="0"/>
                    <a:pt x="352" y="0"/>
                  </a:cubicBezTo>
                  <a:cubicBezTo>
                    <a:pt x="174" y="0"/>
                    <a:pt x="25" y="134"/>
                    <a:pt x="1" y="306"/>
                  </a:cubicBezTo>
                  <a:cubicBezTo>
                    <a:pt x="199" y="306"/>
                    <a:pt x="199" y="306"/>
                    <a:pt x="199" y="306"/>
                  </a:cubicBezTo>
                  <a:cubicBezTo>
                    <a:pt x="220" y="240"/>
                    <a:pt x="282" y="191"/>
                    <a:pt x="355" y="191"/>
                  </a:cubicBezTo>
                  <a:cubicBezTo>
                    <a:pt x="1138" y="191"/>
                    <a:pt x="1138" y="191"/>
                    <a:pt x="1138" y="191"/>
                  </a:cubicBezTo>
                  <a:cubicBezTo>
                    <a:pt x="1228" y="191"/>
                    <a:pt x="1302" y="265"/>
                    <a:pt x="1302" y="355"/>
                  </a:cubicBezTo>
                  <a:cubicBezTo>
                    <a:pt x="1302" y="355"/>
                    <a:pt x="1302" y="355"/>
                    <a:pt x="1302" y="355"/>
                  </a:cubicBezTo>
                  <a:cubicBezTo>
                    <a:pt x="1302" y="445"/>
                    <a:pt x="1228" y="519"/>
                    <a:pt x="1138" y="519"/>
                  </a:cubicBezTo>
                  <a:cubicBezTo>
                    <a:pt x="355" y="519"/>
                    <a:pt x="355" y="519"/>
                    <a:pt x="355" y="519"/>
                  </a:cubicBezTo>
                  <a:cubicBezTo>
                    <a:pt x="279" y="519"/>
                    <a:pt x="214" y="466"/>
                    <a:pt x="196" y="395"/>
                  </a:cubicBezTo>
                  <a:cubicBezTo>
                    <a:pt x="0" y="395"/>
                    <a:pt x="0" y="395"/>
                    <a:pt x="0" y="395"/>
                  </a:cubicBezTo>
                  <a:cubicBezTo>
                    <a:pt x="20" y="572"/>
                    <a:pt x="171" y="710"/>
                    <a:pt x="352" y="710"/>
                  </a:cubicBezTo>
                  <a:cubicBezTo>
                    <a:pt x="1141" y="710"/>
                    <a:pt x="1141" y="710"/>
                    <a:pt x="1141" y="710"/>
                  </a:cubicBezTo>
                  <a:cubicBezTo>
                    <a:pt x="1336" y="710"/>
                    <a:pt x="1496" y="550"/>
                    <a:pt x="1496" y="355"/>
                  </a:cubicBezTo>
                  <a:cubicBezTo>
                    <a:pt x="1496" y="355"/>
                    <a:pt x="1496" y="355"/>
                    <a:pt x="1496" y="355"/>
                  </a:cubicBezTo>
                  <a:cubicBezTo>
                    <a:pt x="1496" y="160"/>
                    <a:pt x="1336" y="0"/>
                    <a:pt x="1141" y="0"/>
                  </a:cubicBez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 name="Freeform 5">
              <a:extLst>
                <a:ext uri="{FF2B5EF4-FFF2-40B4-BE49-F238E27FC236}">
                  <a16:creationId xmlns="" xmlns:a16="http://schemas.microsoft.com/office/drawing/2014/main" id="{24208390-C26B-431E-BD9B-DE762B629CBC}"/>
                </a:ext>
              </a:extLst>
            </p:cNvPr>
            <p:cNvSpPr/>
            <p:nvPr/>
          </p:nvSpPr>
          <p:spPr>
            <a:xfrm>
              <a:off x="1927225" y="2579370"/>
              <a:ext cx="987425" cy="234950"/>
            </a:xfrm>
            <a:custGeom>
              <a:avLst/>
              <a:gdLst>
                <a:gd name="connsiteX0" fmla="*/ 498475 w 987425"/>
                <a:gd name="connsiteY0" fmla="*/ 0 h 234950"/>
                <a:gd name="connsiteX1" fmla="*/ 0 w 987425"/>
                <a:gd name="connsiteY1" fmla="*/ 234950 h 234950"/>
                <a:gd name="connsiteX2" fmla="*/ 987425 w 987425"/>
                <a:gd name="connsiteY2" fmla="*/ 234950 h 234950"/>
                <a:gd name="connsiteX3" fmla="*/ 498475 w 987425"/>
                <a:gd name="connsiteY3" fmla="*/ 0 h 234950"/>
              </a:gdLst>
              <a:ahLst/>
              <a:cxnLst>
                <a:cxn ang="0">
                  <a:pos x="connsiteX0" y="connsiteY0"/>
                </a:cxn>
                <a:cxn ang="0">
                  <a:pos x="connsiteX1" y="connsiteY1"/>
                </a:cxn>
                <a:cxn ang="0">
                  <a:pos x="connsiteX2" y="connsiteY2"/>
                </a:cxn>
                <a:cxn ang="0">
                  <a:pos x="connsiteX3" y="connsiteY3"/>
                </a:cxn>
              </a:cxnLst>
              <a:rect l="l" t="t" r="r" b="b"/>
              <a:pathLst>
                <a:path w="987425" h="234950">
                  <a:moveTo>
                    <a:pt x="498475" y="0"/>
                  </a:moveTo>
                  <a:lnTo>
                    <a:pt x="0" y="234950"/>
                  </a:lnTo>
                  <a:lnTo>
                    <a:pt x="987425" y="234950"/>
                  </a:lnTo>
                  <a:lnTo>
                    <a:pt x="498475"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7" name="Freeform 12">
            <a:extLst>
              <a:ext uri="{FF2B5EF4-FFF2-40B4-BE49-F238E27FC236}">
                <a16:creationId xmlns="" xmlns:a16="http://schemas.microsoft.com/office/drawing/2014/main" id="{50F4EA72-FAF9-495D-9D11-CB616B96B74D}"/>
              </a:ext>
            </a:extLst>
          </p:cNvPr>
          <p:cNvSpPr>
            <a:spLocks/>
          </p:cNvSpPr>
          <p:nvPr/>
        </p:nvSpPr>
        <p:spPr bwMode="auto">
          <a:xfrm>
            <a:off x="3344744" y="3163158"/>
            <a:ext cx="11929624" cy="4548140"/>
          </a:xfrm>
          <a:custGeom>
            <a:avLst/>
            <a:gdLst>
              <a:gd name="T0" fmla="*/ 0 w 1486"/>
              <a:gd name="T1" fmla="*/ 270 h 701"/>
              <a:gd name="T2" fmla="*/ 154 w 1486"/>
              <a:gd name="T3" fmla="*/ 270 h 701"/>
              <a:gd name="T4" fmla="*/ 344 w 1486"/>
              <a:gd name="T5" fmla="*/ 155 h 701"/>
              <a:gd name="T6" fmla="*/ 1131 w 1486"/>
              <a:gd name="T7" fmla="*/ 155 h 701"/>
              <a:gd name="T8" fmla="*/ 1299 w 1486"/>
              <a:gd name="T9" fmla="*/ 330 h 701"/>
              <a:gd name="T10" fmla="*/ 1151 w 1486"/>
              <a:gd name="T11" fmla="*/ 537 h 701"/>
              <a:gd name="T12" fmla="*/ 800 w 1486"/>
              <a:gd name="T13" fmla="*/ 537 h 701"/>
              <a:gd name="T14" fmla="*/ 800 w 1486"/>
              <a:gd name="T15" fmla="*/ 675 h 701"/>
              <a:gd name="T16" fmla="*/ 1110 w 1486"/>
              <a:gd name="T17" fmla="*/ 674 h 701"/>
              <a:gd name="T18" fmla="*/ 1396 w 1486"/>
              <a:gd name="T19" fmla="*/ 507 h 701"/>
              <a:gd name="T20" fmla="*/ 1390 w 1486"/>
              <a:gd name="T21" fmla="*/ 177 h 701"/>
              <a:gd name="T22" fmla="*/ 1084 w 1486"/>
              <a:gd name="T23" fmla="*/ 13 h 701"/>
              <a:gd name="T24" fmla="*/ 346 w 1486"/>
              <a:gd name="T25" fmla="*/ 13 h 701"/>
              <a:gd name="T26" fmla="*/ 11 w 1486"/>
              <a:gd name="T27" fmla="*/ 237 h 701"/>
              <a:gd name="T28" fmla="*/ 0 w 1486"/>
              <a:gd name="T29" fmla="*/ 270 h 7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86" h="701">
                <a:moveTo>
                  <a:pt x="0" y="270"/>
                </a:moveTo>
                <a:cubicBezTo>
                  <a:pt x="154" y="270"/>
                  <a:pt x="154" y="270"/>
                  <a:pt x="154" y="270"/>
                </a:cubicBezTo>
                <a:cubicBezTo>
                  <a:pt x="154" y="270"/>
                  <a:pt x="174" y="155"/>
                  <a:pt x="344" y="155"/>
                </a:cubicBezTo>
                <a:cubicBezTo>
                  <a:pt x="515" y="155"/>
                  <a:pt x="1131" y="155"/>
                  <a:pt x="1131" y="155"/>
                </a:cubicBezTo>
                <a:cubicBezTo>
                  <a:pt x="1131" y="155"/>
                  <a:pt x="1290" y="174"/>
                  <a:pt x="1299" y="330"/>
                </a:cubicBezTo>
                <a:cubicBezTo>
                  <a:pt x="1307" y="473"/>
                  <a:pt x="1199" y="524"/>
                  <a:pt x="1151" y="537"/>
                </a:cubicBezTo>
                <a:cubicBezTo>
                  <a:pt x="1099" y="550"/>
                  <a:pt x="800" y="537"/>
                  <a:pt x="800" y="537"/>
                </a:cubicBezTo>
                <a:cubicBezTo>
                  <a:pt x="800" y="675"/>
                  <a:pt x="800" y="675"/>
                  <a:pt x="800" y="675"/>
                </a:cubicBezTo>
                <a:cubicBezTo>
                  <a:pt x="1110" y="674"/>
                  <a:pt x="1110" y="674"/>
                  <a:pt x="1110" y="674"/>
                </a:cubicBezTo>
                <a:cubicBezTo>
                  <a:pt x="1110" y="674"/>
                  <a:pt x="1268" y="701"/>
                  <a:pt x="1396" y="507"/>
                </a:cubicBezTo>
                <a:cubicBezTo>
                  <a:pt x="1396" y="507"/>
                  <a:pt x="1486" y="341"/>
                  <a:pt x="1390" y="177"/>
                </a:cubicBezTo>
                <a:cubicBezTo>
                  <a:pt x="1390" y="177"/>
                  <a:pt x="1307" y="21"/>
                  <a:pt x="1084" y="13"/>
                </a:cubicBezTo>
                <a:cubicBezTo>
                  <a:pt x="346" y="13"/>
                  <a:pt x="346" y="13"/>
                  <a:pt x="346" y="13"/>
                </a:cubicBezTo>
                <a:cubicBezTo>
                  <a:pt x="346" y="13"/>
                  <a:pt x="112" y="0"/>
                  <a:pt x="11" y="237"/>
                </a:cubicBezTo>
                <a:lnTo>
                  <a:pt x="0" y="270"/>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8" name="Freeform 7">
            <a:extLst>
              <a:ext uri="{FF2B5EF4-FFF2-40B4-BE49-F238E27FC236}">
                <a16:creationId xmlns="" xmlns:a16="http://schemas.microsoft.com/office/drawing/2014/main" id="{761B7AB9-5592-4D6F-904E-6BBDC0061C11}"/>
              </a:ext>
            </a:extLst>
          </p:cNvPr>
          <p:cNvSpPr/>
          <p:nvPr/>
        </p:nvSpPr>
        <p:spPr>
          <a:xfrm>
            <a:off x="9302589" y="6536693"/>
            <a:ext cx="474310" cy="1128934"/>
          </a:xfrm>
          <a:custGeom>
            <a:avLst/>
            <a:gdLst>
              <a:gd name="connsiteX0" fmla="*/ 0 w 177800"/>
              <a:gd name="connsiteY0" fmla="*/ 200025 h 457200"/>
              <a:gd name="connsiteX1" fmla="*/ 177800 w 177800"/>
              <a:gd name="connsiteY1" fmla="*/ 457200 h 457200"/>
              <a:gd name="connsiteX2" fmla="*/ 177800 w 177800"/>
              <a:gd name="connsiteY2" fmla="*/ 0 h 457200"/>
              <a:gd name="connsiteX3" fmla="*/ 0 w 177800"/>
              <a:gd name="connsiteY3" fmla="*/ 200025 h 457200"/>
              <a:gd name="connsiteX0" fmla="*/ 0 w 194469"/>
              <a:gd name="connsiteY0" fmla="*/ 219075 h 457200"/>
              <a:gd name="connsiteX1" fmla="*/ 194469 w 194469"/>
              <a:gd name="connsiteY1" fmla="*/ 457200 h 457200"/>
              <a:gd name="connsiteX2" fmla="*/ 194469 w 194469"/>
              <a:gd name="connsiteY2" fmla="*/ 0 h 457200"/>
              <a:gd name="connsiteX3" fmla="*/ 0 w 194469"/>
              <a:gd name="connsiteY3" fmla="*/ 219075 h 457200"/>
              <a:gd name="connsiteX0" fmla="*/ 0 w 192088"/>
              <a:gd name="connsiteY0" fmla="*/ 230981 h 457200"/>
              <a:gd name="connsiteX1" fmla="*/ 192088 w 192088"/>
              <a:gd name="connsiteY1" fmla="*/ 457200 h 457200"/>
              <a:gd name="connsiteX2" fmla="*/ 192088 w 192088"/>
              <a:gd name="connsiteY2" fmla="*/ 0 h 457200"/>
              <a:gd name="connsiteX3" fmla="*/ 0 w 192088"/>
              <a:gd name="connsiteY3" fmla="*/ 230981 h 457200"/>
            </a:gdLst>
            <a:ahLst/>
            <a:cxnLst>
              <a:cxn ang="0">
                <a:pos x="connsiteX0" y="connsiteY0"/>
              </a:cxn>
              <a:cxn ang="0">
                <a:pos x="connsiteX1" y="connsiteY1"/>
              </a:cxn>
              <a:cxn ang="0">
                <a:pos x="connsiteX2" y="connsiteY2"/>
              </a:cxn>
              <a:cxn ang="0">
                <a:pos x="connsiteX3" y="connsiteY3"/>
              </a:cxn>
            </a:cxnLst>
            <a:rect l="l" t="t" r="r" b="b"/>
            <a:pathLst>
              <a:path w="192088" h="457200">
                <a:moveTo>
                  <a:pt x="0" y="230981"/>
                </a:moveTo>
                <a:lnTo>
                  <a:pt x="192088" y="457200"/>
                </a:lnTo>
                <a:lnTo>
                  <a:pt x="192088" y="0"/>
                </a:lnTo>
                <a:lnTo>
                  <a:pt x="0" y="230981"/>
                </a:lnTo>
                <a:close/>
              </a:path>
            </a:pathLst>
          </a:custGeom>
          <a:solidFill>
            <a:srgbClr val="CBD414"/>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9" name="Freeform 40">
            <a:extLst>
              <a:ext uri="{FF2B5EF4-FFF2-40B4-BE49-F238E27FC236}">
                <a16:creationId xmlns="" xmlns:a16="http://schemas.microsoft.com/office/drawing/2014/main" id="{0E490C4C-F2AC-43C6-9789-2A0C454A7996}"/>
              </a:ext>
            </a:extLst>
          </p:cNvPr>
          <p:cNvSpPr>
            <a:spLocks noEditPoints="1"/>
          </p:cNvSpPr>
          <p:nvPr/>
        </p:nvSpPr>
        <p:spPr bwMode="auto">
          <a:xfrm>
            <a:off x="5872375" y="34867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0" name="Freeform 40">
            <a:extLst>
              <a:ext uri="{FF2B5EF4-FFF2-40B4-BE49-F238E27FC236}">
                <a16:creationId xmlns="" xmlns:a16="http://schemas.microsoft.com/office/drawing/2014/main" id="{6DAF814E-71B7-4A89-B18B-FE86DF720022}"/>
              </a:ext>
            </a:extLst>
          </p:cNvPr>
          <p:cNvSpPr>
            <a:spLocks noEditPoints="1"/>
          </p:cNvSpPr>
          <p:nvPr/>
        </p:nvSpPr>
        <p:spPr bwMode="auto">
          <a:xfrm>
            <a:off x="7484279"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1" name="Freeform 40">
            <a:extLst>
              <a:ext uri="{FF2B5EF4-FFF2-40B4-BE49-F238E27FC236}">
                <a16:creationId xmlns="" xmlns:a16="http://schemas.microsoft.com/office/drawing/2014/main" id="{D5F79C97-121C-43B7-B614-0A6A1524DB75}"/>
              </a:ext>
            </a:extLst>
          </p:cNvPr>
          <p:cNvSpPr>
            <a:spLocks noEditPoints="1"/>
          </p:cNvSpPr>
          <p:nvPr/>
        </p:nvSpPr>
        <p:spPr bwMode="auto">
          <a:xfrm>
            <a:off x="9108883" y="346134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2" name="Freeform 40">
            <a:extLst>
              <a:ext uri="{FF2B5EF4-FFF2-40B4-BE49-F238E27FC236}">
                <a16:creationId xmlns="" xmlns:a16="http://schemas.microsoft.com/office/drawing/2014/main" id="{77FC37E4-8A0D-4DC0-BA7B-8F5201C24803}"/>
              </a:ext>
            </a:extLst>
          </p:cNvPr>
          <p:cNvSpPr>
            <a:spLocks noEditPoints="1"/>
          </p:cNvSpPr>
          <p:nvPr/>
        </p:nvSpPr>
        <p:spPr bwMode="auto">
          <a:xfrm>
            <a:off x="10788215" y="347691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3" name="Freeform 40">
            <a:extLst>
              <a:ext uri="{FF2B5EF4-FFF2-40B4-BE49-F238E27FC236}">
                <a16:creationId xmlns="" xmlns:a16="http://schemas.microsoft.com/office/drawing/2014/main" id="{2D4B7577-C61A-47BF-9762-149A4E95BA01}"/>
              </a:ext>
            </a:extLst>
          </p:cNvPr>
          <p:cNvSpPr>
            <a:spLocks noEditPoints="1"/>
          </p:cNvSpPr>
          <p:nvPr/>
        </p:nvSpPr>
        <p:spPr bwMode="auto">
          <a:xfrm>
            <a:off x="13619129" y="410011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4" name="Freeform 40">
            <a:extLst>
              <a:ext uri="{FF2B5EF4-FFF2-40B4-BE49-F238E27FC236}">
                <a16:creationId xmlns="" xmlns:a16="http://schemas.microsoft.com/office/drawing/2014/main" id="{1DC31D7A-BF73-4DFC-98CE-65522D58C889}"/>
              </a:ext>
            </a:extLst>
          </p:cNvPr>
          <p:cNvSpPr>
            <a:spLocks noEditPoints="1"/>
          </p:cNvSpPr>
          <p:nvPr/>
        </p:nvSpPr>
        <p:spPr bwMode="auto">
          <a:xfrm>
            <a:off x="14063463" y="539429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5" name="Freeform 40">
            <a:extLst>
              <a:ext uri="{FF2B5EF4-FFF2-40B4-BE49-F238E27FC236}">
                <a16:creationId xmlns="" xmlns:a16="http://schemas.microsoft.com/office/drawing/2014/main" id="{881290E7-C413-46EB-AE6B-F366BF5CFE80}"/>
              </a:ext>
            </a:extLst>
          </p:cNvPr>
          <p:cNvSpPr>
            <a:spLocks noEditPoints="1"/>
          </p:cNvSpPr>
          <p:nvPr/>
        </p:nvSpPr>
        <p:spPr bwMode="auto">
          <a:xfrm>
            <a:off x="13212511" y="6549378"/>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6" name="Freeform 40">
            <a:extLst>
              <a:ext uri="{FF2B5EF4-FFF2-40B4-BE49-F238E27FC236}">
                <a16:creationId xmlns="" xmlns:a16="http://schemas.microsoft.com/office/drawing/2014/main" id="{112D0708-3076-47CB-B276-7364DA94C5D2}"/>
              </a:ext>
            </a:extLst>
          </p:cNvPr>
          <p:cNvSpPr>
            <a:spLocks noEditPoints="1"/>
          </p:cNvSpPr>
          <p:nvPr/>
        </p:nvSpPr>
        <p:spPr bwMode="auto">
          <a:xfrm>
            <a:off x="10022881" y="6859922"/>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7" name="Freeform 40">
            <a:extLst>
              <a:ext uri="{FF2B5EF4-FFF2-40B4-BE49-F238E27FC236}">
                <a16:creationId xmlns="" xmlns:a16="http://schemas.microsoft.com/office/drawing/2014/main" id="{79E44773-0C00-4E6D-A9A9-91AAEBE987E1}"/>
              </a:ext>
            </a:extLst>
          </p:cNvPr>
          <p:cNvSpPr>
            <a:spLocks noEditPoints="1"/>
          </p:cNvSpPr>
          <p:nvPr/>
        </p:nvSpPr>
        <p:spPr bwMode="auto">
          <a:xfrm>
            <a:off x="5940277"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18" name="Freeform 56">
            <a:extLst>
              <a:ext uri="{FF2B5EF4-FFF2-40B4-BE49-F238E27FC236}">
                <a16:creationId xmlns="" xmlns:a16="http://schemas.microsoft.com/office/drawing/2014/main" id="{5D3466BD-B473-434E-A87E-9E2D882E3A5A}"/>
              </a:ext>
            </a:extLst>
          </p:cNvPr>
          <p:cNvSpPr>
            <a:spLocks/>
          </p:cNvSpPr>
          <p:nvPr/>
        </p:nvSpPr>
        <p:spPr bwMode="auto">
          <a:xfrm>
            <a:off x="4831306" y="3695007"/>
            <a:ext cx="407496" cy="427870"/>
          </a:xfrm>
          <a:custGeom>
            <a:avLst/>
            <a:gdLst/>
            <a:ahLst/>
            <a:cxnLst>
              <a:cxn ang="0">
                <a:pos x="0" y="2668"/>
              </a:cxn>
              <a:cxn ang="0">
                <a:pos x="1181" y="2668"/>
              </a:cxn>
              <a:cxn ang="0">
                <a:pos x="1673" y="3488"/>
              </a:cxn>
              <a:cxn ang="0">
                <a:pos x="3842" y="0"/>
              </a:cxn>
              <a:cxn ang="0">
                <a:pos x="5023" y="0"/>
              </a:cxn>
              <a:cxn ang="0">
                <a:pos x="1696" y="5286"/>
              </a:cxn>
              <a:cxn ang="0">
                <a:pos x="0" y="2668"/>
              </a:cxn>
            </a:cxnLst>
            <a:rect l="0" t="0" r="r" b="b"/>
            <a:pathLst>
              <a:path w="5023" h="5286">
                <a:moveTo>
                  <a:pt x="0" y="2668"/>
                </a:moveTo>
                <a:lnTo>
                  <a:pt x="1181" y="2668"/>
                </a:lnTo>
                <a:lnTo>
                  <a:pt x="1673" y="3488"/>
                </a:lnTo>
                <a:lnTo>
                  <a:pt x="3842" y="0"/>
                </a:lnTo>
                <a:lnTo>
                  <a:pt x="5023" y="0"/>
                </a:lnTo>
                <a:lnTo>
                  <a:pt x="1696" y="5286"/>
                </a:lnTo>
                <a:lnTo>
                  <a:pt x="0" y="2668"/>
                </a:lnTo>
                <a:close/>
              </a:path>
            </a:pathLst>
          </a:custGeom>
          <a:solidFill>
            <a:srgbClr val="8064A2"/>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9" name="Group 443">
            <a:extLst>
              <a:ext uri="{FF2B5EF4-FFF2-40B4-BE49-F238E27FC236}">
                <a16:creationId xmlns="" xmlns:a16="http://schemas.microsoft.com/office/drawing/2014/main" id="{8B5BBA81-30CC-4F6B-84B2-50118CFFA98F}"/>
              </a:ext>
            </a:extLst>
          </p:cNvPr>
          <p:cNvGrpSpPr/>
          <p:nvPr/>
        </p:nvGrpSpPr>
        <p:grpSpPr>
          <a:xfrm>
            <a:off x="12264416" y="3520713"/>
            <a:ext cx="506268" cy="506270"/>
            <a:chOff x="5283200" y="5156200"/>
            <a:chExt cx="1295400" cy="1295401"/>
          </a:xfrm>
          <a:solidFill>
            <a:srgbClr val="3EABD8"/>
          </a:solidFill>
        </p:grpSpPr>
        <p:sp>
          <p:nvSpPr>
            <p:cNvPr id="20" name="Freeform 20">
              <a:extLst>
                <a:ext uri="{FF2B5EF4-FFF2-40B4-BE49-F238E27FC236}">
                  <a16:creationId xmlns="" xmlns:a16="http://schemas.microsoft.com/office/drawing/2014/main" id="{70BA77D5-2ED5-4DE2-BF11-D305648D01A3}"/>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21" name="Freeform 23">
              <a:extLst>
                <a:ext uri="{FF2B5EF4-FFF2-40B4-BE49-F238E27FC236}">
                  <a16:creationId xmlns="" xmlns:a16="http://schemas.microsoft.com/office/drawing/2014/main" id="{8C0142B4-6F65-4439-8DDD-F9281C094F15}"/>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22" name="Rectangle 21">
            <a:extLst>
              <a:ext uri="{FF2B5EF4-FFF2-40B4-BE49-F238E27FC236}">
                <a16:creationId xmlns="" xmlns:a16="http://schemas.microsoft.com/office/drawing/2014/main" id="{C6A54BBA-A296-46DC-ABA6-E409D0F3954C}"/>
              </a:ext>
            </a:extLst>
          </p:cNvPr>
          <p:cNvSpPr/>
          <p:nvPr/>
        </p:nvSpPr>
        <p:spPr>
          <a:xfrm>
            <a:off x="3764190" y="2360238"/>
            <a:ext cx="1840132" cy="800220"/>
          </a:xfrm>
          <a:prstGeom prst="rect">
            <a:avLst/>
          </a:prstGeom>
        </p:spPr>
        <p:txBody>
          <a:bodyPr wrap="squar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Precommit</a:t>
            </a:r>
            <a:r>
              <a:rPr lang="en-US" sz="2000" dirty="0">
                <a:solidFill>
                  <a:prstClr val="black">
                    <a:lumMod val="65000"/>
                    <a:lumOff val="35000"/>
                  </a:prstClr>
                </a:solidFill>
                <a:latin typeface="Arial" pitchFamily="34" charset="0"/>
                <a:cs typeface="Arial" pitchFamily="34" charset="0"/>
              </a:rPr>
              <a:t> checks</a:t>
            </a:r>
          </a:p>
        </p:txBody>
      </p:sp>
      <p:sp>
        <p:nvSpPr>
          <p:cNvPr id="23" name="Rectangle 22">
            <a:extLst>
              <a:ext uri="{FF2B5EF4-FFF2-40B4-BE49-F238E27FC236}">
                <a16:creationId xmlns="" xmlns:a16="http://schemas.microsoft.com/office/drawing/2014/main" id="{5C7170D2-EFF3-4FF5-82D0-C0EADAB2B41D}"/>
              </a:ext>
            </a:extLst>
          </p:cNvPr>
          <p:cNvSpPr/>
          <p:nvPr/>
        </p:nvSpPr>
        <p:spPr>
          <a:xfrm>
            <a:off x="5608627" y="2546521"/>
            <a:ext cx="93679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Build</a:t>
            </a:r>
          </a:p>
        </p:txBody>
      </p:sp>
      <p:sp>
        <p:nvSpPr>
          <p:cNvPr id="24" name="Rectangle 23">
            <a:extLst>
              <a:ext uri="{FF2B5EF4-FFF2-40B4-BE49-F238E27FC236}">
                <a16:creationId xmlns="" xmlns:a16="http://schemas.microsoft.com/office/drawing/2014/main" id="{A8EF7D78-BEAC-4DD1-9CC1-1FB308EDCAB2}"/>
              </a:ext>
            </a:extLst>
          </p:cNvPr>
          <p:cNvSpPr/>
          <p:nvPr/>
        </p:nvSpPr>
        <p:spPr>
          <a:xfrm>
            <a:off x="7342048" y="2546521"/>
            <a:ext cx="766876" cy="492442"/>
          </a:xfrm>
          <a:prstGeom prst="rect">
            <a:avLst/>
          </a:prstGeom>
        </p:spPr>
        <p:txBody>
          <a:bodyPr wrap="none" lIns="182880" tIns="91440" rIns="182880" bIns="91440">
            <a:spAutoFit/>
          </a:bodyPr>
          <a:lstStyle/>
          <a:p>
            <a:pPr algn="ctr" defTabSz="1371600"/>
            <a:r>
              <a:rPr lang="en-US" sz="2000" dirty="0" err="1">
                <a:solidFill>
                  <a:prstClr val="black">
                    <a:lumMod val="65000"/>
                    <a:lumOff val="35000"/>
                  </a:prstClr>
                </a:solidFill>
                <a:latin typeface="Arial" pitchFamily="34" charset="0"/>
                <a:cs typeface="Arial" pitchFamily="34" charset="0"/>
              </a:rPr>
              <a:t>IaC</a:t>
            </a:r>
            <a:endParaRPr lang="en-US" sz="2000" dirty="0">
              <a:solidFill>
                <a:prstClr val="black">
                  <a:lumMod val="65000"/>
                  <a:lumOff val="35000"/>
                </a:prstClr>
              </a:solidFill>
              <a:latin typeface="Arial" pitchFamily="34" charset="0"/>
              <a:cs typeface="Arial" pitchFamily="34" charset="0"/>
            </a:endParaRPr>
          </a:p>
        </p:txBody>
      </p:sp>
      <p:sp>
        <p:nvSpPr>
          <p:cNvPr id="25" name="Rectangle 24">
            <a:extLst>
              <a:ext uri="{FF2B5EF4-FFF2-40B4-BE49-F238E27FC236}">
                <a16:creationId xmlns="" xmlns:a16="http://schemas.microsoft.com/office/drawing/2014/main" id="{3F942113-C4AA-4A43-B88C-B1B704592BCE}"/>
              </a:ext>
            </a:extLst>
          </p:cNvPr>
          <p:cNvSpPr/>
          <p:nvPr/>
        </p:nvSpPr>
        <p:spPr>
          <a:xfrm>
            <a:off x="8656827" y="2546521"/>
            <a:ext cx="1305486"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Unit test</a:t>
            </a:r>
          </a:p>
        </p:txBody>
      </p:sp>
      <p:sp>
        <p:nvSpPr>
          <p:cNvPr id="26" name="Rectangle 25">
            <a:extLst>
              <a:ext uri="{FF2B5EF4-FFF2-40B4-BE49-F238E27FC236}">
                <a16:creationId xmlns="" xmlns:a16="http://schemas.microsoft.com/office/drawing/2014/main" id="{DF310BC9-B88B-46F4-9F4B-978380BCA4AD}"/>
              </a:ext>
            </a:extLst>
          </p:cNvPr>
          <p:cNvSpPr/>
          <p:nvPr/>
        </p:nvSpPr>
        <p:spPr>
          <a:xfrm>
            <a:off x="10189069"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Static code analysis</a:t>
            </a:r>
          </a:p>
        </p:txBody>
      </p:sp>
      <p:sp>
        <p:nvSpPr>
          <p:cNvPr id="27" name="Rectangle 26">
            <a:extLst>
              <a:ext uri="{FF2B5EF4-FFF2-40B4-BE49-F238E27FC236}">
                <a16:creationId xmlns="" xmlns:a16="http://schemas.microsoft.com/office/drawing/2014/main" id="{C859607F-0526-484A-8C01-7F718216486B}"/>
              </a:ext>
            </a:extLst>
          </p:cNvPr>
          <p:cNvSpPr/>
          <p:nvPr/>
        </p:nvSpPr>
        <p:spPr>
          <a:xfrm>
            <a:off x="12565907" y="2238738"/>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Peer code review</a:t>
            </a:r>
          </a:p>
        </p:txBody>
      </p:sp>
      <p:sp>
        <p:nvSpPr>
          <p:cNvPr id="28" name="Rectangle 27">
            <a:extLst>
              <a:ext uri="{FF2B5EF4-FFF2-40B4-BE49-F238E27FC236}">
                <a16:creationId xmlns="" xmlns:a16="http://schemas.microsoft.com/office/drawing/2014/main" id="{BD55687D-D0A5-4035-B81D-0BB4FC9C04B1}"/>
              </a:ext>
            </a:extLst>
          </p:cNvPr>
          <p:cNvSpPr/>
          <p:nvPr/>
        </p:nvSpPr>
        <p:spPr>
          <a:xfrm>
            <a:off x="14756251" y="3626730"/>
            <a:ext cx="1708010"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Merge to trunk</a:t>
            </a:r>
          </a:p>
        </p:txBody>
      </p:sp>
      <p:sp>
        <p:nvSpPr>
          <p:cNvPr id="29" name="Rectangle 28">
            <a:extLst>
              <a:ext uri="{FF2B5EF4-FFF2-40B4-BE49-F238E27FC236}">
                <a16:creationId xmlns="" xmlns:a16="http://schemas.microsoft.com/office/drawing/2014/main" id="{E1036FFB-9BFB-4EC8-B2E6-A5859A539037}"/>
              </a:ext>
            </a:extLst>
          </p:cNvPr>
          <p:cNvSpPr/>
          <p:nvPr/>
        </p:nvSpPr>
        <p:spPr>
          <a:xfrm>
            <a:off x="15101626" y="5254900"/>
            <a:ext cx="1611024" cy="800220"/>
          </a:xfrm>
          <a:prstGeom prst="rect">
            <a:avLst/>
          </a:prstGeom>
        </p:spPr>
        <p:txBody>
          <a:bodyPr wrap="square" lIns="182880" tIns="91440" rIns="182880" bIns="91440">
            <a:spAutoFit/>
          </a:bodyPr>
          <a:lstStyle/>
          <a:p>
            <a:pPr defTabSz="1371600"/>
            <a:r>
              <a:rPr lang="en-US" sz="2000" dirty="0">
                <a:solidFill>
                  <a:prstClr val="black">
                    <a:lumMod val="65000"/>
                    <a:lumOff val="35000"/>
                  </a:prstClr>
                </a:solidFill>
                <a:latin typeface="Arial" pitchFamily="34" charset="0"/>
                <a:cs typeface="Arial" pitchFamily="34" charset="0"/>
              </a:rPr>
              <a:t>Integrated build</a:t>
            </a:r>
          </a:p>
        </p:txBody>
      </p:sp>
      <p:sp>
        <p:nvSpPr>
          <p:cNvPr id="30" name="Rectangle 29">
            <a:extLst>
              <a:ext uri="{FF2B5EF4-FFF2-40B4-BE49-F238E27FC236}">
                <a16:creationId xmlns="" xmlns:a16="http://schemas.microsoft.com/office/drawing/2014/main" id="{22AF73F9-C3DE-48A0-B428-0CBF4E4CEE34}"/>
              </a:ext>
            </a:extLst>
          </p:cNvPr>
          <p:cNvSpPr/>
          <p:nvPr/>
        </p:nvSpPr>
        <p:spPr>
          <a:xfrm>
            <a:off x="13892008" y="7278797"/>
            <a:ext cx="1325088" cy="492442"/>
          </a:xfrm>
          <a:prstGeom prst="rect">
            <a:avLst/>
          </a:prstGeom>
        </p:spPr>
        <p:txBody>
          <a:bodyPr wrap="square" lIns="182880" tIns="91440" rIns="182880" bIns="91440">
            <a:spAutoFit/>
          </a:bodyPr>
          <a:lstStyle/>
          <a:p>
            <a:pPr defTabSz="1371600"/>
            <a:r>
              <a:rPr lang="en-US" sz="2000" dirty="0" err="1">
                <a:solidFill>
                  <a:prstClr val="black">
                    <a:lumMod val="65000"/>
                    <a:lumOff val="35000"/>
                  </a:prstClr>
                </a:solidFill>
                <a:latin typeface="Arial" pitchFamily="34" charset="0"/>
                <a:cs typeface="Arial" pitchFamily="34" charset="0"/>
              </a:rPr>
              <a:t>laC</a:t>
            </a:r>
            <a:endParaRPr lang="en-US" sz="2000" dirty="0">
              <a:solidFill>
                <a:prstClr val="black">
                  <a:lumMod val="65000"/>
                  <a:lumOff val="35000"/>
                </a:prstClr>
              </a:solidFill>
              <a:latin typeface="Arial" pitchFamily="34" charset="0"/>
              <a:cs typeface="Arial" pitchFamily="34" charset="0"/>
            </a:endParaRPr>
          </a:p>
        </p:txBody>
      </p:sp>
      <p:sp>
        <p:nvSpPr>
          <p:cNvPr id="31" name="Rectangle 30">
            <a:extLst>
              <a:ext uri="{FF2B5EF4-FFF2-40B4-BE49-F238E27FC236}">
                <a16:creationId xmlns="" xmlns:a16="http://schemas.microsoft.com/office/drawing/2014/main" id="{DF92D48B-7453-4A18-95EF-535B519F8FDA}"/>
              </a:ext>
            </a:extLst>
          </p:cNvPr>
          <p:cNvSpPr/>
          <p:nvPr/>
        </p:nvSpPr>
        <p:spPr>
          <a:xfrm>
            <a:off x="12049711" y="7738666"/>
            <a:ext cx="1708010"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32" name="Rectangle 31">
            <a:extLst>
              <a:ext uri="{FF2B5EF4-FFF2-40B4-BE49-F238E27FC236}">
                <a16:creationId xmlns="" xmlns:a16="http://schemas.microsoft.com/office/drawing/2014/main" id="{5D43CD2D-3052-4E6C-B898-08AD6FDD6D66}"/>
              </a:ext>
            </a:extLst>
          </p:cNvPr>
          <p:cNvSpPr/>
          <p:nvPr/>
        </p:nvSpPr>
        <p:spPr>
          <a:xfrm>
            <a:off x="9562159" y="7757716"/>
            <a:ext cx="2044882"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API-based test automation</a:t>
            </a:r>
          </a:p>
        </p:txBody>
      </p:sp>
      <p:grpSp>
        <p:nvGrpSpPr>
          <p:cNvPr id="33" name="Group 443">
            <a:extLst>
              <a:ext uri="{FF2B5EF4-FFF2-40B4-BE49-F238E27FC236}">
                <a16:creationId xmlns="" xmlns:a16="http://schemas.microsoft.com/office/drawing/2014/main" id="{97D2F0DE-6BE4-461E-B294-E3175179CE8A}"/>
              </a:ext>
            </a:extLst>
          </p:cNvPr>
          <p:cNvGrpSpPr/>
          <p:nvPr/>
        </p:nvGrpSpPr>
        <p:grpSpPr>
          <a:xfrm>
            <a:off x="8521038" y="6848009"/>
            <a:ext cx="506268" cy="506270"/>
            <a:chOff x="5283200" y="5156200"/>
            <a:chExt cx="1295400" cy="1295401"/>
          </a:xfrm>
          <a:solidFill>
            <a:srgbClr val="3EABD8"/>
          </a:solidFill>
        </p:grpSpPr>
        <p:sp>
          <p:nvSpPr>
            <p:cNvPr id="34" name="Freeform 20">
              <a:extLst>
                <a:ext uri="{FF2B5EF4-FFF2-40B4-BE49-F238E27FC236}">
                  <a16:creationId xmlns="" xmlns:a16="http://schemas.microsoft.com/office/drawing/2014/main" id="{DF3F8215-1194-4289-A237-8B0DAC36B4A4}"/>
                </a:ext>
              </a:extLst>
            </p:cNvPr>
            <p:cNvSpPr>
              <a:spLocks noEditPoints="1"/>
            </p:cNvSpPr>
            <p:nvPr/>
          </p:nvSpPr>
          <p:spPr bwMode="auto">
            <a:xfrm>
              <a:off x="5403850" y="5156200"/>
              <a:ext cx="1174750" cy="1184275"/>
            </a:xfrm>
            <a:custGeom>
              <a:avLst/>
              <a:gdLst/>
              <a:ahLst/>
              <a:cxnLst>
                <a:cxn ang="0">
                  <a:pos x="2112" y="238"/>
                </a:cxn>
                <a:cxn ang="0">
                  <a:pos x="1806" y="343"/>
                </a:cxn>
                <a:cxn ang="0">
                  <a:pos x="1569" y="500"/>
                </a:cxn>
                <a:cxn ang="0">
                  <a:pos x="1398" y="678"/>
                </a:cxn>
                <a:cxn ang="0">
                  <a:pos x="1292" y="852"/>
                </a:cxn>
                <a:cxn ang="0">
                  <a:pos x="1197" y="1171"/>
                </a:cxn>
                <a:cxn ang="0">
                  <a:pos x="1193" y="1516"/>
                </a:cxn>
                <a:cxn ang="0">
                  <a:pos x="1286" y="1820"/>
                </a:cxn>
                <a:cxn ang="0">
                  <a:pos x="1458" y="2079"/>
                </a:cxn>
                <a:cxn ang="0">
                  <a:pos x="1691" y="2281"/>
                </a:cxn>
                <a:cxn ang="0">
                  <a:pos x="1968" y="2421"/>
                </a:cxn>
                <a:cxn ang="0">
                  <a:pos x="2270" y="2492"/>
                </a:cxn>
                <a:cxn ang="0">
                  <a:pos x="2579" y="2484"/>
                </a:cxn>
                <a:cxn ang="0">
                  <a:pos x="2880" y="2390"/>
                </a:cxn>
                <a:cxn ang="0">
                  <a:pos x="3132" y="2218"/>
                </a:cxn>
                <a:cxn ang="0">
                  <a:pos x="3313" y="1993"/>
                </a:cxn>
                <a:cxn ang="0">
                  <a:pos x="3426" y="1730"/>
                </a:cxn>
                <a:cxn ang="0">
                  <a:pos x="3472" y="1446"/>
                </a:cxn>
                <a:cxn ang="0">
                  <a:pos x="3453" y="1156"/>
                </a:cxn>
                <a:cxn ang="0">
                  <a:pos x="3372" y="878"/>
                </a:cxn>
                <a:cxn ang="0">
                  <a:pos x="3231" y="628"/>
                </a:cxn>
                <a:cxn ang="0">
                  <a:pos x="3030" y="423"/>
                </a:cxn>
                <a:cxn ang="0">
                  <a:pos x="2774" y="278"/>
                </a:cxn>
                <a:cxn ang="0">
                  <a:pos x="2465" y="212"/>
                </a:cxn>
                <a:cxn ang="0">
                  <a:pos x="2591" y="24"/>
                </a:cxn>
                <a:cxn ang="0">
                  <a:pos x="2964" y="160"/>
                </a:cxn>
                <a:cxn ang="0">
                  <a:pos x="3264" y="370"/>
                </a:cxn>
                <a:cxn ang="0">
                  <a:pos x="3492" y="652"/>
                </a:cxn>
                <a:cxn ang="0">
                  <a:pos x="3646" y="1007"/>
                </a:cxn>
                <a:cxn ang="0">
                  <a:pos x="3689" y="1556"/>
                </a:cxn>
                <a:cxn ang="0">
                  <a:pos x="3593" y="1891"/>
                </a:cxn>
                <a:cxn ang="0">
                  <a:pos x="3409" y="2181"/>
                </a:cxn>
                <a:cxn ang="0">
                  <a:pos x="3153" y="2414"/>
                </a:cxn>
                <a:cxn ang="0">
                  <a:pos x="2846" y="2577"/>
                </a:cxn>
                <a:cxn ang="0">
                  <a:pos x="2505" y="2662"/>
                </a:cxn>
                <a:cxn ang="0">
                  <a:pos x="2148" y="2656"/>
                </a:cxn>
                <a:cxn ang="0">
                  <a:pos x="1795" y="2548"/>
                </a:cxn>
                <a:cxn ang="0">
                  <a:pos x="1408" y="2650"/>
                </a:cxn>
                <a:cxn ang="0">
                  <a:pos x="1006" y="3076"/>
                </a:cxn>
                <a:cxn ang="0">
                  <a:pos x="617" y="3516"/>
                </a:cxn>
                <a:cxn ang="0">
                  <a:pos x="356" y="3650"/>
                </a:cxn>
                <a:cxn ang="0">
                  <a:pos x="181" y="3483"/>
                </a:cxn>
                <a:cxn ang="0">
                  <a:pos x="49" y="3340"/>
                </a:cxn>
                <a:cxn ang="0">
                  <a:pos x="209" y="3055"/>
                </a:cxn>
                <a:cxn ang="0">
                  <a:pos x="744" y="2582"/>
                </a:cxn>
                <a:cxn ang="0">
                  <a:pos x="1150" y="2180"/>
                </a:cxn>
                <a:cxn ang="0">
                  <a:pos x="1110" y="1809"/>
                </a:cxn>
                <a:cxn ang="0">
                  <a:pos x="1031" y="1446"/>
                </a:cxn>
                <a:cxn ang="0">
                  <a:pos x="1055" y="1082"/>
                </a:cxn>
                <a:cxn ang="0">
                  <a:pos x="1168" y="741"/>
                </a:cxn>
                <a:cxn ang="0">
                  <a:pos x="1361" y="442"/>
                </a:cxn>
                <a:cxn ang="0">
                  <a:pos x="1620" y="204"/>
                </a:cxn>
                <a:cxn ang="0">
                  <a:pos x="1935" y="50"/>
                </a:cxn>
              </a:cxnLst>
              <a:rect l="0" t="0" r="r" b="b"/>
              <a:pathLst>
                <a:path w="3697" h="3729">
                  <a:moveTo>
                    <a:pt x="2380" y="209"/>
                  </a:moveTo>
                  <a:lnTo>
                    <a:pt x="2291" y="213"/>
                  </a:lnTo>
                  <a:lnTo>
                    <a:pt x="2200" y="223"/>
                  </a:lnTo>
                  <a:lnTo>
                    <a:pt x="2112" y="238"/>
                  </a:lnTo>
                  <a:lnTo>
                    <a:pt x="2029" y="257"/>
                  </a:lnTo>
                  <a:lnTo>
                    <a:pt x="1950" y="282"/>
                  </a:lnTo>
                  <a:lnTo>
                    <a:pt x="1876" y="311"/>
                  </a:lnTo>
                  <a:lnTo>
                    <a:pt x="1806" y="343"/>
                  </a:lnTo>
                  <a:lnTo>
                    <a:pt x="1741" y="379"/>
                  </a:lnTo>
                  <a:lnTo>
                    <a:pt x="1679" y="417"/>
                  </a:lnTo>
                  <a:lnTo>
                    <a:pt x="1622" y="456"/>
                  </a:lnTo>
                  <a:lnTo>
                    <a:pt x="1569" y="500"/>
                  </a:lnTo>
                  <a:lnTo>
                    <a:pt x="1520" y="543"/>
                  </a:lnTo>
                  <a:lnTo>
                    <a:pt x="1475" y="588"/>
                  </a:lnTo>
                  <a:lnTo>
                    <a:pt x="1434" y="633"/>
                  </a:lnTo>
                  <a:lnTo>
                    <a:pt x="1398" y="678"/>
                  </a:lnTo>
                  <a:lnTo>
                    <a:pt x="1366" y="724"/>
                  </a:lnTo>
                  <a:lnTo>
                    <a:pt x="1337" y="768"/>
                  </a:lnTo>
                  <a:lnTo>
                    <a:pt x="1313" y="810"/>
                  </a:lnTo>
                  <a:lnTo>
                    <a:pt x="1292" y="852"/>
                  </a:lnTo>
                  <a:lnTo>
                    <a:pt x="1275" y="892"/>
                  </a:lnTo>
                  <a:lnTo>
                    <a:pt x="1241" y="987"/>
                  </a:lnTo>
                  <a:lnTo>
                    <a:pt x="1215" y="1080"/>
                  </a:lnTo>
                  <a:lnTo>
                    <a:pt x="1197" y="1171"/>
                  </a:lnTo>
                  <a:lnTo>
                    <a:pt x="1186" y="1261"/>
                  </a:lnTo>
                  <a:lnTo>
                    <a:pt x="1182" y="1348"/>
                  </a:lnTo>
                  <a:lnTo>
                    <a:pt x="1184" y="1433"/>
                  </a:lnTo>
                  <a:lnTo>
                    <a:pt x="1193" y="1516"/>
                  </a:lnTo>
                  <a:lnTo>
                    <a:pt x="1208" y="1596"/>
                  </a:lnTo>
                  <a:lnTo>
                    <a:pt x="1228" y="1674"/>
                  </a:lnTo>
                  <a:lnTo>
                    <a:pt x="1255" y="1748"/>
                  </a:lnTo>
                  <a:lnTo>
                    <a:pt x="1286" y="1820"/>
                  </a:lnTo>
                  <a:lnTo>
                    <a:pt x="1322" y="1889"/>
                  </a:lnTo>
                  <a:lnTo>
                    <a:pt x="1363" y="1956"/>
                  </a:lnTo>
                  <a:lnTo>
                    <a:pt x="1408" y="2019"/>
                  </a:lnTo>
                  <a:lnTo>
                    <a:pt x="1458" y="2079"/>
                  </a:lnTo>
                  <a:lnTo>
                    <a:pt x="1511" y="2134"/>
                  </a:lnTo>
                  <a:lnTo>
                    <a:pt x="1568" y="2187"/>
                  </a:lnTo>
                  <a:lnTo>
                    <a:pt x="1628" y="2236"/>
                  </a:lnTo>
                  <a:lnTo>
                    <a:pt x="1691" y="2281"/>
                  </a:lnTo>
                  <a:lnTo>
                    <a:pt x="1757" y="2322"/>
                  </a:lnTo>
                  <a:lnTo>
                    <a:pt x="1825" y="2359"/>
                  </a:lnTo>
                  <a:lnTo>
                    <a:pt x="1895" y="2393"/>
                  </a:lnTo>
                  <a:lnTo>
                    <a:pt x="1968" y="2421"/>
                  </a:lnTo>
                  <a:lnTo>
                    <a:pt x="2041" y="2446"/>
                  </a:lnTo>
                  <a:lnTo>
                    <a:pt x="2117" y="2466"/>
                  </a:lnTo>
                  <a:lnTo>
                    <a:pt x="2193" y="2480"/>
                  </a:lnTo>
                  <a:lnTo>
                    <a:pt x="2270" y="2492"/>
                  </a:lnTo>
                  <a:lnTo>
                    <a:pt x="2347" y="2496"/>
                  </a:lnTo>
                  <a:lnTo>
                    <a:pt x="2425" y="2498"/>
                  </a:lnTo>
                  <a:lnTo>
                    <a:pt x="2502" y="2493"/>
                  </a:lnTo>
                  <a:lnTo>
                    <a:pt x="2579" y="2484"/>
                  </a:lnTo>
                  <a:lnTo>
                    <a:pt x="2656" y="2469"/>
                  </a:lnTo>
                  <a:lnTo>
                    <a:pt x="2731" y="2448"/>
                  </a:lnTo>
                  <a:lnTo>
                    <a:pt x="2805" y="2422"/>
                  </a:lnTo>
                  <a:lnTo>
                    <a:pt x="2880" y="2390"/>
                  </a:lnTo>
                  <a:lnTo>
                    <a:pt x="2950" y="2353"/>
                  </a:lnTo>
                  <a:lnTo>
                    <a:pt x="3016" y="2312"/>
                  </a:lnTo>
                  <a:lnTo>
                    <a:pt x="3076" y="2268"/>
                  </a:lnTo>
                  <a:lnTo>
                    <a:pt x="3132" y="2218"/>
                  </a:lnTo>
                  <a:lnTo>
                    <a:pt x="3185" y="2166"/>
                  </a:lnTo>
                  <a:lnTo>
                    <a:pt x="3232" y="2112"/>
                  </a:lnTo>
                  <a:lnTo>
                    <a:pt x="3275" y="2054"/>
                  </a:lnTo>
                  <a:lnTo>
                    <a:pt x="3313" y="1993"/>
                  </a:lnTo>
                  <a:lnTo>
                    <a:pt x="3348" y="1930"/>
                  </a:lnTo>
                  <a:lnTo>
                    <a:pt x="3379" y="1865"/>
                  </a:lnTo>
                  <a:lnTo>
                    <a:pt x="3405" y="1798"/>
                  </a:lnTo>
                  <a:lnTo>
                    <a:pt x="3426" y="1730"/>
                  </a:lnTo>
                  <a:lnTo>
                    <a:pt x="3443" y="1661"/>
                  </a:lnTo>
                  <a:lnTo>
                    <a:pt x="3457" y="1589"/>
                  </a:lnTo>
                  <a:lnTo>
                    <a:pt x="3467" y="1517"/>
                  </a:lnTo>
                  <a:lnTo>
                    <a:pt x="3472" y="1446"/>
                  </a:lnTo>
                  <a:lnTo>
                    <a:pt x="3473" y="1373"/>
                  </a:lnTo>
                  <a:lnTo>
                    <a:pt x="3471" y="1300"/>
                  </a:lnTo>
                  <a:lnTo>
                    <a:pt x="3464" y="1228"/>
                  </a:lnTo>
                  <a:lnTo>
                    <a:pt x="3453" y="1156"/>
                  </a:lnTo>
                  <a:lnTo>
                    <a:pt x="3438" y="1085"/>
                  </a:lnTo>
                  <a:lnTo>
                    <a:pt x="3420" y="1014"/>
                  </a:lnTo>
                  <a:lnTo>
                    <a:pt x="3398" y="946"/>
                  </a:lnTo>
                  <a:lnTo>
                    <a:pt x="3372" y="878"/>
                  </a:lnTo>
                  <a:lnTo>
                    <a:pt x="3342" y="813"/>
                  </a:lnTo>
                  <a:lnTo>
                    <a:pt x="3309" y="748"/>
                  </a:lnTo>
                  <a:lnTo>
                    <a:pt x="3271" y="688"/>
                  </a:lnTo>
                  <a:lnTo>
                    <a:pt x="3231" y="628"/>
                  </a:lnTo>
                  <a:lnTo>
                    <a:pt x="3186" y="573"/>
                  </a:lnTo>
                  <a:lnTo>
                    <a:pt x="3138" y="520"/>
                  </a:lnTo>
                  <a:lnTo>
                    <a:pt x="3086" y="469"/>
                  </a:lnTo>
                  <a:lnTo>
                    <a:pt x="3030" y="423"/>
                  </a:lnTo>
                  <a:lnTo>
                    <a:pt x="2972" y="381"/>
                  </a:lnTo>
                  <a:lnTo>
                    <a:pt x="2909" y="343"/>
                  </a:lnTo>
                  <a:lnTo>
                    <a:pt x="2844" y="308"/>
                  </a:lnTo>
                  <a:lnTo>
                    <a:pt x="2774" y="278"/>
                  </a:lnTo>
                  <a:lnTo>
                    <a:pt x="2703" y="254"/>
                  </a:lnTo>
                  <a:lnTo>
                    <a:pt x="2627" y="235"/>
                  </a:lnTo>
                  <a:lnTo>
                    <a:pt x="2548" y="220"/>
                  </a:lnTo>
                  <a:lnTo>
                    <a:pt x="2465" y="212"/>
                  </a:lnTo>
                  <a:lnTo>
                    <a:pt x="2380" y="209"/>
                  </a:lnTo>
                  <a:close/>
                  <a:moveTo>
                    <a:pt x="2200" y="0"/>
                  </a:moveTo>
                  <a:lnTo>
                    <a:pt x="2486" y="0"/>
                  </a:lnTo>
                  <a:lnTo>
                    <a:pt x="2591" y="24"/>
                  </a:lnTo>
                  <a:lnTo>
                    <a:pt x="2690" y="51"/>
                  </a:lnTo>
                  <a:lnTo>
                    <a:pt x="2787" y="83"/>
                  </a:lnTo>
                  <a:lnTo>
                    <a:pt x="2877" y="119"/>
                  </a:lnTo>
                  <a:lnTo>
                    <a:pt x="2964" y="160"/>
                  </a:lnTo>
                  <a:lnTo>
                    <a:pt x="3045" y="205"/>
                  </a:lnTo>
                  <a:lnTo>
                    <a:pt x="3123" y="256"/>
                  </a:lnTo>
                  <a:lnTo>
                    <a:pt x="3195" y="311"/>
                  </a:lnTo>
                  <a:lnTo>
                    <a:pt x="3264" y="370"/>
                  </a:lnTo>
                  <a:lnTo>
                    <a:pt x="3327" y="433"/>
                  </a:lnTo>
                  <a:lnTo>
                    <a:pt x="3386" y="502"/>
                  </a:lnTo>
                  <a:lnTo>
                    <a:pt x="3441" y="574"/>
                  </a:lnTo>
                  <a:lnTo>
                    <a:pt x="3492" y="652"/>
                  </a:lnTo>
                  <a:lnTo>
                    <a:pt x="3537" y="733"/>
                  </a:lnTo>
                  <a:lnTo>
                    <a:pt x="3578" y="820"/>
                  </a:lnTo>
                  <a:lnTo>
                    <a:pt x="3614" y="910"/>
                  </a:lnTo>
                  <a:lnTo>
                    <a:pt x="3646" y="1007"/>
                  </a:lnTo>
                  <a:lnTo>
                    <a:pt x="3673" y="1106"/>
                  </a:lnTo>
                  <a:lnTo>
                    <a:pt x="3697" y="1211"/>
                  </a:lnTo>
                  <a:lnTo>
                    <a:pt x="3697" y="1465"/>
                  </a:lnTo>
                  <a:lnTo>
                    <a:pt x="3689" y="1556"/>
                  </a:lnTo>
                  <a:lnTo>
                    <a:pt x="3675" y="1643"/>
                  </a:lnTo>
                  <a:lnTo>
                    <a:pt x="3653" y="1729"/>
                  </a:lnTo>
                  <a:lnTo>
                    <a:pt x="3626" y="1812"/>
                  </a:lnTo>
                  <a:lnTo>
                    <a:pt x="3593" y="1891"/>
                  </a:lnTo>
                  <a:lnTo>
                    <a:pt x="3555" y="1969"/>
                  </a:lnTo>
                  <a:lnTo>
                    <a:pt x="3511" y="2043"/>
                  </a:lnTo>
                  <a:lnTo>
                    <a:pt x="3462" y="2113"/>
                  </a:lnTo>
                  <a:lnTo>
                    <a:pt x="3409" y="2181"/>
                  </a:lnTo>
                  <a:lnTo>
                    <a:pt x="3351" y="2244"/>
                  </a:lnTo>
                  <a:lnTo>
                    <a:pt x="3289" y="2305"/>
                  </a:lnTo>
                  <a:lnTo>
                    <a:pt x="3223" y="2360"/>
                  </a:lnTo>
                  <a:lnTo>
                    <a:pt x="3153" y="2414"/>
                  </a:lnTo>
                  <a:lnTo>
                    <a:pt x="3081" y="2461"/>
                  </a:lnTo>
                  <a:lnTo>
                    <a:pt x="3004" y="2504"/>
                  </a:lnTo>
                  <a:lnTo>
                    <a:pt x="2927" y="2543"/>
                  </a:lnTo>
                  <a:lnTo>
                    <a:pt x="2846" y="2577"/>
                  </a:lnTo>
                  <a:lnTo>
                    <a:pt x="2763" y="2606"/>
                  </a:lnTo>
                  <a:lnTo>
                    <a:pt x="2678" y="2630"/>
                  </a:lnTo>
                  <a:lnTo>
                    <a:pt x="2591" y="2649"/>
                  </a:lnTo>
                  <a:lnTo>
                    <a:pt x="2505" y="2662"/>
                  </a:lnTo>
                  <a:lnTo>
                    <a:pt x="2416" y="2670"/>
                  </a:lnTo>
                  <a:lnTo>
                    <a:pt x="2327" y="2671"/>
                  </a:lnTo>
                  <a:lnTo>
                    <a:pt x="2238" y="2667"/>
                  </a:lnTo>
                  <a:lnTo>
                    <a:pt x="2148" y="2656"/>
                  </a:lnTo>
                  <a:lnTo>
                    <a:pt x="2059" y="2639"/>
                  </a:lnTo>
                  <a:lnTo>
                    <a:pt x="1970" y="2615"/>
                  </a:lnTo>
                  <a:lnTo>
                    <a:pt x="1882" y="2585"/>
                  </a:lnTo>
                  <a:lnTo>
                    <a:pt x="1795" y="2548"/>
                  </a:lnTo>
                  <a:lnTo>
                    <a:pt x="1710" y="2504"/>
                  </a:lnTo>
                  <a:lnTo>
                    <a:pt x="1626" y="2453"/>
                  </a:lnTo>
                  <a:lnTo>
                    <a:pt x="1516" y="2550"/>
                  </a:lnTo>
                  <a:lnTo>
                    <a:pt x="1408" y="2650"/>
                  </a:lnTo>
                  <a:lnTo>
                    <a:pt x="1304" y="2754"/>
                  </a:lnTo>
                  <a:lnTo>
                    <a:pt x="1203" y="2860"/>
                  </a:lnTo>
                  <a:lnTo>
                    <a:pt x="1104" y="2968"/>
                  </a:lnTo>
                  <a:lnTo>
                    <a:pt x="1006" y="3076"/>
                  </a:lnTo>
                  <a:lnTo>
                    <a:pt x="909" y="3186"/>
                  </a:lnTo>
                  <a:lnTo>
                    <a:pt x="812" y="3298"/>
                  </a:lnTo>
                  <a:lnTo>
                    <a:pt x="715" y="3408"/>
                  </a:lnTo>
                  <a:lnTo>
                    <a:pt x="617" y="3516"/>
                  </a:lnTo>
                  <a:lnTo>
                    <a:pt x="517" y="3624"/>
                  </a:lnTo>
                  <a:lnTo>
                    <a:pt x="415" y="3729"/>
                  </a:lnTo>
                  <a:lnTo>
                    <a:pt x="387" y="3688"/>
                  </a:lnTo>
                  <a:lnTo>
                    <a:pt x="356" y="3650"/>
                  </a:lnTo>
                  <a:lnTo>
                    <a:pt x="323" y="3614"/>
                  </a:lnTo>
                  <a:lnTo>
                    <a:pt x="288" y="3581"/>
                  </a:lnTo>
                  <a:lnTo>
                    <a:pt x="252" y="3547"/>
                  </a:lnTo>
                  <a:lnTo>
                    <a:pt x="181" y="3483"/>
                  </a:lnTo>
                  <a:lnTo>
                    <a:pt x="145" y="3450"/>
                  </a:lnTo>
                  <a:lnTo>
                    <a:pt x="110" y="3415"/>
                  </a:lnTo>
                  <a:lnTo>
                    <a:pt x="78" y="3378"/>
                  </a:lnTo>
                  <a:lnTo>
                    <a:pt x="49" y="3340"/>
                  </a:lnTo>
                  <a:lnTo>
                    <a:pt x="22" y="3296"/>
                  </a:lnTo>
                  <a:lnTo>
                    <a:pt x="0" y="3251"/>
                  </a:lnTo>
                  <a:lnTo>
                    <a:pt x="103" y="3152"/>
                  </a:lnTo>
                  <a:lnTo>
                    <a:pt x="209" y="3055"/>
                  </a:lnTo>
                  <a:lnTo>
                    <a:pt x="315" y="2960"/>
                  </a:lnTo>
                  <a:lnTo>
                    <a:pt x="423" y="2865"/>
                  </a:lnTo>
                  <a:lnTo>
                    <a:pt x="638" y="2677"/>
                  </a:lnTo>
                  <a:lnTo>
                    <a:pt x="744" y="2582"/>
                  </a:lnTo>
                  <a:lnTo>
                    <a:pt x="849" y="2484"/>
                  </a:lnTo>
                  <a:lnTo>
                    <a:pt x="952" y="2385"/>
                  </a:lnTo>
                  <a:lnTo>
                    <a:pt x="1053" y="2284"/>
                  </a:lnTo>
                  <a:lnTo>
                    <a:pt x="1150" y="2180"/>
                  </a:lnTo>
                  <a:lnTo>
                    <a:pt x="1244" y="2071"/>
                  </a:lnTo>
                  <a:lnTo>
                    <a:pt x="1192" y="1986"/>
                  </a:lnTo>
                  <a:lnTo>
                    <a:pt x="1147" y="1898"/>
                  </a:lnTo>
                  <a:lnTo>
                    <a:pt x="1110" y="1809"/>
                  </a:lnTo>
                  <a:lnTo>
                    <a:pt x="1079" y="1720"/>
                  </a:lnTo>
                  <a:lnTo>
                    <a:pt x="1057" y="1629"/>
                  </a:lnTo>
                  <a:lnTo>
                    <a:pt x="1041" y="1537"/>
                  </a:lnTo>
                  <a:lnTo>
                    <a:pt x="1031" y="1446"/>
                  </a:lnTo>
                  <a:lnTo>
                    <a:pt x="1027" y="1354"/>
                  </a:lnTo>
                  <a:lnTo>
                    <a:pt x="1030" y="1263"/>
                  </a:lnTo>
                  <a:lnTo>
                    <a:pt x="1040" y="1172"/>
                  </a:lnTo>
                  <a:lnTo>
                    <a:pt x="1055" y="1082"/>
                  </a:lnTo>
                  <a:lnTo>
                    <a:pt x="1074" y="994"/>
                  </a:lnTo>
                  <a:lnTo>
                    <a:pt x="1100" y="908"/>
                  </a:lnTo>
                  <a:lnTo>
                    <a:pt x="1131" y="824"/>
                  </a:lnTo>
                  <a:lnTo>
                    <a:pt x="1168" y="741"/>
                  </a:lnTo>
                  <a:lnTo>
                    <a:pt x="1209" y="662"/>
                  </a:lnTo>
                  <a:lnTo>
                    <a:pt x="1255" y="585"/>
                  </a:lnTo>
                  <a:lnTo>
                    <a:pt x="1306" y="512"/>
                  </a:lnTo>
                  <a:lnTo>
                    <a:pt x="1361" y="442"/>
                  </a:lnTo>
                  <a:lnTo>
                    <a:pt x="1419" y="376"/>
                  </a:lnTo>
                  <a:lnTo>
                    <a:pt x="1482" y="314"/>
                  </a:lnTo>
                  <a:lnTo>
                    <a:pt x="1549" y="257"/>
                  </a:lnTo>
                  <a:lnTo>
                    <a:pt x="1620" y="204"/>
                  </a:lnTo>
                  <a:lnTo>
                    <a:pt x="1694" y="157"/>
                  </a:lnTo>
                  <a:lnTo>
                    <a:pt x="1772" y="115"/>
                  </a:lnTo>
                  <a:lnTo>
                    <a:pt x="1852" y="79"/>
                  </a:lnTo>
                  <a:lnTo>
                    <a:pt x="1935" y="50"/>
                  </a:lnTo>
                  <a:lnTo>
                    <a:pt x="2020" y="26"/>
                  </a:lnTo>
                  <a:lnTo>
                    <a:pt x="2109" y="10"/>
                  </a:lnTo>
                  <a:lnTo>
                    <a:pt x="2200"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35" name="Freeform 23">
              <a:extLst>
                <a:ext uri="{FF2B5EF4-FFF2-40B4-BE49-F238E27FC236}">
                  <a16:creationId xmlns="" xmlns:a16="http://schemas.microsoft.com/office/drawing/2014/main" id="{C60CE735-ACB3-4657-BA2F-658B43A0B9B0}"/>
                </a:ext>
              </a:extLst>
            </p:cNvPr>
            <p:cNvSpPr>
              <a:spLocks/>
            </p:cNvSpPr>
            <p:nvPr/>
          </p:nvSpPr>
          <p:spPr bwMode="auto">
            <a:xfrm>
              <a:off x="5283200" y="6249988"/>
              <a:ext cx="203200" cy="201613"/>
            </a:xfrm>
            <a:custGeom>
              <a:avLst/>
              <a:gdLst/>
              <a:ahLst/>
              <a:cxnLst>
                <a:cxn ang="0">
                  <a:pos x="223" y="0"/>
                </a:cxn>
                <a:cxn ang="0">
                  <a:pos x="265" y="53"/>
                </a:cxn>
                <a:cxn ang="0">
                  <a:pos x="309" y="104"/>
                </a:cxn>
                <a:cxn ang="0">
                  <a:pos x="357" y="152"/>
                </a:cxn>
                <a:cxn ang="0">
                  <a:pos x="406" y="199"/>
                </a:cxn>
                <a:cxn ang="0">
                  <a:pos x="455" y="246"/>
                </a:cxn>
                <a:cxn ang="0">
                  <a:pos x="503" y="293"/>
                </a:cxn>
                <a:cxn ang="0">
                  <a:pos x="551" y="342"/>
                </a:cxn>
                <a:cxn ang="0">
                  <a:pos x="596" y="392"/>
                </a:cxn>
                <a:cxn ang="0">
                  <a:pos x="638" y="445"/>
                </a:cxn>
                <a:cxn ang="0">
                  <a:pos x="624" y="471"/>
                </a:cxn>
                <a:cxn ang="0">
                  <a:pos x="608" y="494"/>
                </a:cxn>
                <a:cxn ang="0">
                  <a:pos x="589" y="513"/>
                </a:cxn>
                <a:cxn ang="0">
                  <a:pos x="569" y="532"/>
                </a:cxn>
                <a:cxn ang="0">
                  <a:pos x="527" y="569"/>
                </a:cxn>
                <a:cxn ang="0">
                  <a:pos x="508" y="589"/>
                </a:cxn>
                <a:cxn ang="0">
                  <a:pos x="491" y="611"/>
                </a:cxn>
                <a:cxn ang="0">
                  <a:pos x="478" y="637"/>
                </a:cxn>
                <a:cxn ang="0">
                  <a:pos x="382" y="637"/>
                </a:cxn>
                <a:cxn ang="0">
                  <a:pos x="318" y="606"/>
                </a:cxn>
                <a:cxn ang="0">
                  <a:pos x="258" y="569"/>
                </a:cxn>
                <a:cxn ang="0">
                  <a:pos x="204" y="528"/>
                </a:cxn>
                <a:cxn ang="0">
                  <a:pos x="153" y="484"/>
                </a:cxn>
                <a:cxn ang="0">
                  <a:pos x="109" y="433"/>
                </a:cxn>
                <a:cxn ang="0">
                  <a:pos x="68" y="379"/>
                </a:cxn>
                <a:cxn ang="0">
                  <a:pos x="31" y="319"/>
                </a:cxn>
                <a:cxn ang="0">
                  <a:pos x="0" y="255"/>
                </a:cxn>
                <a:cxn ang="0">
                  <a:pos x="0" y="160"/>
                </a:cxn>
                <a:cxn ang="0">
                  <a:pos x="21" y="151"/>
                </a:cxn>
                <a:cxn ang="0">
                  <a:pos x="40" y="140"/>
                </a:cxn>
                <a:cxn ang="0">
                  <a:pos x="56" y="126"/>
                </a:cxn>
                <a:cxn ang="0">
                  <a:pos x="83" y="94"/>
                </a:cxn>
                <a:cxn ang="0">
                  <a:pos x="95" y="78"/>
                </a:cxn>
                <a:cxn ang="0">
                  <a:pos x="122" y="46"/>
                </a:cxn>
                <a:cxn ang="0">
                  <a:pos x="137" y="32"/>
                </a:cxn>
                <a:cxn ang="0">
                  <a:pos x="155" y="20"/>
                </a:cxn>
                <a:cxn ang="0">
                  <a:pos x="174" y="10"/>
                </a:cxn>
                <a:cxn ang="0">
                  <a:pos x="197" y="3"/>
                </a:cxn>
                <a:cxn ang="0">
                  <a:pos x="223" y="0"/>
                </a:cxn>
              </a:cxnLst>
              <a:rect l="0" t="0" r="r" b="b"/>
              <a:pathLst>
                <a:path w="638" h="637">
                  <a:moveTo>
                    <a:pt x="223" y="0"/>
                  </a:moveTo>
                  <a:lnTo>
                    <a:pt x="265" y="53"/>
                  </a:lnTo>
                  <a:lnTo>
                    <a:pt x="309" y="104"/>
                  </a:lnTo>
                  <a:lnTo>
                    <a:pt x="357" y="152"/>
                  </a:lnTo>
                  <a:lnTo>
                    <a:pt x="406" y="199"/>
                  </a:lnTo>
                  <a:lnTo>
                    <a:pt x="455" y="246"/>
                  </a:lnTo>
                  <a:lnTo>
                    <a:pt x="503" y="293"/>
                  </a:lnTo>
                  <a:lnTo>
                    <a:pt x="551" y="342"/>
                  </a:lnTo>
                  <a:lnTo>
                    <a:pt x="596" y="392"/>
                  </a:lnTo>
                  <a:lnTo>
                    <a:pt x="638" y="445"/>
                  </a:lnTo>
                  <a:lnTo>
                    <a:pt x="624" y="471"/>
                  </a:lnTo>
                  <a:lnTo>
                    <a:pt x="608" y="494"/>
                  </a:lnTo>
                  <a:lnTo>
                    <a:pt x="589" y="513"/>
                  </a:lnTo>
                  <a:lnTo>
                    <a:pt x="569" y="532"/>
                  </a:lnTo>
                  <a:lnTo>
                    <a:pt x="527" y="569"/>
                  </a:lnTo>
                  <a:lnTo>
                    <a:pt x="508" y="589"/>
                  </a:lnTo>
                  <a:lnTo>
                    <a:pt x="491" y="611"/>
                  </a:lnTo>
                  <a:lnTo>
                    <a:pt x="478" y="637"/>
                  </a:lnTo>
                  <a:lnTo>
                    <a:pt x="382" y="637"/>
                  </a:lnTo>
                  <a:lnTo>
                    <a:pt x="318" y="606"/>
                  </a:lnTo>
                  <a:lnTo>
                    <a:pt x="258" y="569"/>
                  </a:lnTo>
                  <a:lnTo>
                    <a:pt x="204" y="528"/>
                  </a:lnTo>
                  <a:lnTo>
                    <a:pt x="153" y="484"/>
                  </a:lnTo>
                  <a:lnTo>
                    <a:pt x="109" y="433"/>
                  </a:lnTo>
                  <a:lnTo>
                    <a:pt x="68" y="379"/>
                  </a:lnTo>
                  <a:lnTo>
                    <a:pt x="31" y="319"/>
                  </a:lnTo>
                  <a:lnTo>
                    <a:pt x="0" y="255"/>
                  </a:lnTo>
                  <a:lnTo>
                    <a:pt x="0" y="160"/>
                  </a:lnTo>
                  <a:lnTo>
                    <a:pt x="21" y="151"/>
                  </a:lnTo>
                  <a:lnTo>
                    <a:pt x="40" y="140"/>
                  </a:lnTo>
                  <a:lnTo>
                    <a:pt x="56" y="126"/>
                  </a:lnTo>
                  <a:lnTo>
                    <a:pt x="83" y="94"/>
                  </a:lnTo>
                  <a:lnTo>
                    <a:pt x="95" y="78"/>
                  </a:lnTo>
                  <a:lnTo>
                    <a:pt x="122" y="46"/>
                  </a:lnTo>
                  <a:lnTo>
                    <a:pt x="137" y="32"/>
                  </a:lnTo>
                  <a:lnTo>
                    <a:pt x="155" y="20"/>
                  </a:lnTo>
                  <a:lnTo>
                    <a:pt x="174" y="10"/>
                  </a:lnTo>
                  <a:lnTo>
                    <a:pt x="197" y="3"/>
                  </a:lnTo>
                  <a:lnTo>
                    <a:pt x="223" y="0"/>
                  </a:lnTo>
                  <a:close/>
                </a:path>
              </a:pathLst>
            </a:custGeom>
            <a:grp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36" name="Rectangle 35">
            <a:extLst>
              <a:ext uri="{FF2B5EF4-FFF2-40B4-BE49-F238E27FC236}">
                <a16:creationId xmlns="" xmlns:a16="http://schemas.microsoft.com/office/drawing/2014/main" id="{86EECD3C-7732-4271-85CD-0141C7826C21}"/>
              </a:ext>
            </a:extLst>
          </p:cNvPr>
          <p:cNvSpPr/>
          <p:nvPr/>
        </p:nvSpPr>
        <p:spPr>
          <a:xfrm>
            <a:off x="8178928" y="7770416"/>
            <a:ext cx="132508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Manual QA</a:t>
            </a:r>
          </a:p>
        </p:txBody>
      </p:sp>
      <p:sp>
        <p:nvSpPr>
          <p:cNvPr id="37" name="Diamond 36">
            <a:extLst>
              <a:ext uri="{FF2B5EF4-FFF2-40B4-BE49-F238E27FC236}">
                <a16:creationId xmlns="" xmlns:a16="http://schemas.microsoft.com/office/drawing/2014/main" id="{7672C522-0FFC-4D46-9276-781DB810022D}"/>
              </a:ext>
            </a:extLst>
          </p:cNvPr>
          <p:cNvSpPr/>
          <p:nvPr/>
        </p:nvSpPr>
        <p:spPr>
          <a:xfrm>
            <a:off x="7206297" y="6805845"/>
            <a:ext cx="624426" cy="624426"/>
          </a:xfrm>
          <a:prstGeom prst="diamond">
            <a:avLst/>
          </a:prstGeom>
          <a:solidFill>
            <a:srgbClr val="FBB62B"/>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38" name="Rectangle 37">
            <a:extLst>
              <a:ext uri="{FF2B5EF4-FFF2-40B4-BE49-F238E27FC236}">
                <a16:creationId xmlns="" xmlns:a16="http://schemas.microsoft.com/office/drawing/2014/main" id="{AAACF304-F759-44CB-9114-985DC6238BF4}"/>
              </a:ext>
            </a:extLst>
          </p:cNvPr>
          <p:cNvSpPr/>
          <p:nvPr/>
        </p:nvSpPr>
        <p:spPr>
          <a:xfrm>
            <a:off x="6601153"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decision</a:t>
            </a:r>
          </a:p>
        </p:txBody>
      </p:sp>
      <p:sp>
        <p:nvSpPr>
          <p:cNvPr id="39" name="Rectangle 38">
            <a:extLst>
              <a:ext uri="{FF2B5EF4-FFF2-40B4-BE49-F238E27FC236}">
                <a16:creationId xmlns="" xmlns:a16="http://schemas.microsoft.com/office/drawing/2014/main" id="{27974CFB-9296-4D89-A649-24C2A052AD14}"/>
              </a:ext>
            </a:extLst>
          </p:cNvPr>
          <p:cNvSpPr/>
          <p:nvPr/>
        </p:nvSpPr>
        <p:spPr>
          <a:xfrm>
            <a:off x="4972227" y="7771228"/>
            <a:ext cx="1873258" cy="800220"/>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Release automation</a:t>
            </a:r>
          </a:p>
        </p:txBody>
      </p:sp>
      <p:sp>
        <p:nvSpPr>
          <p:cNvPr id="40" name="Freeform 40">
            <a:extLst>
              <a:ext uri="{FF2B5EF4-FFF2-40B4-BE49-F238E27FC236}">
                <a16:creationId xmlns="" xmlns:a16="http://schemas.microsoft.com/office/drawing/2014/main" id="{17C71E64-17F0-418D-B289-0D4C3C256B1E}"/>
              </a:ext>
            </a:extLst>
          </p:cNvPr>
          <p:cNvSpPr>
            <a:spLocks noEditPoints="1"/>
          </p:cNvSpPr>
          <p:nvPr/>
        </p:nvSpPr>
        <p:spPr bwMode="auto">
          <a:xfrm>
            <a:off x="11740919" y="6876830"/>
            <a:ext cx="482446" cy="482444"/>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182880" tIns="91440" rIns="182880" bIns="9144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nvGrpSpPr>
          <p:cNvPr id="41" name="Group 40">
            <a:extLst>
              <a:ext uri="{FF2B5EF4-FFF2-40B4-BE49-F238E27FC236}">
                <a16:creationId xmlns="" xmlns:a16="http://schemas.microsoft.com/office/drawing/2014/main" id="{23564A1C-2310-42CA-A347-DE45A37394F5}"/>
              </a:ext>
            </a:extLst>
          </p:cNvPr>
          <p:cNvGrpSpPr/>
          <p:nvPr/>
        </p:nvGrpSpPr>
        <p:grpSpPr>
          <a:xfrm>
            <a:off x="4714217" y="6678164"/>
            <a:ext cx="569022" cy="518176"/>
            <a:chOff x="3503931" y="729985"/>
            <a:chExt cx="217909" cy="198437"/>
          </a:xfrm>
          <a:solidFill>
            <a:schemeClr val="bg1"/>
          </a:solidFill>
        </p:grpSpPr>
        <p:sp>
          <p:nvSpPr>
            <p:cNvPr id="42" name="Freeform 31">
              <a:extLst>
                <a:ext uri="{FF2B5EF4-FFF2-40B4-BE49-F238E27FC236}">
                  <a16:creationId xmlns="" xmlns:a16="http://schemas.microsoft.com/office/drawing/2014/main" id="{6B69BE3A-89E7-4BF9-A020-F1D830A17DC2}"/>
                </a:ext>
              </a:extLst>
            </p:cNvPr>
            <p:cNvSpPr>
              <a:spLocks noEditPoints="1"/>
            </p:cNvSpPr>
            <p:nvPr/>
          </p:nvSpPr>
          <p:spPr bwMode="auto">
            <a:xfrm>
              <a:off x="3503931" y="729985"/>
              <a:ext cx="217909" cy="156104"/>
            </a:xfrm>
            <a:custGeom>
              <a:avLst/>
              <a:gdLst/>
              <a:ahLst/>
              <a:cxnLst>
                <a:cxn ang="0">
                  <a:pos x="85" y="101"/>
                </a:cxn>
                <a:cxn ang="0">
                  <a:pos x="84" y="102"/>
                </a:cxn>
                <a:cxn ang="0">
                  <a:pos x="84" y="110"/>
                </a:cxn>
                <a:cxn ang="0">
                  <a:pos x="87" y="111"/>
                </a:cxn>
                <a:cxn ang="0">
                  <a:pos x="92" y="111"/>
                </a:cxn>
                <a:cxn ang="0">
                  <a:pos x="95" y="108"/>
                </a:cxn>
                <a:cxn ang="0">
                  <a:pos x="95" y="105"/>
                </a:cxn>
                <a:cxn ang="0">
                  <a:pos x="94" y="104"/>
                </a:cxn>
                <a:cxn ang="0">
                  <a:pos x="92" y="101"/>
                </a:cxn>
                <a:cxn ang="0">
                  <a:pos x="85" y="101"/>
                </a:cxn>
                <a:cxn ang="0">
                  <a:pos x="10" y="6"/>
                </a:cxn>
                <a:cxn ang="0">
                  <a:pos x="7" y="9"/>
                </a:cxn>
                <a:cxn ang="0">
                  <a:pos x="6" y="12"/>
                </a:cxn>
                <a:cxn ang="0">
                  <a:pos x="6" y="94"/>
                </a:cxn>
                <a:cxn ang="0">
                  <a:pos x="173" y="94"/>
                </a:cxn>
                <a:cxn ang="0">
                  <a:pos x="173" y="10"/>
                </a:cxn>
                <a:cxn ang="0">
                  <a:pos x="171" y="7"/>
                </a:cxn>
                <a:cxn ang="0">
                  <a:pos x="170" y="6"/>
                </a:cxn>
                <a:cxn ang="0">
                  <a:pos x="10" y="6"/>
                </a:cxn>
                <a:cxn ang="0">
                  <a:pos x="12" y="0"/>
                </a:cxn>
                <a:cxn ang="0">
                  <a:pos x="170" y="0"/>
                </a:cxn>
                <a:cxn ang="0">
                  <a:pos x="176" y="3"/>
                </a:cxn>
                <a:cxn ang="0">
                  <a:pos x="179" y="12"/>
                </a:cxn>
                <a:cxn ang="0">
                  <a:pos x="179" y="102"/>
                </a:cxn>
                <a:cxn ang="0">
                  <a:pos x="177" y="111"/>
                </a:cxn>
                <a:cxn ang="0">
                  <a:pos x="173" y="117"/>
                </a:cxn>
                <a:cxn ang="0">
                  <a:pos x="170" y="118"/>
                </a:cxn>
                <a:cxn ang="0">
                  <a:pos x="9" y="118"/>
                </a:cxn>
                <a:cxn ang="0">
                  <a:pos x="3" y="114"/>
                </a:cxn>
                <a:cxn ang="0">
                  <a:pos x="0" y="107"/>
                </a:cxn>
                <a:cxn ang="0">
                  <a:pos x="0" y="12"/>
                </a:cxn>
                <a:cxn ang="0">
                  <a:pos x="4" y="4"/>
                </a:cxn>
                <a:cxn ang="0">
                  <a:pos x="12" y="0"/>
                </a:cxn>
              </a:cxnLst>
              <a:rect l="0" t="0" r="r" b="b"/>
              <a:pathLst>
                <a:path w="179" h="118">
                  <a:moveTo>
                    <a:pt x="85" y="101"/>
                  </a:moveTo>
                  <a:lnTo>
                    <a:pt x="84" y="102"/>
                  </a:lnTo>
                  <a:lnTo>
                    <a:pt x="84" y="110"/>
                  </a:lnTo>
                  <a:lnTo>
                    <a:pt x="87" y="111"/>
                  </a:lnTo>
                  <a:lnTo>
                    <a:pt x="92" y="111"/>
                  </a:lnTo>
                  <a:lnTo>
                    <a:pt x="95" y="108"/>
                  </a:lnTo>
                  <a:lnTo>
                    <a:pt x="95" y="105"/>
                  </a:lnTo>
                  <a:lnTo>
                    <a:pt x="94" y="104"/>
                  </a:lnTo>
                  <a:lnTo>
                    <a:pt x="92" y="101"/>
                  </a:lnTo>
                  <a:lnTo>
                    <a:pt x="85" y="101"/>
                  </a:lnTo>
                  <a:close/>
                  <a:moveTo>
                    <a:pt x="10" y="6"/>
                  </a:moveTo>
                  <a:lnTo>
                    <a:pt x="7" y="9"/>
                  </a:lnTo>
                  <a:lnTo>
                    <a:pt x="6" y="12"/>
                  </a:lnTo>
                  <a:lnTo>
                    <a:pt x="6" y="94"/>
                  </a:lnTo>
                  <a:lnTo>
                    <a:pt x="173" y="94"/>
                  </a:lnTo>
                  <a:lnTo>
                    <a:pt x="173" y="10"/>
                  </a:lnTo>
                  <a:lnTo>
                    <a:pt x="171" y="7"/>
                  </a:lnTo>
                  <a:lnTo>
                    <a:pt x="170" y="6"/>
                  </a:lnTo>
                  <a:lnTo>
                    <a:pt x="10" y="6"/>
                  </a:lnTo>
                  <a:close/>
                  <a:moveTo>
                    <a:pt x="12" y="0"/>
                  </a:moveTo>
                  <a:lnTo>
                    <a:pt x="170" y="0"/>
                  </a:lnTo>
                  <a:lnTo>
                    <a:pt x="176" y="3"/>
                  </a:lnTo>
                  <a:lnTo>
                    <a:pt x="179" y="12"/>
                  </a:lnTo>
                  <a:lnTo>
                    <a:pt x="179" y="102"/>
                  </a:lnTo>
                  <a:lnTo>
                    <a:pt x="177" y="111"/>
                  </a:lnTo>
                  <a:lnTo>
                    <a:pt x="173" y="117"/>
                  </a:lnTo>
                  <a:lnTo>
                    <a:pt x="170" y="118"/>
                  </a:lnTo>
                  <a:lnTo>
                    <a:pt x="9" y="118"/>
                  </a:lnTo>
                  <a:lnTo>
                    <a:pt x="3" y="114"/>
                  </a:lnTo>
                  <a:lnTo>
                    <a:pt x="0" y="107"/>
                  </a:lnTo>
                  <a:lnTo>
                    <a:pt x="0" y="12"/>
                  </a:lnTo>
                  <a:lnTo>
                    <a:pt x="4" y="4"/>
                  </a:lnTo>
                  <a:lnTo>
                    <a:pt x="12"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3" name="Freeform 32">
              <a:extLst>
                <a:ext uri="{FF2B5EF4-FFF2-40B4-BE49-F238E27FC236}">
                  <a16:creationId xmlns="" xmlns:a16="http://schemas.microsoft.com/office/drawing/2014/main" id="{6393975B-B979-4874-A56E-D9EB4F183A8D}"/>
                </a:ext>
              </a:extLst>
            </p:cNvPr>
            <p:cNvSpPr>
              <a:spLocks noEditPoints="1"/>
            </p:cNvSpPr>
            <p:nvPr/>
          </p:nvSpPr>
          <p:spPr bwMode="auto">
            <a:xfrm>
              <a:off x="3611058" y="745859"/>
              <a:ext cx="45043" cy="95250"/>
            </a:xfrm>
            <a:custGeom>
              <a:avLst/>
              <a:gdLst/>
              <a:ahLst/>
              <a:cxnLst>
                <a:cxn ang="0">
                  <a:pos x="13" y="64"/>
                </a:cxn>
                <a:cxn ang="0">
                  <a:pos x="17" y="67"/>
                </a:cxn>
                <a:cxn ang="0">
                  <a:pos x="19" y="66"/>
                </a:cxn>
                <a:cxn ang="0">
                  <a:pos x="14" y="63"/>
                </a:cxn>
                <a:cxn ang="0">
                  <a:pos x="4" y="50"/>
                </a:cxn>
                <a:cxn ang="0">
                  <a:pos x="10" y="57"/>
                </a:cxn>
                <a:cxn ang="0">
                  <a:pos x="17" y="62"/>
                </a:cxn>
                <a:cxn ang="0">
                  <a:pos x="22" y="63"/>
                </a:cxn>
                <a:cxn ang="0">
                  <a:pos x="23" y="62"/>
                </a:cxn>
                <a:cxn ang="0">
                  <a:pos x="13" y="56"/>
                </a:cxn>
                <a:cxn ang="0">
                  <a:pos x="3" y="41"/>
                </a:cxn>
                <a:cxn ang="0">
                  <a:pos x="4" y="46"/>
                </a:cxn>
                <a:cxn ang="0">
                  <a:pos x="24" y="59"/>
                </a:cxn>
                <a:cxn ang="0">
                  <a:pos x="26" y="56"/>
                </a:cxn>
                <a:cxn ang="0">
                  <a:pos x="3" y="34"/>
                </a:cxn>
                <a:cxn ang="0">
                  <a:pos x="27" y="53"/>
                </a:cxn>
                <a:cxn ang="0">
                  <a:pos x="29" y="50"/>
                </a:cxn>
                <a:cxn ang="0">
                  <a:pos x="4" y="27"/>
                </a:cxn>
                <a:cxn ang="0">
                  <a:pos x="3" y="31"/>
                </a:cxn>
                <a:cxn ang="0">
                  <a:pos x="30" y="47"/>
                </a:cxn>
                <a:cxn ang="0">
                  <a:pos x="4" y="27"/>
                </a:cxn>
                <a:cxn ang="0">
                  <a:pos x="6" y="23"/>
                </a:cxn>
                <a:cxn ang="0">
                  <a:pos x="32" y="41"/>
                </a:cxn>
                <a:cxn ang="0">
                  <a:pos x="7" y="21"/>
                </a:cxn>
                <a:cxn ang="0">
                  <a:pos x="10" y="17"/>
                </a:cxn>
                <a:cxn ang="0">
                  <a:pos x="7" y="18"/>
                </a:cxn>
                <a:cxn ang="0">
                  <a:pos x="35" y="31"/>
                </a:cxn>
                <a:cxn ang="0">
                  <a:pos x="10" y="16"/>
                </a:cxn>
                <a:cxn ang="0">
                  <a:pos x="11" y="14"/>
                </a:cxn>
                <a:cxn ang="0">
                  <a:pos x="35" y="23"/>
                </a:cxn>
                <a:cxn ang="0">
                  <a:pos x="22" y="14"/>
                </a:cxn>
                <a:cxn ang="0">
                  <a:pos x="22" y="7"/>
                </a:cxn>
                <a:cxn ang="0">
                  <a:pos x="17" y="10"/>
                </a:cxn>
                <a:cxn ang="0">
                  <a:pos x="35" y="20"/>
                </a:cxn>
                <a:cxn ang="0">
                  <a:pos x="29" y="13"/>
                </a:cxn>
                <a:cxn ang="0">
                  <a:pos x="22" y="7"/>
                </a:cxn>
                <a:cxn ang="0">
                  <a:pos x="23" y="5"/>
                </a:cxn>
                <a:cxn ang="0">
                  <a:pos x="30" y="10"/>
                </a:cxn>
                <a:cxn ang="0">
                  <a:pos x="35" y="7"/>
                </a:cxn>
                <a:cxn ang="0">
                  <a:pos x="26" y="4"/>
                </a:cxn>
                <a:cxn ang="0">
                  <a:pos x="33" y="4"/>
                </a:cxn>
                <a:cxn ang="0">
                  <a:pos x="35" y="3"/>
                </a:cxn>
                <a:cxn ang="0">
                  <a:pos x="37" y="0"/>
                </a:cxn>
                <a:cxn ang="0">
                  <a:pos x="36" y="41"/>
                </a:cxn>
                <a:cxn ang="0">
                  <a:pos x="32" y="50"/>
                </a:cxn>
                <a:cxn ang="0">
                  <a:pos x="24" y="63"/>
                </a:cxn>
                <a:cxn ang="0">
                  <a:pos x="11" y="64"/>
                </a:cxn>
                <a:cxn ang="0">
                  <a:pos x="0" y="43"/>
                </a:cxn>
                <a:cxn ang="0">
                  <a:pos x="4" y="18"/>
                </a:cxn>
                <a:cxn ang="0">
                  <a:pos x="24" y="3"/>
                </a:cxn>
              </a:cxnLst>
              <a:rect l="0" t="0" r="r" b="b"/>
              <a:pathLst>
                <a:path w="37" h="72">
                  <a:moveTo>
                    <a:pt x="11" y="62"/>
                  </a:moveTo>
                  <a:lnTo>
                    <a:pt x="13" y="64"/>
                  </a:lnTo>
                  <a:lnTo>
                    <a:pt x="16" y="66"/>
                  </a:lnTo>
                  <a:lnTo>
                    <a:pt x="17" y="67"/>
                  </a:lnTo>
                  <a:lnTo>
                    <a:pt x="20" y="67"/>
                  </a:lnTo>
                  <a:lnTo>
                    <a:pt x="19" y="66"/>
                  </a:lnTo>
                  <a:lnTo>
                    <a:pt x="16" y="64"/>
                  </a:lnTo>
                  <a:lnTo>
                    <a:pt x="14" y="63"/>
                  </a:lnTo>
                  <a:lnTo>
                    <a:pt x="11" y="62"/>
                  </a:lnTo>
                  <a:close/>
                  <a:moveTo>
                    <a:pt x="4" y="50"/>
                  </a:moveTo>
                  <a:lnTo>
                    <a:pt x="7" y="54"/>
                  </a:lnTo>
                  <a:lnTo>
                    <a:pt x="10" y="57"/>
                  </a:lnTo>
                  <a:lnTo>
                    <a:pt x="14" y="60"/>
                  </a:lnTo>
                  <a:lnTo>
                    <a:pt x="17" y="62"/>
                  </a:lnTo>
                  <a:lnTo>
                    <a:pt x="22" y="64"/>
                  </a:lnTo>
                  <a:lnTo>
                    <a:pt x="22" y="63"/>
                  </a:lnTo>
                  <a:lnTo>
                    <a:pt x="23" y="63"/>
                  </a:lnTo>
                  <a:lnTo>
                    <a:pt x="23" y="62"/>
                  </a:lnTo>
                  <a:lnTo>
                    <a:pt x="19" y="59"/>
                  </a:lnTo>
                  <a:lnTo>
                    <a:pt x="13" y="56"/>
                  </a:lnTo>
                  <a:lnTo>
                    <a:pt x="4" y="50"/>
                  </a:lnTo>
                  <a:close/>
                  <a:moveTo>
                    <a:pt x="3" y="41"/>
                  </a:moveTo>
                  <a:lnTo>
                    <a:pt x="3" y="43"/>
                  </a:lnTo>
                  <a:lnTo>
                    <a:pt x="4" y="46"/>
                  </a:lnTo>
                  <a:lnTo>
                    <a:pt x="14" y="52"/>
                  </a:lnTo>
                  <a:lnTo>
                    <a:pt x="24" y="59"/>
                  </a:lnTo>
                  <a:lnTo>
                    <a:pt x="24" y="57"/>
                  </a:lnTo>
                  <a:lnTo>
                    <a:pt x="26" y="56"/>
                  </a:lnTo>
                  <a:lnTo>
                    <a:pt x="3" y="41"/>
                  </a:lnTo>
                  <a:close/>
                  <a:moveTo>
                    <a:pt x="3" y="34"/>
                  </a:moveTo>
                  <a:lnTo>
                    <a:pt x="3" y="37"/>
                  </a:lnTo>
                  <a:lnTo>
                    <a:pt x="27" y="53"/>
                  </a:lnTo>
                  <a:lnTo>
                    <a:pt x="27" y="52"/>
                  </a:lnTo>
                  <a:lnTo>
                    <a:pt x="29" y="50"/>
                  </a:lnTo>
                  <a:lnTo>
                    <a:pt x="3" y="34"/>
                  </a:lnTo>
                  <a:close/>
                  <a:moveTo>
                    <a:pt x="4" y="27"/>
                  </a:moveTo>
                  <a:lnTo>
                    <a:pt x="3" y="28"/>
                  </a:lnTo>
                  <a:lnTo>
                    <a:pt x="3" y="31"/>
                  </a:lnTo>
                  <a:lnTo>
                    <a:pt x="16" y="39"/>
                  </a:lnTo>
                  <a:lnTo>
                    <a:pt x="30" y="47"/>
                  </a:lnTo>
                  <a:lnTo>
                    <a:pt x="30" y="44"/>
                  </a:lnTo>
                  <a:lnTo>
                    <a:pt x="4" y="27"/>
                  </a:lnTo>
                  <a:close/>
                  <a:moveTo>
                    <a:pt x="7" y="21"/>
                  </a:moveTo>
                  <a:lnTo>
                    <a:pt x="6" y="23"/>
                  </a:lnTo>
                  <a:lnTo>
                    <a:pt x="6" y="24"/>
                  </a:lnTo>
                  <a:lnTo>
                    <a:pt x="32" y="41"/>
                  </a:lnTo>
                  <a:lnTo>
                    <a:pt x="35" y="39"/>
                  </a:lnTo>
                  <a:lnTo>
                    <a:pt x="7" y="21"/>
                  </a:lnTo>
                  <a:close/>
                  <a:moveTo>
                    <a:pt x="10" y="16"/>
                  </a:moveTo>
                  <a:lnTo>
                    <a:pt x="10" y="17"/>
                  </a:lnTo>
                  <a:lnTo>
                    <a:pt x="9" y="17"/>
                  </a:lnTo>
                  <a:lnTo>
                    <a:pt x="7" y="18"/>
                  </a:lnTo>
                  <a:lnTo>
                    <a:pt x="35" y="36"/>
                  </a:lnTo>
                  <a:lnTo>
                    <a:pt x="35" y="31"/>
                  </a:lnTo>
                  <a:lnTo>
                    <a:pt x="22" y="23"/>
                  </a:lnTo>
                  <a:lnTo>
                    <a:pt x="10" y="16"/>
                  </a:lnTo>
                  <a:close/>
                  <a:moveTo>
                    <a:pt x="14" y="11"/>
                  </a:moveTo>
                  <a:lnTo>
                    <a:pt x="11" y="14"/>
                  </a:lnTo>
                  <a:lnTo>
                    <a:pt x="35" y="28"/>
                  </a:lnTo>
                  <a:lnTo>
                    <a:pt x="35" y="23"/>
                  </a:lnTo>
                  <a:lnTo>
                    <a:pt x="27" y="18"/>
                  </a:lnTo>
                  <a:lnTo>
                    <a:pt x="22" y="14"/>
                  </a:lnTo>
                  <a:lnTo>
                    <a:pt x="14" y="11"/>
                  </a:lnTo>
                  <a:close/>
                  <a:moveTo>
                    <a:pt x="22" y="7"/>
                  </a:moveTo>
                  <a:lnTo>
                    <a:pt x="19" y="8"/>
                  </a:lnTo>
                  <a:lnTo>
                    <a:pt x="17" y="10"/>
                  </a:lnTo>
                  <a:lnTo>
                    <a:pt x="26" y="14"/>
                  </a:lnTo>
                  <a:lnTo>
                    <a:pt x="35" y="20"/>
                  </a:lnTo>
                  <a:lnTo>
                    <a:pt x="35" y="16"/>
                  </a:lnTo>
                  <a:lnTo>
                    <a:pt x="29" y="13"/>
                  </a:lnTo>
                  <a:lnTo>
                    <a:pt x="27" y="10"/>
                  </a:lnTo>
                  <a:lnTo>
                    <a:pt x="22" y="7"/>
                  </a:lnTo>
                  <a:close/>
                  <a:moveTo>
                    <a:pt x="26" y="4"/>
                  </a:moveTo>
                  <a:lnTo>
                    <a:pt x="23" y="5"/>
                  </a:lnTo>
                  <a:lnTo>
                    <a:pt x="27" y="8"/>
                  </a:lnTo>
                  <a:lnTo>
                    <a:pt x="30" y="10"/>
                  </a:lnTo>
                  <a:lnTo>
                    <a:pt x="35" y="13"/>
                  </a:lnTo>
                  <a:lnTo>
                    <a:pt x="35" y="7"/>
                  </a:lnTo>
                  <a:lnTo>
                    <a:pt x="29" y="4"/>
                  </a:lnTo>
                  <a:lnTo>
                    <a:pt x="26" y="4"/>
                  </a:lnTo>
                  <a:close/>
                  <a:moveTo>
                    <a:pt x="33" y="3"/>
                  </a:moveTo>
                  <a:lnTo>
                    <a:pt x="33" y="4"/>
                  </a:lnTo>
                  <a:lnTo>
                    <a:pt x="35" y="4"/>
                  </a:lnTo>
                  <a:lnTo>
                    <a:pt x="35" y="3"/>
                  </a:lnTo>
                  <a:lnTo>
                    <a:pt x="33" y="3"/>
                  </a:lnTo>
                  <a:close/>
                  <a:moveTo>
                    <a:pt x="37" y="0"/>
                  </a:moveTo>
                  <a:lnTo>
                    <a:pt x="37" y="37"/>
                  </a:lnTo>
                  <a:lnTo>
                    <a:pt x="36" y="41"/>
                  </a:lnTo>
                  <a:lnTo>
                    <a:pt x="33" y="46"/>
                  </a:lnTo>
                  <a:lnTo>
                    <a:pt x="32" y="50"/>
                  </a:lnTo>
                  <a:lnTo>
                    <a:pt x="29" y="54"/>
                  </a:lnTo>
                  <a:lnTo>
                    <a:pt x="24" y="63"/>
                  </a:lnTo>
                  <a:lnTo>
                    <a:pt x="22" y="72"/>
                  </a:lnTo>
                  <a:lnTo>
                    <a:pt x="11" y="64"/>
                  </a:lnTo>
                  <a:lnTo>
                    <a:pt x="4" y="54"/>
                  </a:lnTo>
                  <a:lnTo>
                    <a:pt x="0" y="43"/>
                  </a:lnTo>
                  <a:lnTo>
                    <a:pt x="0" y="31"/>
                  </a:lnTo>
                  <a:lnTo>
                    <a:pt x="4" y="18"/>
                  </a:lnTo>
                  <a:lnTo>
                    <a:pt x="13" y="10"/>
                  </a:lnTo>
                  <a:lnTo>
                    <a:pt x="24" y="3"/>
                  </a:lnTo>
                  <a:lnTo>
                    <a:pt x="37"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4" name="Freeform 33">
              <a:extLst>
                <a:ext uri="{FF2B5EF4-FFF2-40B4-BE49-F238E27FC236}">
                  <a16:creationId xmlns="" xmlns:a16="http://schemas.microsoft.com/office/drawing/2014/main" id="{1B4C855B-8C56-4F21-A7EC-EEB41390EEC0}"/>
                </a:ext>
              </a:extLst>
            </p:cNvPr>
            <p:cNvSpPr>
              <a:spLocks/>
            </p:cNvSpPr>
            <p:nvPr/>
          </p:nvSpPr>
          <p:spPr bwMode="auto">
            <a:xfrm>
              <a:off x="3658535" y="745859"/>
              <a:ext cx="35304" cy="47625"/>
            </a:xfrm>
            <a:custGeom>
              <a:avLst/>
              <a:gdLst/>
              <a:ahLst/>
              <a:cxnLst>
                <a:cxn ang="0">
                  <a:pos x="0" y="0"/>
                </a:cxn>
                <a:cxn ang="0">
                  <a:pos x="13" y="1"/>
                </a:cxn>
                <a:cxn ang="0">
                  <a:pos x="21" y="7"/>
                </a:cxn>
                <a:cxn ang="0">
                  <a:pos x="29" y="14"/>
                </a:cxn>
                <a:cxn ang="0">
                  <a:pos x="0" y="36"/>
                </a:cxn>
                <a:cxn ang="0">
                  <a:pos x="0" y="0"/>
                </a:cxn>
              </a:cxnLst>
              <a:rect l="0" t="0" r="r" b="b"/>
              <a:pathLst>
                <a:path w="29" h="36">
                  <a:moveTo>
                    <a:pt x="0" y="0"/>
                  </a:moveTo>
                  <a:lnTo>
                    <a:pt x="13" y="1"/>
                  </a:lnTo>
                  <a:lnTo>
                    <a:pt x="21" y="7"/>
                  </a:lnTo>
                  <a:lnTo>
                    <a:pt x="29" y="14"/>
                  </a:lnTo>
                  <a:lnTo>
                    <a:pt x="0" y="36"/>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5" name="Freeform 34">
              <a:extLst>
                <a:ext uri="{FF2B5EF4-FFF2-40B4-BE49-F238E27FC236}">
                  <a16:creationId xmlns="" xmlns:a16="http://schemas.microsoft.com/office/drawing/2014/main" id="{69E3D154-BEFE-4F89-94D1-1F1C65A013D6}"/>
                </a:ext>
              </a:extLst>
            </p:cNvPr>
            <p:cNvSpPr>
              <a:spLocks/>
            </p:cNvSpPr>
            <p:nvPr/>
          </p:nvSpPr>
          <p:spPr bwMode="auto">
            <a:xfrm>
              <a:off x="3586711" y="759089"/>
              <a:ext cx="13391" cy="87313"/>
            </a:xfrm>
            <a:custGeom>
              <a:avLst/>
              <a:gdLst/>
              <a:ahLst/>
              <a:cxnLst>
                <a:cxn ang="0">
                  <a:pos x="1" y="0"/>
                </a:cxn>
                <a:cxn ang="0">
                  <a:pos x="11" y="0"/>
                </a:cxn>
                <a:cxn ang="0">
                  <a:pos x="11" y="66"/>
                </a:cxn>
                <a:cxn ang="0">
                  <a:pos x="0" y="66"/>
                </a:cxn>
                <a:cxn ang="0">
                  <a:pos x="0" y="33"/>
                </a:cxn>
                <a:cxn ang="0">
                  <a:pos x="1" y="0"/>
                </a:cxn>
              </a:cxnLst>
              <a:rect l="0" t="0" r="r" b="b"/>
              <a:pathLst>
                <a:path w="11" h="66">
                  <a:moveTo>
                    <a:pt x="1" y="0"/>
                  </a:moveTo>
                  <a:lnTo>
                    <a:pt x="11" y="0"/>
                  </a:lnTo>
                  <a:lnTo>
                    <a:pt x="11" y="66"/>
                  </a:lnTo>
                  <a:lnTo>
                    <a:pt x="0" y="66"/>
                  </a:lnTo>
                  <a:lnTo>
                    <a:pt x="0" y="33"/>
                  </a:lnTo>
                  <a:lnTo>
                    <a:pt x="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6" name="Freeform 35">
              <a:extLst>
                <a:ext uri="{FF2B5EF4-FFF2-40B4-BE49-F238E27FC236}">
                  <a16:creationId xmlns="" xmlns:a16="http://schemas.microsoft.com/office/drawing/2014/main" id="{4F5227A4-BA15-40EE-987B-91D68CBE0B6C}"/>
                </a:ext>
              </a:extLst>
            </p:cNvPr>
            <p:cNvSpPr>
              <a:spLocks/>
            </p:cNvSpPr>
            <p:nvPr/>
          </p:nvSpPr>
          <p:spPr bwMode="auto">
            <a:xfrm>
              <a:off x="3663404" y="768350"/>
              <a:ext cx="40174" cy="25136"/>
            </a:xfrm>
            <a:custGeom>
              <a:avLst/>
              <a:gdLst/>
              <a:ahLst/>
              <a:cxnLst>
                <a:cxn ang="0">
                  <a:pos x="26" y="0"/>
                </a:cxn>
                <a:cxn ang="0">
                  <a:pos x="29" y="3"/>
                </a:cxn>
                <a:cxn ang="0">
                  <a:pos x="30" y="6"/>
                </a:cxn>
                <a:cxn ang="0">
                  <a:pos x="32" y="10"/>
                </a:cxn>
                <a:cxn ang="0">
                  <a:pos x="33" y="13"/>
                </a:cxn>
                <a:cxn ang="0">
                  <a:pos x="17" y="16"/>
                </a:cxn>
                <a:cxn ang="0">
                  <a:pos x="0" y="19"/>
                </a:cxn>
                <a:cxn ang="0">
                  <a:pos x="26" y="0"/>
                </a:cxn>
              </a:cxnLst>
              <a:rect l="0" t="0" r="r" b="b"/>
              <a:pathLst>
                <a:path w="33" h="19">
                  <a:moveTo>
                    <a:pt x="26" y="0"/>
                  </a:moveTo>
                  <a:lnTo>
                    <a:pt x="29" y="3"/>
                  </a:lnTo>
                  <a:lnTo>
                    <a:pt x="30" y="6"/>
                  </a:lnTo>
                  <a:lnTo>
                    <a:pt x="32" y="10"/>
                  </a:lnTo>
                  <a:lnTo>
                    <a:pt x="33" y="13"/>
                  </a:lnTo>
                  <a:lnTo>
                    <a:pt x="17" y="16"/>
                  </a:lnTo>
                  <a:lnTo>
                    <a:pt x="0" y="19"/>
                  </a:lnTo>
                  <a:lnTo>
                    <a:pt x="26"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7" name="Rectangle 36">
              <a:extLst>
                <a:ext uri="{FF2B5EF4-FFF2-40B4-BE49-F238E27FC236}">
                  <a16:creationId xmlns="" xmlns:a16="http://schemas.microsoft.com/office/drawing/2014/main" id="{491CB3EF-89E2-4DD3-B719-E922EA90934C}"/>
                </a:ext>
              </a:extLst>
            </p:cNvPr>
            <p:cNvSpPr>
              <a:spLocks noChangeArrowheads="1"/>
            </p:cNvSpPr>
            <p:nvPr/>
          </p:nvSpPr>
          <p:spPr bwMode="auto">
            <a:xfrm>
              <a:off x="3546538" y="782901"/>
              <a:ext cx="13391" cy="63500"/>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8" name="Freeform 37">
              <a:extLst>
                <a:ext uri="{FF2B5EF4-FFF2-40B4-BE49-F238E27FC236}">
                  <a16:creationId xmlns="" xmlns:a16="http://schemas.microsoft.com/office/drawing/2014/main" id="{F9F8D74F-652B-49DE-93DA-D32829F83E8B}"/>
                </a:ext>
              </a:extLst>
            </p:cNvPr>
            <p:cNvSpPr>
              <a:spLocks noEditPoints="1"/>
            </p:cNvSpPr>
            <p:nvPr/>
          </p:nvSpPr>
          <p:spPr bwMode="auto">
            <a:xfrm>
              <a:off x="3639058" y="789516"/>
              <a:ext cx="64520" cy="56886"/>
            </a:xfrm>
            <a:custGeom>
              <a:avLst/>
              <a:gdLst/>
              <a:ahLst/>
              <a:cxnLst>
                <a:cxn ang="0">
                  <a:pos x="50" y="3"/>
                </a:cxn>
                <a:cxn ang="0">
                  <a:pos x="35" y="6"/>
                </a:cxn>
                <a:cxn ang="0">
                  <a:pos x="17" y="8"/>
                </a:cxn>
                <a:cxn ang="0">
                  <a:pos x="3" y="39"/>
                </a:cxn>
                <a:cxn ang="0">
                  <a:pos x="19" y="40"/>
                </a:cxn>
                <a:cxn ang="0">
                  <a:pos x="32" y="36"/>
                </a:cxn>
                <a:cxn ang="0">
                  <a:pos x="42" y="29"/>
                </a:cxn>
                <a:cxn ang="0">
                  <a:pos x="49" y="17"/>
                </a:cxn>
                <a:cxn ang="0">
                  <a:pos x="50" y="3"/>
                </a:cxn>
                <a:cxn ang="0">
                  <a:pos x="53" y="0"/>
                </a:cxn>
                <a:cxn ang="0">
                  <a:pos x="52" y="17"/>
                </a:cxn>
                <a:cxn ang="0">
                  <a:pos x="45" y="30"/>
                </a:cxn>
                <a:cxn ang="0">
                  <a:pos x="32" y="40"/>
                </a:cxn>
                <a:cxn ang="0">
                  <a:pos x="17" y="43"/>
                </a:cxn>
                <a:cxn ang="0">
                  <a:pos x="0" y="40"/>
                </a:cxn>
                <a:cxn ang="0">
                  <a:pos x="16" y="6"/>
                </a:cxn>
                <a:cxn ang="0">
                  <a:pos x="53" y="0"/>
                </a:cxn>
              </a:cxnLst>
              <a:rect l="0" t="0" r="r" b="b"/>
              <a:pathLst>
                <a:path w="53" h="43">
                  <a:moveTo>
                    <a:pt x="50" y="3"/>
                  </a:moveTo>
                  <a:lnTo>
                    <a:pt x="35" y="6"/>
                  </a:lnTo>
                  <a:lnTo>
                    <a:pt x="17" y="8"/>
                  </a:lnTo>
                  <a:lnTo>
                    <a:pt x="3" y="39"/>
                  </a:lnTo>
                  <a:lnTo>
                    <a:pt x="19" y="40"/>
                  </a:lnTo>
                  <a:lnTo>
                    <a:pt x="32" y="36"/>
                  </a:lnTo>
                  <a:lnTo>
                    <a:pt x="42" y="29"/>
                  </a:lnTo>
                  <a:lnTo>
                    <a:pt x="49" y="17"/>
                  </a:lnTo>
                  <a:lnTo>
                    <a:pt x="50" y="3"/>
                  </a:lnTo>
                  <a:close/>
                  <a:moveTo>
                    <a:pt x="53" y="0"/>
                  </a:moveTo>
                  <a:lnTo>
                    <a:pt x="52" y="17"/>
                  </a:lnTo>
                  <a:lnTo>
                    <a:pt x="45" y="30"/>
                  </a:lnTo>
                  <a:lnTo>
                    <a:pt x="32" y="40"/>
                  </a:lnTo>
                  <a:lnTo>
                    <a:pt x="17" y="43"/>
                  </a:lnTo>
                  <a:lnTo>
                    <a:pt x="0" y="40"/>
                  </a:lnTo>
                  <a:lnTo>
                    <a:pt x="16" y="6"/>
                  </a:lnTo>
                  <a:lnTo>
                    <a:pt x="53"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49" name="Rectangle 38">
              <a:extLst>
                <a:ext uri="{FF2B5EF4-FFF2-40B4-BE49-F238E27FC236}">
                  <a16:creationId xmlns="" xmlns:a16="http://schemas.microsoft.com/office/drawing/2014/main" id="{02E24FBE-D520-4973-823F-775AEC01DCE9}"/>
                </a:ext>
              </a:extLst>
            </p:cNvPr>
            <p:cNvSpPr>
              <a:spLocks noChangeArrowheads="1"/>
            </p:cNvSpPr>
            <p:nvPr/>
          </p:nvSpPr>
          <p:spPr bwMode="auto">
            <a:xfrm>
              <a:off x="3524626" y="804068"/>
              <a:ext cx="14608" cy="42333"/>
            </a:xfrm>
            <a:prstGeom prst="rect">
              <a:avLst/>
            </a:prstGeom>
            <a:grpFill/>
            <a:ln w="0">
              <a:noFill/>
              <a:prstDash val="solid"/>
              <a:miter lim="800000"/>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0" name="Freeform 39">
              <a:extLst>
                <a:ext uri="{FF2B5EF4-FFF2-40B4-BE49-F238E27FC236}">
                  <a16:creationId xmlns="" xmlns:a16="http://schemas.microsoft.com/office/drawing/2014/main" id="{04C35427-9F1B-4712-B47C-1B5C786CC78A}"/>
                </a:ext>
              </a:extLst>
            </p:cNvPr>
            <p:cNvSpPr>
              <a:spLocks/>
            </p:cNvSpPr>
            <p:nvPr/>
          </p:nvSpPr>
          <p:spPr bwMode="auto">
            <a:xfrm>
              <a:off x="3566016" y="810683"/>
              <a:ext cx="14608" cy="35719"/>
            </a:xfrm>
            <a:custGeom>
              <a:avLst/>
              <a:gdLst/>
              <a:ahLst/>
              <a:cxnLst>
                <a:cxn ang="0">
                  <a:pos x="0" y="0"/>
                </a:cxn>
                <a:cxn ang="0">
                  <a:pos x="11" y="0"/>
                </a:cxn>
                <a:cxn ang="0">
                  <a:pos x="11" y="13"/>
                </a:cxn>
                <a:cxn ang="0">
                  <a:pos x="12" y="27"/>
                </a:cxn>
                <a:cxn ang="0">
                  <a:pos x="1" y="27"/>
                </a:cxn>
                <a:cxn ang="0">
                  <a:pos x="0" y="14"/>
                </a:cxn>
                <a:cxn ang="0">
                  <a:pos x="0" y="0"/>
                </a:cxn>
              </a:cxnLst>
              <a:rect l="0" t="0" r="r" b="b"/>
              <a:pathLst>
                <a:path w="12" h="27">
                  <a:moveTo>
                    <a:pt x="0" y="0"/>
                  </a:moveTo>
                  <a:lnTo>
                    <a:pt x="11" y="0"/>
                  </a:lnTo>
                  <a:lnTo>
                    <a:pt x="11" y="13"/>
                  </a:lnTo>
                  <a:lnTo>
                    <a:pt x="12" y="27"/>
                  </a:lnTo>
                  <a:lnTo>
                    <a:pt x="1" y="27"/>
                  </a:lnTo>
                  <a:lnTo>
                    <a:pt x="0" y="14"/>
                  </a:lnTo>
                  <a:lnTo>
                    <a:pt x="0"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51" name="Freeform 40">
              <a:extLst>
                <a:ext uri="{FF2B5EF4-FFF2-40B4-BE49-F238E27FC236}">
                  <a16:creationId xmlns="" xmlns:a16="http://schemas.microsoft.com/office/drawing/2014/main" id="{83E4BA55-7760-487D-9E68-57CC9DAA31A8}"/>
                </a:ext>
              </a:extLst>
            </p:cNvPr>
            <p:cNvSpPr>
              <a:spLocks/>
            </p:cNvSpPr>
            <p:nvPr/>
          </p:nvSpPr>
          <p:spPr bwMode="auto">
            <a:xfrm>
              <a:off x="3580624" y="894026"/>
              <a:ext cx="62087" cy="34396"/>
            </a:xfrm>
            <a:custGeom>
              <a:avLst/>
              <a:gdLst/>
              <a:ahLst/>
              <a:cxnLst>
                <a:cxn ang="0">
                  <a:pos x="21" y="0"/>
                </a:cxn>
                <a:cxn ang="0">
                  <a:pos x="32" y="0"/>
                </a:cxn>
                <a:cxn ang="0">
                  <a:pos x="32" y="20"/>
                </a:cxn>
                <a:cxn ang="0">
                  <a:pos x="51" y="20"/>
                </a:cxn>
                <a:cxn ang="0">
                  <a:pos x="51" y="26"/>
                </a:cxn>
                <a:cxn ang="0">
                  <a:pos x="2" y="26"/>
                </a:cxn>
                <a:cxn ang="0">
                  <a:pos x="0" y="24"/>
                </a:cxn>
                <a:cxn ang="0">
                  <a:pos x="0" y="20"/>
                </a:cxn>
                <a:cxn ang="0">
                  <a:pos x="19" y="20"/>
                </a:cxn>
                <a:cxn ang="0">
                  <a:pos x="19" y="12"/>
                </a:cxn>
                <a:cxn ang="0">
                  <a:pos x="21" y="7"/>
                </a:cxn>
                <a:cxn ang="0">
                  <a:pos x="21" y="0"/>
                </a:cxn>
              </a:cxnLst>
              <a:rect l="0" t="0" r="r" b="b"/>
              <a:pathLst>
                <a:path w="51" h="26">
                  <a:moveTo>
                    <a:pt x="21" y="0"/>
                  </a:moveTo>
                  <a:lnTo>
                    <a:pt x="32" y="0"/>
                  </a:lnTo>
                  <a:lnTo>
                    <a:pt x="32" y="20"/>
                  </a:lnTo>
                  <a:lnTo>
                    <a:pt x="51" y="20"/>
                  </a:lnTo>
                  <a:lnTo>
                    <a:pt x="51" y="26"/>
                  </a:lnTo>
                  <a:lnTo>
                    <a:pt x="2" y="26"/>
                  </a:lnTo>
                  <a:lnTo>
                    <a:pt x="0" y="24"/>
                  </a:lnTo>
                  <a:lnTo>
                    <a:pt x="0" y="20"/>
                  </a:lnTo>
                  <a:lnTo>
                    <a:pt x="19" y="20"/>
                  </a:lnTo>
                  <a:lnTo>
                    <a:pt x="19" y="12"/>
                  </a:lnTo>
                  <a:lnTo>
                    <a:pt x="21" y="7"/>
                  </a:lnTo>
                  <a:lnTo>
                    <a:pt x="21" y="0"/>
                  </a:lnTo>
                  <a:close/>
                </a:path>
              </a:pathLst>
            </a:custGeom>
            <a:grpFill/>
            <a:ln w="0">
              <a:noFill/>
              <a:prstDash val="solid"/>
              <a:round/>
              <a:headEnd/>
              <a:tailEnd/>
            </a:ln>
          </p:spPr>
          <p:txBody>
            <a:bodyPr vert="horz" wrap="square" lIns="64008" tIns="32004" rIns="64008" bIns="32004"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52" name="Rectangle 51">
            <a:extLst>
              <a:ext uri="{FF2B5EF4-FFF2-40B4-BE49-F238E27FC236}">
                <a16:creationId xmlns="" xmlns:a16="http://schemas.microsoft.com/office/drawing/2014/main" id="{8907BD8B-AF2D-440B-90EC-2D991654066D}"/>
              </a:ext>
            </a:extLst>
          </p:cNvPr>
          <p:cNvSpPr/>
          <p:nvPr/>
        </p:nvSpPr>
        <p:spPr>
          <a:xfrm>
            <a:off x="2867216" y="7499622"/>
            <a:ext cx="2243756" cy="1107996"/>
          </a:xfrm>
          <a:prstGeom prst="rect">
            <a:avLst/>
          </a:prstGeom>
        </p:spPr>
        <p:txBody>
          <a:bodyPr wrap="squar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Application and operational analytics</a:t>
            </a:r>
          </a:p>
        </p:txBody>
      </p:sp>
      <p:sp>
        <p:nvSpPr>
          <p:cNvPr id="53" name="Rectangle 52">
            <a:extLst>
              <a:ext uri="{FF2B5EF4-FFF2-40B4-BE49-F238E27FC236}">
                <a16:creationId xmlns="" xmlns:a16="http://schemas.microsoft.com/office/drawing/2014/main" id="{74A15BE1-7490-4D13-901F-A5C47D0F27A1}"/>
              </a:ext>
            </a:extLst>
          </p:cNvPr>
          <p:cNvSpPr/>
          <p:nvPr/>
        </p:nvSpPr>
        <p:spPr>
          <a:xfrm>
            <a:off x="2283891" y="6595458"/>
            <a:ext cx="1265258" cy="800220"/>
          </a:xfrm>
          <a:prstGeom prst="rect">
            <a:avLst/>
          </a:prstGeom>
        </p:spPr>
        <p:txBody>
          <a:bodyPr wrap="square" lIns="182880" tIns="91440" rIns="182880" bIns="91440">
            <a:spAutoFit/>
          </a:bodyPr>
          <a:lstStyle/>
          <a:p>
            <a:pPr algn="r" defTabSz="1371600"/>
            <a:r>
              <a:rPr lang="en-US" sz="2000" dirty="0">
                <a:solidFill>
                  <a:prstClr val="black">
                    <a:lumMod val="65000"/>
                    <a:lumOff val="35000"/>
                  </a:prstClr>
                </a:solidFill>
                <a:latin typeface="Arial" pitchFamily="34" charset="0"/>
                <a:cs typeface="Arial" pitchFamily="34" charset="0"/>
              </a:rPr>
              <a:t>Design ideas</a:t>
            </a:r>
          </a:p>
        </p:txBody>
      </p:sp>
      <p:grpSp>
        <p:nvGrpSpPr>
          <p:cNvPr id="54" name="Group 53">
            <a:extLst>
              <a:ext uri="{FF2B5EF4-FFF2-40B4-BE49-F238E27FC236}">
                <a16:creationId xmlns="" xmlns:a16="http://schemas.microsoft.com/office/drawing/2014/main" id="{C47A0A71-2A5B-4539-A3D9-20DD58DBC64D}"/>
              </a:ext>
            </a:extLst>
          </p:cNvPr>
          <p:cNvGrpSpPr/>
          <p:nvPr/>
        </p:nvGrpSpPr>
        <p:grpSpPr>
          <a:xfrm>
            <a:off x="3815389" y="6033043"/>
            <a:ext cx="485882" cy="613090"/>
            <a:chOff x="3331928" y="1342777"/>
            <a:chExt cx="353149" cy="445606"/>
          </a:xfrm>
          <a:solidFill>
            <a:srgbClr val="CBD414"/>
          </a:solidFill>
        </p:grpSpPr>
        <p:sp>
          <p:nvSpPr>
            <p:cNvPr id="55" name="Freeform 5">
              <a:extLst>
                <a:ext uri="{FF2B5EF4-FFF2-40B4-BE49-F238E27FC236}">
                  <a16:creationId xmlns="" xmlns:a16="http://schemas.microsoft.com/office/drawing/2014/main" id="{0FE2C3ED-82AB-4601-9009-702E2AD2EC11}"/>
                </a:ext>
              </a:extLst>
            </p:cNvPr>
            <p:cNvSpPr>
              <a:spLocks/>
            </p:cNvSpPr>
            <p:nvPr/>
          </p:nvSpPr>
          <p:spPr bwMode="auto">
            <a:xfrm>
              <a:off x="3463791" y="1647426"/>
              <a:ext cx="99276" cy="140957"/>
            </a:xfrm>
            <a:custGeom>
              <a:avLst/>
              <a:gdLst/>
              <a:ahLst/>
              <a:cxnLst>
                <a:cxn ang="0">
                  <a:pos x="2221" y="2568"/>
                </a:cxn>
                <a:cxn ang="0">
                  <a:pos x="2215" y="2605"/>
                </a:cxn>
                <a:cxn ang="0">
                  <a:pos x="2203" y="2641"/>
                </a:cxn>
                <a:cxn ang="0">
                  <a:pos x="2187" y="2674"/>
                </a:cxn>
                <a:cxn ang="0">
                  <a:pos x="2165" y="2703"/>
                </a:cxn>
                <a:cxn ang="0">
                  <a:pos x="2140" y="2730"/>
                </a:cxn>
                <a:cxn ang="0">
                  <a:pos x="2111" y="2752"/>
                </a:cxn>
                <a:cxn ang="0">
                  <a:pos x="2079" y="2771"/>
                </a:cxn>
                <a:cxn ang="0">
                  <a:pos x="2045" y="2785"/>
                </a:cxn>
                <a:cxn ang="0">
                  <a:pos x="2008" y="2793"/>
                </a:cxn>
                <a:cxn ang="0">
                  <a:pos x="1969" y="2796"/>
                </a:cxn>
                <a:cxn ang="0">
                  <a:pos x="1854" y="3039"/>
                </a:cxn>
                <a:cxn ang="0">
                  <a:pos x="1842" y="3079"/>
                </a:cxn>
                <a:cxn ang="0">
                  <a:pos x="1821" y="3115"/>
                </a:cxn>
                <a:cxn ang="0">
                  <a:pos x="1790" y="3143"/>
                </a:cxn>
                <a:cxn ang="0">
                  <a:pos x="1753" y="3161"/>
                </a:cxn>
                <a:cxn ang="0">
                  <a:pos x="1710" y="3167"/>
                </a:cxn>
                <a:cxn ang="0">
                  <a:pos x="529" y="3164"/>
                </a:cxn>
                <a:cxn ang="0">
                  <a:pos x="489" y="3150"/>
                </a:cxn>
                <a:cxn ang="0">
                  <a:pos x="456" y="3125"/>
                </a:cxn>
                <a:cxn ang="0">
                  <a:pos x="431" y="3092"/>
                </a:cxn>
                <a:cxn ang="0">
                  <a:pos x="417" y="3053"/>
                </a:cxn>
                <a:cxn ang="0">
                  <a:pos x="414" y="2796"/>
                </a:cxn>
                <a:cxn ang="0">
                  <a:pos x="229" y="2795"/>
                </a:cxn>
                <a:cxn ang="0">
                  <a:pos x="191" y="2788"/>
                </a:cxn>
                <a:cxn ang="0">
                  <a:pos x="156" y="2776"/>
                </a:cxn>
                <a:cxn ang="0">
                  <a:pos x="123" y="2760"/>
                </a:cxn>
                <a:cxn ang="0">
                  <a:pos x="93" y="2738"/>
                </a:cxn>
                <a:cxn ang="0">
                  <a:pos x="67" y="2713"/>
                </a:cxn>
                <a:cxn ang="0">
                  <a:pos x="44" y="2684"/>
                </a:cxn>
                <a:cxn ang="0">
                  <a:pos x="26" y="2652"/>
                </a:cxn>
                <a:cxn ang="0">
                  <a:pos x="12" y="2617"/>
                </a:cxn>
                <a:cxn ang="0">
                  <a:pos x="3" y="2581"/>
                </a:cxn>
                <a:cxn ang="0">
                  <a:pos x="0" y="2542"/>
                </a:cxn>
                <a:cxn ang="0">
                  <a:pos x="2" y="228"/>
                </a:cxn>
                <a:cxn ang="0">
                  <a:pos x="8" y="191"/>
                </a:cxn>
                <a:cxn ang="0">
                  <a:pos x="21" y="155"/>
                </a:cxn>
                <a:cxn ang="0">
                  <a:pos x="37" y="122"/>
                </a:cxn>
                <a:cxn ang="0">
                  <a:pos x="59" y="93"/>
                </a:cxn>
                <a:cxn ang="0">
                  <a:pos x="84" y="66"/>
                </a:cxn>
                <a:cxn ang="0">
                  <a:pos x="113" y="43"/>
                </a:cxn>
                <a:cxn ang="0">
                  <a:pos x="144" y="24"/>
                </a:cxn>
                <a:cxn ang="0">
                  <a:pos x="179" y="11"/>
                </a:cxn>
                <a:cxn ang="0">
                  <a:pos x="216" y="3"/>
                </a:cxn>
                <a:cxn ang="0">
                  <a:pos x="255" y="0"/>
                </a:cxn>
                <a:cxn ang="0">
                  <a:pos x="1995" y="1"/>
                </a:cxn>
                <a:cxn ang="0">
                  <a:pos x="2032" y="8"/>
                </a:cxn>
                <a:cxn ang="0">
                  <a:pos x="2068" y="19"/>
                </a:cxn>
                <a:cxn ang="0">
                  <a:pos x="2101" y="37"/>
                </a:cxn>
                <a:cxn ang="0">
                  <a:pos x="2130" y="58"/>
                </a:cxn>
                <a:cxn ang="0">
                  <a:pos x="2157" y="83"/>
                </a:cxn>
                <a:cxn ang="0">
                  <a:pos x="2179" y="112"/>
                </a:cxn>
                <a:cxn ang="0">
                  <a:pos x="2198" y="144"/>
                </a:cxn>
                <a:cxn ang="0">
                  <a:pos x="2212" y="179"/>
                </a:cxn>
                <a:cxn ang="0">
                  <a:pos x="2220" y="215"/>
                </a:cxn>
                <a:cxn ang="0">
                  <a:pos x="2223" y="254"/>
                </a:cxn>
              </a:cxnLst>
              <a:rect l="0" t="0" r="r" b="b"/>
              <a:pathLst>
                <a:path w="2223" h="3167">
                  <a:moveTo>
                    <a:pt x="2223" y="2542"/>
                  </a:moveTo>
                  <a:lnTo>
                    <a:pt x="2222" y="2555"/>
                  </a:lnTo>
                  <a:lnTo>
                    <a:pt x="2221" y="2568"/>
                  </a:lnTo>
                  <a:lnTo>
                    <a:pt x="2220" y="2581"/>
                  </a:lnTo>
                  <a:lnTo>
                    <a:pt x="2218" y="2593"/>
                  </a:lnTo>
                  <a:lnTo>
                    <a:pt x="2215" y="2605"/>
                  </a:lnTo>
                  <a:lnTo>
                    <a:pt x="2212" y="2617"/>
                  </a:lnTo>
                  <a:lnTo>
                    <a:pt x="2208" y="2630"/>
                  </a:lnTo>
                  <a:lnTo>
                    <a:pt x="2203" y="2641"/>
                  </a:lnTo>
                  <a:lnTo>
                    <a:pt x="2198" y="2652"/>
                  </a:lnTo>
                  <a:lnTo>
                    <a:pt x="2193" y="2663"/>
                  </a:lnTo>
                  <a:lnTo>
                    <a:pt x="2187" y="2674"/>
                  </a:lnTo>
                  <a:lnTo>
                    <a:pt x="2179" y="2684"/>
                  </a:lnTo>
                  <a:lnTo>
                    <a:pt x="2172" y="2694"/>
                  </a:lnTo>
                  <a:lnTo>
                    <a:pt x="2165" y="2703"/>
                  </a:lnTo>
                  <a:lnTo>
                    <a:pt x="2157" y="2713"/>
                  </a:lnTo>
                  <a:lnTo>
                    <a:pt x="2149" y="2722"/>
                  </a:lnTo>
                  <a:lnTo>
                    <a:pt x="2140" y="2730"/>
                  </a:lnTo>
                  <a:lnTo>
                    <a:pt x="2130" y="2738"/>
                  </a:lnTo>
                  <a:lnTo>
                    <a:pt x="2121" y="2746"/>
                  </a:lnTo>
                  <a:lnTo>
                    <a:pt x="2111" y="2752"/>
                  </a:lnTo>
                  <a:lnTo>
                    <a:pt x="2101" y="2760"/>
                  </a:lnTo>
                  <a:lnTo>
                    <a:pt x="2091" y="2766"/>
                  </a:lnTo>
                  <a:lnTo>
                    <a:pt x="2079" y="2771"/>
                  </a:lnTo>
                  <a:lnTo>
                    <a:pt x="2068" y="2776"/>
                  </a:lnTo>
                  <a:lnTo>
                    <a:pt x="2057" y="2781"/>
                  </a:lnTo>
                  <a:lnTo>
                    <a:pt x="2045" y="2785"/>
                  </a:lnTo>
                  <a:lnTo>
                    <a:pt x="2032" y="2788"/>
                  </a:lnTo>
                  <a:lnTo>
                    <a:pt x="2020" y="2791"/>
                  </a:lnTo>
                  <a:lnTo>
                    <a:pt x="2008" y="2793"/>
                  </a:lnTo>
                  <a:lnTo>
                    <a:pt x="1995" y="2795"/>
                  </a:lnTo>
                  <a:lnTo>
                    <a:pt x="1982" y="2796"/>
                  </a:lnTo>
                  <a:lnTo>
                    <a:pt x="1969" y="2796"/>
                  </a:lnTo>
                  <a:lnTo>
                    <a:pt x="1854" y="2796"/>
                  </a:lnTo>
                  <a:lnTo>
                    <a:pt x="1854" y="3023"/>
                  </a:lnTo>
                  <a:lnTo>
                    <a:pt x="1854" y="3039"/>
                  </a:lnTo>
                  <a:lnTo>
                    <a:pt x="1852" y="3053"/>
                  </a:lnTo>
                  <a:lnTo>
                    <a:pt x="1848" y="3066"/>
                  </a:lnTo>
                  <a:lnTo>
                    <a:pt x="1842" y="3079"/>
                  </a:lnTo>
                  <a:lnTo>
                    <a:pt x="1836" y="3092"/>
                  </a:lnTo>
                  <a:lnTo>
                    <a:pt x="1829" y="3104"/>
                  </a:lnTo>
                  <a:lnTo>
                    <a:pt x="1821" y="3115"/>
                  </a:lnTo>
                  <a:lnTo>
                    <a:pt x="1812" y="3125"/>
                  </a:lnTo>
                  <a:lnTo>
                    <a:pt x="1802" y="3135"/>
                  </a:lnTo>
                  <a:lnTo>
                    <a:pt x="1790" y="3143"/>
                  </a:lnTo>
                  <a:lnTo>
                    <a:pt x="1779" y="3150"/>
                  </a:lnTo>
                  <a:lnTo>
                    <a:pt x="1766" y="3156"/>
                  </a:lnTo>
                  <a:lnTo>
                    <a:pt x="1753" y="3161"/>
                  </a:lnTo>
                  <a:lnTo>
                    <a:pt x="1739" y="3164"/>
                  </a:lnTo>
                  <a:lnTo>
                    <a:pt x="1725" y="3166"/>
                  </a:lnTo>
                  <a:lnTo>
                    <a:pt x="1710" y="3167"/>
                  </a:lnTo>
                  <a:lnTo>
                    <a:pt x="558" y="3167"/>
                  </a:lnTo>
                  <a:lnTo>
                    <a:pt x="544" y="3166"/>
                  </a:lnTo>
                  <a:lnTo>
                    <a:pt x="529" y="3164"/>
                  </a:lnTo>
                  <a:lnTo>
                    <a:pt x="515" y="3161"/>
                  </a:lnTo>
                  <a:lnTo>
                    <a:pt x="502" y="3156"/>
                  </a:lnTo>
                  <a:lnTo>
                    <a:pt x="489" y="3150"/>
                  </a:lnTo>
                  <a:lnTo>
                    <a:pt x="477" y="3143"/>
                  </a:lnTo>
                  <a:lnTo>
                    <a:pt x="466" y="3135"/>
                  </a:lnTo>
                  <a:lnTo>
                    <a:pt x="456" y="3125"/>
                  </a:lnTo>
                  <a:lnTo>
                    <a:pt x="447" y="3115"/>
                  </a:lnTo>
                  <a:lnTo>
                    <a:pt x="438" y="3104"/>
                  </a:lnTo>
                  <a:lnTo>
                    <a:pt x="431" y="3092"/>
                  </a:lnTo>
                  <a:lnTo>
                    <a:pt x="425" y="3079"/>
                  </a:lnTo>
                  <a:lnTo>
                    <a:pt x="421" y="3066"/>
                  </a:lnTo>
                  <a:lnTo>
                    <a:pt x="417" y="3053"/>
                  </a:lnTo>
                  <a:lnTo>
                    <a:pt x="415" y="3039"/>
                  </a:lnTo>
                  <a:lnTo>
                    <a:pt x="414" y="3023"/>
                  </a:lnTo>
                  <a:lnTo>
                    <a:pt x="414" y="2796"/>
                  </a:lnTo>
                  <a:lnTo>
                    <a:pt x="255" y="2796"/>
                  </a:lnTo>
                  <a:lnTo>
                    <a:pt x="241" y="2796"/>
                  </a:lnTo>
                  <a:lnTo>
                    <a:pt x="229" y="2795"/>
                  </a:lnTo>
                  <a:lnTo>
                    <a:pt x="216" y="2793"/>
                  </a:lnTo>
                  <a:lnTo>
                    <a:pt x="204" y="2791"/>
                  </a:lnTo>
                  <a:lnTo>
                    <a:pt x="191" y="2788"/>
                  </a:lnTo>
                  <a:lnTo>
                    <a:pt x="179" y="2785"/>
                  </a:lnTo>
                  <a:lnTo>
                    <a:pt x="168" y="2781"/>
                  </a:lnTo>
                  <a:lnTo>
                    <a:pt x="156" y="2776"/>
                  </a:lnTo>
                  <a:lnTo>
                    <a:pt x="144" y="2771"/>
                  </a:lnTo>
                  <a:lnTo>
                    <a:pt x="133" y="2766"/>
                  </a:lnTo>
                  <a:lnTo>
                    <a:pt x="123" y="2760"/>
                  </a:lnTo>
                  <a:lnTo>
                    <a:pt x="113" y="2752"/>
                  </a:lnTo>
                  <a:lnTo>
                    <a:pt x="102" y="2746"/>
                  </a:lnTo>
                  <a:lnTo>
                    <a:pt x="93" y="2738"/>
                  </a:lnTo>
                  <a:lnTo>
                    <a:pt x="84" y="2730"/>
                  </a:lnTo>
                  <a:lnTo>
                    <a:pt x="75" y="2722"/>
                  </a:lnTo>
                  <a:lnTo>
                    <a:pt x="67" y="2713"/>
                  </a:lnTo>
                  <a:lnTo>
                    <a:pt x="59" y="2703"/>
                  </a:lnTo>
                  <a:lnTo>
                    <a:pt x="51" y="2694"/>
                  </a:lnTo>
                  <a:lnTo>
                    <a:pt x="44" y="2684"/>
                  </a:lnTo>
                  <a:lnTo>
                    <a:pt x="37" y="2674"/>
                  </a:lnTo>
                  <a:lnTo>
                    <a:pt x="31" y="2663"/>
                  </a:lnTo>
                  <a:lnTo>
                    <a:pt x="26" y="2652"/>
                  </a:lnTo>
                  <a:lnTo>
                    <a:pt x="21" y="2641"/>
                  </a:lnTo>
                  <a:lnTo>
                    <a:pt x="16" y="2630"/>
                  </a:lnTo>
                  <a:lnTo>
                    <a:pt x="12" y="2617"/>
                  </a:lnTo>
                  <a:lnTo>
                    <a:pt x="8" y="2605"/>
                  </a:lnTo>
                  <a:lnTo>
                    <a:pt x="5" y="2593"/>
                  </a:lnTo>
                  <a:lnTo>
                    <a:pt x="3" y="2581"/>
                  </a:lnTo>
                  <a:lnTo>
                    <a:pt x="2" y="2568"/>
                  </a:lnTo>
                  <a:lnTo>
                    <a:pt x="1" y="2555"/>
                  </a:lnTo>
                  <a:lnTo>
                    <a:pt x="0" y="2542"/>
                  </a:lnTo>
                  <a:lnTo>
                    <a:pt x="0" y="254"/>
                  </a:lnTo>
                  <a:lnTo>
                    <a:pt x="1" y="241"/>
                  </a:lnTo>
                  <a:lnTo>
                    <a:pt x="2" y="228"/>
                  </a:lnTo>
                  <a:lnTo>
                    <a:pt x="3" y="215"/>
                  </a:lnTo>
                  <a:lnTo>
                    <a:pt x="5" y="203"/>
                  </a:lnTo>
                  <a:lnTo>
                    <a:pt x="8" y="191"/>
                  </a:lnTo>
                  <a:lnTo>
                    <a:pt x="12" y="179"/>
                  </a:lnTo>
                  <a:lnTo>
                    <a:pt x="16" y="166"/>
                  </a:lnTo>
                  <a:lnTo>
                    <a:pt x="21" y="155"/>
                  </a:lnTo>
                  <a:lnTo>
                    <a:pt x="26" y="144"/>
                  </a:lnTo>
                  <a:lnTo>
                    <a:pt x="31" y="133"/>
                  </a:lnTo>
                  <a:lnTo>
                    <a:pt x="37" y="122"/>
                  </a:lnTo>
                  <a:lnTo>
                    <a:pt x="44" y="112"/>
                  </a:lnTo>
                  <a:lnTo>
                    <a:pt x="51" y="102"/>
                  </a:lnTo>
                  <a:lnTo>
                    <a:pt x="59" y="93"/>
                  </a:lnTo>
                  <a:lnTo>
                    <a:pt x="67" y="83"/>
                  </a:lnTo>
                  <a:lnTo>
                    <a:pt x="75" y="74"/>
                  </a:lnTo>
                  <a:lnTo>
                    <a:pt x="84" y="66"/>
                  </a:lnTo>
                  <a:lnTo>
                    <a:pt x="93" y="58"/>
                  </a:lnTo>
                  <a:lnTo>
                    <a:pt x="102" y="50"/>
                  </a:lnTo>
                  <a:lnTo>
                    <a:pt x="113" y="43"/>
                  </a:lnTo>
                  <a:lnTo>
                    <a:pt x="123" y="37"/>
                  </a:lnTo>
                  <a:lnTo>
                    <a:pt x="133" y="30"/>
                  </a:lnTo>
                  <a:lnTo>
                    <a:pt x="144" y="24"/>
                  </a:lnTo>
                  <a:lnTo>
                    <a:pt x="156" y="19"/>
                  </a:lnTo>
                  <a:lnTo>
                    <a:pt x="168" y="15"/>
                  </a:lnTo>
                  <a:lnTo>
                    <a:pt x="179" y="11"/>
                  </a:lnTo>
                  <a:lnTo>
                    <a:pt x="191" y="8"/>
                  </a:lnTo>
                  <a:lnTo>
                    <a:pt x="204" y="5"/>
                  </a:lnTo>
                  <a:lnTo>
                    <a:pt x="216" y="3"/>
                  </a:lnTo>
                  <a:lnTo>
                    <a:pt x="229" y="1"/>
                  </a:lnTo>
                  <a:lnTo>
                    <a:pt x="241" y="0"/>
                  </a:lnTo>
                  <a:lnTo>
                    <a:pt x="255" y="0"/>
                  </a:lnTo>
                  <a:lnTo>
                    <a:pt x="1969" y="0"/>
                  </a:lnTo>
                  <a:lnTo>
                    <a:pt x="1982" y="0"/>
                  </a:lnTo>
                  <a:lnTo>
                    <a:pt x="1995" y="1"/>
                  </a:lnTo>
                  <a:lnTo>
                    <a:pt x="2008" y="3"/>
                  </a:lnTo>
                  <a:lnTo>
                    <a:pt x="2020" y="5"/>
                  </a:lnTo>
                  <a:lnTo>
                    <a:pt x="2032" y="8"/>
                  </a:lnTo>
                  <a:lnTo>
                    <a:pt x="2045" y="11"/>
                  </a:lnTo>
                  <a:lnTo>
                    <a:pt x="2057" y="15"/>
                  </a:lnTo>
                  <a:lnTo>
                    <a:pt x="2068" y="19"/>
                  </a:lnTo>
                  <a:lnTo>
                    <a:pt x="2079" y="24"/>
                  </a:lnTo>
                  <a:lnTo>
                    <a:pt x="2091" y="30"/>
                  </a:lnTo>
                  <a:lnTo>
                    <a:pt x="2101" y="37"/>
                  </a:lnTo>
                  <a:lnTo>
                    <a:pt x="2111" y="43"/>
                  </a:lnTo>
                  <a:lnTo>
                    <a:pt x="2121" y="50"/>
                  </a:lnTo>
                  <a:lnTo>
                    <a:pt x="2130" y="58"/>
                  </a:lnTo>
                  <a:lnTo>
                    <a:pt x="2140" y="66"/>
                  </a:lnTo>
                  <a:lnTo>
                    <a:pt x="2149" y="74"/>
                  </a:lnTo>
                  <a:lnTo>
                    <a:pt x="2157" y="83"/>
                  </a:lnTo>
                  <a:lnTo>
                    <a:pt x="2165" y="93"/>
                  </a:lnTo>
                  <a:lnTo>
                    <a:pt x="2172" y="102"/>
                  </a:lnTo>
                  <a:lnTo>
                    <a:pt x="2179" y="112"/>
                  </a:lnTo>
                  <a:lnTo>
                    <a:pt x="2187" y="122"/>
                  </a:lnTo>
                  <a:lnTo>
                    <a:pt x="2193" y="133"/>
                  </a:lnTo>
                  <a:lnTo>
                    <a:pt x="2198" y="144"/>
                  </a:lnTo>
                  <a:lnTo>
                    <a:pt x="2203" y="155"/>
                  </a:lnTo>
                  <a:lnTo>
                    <a:pt x="2208" y="166"/>
                  </a:lnTo>
                  <a:lnTo>
                    <a:pt x="2212" y="179"/>
                  </a:lnTo>
                  <a:lnTo>
                    <a:pt x="2215" y="191"/>
                  </a:lnTo>
                  <a:lnTo>
                    <a:pt x="2218" y="203"/>
                  </a:lnTo>
                  <a:lnTo>
                    <a:pt x="2220" y="215"/>
                  </a:lnTo>
                  <a:lnTo>
                    <a:pt x="2221" y="228"/>
                  </a:lnTo>
                  <a:lnTo>
                    <a:pt x="2222" y="241"/>
                  </a:lnTo>
                  <a:lnTo>
                    <a:pt x="2223" y="254"/>
                  </a:lnTo>
                  <a:lnTo>
                    <a:pt x="2223" y="25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6" name="Freeform 6">
              <a:extLst>
                <a:ext uri="{FF2B5EF4-FFF2-40B4-BE49-F238E27FC236}">
                  <a16:creationId xmlns="" xmlns:a16="http://schemas.microsoft.com/office/drawing/2014/main" id="{BD933F31-FCCB-4591-B59C-995D829FF4DD}"/>
                </a:ext>
              </a:extLst>
            </p:cNvPr>
            <p:cNvSpPr>
              <a:spLocks noEditPoints="1"/>
            </p:cNvSpPr>
            <p:nvPr/>
          </p:nvSpPr>
          <p:spPr bwMode="auto">
            <a:xfrm>
              <a:off x="3404680" y="1417045"/>
              <a:ext cx="211434" cy="212193"/>
            </a:xfrm>
            <a:custGeom>
              <a:avLst/>
              <a:gdLst/>
              <a:ahLst/>
              <a:cxnLst>
                <a:cxn ang="0">
                  <a:pos x="1896" y="49"/>
                </a:cxn>
                <a:cxn ang="0">
                  <a:pos x="1345" y="235"/>
                </a:cxn>
                <a:cxn ang="0">
                  <a:pos x="864" y="543"/>
                </a:cxn>
                <a:cxn ang="0">
                  <a:pos x="471" y="956"/>
                </a:cxn>
                <a:cxn ang="0">
                  <a:pos x="186" y="1453"/>
                </a:cxn>
                <a:cxn ang="0">
                  <a:pos x="26" y="2016"/>
                </a:cxn>
                <a:cxn ang="0">
                  <a:pos x="12" y="2621"/>
                </a:cxn>
                <a:cxn ang="0">
                  <a:pos x="144" y="3195"/>
                </a:cxn>
                <a:cxn ang="0">
                  <a:pos x="405" y="3706"/>
                </a:cxn>
                <a:cxn ang="0">
                  <a:pos x="778" y="4138"/>
                </a:cxn>
                <a:cxn ang="0">
                  <a:pos x="1242" y="4468"/>
                </a:cxn>
                <a:cxn ang="0">
                  <a:pos x="1781" y="4681"/>
                </a:cxn>
                <a:cxn ang="0">
                  <a:pos x="2375" y="4755"/>
                </a:cxn>
                <a:cxn ang="0">
                  <a:pos x="2968" y="4681"/>
                </a:cxn>
                <a:cxn ang="0">
                  <a:pos x="3506" y="4468"/>
                </a:cxn>
                <a:cxn ang="0">
                  <a:pos x="3971" y="4138"/>
                </a:cxn>
                <a:cxn ang="0">
                  <a:pos x="4344" y="3706"/>
                </a:cxn>
                <a:cxn ang="0">
                  <a:pos x="4605" y="3195"/>
                </a:cxn>
                <a:cxn ang="0">
                  <a:pos x="4737" y="2621"/>
                </a:cxn>
                <a:cxn ang="0">
                  <a:pos x="4723" y="2016"/>
                </a:cxn>
                <a:cxn ang="0">
                  <a:pos x="4563" y="1453"/>
                </a:cxn>
                <a:cxn ang="0">
                  <a:pos x="4277" y="956"/>
                </a:cxn>
                <a:cxn ang="0">
                  <a:pos x="3885" y="543"/>
                </a:cxn>
                <a:cxn ang="0">
                  <a:pos x="3404" y="235"/>
                </a:cxn>
                <a:cxn ang="0">
                  <a:pos x="2853" y="49"/>
                </a:cxn>
                <a:cxn ang="0">
                  <a:pos x="2375" y="4227"/>
                </a:cxn>
                <a:cxn ang="0">
                  <a:pos x="1913" y="4168"/>
                </a:cxn>
                <a:cxn ang="0">
                  <a:pos x="1494" y="4004"/>
                </a:cxn>
                <a:cxn ang="0">
                  <a:pos x="1132" y="3746"/>
                </a:cxn>
                <a:cxn ang="0">
                  <a:pos x="843" y="3412"/>
                </a:cxn>
                <a:cxn ang="0">
                  <a:pos x="639" y="3013"/>
                </a:cxn>
                <a:cxn ang="0">
                  <a:pos x="537" y="2567"/>
                </a:cxn>
                <a:cxn ang="0">
                  <a:pos x="548" y="2097"/>
                </a:cxn>
                <a:cxn ang="0">
                  <a:pos x="673" y="1658"/>
                </a:cxn>
                <a:cxn ang="0">
                  <a:pos x="894" y="1272"/>
                </a:cxn>
                <a:cxn ang="0">
                  <a:pos x="1200" y="951"/>
                </a:cxn>
                <a:cxn ang="0">
                  <a:pos x="1573" y="712"/>
                </a:cxn>
                <a:cxn ang="0">
                  <a:pos x="2002" y="566"/>
                </a:cxn>
                <a:cxn ang="0">
                  <a:pos x="2470" y="532"/>
                </a:cxn>
                <a:cxn ang="0">
                  <a:pos x="2924" y="612"/>
                </a:cxn>
                <a:cxn ang="0">
                  <a:pos x="3333" y="796"/>
                </a:cxn>
                <a:cxn ang="0">
                  <a:pos x="3681" y="1070"/>
                </a:cxn>
                <a:cxn ang="0">
                  <a:pos x="3955" y="1419"/>
                </a:cxn>
                <a:cxn ang="0">
                  <a:pos x="4138" y="1828"/>
                </a:cxn>
                <a:cxn ang="0">
                  <a:pos x="4219" y="2283"/>
                </a:cxn>
                <a:cxn ang="0">
                  <a:pos x="4184" y="2751"/>
                </a:cxn>
                <a:cxn ang="0">
                  <a:pos x="4039" y="3179"/>
                </a:cxn>
                <a:cxn ang="0">
                  <a:pos x="3799" y="3554"/>
                </a:cxn>
                <a:cxn ang="0">
                  <a:pos x="3480" y="3860"/>
                </a:cxn>
                <a:cxn ang="0">
                  <a:pos x="3094" y="4082"/>
                </a:cxn>
                <a:cxn ang="0">
                  <a:pos x="2656" y="4205"/>
                </a:cxn>
              </a:cxnLst>
              <a:rect l="0" t="0" r="r" b="b"/>
              <a:pathLst>
                <a:path w="4749" h="4755">
                  <a:moveTo>
                    <a:pt x="2375" y="0"/>
                  </a:moveTo>
                  <a:lnTo>
                    <a:pt x="2252" y="3"/>
                  </a:lnTo>
                  <a:lnTo>
                    <a:pt x="2132" y="12"/>
                  </a:lnTo>
                  <a:lnTo>
                    <a:pt x="2012" y="28"/>
                  </a:lnTo>
                  <a:lnTo>
                    <a:pt x="1896" y="49"/>
                  </a:lnTo>
                  <a:lnTo>
                    <a:pt x="1781" y="76"/>
                  </a:lnTo>
                  <a:lnTo>
                    <a:pt x="1668" y="108"/>
                  </a:lnTo>
                  <a:lnTo>
                    <a:pt x="1558" y="145"/>
                  </a:lnTo>
                  <a:lnTo>
                    <a:pt x="1450" y="187"/>
                  </a:lnTo>
                  <a:lnTo>
                    <a:pt x="1345" y="235"/>
                  </a:lnTo>
                  <a:lnTo>
                    <a:pt x="1242" y="287"/>
                  </a:lnTo>
                  <a:lnTo>
                    <a:pt x="1143" y="345"/>
                  </a:lnTo>
                  <a:lnTo>
                    <a:pt x="1046" y="407"/>
                  </a:lnTo>
                  <a:lnTo>
                    <a:pt x="953" y="472"/>
                  </a:lnTo>
                  <a:lnTo>
                    <a:pt x="864" y="543"/>
                  </a:lnTo>
                  <a:lnTo>
                    <a:pt x="778" y="619"/>
                  </a:lnTo>
                  <a:lnTo>
                    <a:pt x="695" y="697"/>
                  </a:lnTo>
                  <a:lnTo>
                    <a:pt x="616" y="779"/>
                  </a:lnTo>
                  <a:lnTo>
                    <a:pt x="542" y="866"/>
                  </a:lnTo>
                  <a:lnTo>
                    <a:pt x="471" y="956"/>
                  </a:lnTo>
                  <a:lnTo>
                    <a:pt x="405" y="1049"/>
                  </a:lnTo>
                  <a:lnTo>
                    <a:pt x="343" y="1145"/>
                  </a:lnTo>
                  <a:lnTo>
                    <a:pt x="286" y="1244"/>
                  </a:lnTo>
                  <a:lnTo>
                    <a:pt x="234" y="1347"/>
                  </a:lnTo>
                  <a:lnTo>
                    <a:pt x="186" y="1453"/>
                  </a:lnTo>
                  <a:lnTo>
                    <a:pt x="144" y="1560"/>
                  </a:lnTo>
                  <a:lnTo>
                    <a:pt x="106" y="1670"/>
                  </a:lnTo>
                  <a:lnTo>
                    <a:pt x="74" y="1784"/>
                  </a:lnTo>
                  <a:lnTo>
                    <a:pt x="48" y="1898"/>
                  </a:lnTo>
                  <a:lnTo>
                    <a:pt x="26" y="2016"/>
                  </a:lnTo>
                  <a:lnTo>
                    <a:pt x="12" y="2134"/>
                  </a:lnTo>
                  <a:lnTo>
                    <a:pt x="3" y="2255"/>
                  </a:lnTo>
                  <a:lnTo>
                    <a:pt x="0" y="2378"/>
                  </a:lnTo>
                  <a:lnTo>
                    <a:pt x="3" y="2500"/>
                  </a:lnTo>
                  <a:lnTo>
                    <a:pt x="12" y="2621"/>
                  </a:lnTo>
                  <a:lnTo>
                    <a:pt x="26" y="2740"/>
                  </a:lnTo>
                  <a:lnTo>
                    <a:pt x="48" y="2857"/>
                  </a:lnTo>
                  <a:lnTo>
                    <a:pt x="74" y="2972"/>
                  </a:lnTo>
                  <a:lnTo>
                    <a:pt x="106" y="3085"/>
                  </a:lnTo>
                  <a:lnTo>
                    <a:pt x="144" y="3195"/>
                  </a:lnTo>
                  <a:lnTo>
                    <a:pt x="186" y="3303"/>
                  </a:lnTo>
                  <a:lnTo>
                    <a:pt x="234" y="3408"/>
                  </a:lnTo>
                  <a:lnTo>
                    <a:pt x="286" y="3511"/>
                  </a:lnTo>
                  <a:lnTo>
                    <a:pt x="343" y="3610"/>
                  </a:lnTo>
                  <a:lnTo>
                    <a:pt x="405" y="3706"/>
                  </a:lnTo>
                  <a:lnTo>
                    <a:pt x="471" y="3800"/>
                  </a:lnTo>
                  <a:lnTo>
                    <a:pt x="542" y="3890"/>
                  </a:lnTo>
                  <a:lnTo>
                    <a:pt x="616" y="3976"/>
                  </a:lnTo>
                  <a:lnTo>
                    <a:pt x="695" y="4059"/>
                  </a:lnTo>
                  <a:lnTo>
                    <a:pt x="778" y="4138"/>
                  </a:lnTo>
                  <a:lnTo>
                    <a:pt x="864" y="4212"/>
                  </a:lnTo>
                  <a:lnTo>
                    <a:pt x="953" y="4283"/>
                  </a:lnTo>
                  <a:lnTo>
                    <a:pt x="1046" y="4349"/>
                  </a:lnTo>
                  <a:lnTo>
                    <a:pt x="1143" y="4411"/>
                  </a:lnTo>
                  <a:lnTo>
                    <a:pt x="1242" y="4468"/>
                  </a:lnTo>
                  <a:lnTo>
                    <a:pt x="1345" y="4521"/>
                  </a:lnTo>
                  <a:lnTo>
                    <a:pt x="1450" y="4568"/>
                  </a:lnTo>
                  <a:lnTo>
                    <a:pt x="1558" y="4611"/>
                  </a:lnTo>
                  <a:lnTo>
                    <a:pt x="1668" y="4648"/>
                  </a:lnTo>
                  <a:lnTo>
                    <a:pt x="1781" y="4681"/>
                  </a:lnTo>
                  <a:lnTo>
                    <a:pt x="1896" y="4707"/>
                  </a:lnTo>
                  <a:lnTo>
                    <a:pt x="2012" y="4728"/>
                  </a:lnTo>
                  <a:lnTo>
                    <a:pt x="2132" y="4743"/>
                  </a:lnTo>
                  <a:lnTo>
                    <a:pt x="2252" y="4752"/>
                  </a:lnTo>
                  <a:lnTo>
                    <a:pt x="2375" y="4755"/>
                  </a:lnTo>
                  <a:lnTo>
                    <a:pt x="2496" y="4752"/>
                  </a:lnTo>
                  <a:lnTo>
                    <a:pt x="2617" y="4743"/>
                  </a:lnTo>
                  <a:lnTo>
                    <a:pt x="2736" y="4728"/>
                  </a:lnTo>
                  <a:lnTo>
                    <a:pt x="2853" y="4707"/>
                  </a:lnTo>
                  <a:lnTo>
                    <a:pt x="2968" y="4681"/>
                  </a:lnTo>
                  <a:lnTo>
                    <a:pt x="3081" y="4648"/>
                  </a:lnTo>
                  <a:lnTo>
                    <a:pt x="3191" y="4611"/>
                  </a:lnTo>
                  <a:lnTo>
                    <a:pt x="3299" y="4568"/>
                  </a:lnTo>
                  <a:lnTo>
                    <a:pt x="3404" y="4521"/>
                  </a:lnTo>
                  <a:lnTo>
                    <a:pt x="3506" y="4468"/>
                  </a:lnTo>
                  <a:lnTo>
                    <a:pt x="3606" y="4411"/>
                  </a:lnTo>
                  <a:lnTo>
                    <a:pt x="3702" y="4349"/>
                  </a:lnTo>
                  <a:lnTo>
                    <a:pt x="3795" y="4283"/>
                  </a:lnTo>
                  <a:lnTo>
                    <a:pt x="3885" y="4212"/>
                  </a:lnTo>
                  <a:lnTo>
                    <a:pt x="3971" y="4138"/>
                  </a:lnTo>
                  <a:lnTo>
                    <a:pt x="4054" y="4059"/>
                  </a:lnTo>
                  <a:lnTo>
                    <a:pt x="4132" y="3976"/>
                  </a:lnTo>
                  <a:lnTo>
                    <a:pt x="4207" y="3890"/>
                  </a:lnTo>
                  <a:lnTo>
                    <a:pt x="4277" y="3800"/>
                  </a:lnTo>
                  <a:lnTo>
                    <a:pt x="4344" y="3706"/>
                  </a:lnTo>
                  <a:lnTo>
                    <a:pt x="4406" y="3610"/>
                  </a:lnTo>
                  <a:lnTo>
                    <a:pt x="4463" y="3511"/>
                  </a:lnTo>
                  <a:lnTo>
                    <a:pt x="4515" y="3408"/>
                  </a:lnTo>
                  <a:lnTo>
                    <a:pt x="4563" y="3303"/>
                  </a:lnTo>
                  <a:lnTo>
                    <a:pt x="4605" y="3195"/>
                  </a:lnTo>
                  <a:lnTo>
                    <a:pt x="4643" y="3085"/>
                  </a:lnTo>
                  <a:lnTo>
                    <a:pt x="4675" y="2972"/>
                  </a:lnTo>
                  <a:lnTo>
                    <a:pt x="4701" y="2857"/>
                  </a:lnTo>
                  <a:lnTo>
                    <a:pt x="4723" y="2740"/>
                  </a:lnTo>
                  <a:lnTo>
                    <a:pt x="4737" y="2621"/>
                  </a:lnTo>
                  <a:lnTo>
                    <a:pt x="4746" y="2500"/>
                  </a:lnTo>
                  <a:lnTo>
                    <a:pt x="4749" y="2378"/>
                  </a:lnTo>
                  <a:lnTo>
                    <a:pt x="4746" y="2255"/>
                  </a:lnTo>
                  <a:lnTo>
                    <a:pt x="4737" y="2134"/>
                  </a:lnTo>
                  <a:lnTo>
                    <a:pt x="4723" y="2016"/>
                  </a:lnTo>
                  <a:lnTo>
                    <a:pt x="4701" y="1898"/>
                  </a:lnTo>
                  <a:lnTo>
                    <a:pt x="4675" y="1784"/>
                  </a:lnTo>
                  <a:lnTo>
                    <a:pt x="4643" y="1670"/>
                  </a:lnTo>
                  <a:lnTo>
                    <a:pt x="4605" y="1560"/>
                  </a:lnTo>
                  <a:lnTo>
                    <a:pt x="4563" y="1453"/>
                  </a:lnTo>
                  <a:lnTo>
                    <a:pt x="4515" y="1347"/>
                  </a:lnTo>
                  <a:lnTo>
                    <a:pt x="4463" y="1244"/>
                  </a:lnTo>
                  <a:lnTo>
                    <a:pt x="4406" y="1145"/>
                  </a:lnTo>
                  <a:lnTo>
                    <a:pt x="4344" y="1049"/>
                  </a:lnTo>
                  <a:lnTo>
                    <a:pt x="4277" y="956"/>
                  </a:lnTo>
                  <a:lnTo>
                    <a:pt x="4207" y="866"/>
                  </a:lnTo>
                  <a:lnTo>
                    <a:pt x="4132" y="779"/>
                  </a:lnTo>
                  <a:lnTo>
                    <a:pt x="4054" y="697"/>
                  </a:lnTo>
                  <a:lnTo>
                    <a:pt x="3971" y="619"/>
                  </a:lnTo>
                  <a:lnTo>
                    <a:pt x="3885" y="543"/>
                  </a:lnTo>
                  <a:lnTo>
                    <a:pt x="3795" y="472"/>
                  </a:lnTo>
                  <a:lnTo>
                    <a:pt x="3702" y="407"/>
                  </a:lnTo>
                  <a:lnTo>
                    <a:pt x="3606" y="345"/>
                  </a:lnTo>
                  <a:lnTo>
                    <a:pt x="3506" y="287"/>
                  </a:lnTo>
                  <a:lnTo>
                    <a:pt x="3404" y="235"/>
                  </a:lnTo>
                  <a:lnTo>
                    <a:pt x="3299" y="187"/>
                  </a:lnTo>
                  <a:lnTo>
                    <a:pt x="3191" y="145"/>
                  </a:lnTo>
                  <a:lnTo>
                    <a:pt x="3081" y="108"/>
                  </a:lnTo>
                  <a:lnTo>
                    <a:pt x="2968" y="76"/>
                  </a:lnTo>
                  <a:lnTo>
                    <a:pt x="2853" y="49"/>
                  </a:lnTo>
                  <a:lnTo>
                    <a:pt x="2736" y="28"/>
                  </a:lnTo>
                  <a:lnTo>
                    <a:pt x="2617" y="12"/>
                  </a:lnTo>
                  <a:lnTo>
                    <a:pt x="2496" y="3"/>
                  </a:lnTo>
                  <a:lnTo>
                    <a:pt x="2375" y="0"/>
                  </a:lnTo>
                  <a:close/>
                  <a:moveTo>
                    <a:pt x="2375" y="4227"/>
                  </a:moveTo>
                  <a:lnTo>
                    <a:pt x="2280" y="4225"/>
                  </a:lnTo>
                  <a:lnTo>
                    <a:pt x="2186" y="4218"/>
                  </a:lnTo>
                  <a:lnTo>
                    <a:pt x="2093" y="4205"/>
                  </a:lnTo>
                  <a:lnTo>
                    <a:pt x="2002" y="4189"/>
                  </a:lnTo>
                  <a:lnTo>
                    <a:pt x="1913" y="4168"/>
                  </a:lnTo>
                  <a:lnTo>
                    <a:pt x="1826" y="4144"/>
                  </a:lnTo>
                  <a:lnTo>
                    <a:pt x="1740" y="4114"/>
                  </a:lnTo>
                  <a:lnTo>
                    <a:pt x="1655" y="4082"/>
                  </a:lnTo>
                  <a:lnTo>
                    <a:pt x="1573" y="4045"/>
                  </a:lnTo>
                  <a:lnTo>
                    <a:pt x="1494" y="4004"/>
                  </a:lnTo>
                  <a:lnTo>
                    <a:pt x="1417" y="3959"/>
                  </a:lnTo>
                  <a:lnTo>
                    <a:pt x="1341" y="3911"/>
                  </a:lnTo>
                  <a:lnTo>
                    <a:pt x="1269" y="3860"/>
                  </a:lnTo>
                  <a:lnTo>
                    <a:pt x="1200" y="3805"/>
                  </a:lnTo>
                  <a:lnTo>
                    <a:pt x="1132" y="3746"/>
                  </a:lnTo>
                  <a:lnTo>
                    <a:pt x="1068" y="3685"/>
                  </a:lnTo>
                  <a:lnTo>
                    <a:pt x="1008" y="3621"/>
                  </a:lnTo>
                  <a:lnTo>
                    <a:pt x="949" y="3554"/>
                  </a:lnTo>
                  <a:lnTo>
                    <a:pt x="894" y="3484"/>
                  </a:lnTo>
                  <a:lnTo>
                    <a:pt x="843" y="3412"/>
                  </a:lnTo>
                  <a:lnTo>
                    <a:pt x="794" y="3336"/>
                  </a:lnTo>
                  <a:lnTo>
                    <a:pt x="750" y="3259"/>
                  </a:lnTo>
                  <a:lnTo>
                    <a:pt x="709" y="3179"/>
                  </a:lnTo>
                  <a:lnTo>
                    <a:pt x="673" y="3097"/>
                  </a:lnTo>
                  <a:lnTo>
                    <a:pt x="639" y="3013"/>
                  </a:lnTo>
                  <a:lnTo>
                    <a:pt x="610" y="2928"/>
                  </a:lnTo>
                  <a:lnTo>
                    <a:pt x="586" y="2840"/>
                  </a:lnTo>
                  <a:lnTo>
                    <a:pt x="564" y="2751"/>
                  </a:lnTo>
                  <a:lnTo>
                    <a:pt x="548" y="2660"/>
                  </a:lnTo>
                  <a:lnTo>
                    <a:pt x="537" y="2567"/>
                  </a:lnTo>
                  <a:lnTo>
                    <a:pt x="530" y="2473"/>
                  </a:lnTo>
                  <a:lnTo>
                    <a:pt x="528" y="2378"/>
                  </a:lnTo>
                  <a:lnTo>
                    <a:pt x="530" y="2283"/>
                  </a:lnTo>
                  <a:lnTo>
                    <a:pt x="537" y="2189"/>
                  </a:lnTo>
                  <a:lnTo>
                    <a:pt x="548" y="2097"/>
                  </a:lnTo>
                  <a:lnTo>
                    <a:pt x="564" y="2005"/>
                  </a:lnTo>
                  <a:lnTo>
                    <a:pt x="586" y="1916"/>
                  </a:lnTo>
                  <a:lnTo>
                    <a:pt x="610" y="1828"/>
                  </a:lnTo>
                  <a:lnTo>
                    <a:pt x="639" y="1742"/>
                  </a:lnTo>
                  <a:lnTo>
                    <a:pt x="673" y="1658"/>
                  </a:lnTo>
                  <a:lnTo>
                    <a:pt x="709" y="1576"/>
                  </a:lnTo>
                  <a:lnTo>
                    <a:pt x="750" y="1497"/>
                  </a:lnTo>
                  <a:lnTo>
                    <a:pt x="794" y="1419"/>
                  </a:lnTo>
                  <a:lnTo>
                    <a:pt x="843" y="1344"/>
                  </a:lnTo>
                  <a:lnTo>
                    <a:pt x="894" y="1272"/>
                  </a:lnTo>
                  <a:lnTo>
                    <a:pt x="949" y="1201"/>
                  </a:lnTo>
                  <a:lnTo>
                    <a:pt x="1008" y="1135"/>
                  </a:lnTo>
                  <a:lnTo>
                    <a:pt x="1068" y="1070"/>
                  </a:lnTo>
                  <a:lnTo>
                    <a:pt x="1132" y="1009"/>
                  </a:lnTo>
                  <a:lnTo>
                    <a:pt x="1200" y="951"/>
                  </a:lnTo>
                  <a:lnTo>
                    <a:pt x="1269" y="896"/>
                  </a:lnTo>
                  <a:lnTo>
                    <a:pt x="1341" y="844"/>
                  </a:lnTo>
                  <a:lnTo>
                    <a:pt x="1417" y="796"/>
                  </a:lnTo>
                  <a:lnTo>
                    <a:pt x="1494" y="751"/>
                  </a:lnTo>
                  <a:lnTo>
                    <a:pt x="1573" y="712"/>
                  </a:lnTo>
                  <a:lnTo>
                    <a:pt x="1655" y="674"/>
                  </a:lnTo>
                  <a:lnTo>
                    <a:pt x="1740" y="641"/>
                  </a:lnTo>
                  <a:lnTo>
                    <a:pt x="1826" y="612"/>
                  </a:lnTo>
                  <a:lnTo>
                    <a:pt x="1913" y="587"/>
                  </a:lnTo>
                  <a:lnTo>
                    <a:pt x="2002" y="566"/>
                  </a:lnTo>
                  <a:lnTo>
                    <a:pt x="2093" y="550"/>
                  </a:lnTo>
                  <a:lnTo>
                    <a:pt x="2186" y="539"/>
                  </a:lnTo>
                  <a:lnTo>
                    <a:pt x="2280" y="532"/>
                  </a:lnTo>
                  <a:lnTo>
                    <a:pt x="2375" y="529"/>
                  </a:lnTo>
                  <a:lnTo>
                    <a:pt x="2470" y="532"/>
                  </a:lnTo>
                  <a:lnTo>
                    <a:pt x="2564" y="539"/>
                  </a:lnTo>
                  <a:lnTo>
                    <a:pt x="2656" y="550"/>
                  </a:lnTo>
                  <a:lnTo>
                    <a:pt x="2747" y="566"/>
                  </a:lnTo>
                  <a:lnTo>
                    <a:pt x="2836" y="587"/>
                  </a:lnTo>
                  <a:lnTo>
                    <a:pt x="2924" y="612"/>
                  </a:lnTo>
                  <a:lnTo>
                    <a:pt x="3010" y="641"/>
                  </a:lnTo>
                  <a:lnTo>
                    <a:pt x="3094" y="674"/>
                  </a:lnTo>
                  <a:lnTo>
                    <a:pt x="3175" y="712"/>
                  </a:lnTo>
                  <a:lnTo>
                    <a:pt x="3255" y="751"/>
                  </a:lnTo>
                  <a:lnTo>
                    <a:pt x="3333" y="796"/>
                  </a:lnTo>
                  <a:lnTo>
                    <a:pt x="3407" y="844"/>
                  </a:lnTo>
                  <a:lnTo>
                    <a:pt x="3480" y="896"/>
                  </a:lnTo>
                  <a:lnTo>
                    <a:pt x="3549" y="951"/>
                  </a:lnTo>
                  <a:lnTo>
                    <a:pt x="3617" y="1009"/>
                  </a:lnTo>
                  <a:lnTo>
                    <a:pt x="3681" y="1070"/>
                  </a:lnTo>
                  <a:lnTo>
                    <a:pt x="3742" y="1135"/>
                  </a:lnTo>
                  <a:lnTo>
                    <a:pt x="3799" y="1201"/>
                  </a:lnTo>
                  <a:lnTo>
                    <a:pt x="3855" y="1272"/>
                  </a:lnTo>
                  <a:lnTo>
                    <a:pt x="3907" y="1344"/>
                  </a:lnTo>
                  <a:lnTo>
                    <a:pt x="3955" y="1419"/>
                  </a:lnTo>
                  <a:lnTo>
                    <a:pt x="3999" y="1497"/>
                  </a:lnTo>
                  <a:lnTo>
                    <a:pt x="4039" y="1576"/>
                  </a:lnTo>
                  <a:lnTo>
                    <a:pt x="4076" y="1658"/>
                  </a:lnTo>
                  <a:lnTo>
                    <a:pt x="4110" y="1742"/>
                  </a:lnTo>
                  <a:lnTo>
                    <a:pt x="4138" y="1828"/>
                  </a:lnTo>
                  <a:lnTo>
                    <a:pt x="4164" y="1916"/>
                  </a:lnTo>
                  <a:lnTo>
                    <a:pt x="4184" y="2005"/>
                  </a:lnTo>
                  <a:lnTo>
                    <a:pt x="4201" y="2097"/>
                  </a:lnTo>
                  <a:lnTo>
                    <a:pt x="4212" y="2189"/>
                  </a:lnTo>
                  <a:lnTo>
                    <a:pt x="4219" y="2283"/>
                  </a:lnTo>
                  <a:lnTo>
                    <a:pt x="4222" y="2378"/>
                  </a:lnTo>
                  <a:lnTo>
                    <a:pt x="4219" y="2473"/>
                  </a:lnTo>
                  <a:lnTo>
                    <a:pt x="4212" y="2567"/>
                  </a:lnTo>
                  <a:lnTo>
                    <a:pt x="4201" y="2660"/>
                  </a:lnTo>
                  <a:lnTo>
                    <a:pt x="4184" y="2751"/>
                  </a:lnTo>
                  <a:lnTo>
                    <a:pt x="4164" y="2840"/>
                  </a:lnTo>
                  <a:lnTo>
                    <a:pt x="4138" y="2928"/>
                  </a:lnTo>
                  <a:lnTo>
                    <a:pt x="4110" y="3013"/>
                  </a:lnTo>
                  <a:lnTo>
                    <a:pt x="4076" y="3097"/>
                  </a:lnTo>
                  <a:lnTo>
                    <a:pt x="4039" y="3179"/>
                  </a:lnTo>
                  <a:lnTo>
                    <a:pt x="3999" y="3259"/>
                  </a:lnTo>
                  <a:lnTo>
                    <a:pt x="3955" y="3336"/>
                  </a:lnTo>
                  <a:lnTo>
                    <a:pt x="3907" y="3412"/>
                  </a:lnTo>
                  <a:lnTo>
                    <a:pt x="3855" y="3484"/>
                  </a:lnTo>
                  <a:lnTo>
                    <a:pt x="3799" y="3554"/>
                  </a:lnTo>
                  <a:lnTo>
                    <a:pt x="3742" y="3621"/>
                  </a:lnTo>
                  <a:lnTo>
                    <a:pt x="3681" y="3685"/>
                  </a:lnTo>
                  <a:lnTo>
                    <a:pt x="3617" y="3746"/>
                  </a:lnTo>
                  <a:lnTo>
                    <a:pt x="3549" y="3805"/>
                  </a:lnTo>
                  <a:lnTo>
                    <a:pt x="3480" y="3860"/>
                  </a:lnTo>
                  <a:lnTo>
                    <a:pt x="3407" y="3911"/>
                  </a:lnTo>
                  <a:lnTo>
                    <a:pt x="3333" y="3959"/>
                  </a:lnTo>
                  <a:lnTo>
                    <a:pt x="3255" y="4004"/>
                  </a:lnTo>
                  <a:lnTo>
                    <a:pt x="3175" y="4045"/>
                  </a:lnTo>
                  <a:lnTo>
                    <a:pt x="3094" y="4082"/>
                  </a:lnTo>
                  <a:lnTo>
                    <a:pt x="3010" y="4114"/>
                  </a:lnTo>
                  <a:lnTo>
                    <a:pt x="2924" y="4144"/>
                  </a:lnTo>
                  <a:lnTo>
                    <a:pt x="2836" y="4168"/>
                  </a:lnTo>
                  <a:lnTo>
                    <a:pt x="2747" y="4189"/>
                  </a:lnTo>
                  <a:lnTo>
                    <a:pt x="2656" y="4205"/>
                  </a:lnTo>
                  <a:lnTo>
                    <a:pt x="2564" y="4218"/>
                  </a:lnTo>
                  <a:lnTo>
                    <a:pt x="2470" y="4225"/>
                  </a:lnTo>
                  <a:lnTo>
                    <a:pt x="2375" y="422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7" name="Rectangle 7">
              <a:extLst>
                <a:ext uri="{FF2B5EF4-FFF2-40B4-BE49-F238E27FC236}">
                  <a16:creationId xmlns="" xmlns:a16="http://schemas.microsoft.com/office/drawing/2014/main" id="{697E6351-F5DD-4634-A86B-50594FE09200}"/>
                </a:ext>
              </a:extLst>
            </p:cNvPr>
            <p:cNvSpPr>
              <a:spLocks noChangeArrowheads="1"/>
            </p:cNvSpPr>
            <p:nvPr/>
          </p:nvSpPr>
          <p:spPr bwMode="auto">
            <a:xfrm>
              <a:off x="3502440" y="1342777"/>
              <a:ext cx="12125" cy="507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8" name="Freeform 8">
              <a:extLst>
                <a:ext uri="{FF2B5EF4-FFF2-40B4-BE49-F238E27FC236}">
                  <a16:creationId xmlns="" xmlns:a16="http://schemas.microsoft.com/office/drawing/2014/main" id="{8B76456D-FCDF-44B7-8111-F3D522E21214}"/>
                </a:ext>
              </a:extLst>
            </p:cNvPr>
            <p:cNvSpPr>
              <a:spLocks/>
            </p:cNvSpPr>
            <p:nvPr/>
          </p:nvSpPr>
          <p:spPr bwMode="auto">
            <a:xfrm>
              <a:off x="3379672" y="1390521"/>
              <a:ext cx="43954" cy="43954"/>
            </a:xfrm>
            <a:custGeom>
              <a:avLst/>
              <a:gdLst/>
              <a:ahLst/>
              <a:cxnLst>
                <a:cxn ang="0">
                  <a:pos x="0" y="187"/>
                </a:cxn>
                <a:cxn ang="0">
                  <a:pos x="187" y="0"/>
                </a:cxn>
                <a:cxn ang="0">
                  <a:pos x="996" y="810"/>
                </a:cxn>
                <a:cxn ang="0">
                  <a:pos x="810" y="996"/>
                </a:cxn>
                <a:cxn ang="0">
                  <a:pos x="0" y="187"/>
                </a:cxn>
              </a:cxnLst>
              <a:rect l="0" t="0" r="r" b="b"/>
              <a:pathLst>
                <a:path w="996" h="996">
                  <a:moveTo>
                    <a:pt x="0" y="187"/>
                  </a:moveTo>
                  <a:lnTo>
                    <a:pt x="187" y="0"/>
                  </a:lnTo>
                  <a:lnTo>
                    <a:pt x="996" y="810"/>
                  </a:lnTo>
                  <a:lnTo>
                    <a:pt x="810"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59" name="Rectangle 9">
              <a:extLst>
                <a:ext uri="{FF2B5EF4-FFF2-40B4-BE49-F238E27FC236}">
                  <a16:creationId xmlns="" xmlns:a16="http://schemas.microsoft.com/office/drawing/2014/main" id="{EE3E2746-1C26-42A3-8F61-3A4F1A1741FF}"/>
                </a:ext>
              </a:extLst>
            </p:cNvPr>
            <p:cNvSpPr>
              <a:spLocks noChangeArrowheads="1"/>
            </p:cNvSpPr>
            <p:nvPr/>
          </p:nvSpPr>
          <p:spPr bwMode="auto">
            <a:xfrm>
              <a:off x="3331928"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0" name="Freeform 10">
              <a:extLst>
                <a:ext uri="{FF2B5EF4-FFF2-40B4-BE49-F238E27FC236}">
                  <a16:creationId xmlns="" xmlns:a16="http://schemas.microsoft.com/office/drawing/2014/main" id="{A7D89C55-A7A2-4530-8CEC-A6E1CE3F18AD}"/>
                </a:ext>
              </a:extLst>
            </p:cNvPr>
            <p:cNvSpPr>
              <a:spLocks/>
            </p:cNvSpPr>
            <p:nvPr/>
          </p:nvSpPr>
          <p:spPr bwMode="auto">
            <a:xfrm>
              <a:off x="3379672" y="1604230"/>
              <a:ext cx="43954" cy="43954"/>
            </a:xfrm>
            <a:custGeom>
              <a:avLst/>
              <a:gdLst/>
              <a:ahLst/>
              <a:cxnLst>
                <a:cxn ang="0">
                  <a:pos x="0" y="809"/>
                </a:cxn>
                <a:cxn ang="0">
                  <a:pos x="809" y="0"/>
                </a:cxn>
                <a:cxn ang="0">
                  <a:pos x="996" y="187"/>
                </a:cxn>
                <a:cxn ang="0">
                  <a:pos x="187" y="996"/>
                </a:cxn>
                <a:cxn ang="0">
                  <a:pos x="0" y="809"/>
                </a:cxn>
              </a:cxnLst>
              <a:rect l="0" t="0" r="r" b="b"/>
              <a:pathLst>
                <a:path w="996" h="996">
                  <a:moveTo>
                    <a:pt x="0" y="809"/>
                  </a:moveTo>
                  <a:lnTo>
                    <a:pt x="809" y="0"/>
                  </a:lnTo>
                  <a:lnTo>
                    <a:pt x="996" y="187"/>
                  </a:lnTo>
                  <a:lnTo>
                    <a:pt x="187" y="996"/>
                  </a:lnTo>
                  <a:lnTo>
                    <a:pt x="0" y="80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1" name="Freeform 11">
              <a:extLst>
                <a:ext uri="{FF2B5EF4-FFF2-40B4-BE49-F238E27FC236}">
                  <a16:creationId xmlns="" xmlns:a16="http://schemas.microsoft.com/office/drawing/2014/main" id="{D1DD080F-6724-4897-B131-31875D868A7D}"/>
                </a:ext>
              </a:extLst>
            </p:cNvPr>
            <p:cNvSpPr>
              <a:spLocks/>
            </p:cNvSpPr>
            <p:nvPr/>
          </p:nvSpPr>
          <p:spPr bwMode="auto">
            <a:xfrm>
              <a:off x="3593379" y="1604230"/>
              <a:ext cx="43954" cy="43954"/>
            </a:xfrm>
            <a:custGeom>
              <a:avLst/>
              <a:gdLst/>
              <a:ahLst/>
              <a:cxnLst>
                <a:cxn ang="0">
                  <a:pos x="0" y="187"/>
                </a:cxn>
                <a:cxn ang="0">
                  <a:pos x="186" y="0"/>
                </a:cxn>
                <a:cxn ang="0">
                  <a:pos x="995" y="809"/>
                </a:cxn>
                <a:cxn ang="0">
                  <a:pos x="808" y="996"/>
                </a:cxn>
                <a:cxn ang="0">
                  <a:pos x="0" y="187"/>
                </a:cxn>
              </a:cxnLst>
              <a:rect l="0" t="0" r="r" b="b"/>
              <a:pathLst>
                <a:path w="995" h="996">
                  <a:moveTo>
                    <a:pt x="0" y="187"/>
                  </a:moveTo>
                  <a:lnTo>
                    <a:pt x="186" y="0"/>
                  </a:lnTo>
                  <a:lnTo>
                    <a:pt x="995" y="809"/>
                  </a:lnTo>
                  <a:lnTo>
                    <a:pt x="808" y="996"/>
                  </a:lnTo>
                  <a:lnTo>
                    <a:pt x="0"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2" name="Rectangle 12">
              <a:extLst>
                <a:ext uri="{FF2B5EF4-FFF2-40B4-BE49-F238E27FC236}">
                  <a16:creationId xmlns="" xmlns:a16="http://schemas.microsoft.com/office/drawing/2014/main" id="{8E6BDF47-DE04-4D1A-A9C1-F49013A88B63}"/>
                </a:ext>
              </a:extLst>
            </p:cNvPr>
            <p:cNvSpPr>
              <a:spLocks noChangeArrowheads="1"/>
            </p:cNvSpPr>
            <p:nvPr/>
          </p:nvSpPr>
          <p:spPr bwMode="auto">
            <a:xfrm>
              <a:off x="3634302" y="1513290"/>
              <a:ext cx="50775" cy="121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3" name="Freeform 13">
              <a:extLst>
                <a:ext uri="{FF2B5EF4-FFF2-40B4-BE49-F238E27FC236}">
                  <a16:creationId xmlns="" xmlns:a16="http://schemas.microsoft.com/office/drawing/2014/main" id="{80BB8178-2306-42C9-8AF1-526FF5708EC0}"/>
                </a:ext>
              </a:extLst>
            </p:cNvPr>
            <p:cNvSpPr>
              <a:spLocks/>
            </p:cNvSpPr>
            <p:nvPr/>
          </p:nvSpPr>
          <p:spPr bwMode="auto">
            <a:xfrm>
              <a:off x="3593379" y="1390521"/>
              <a:ext cx="43954" cy="43954"/>
            </a:xfrm>
            <a:custGeom>
              <a:avLst/>
              <a:gdLst/>
              <a:ahLst/>
              <a:cxnLst>
                <a:cxn ang="0">
                  <a:pos x="0" y="810"/>
                </a:cxn>
                <a:cxn ang="0">
                  <a:pos x="808" y="0"/>
                </a:cxn>
                <a:cxn ang="0">
                  <a:pos x="995" y="187"/>
                </a:cxn>
                <a:cxn ang="0">
                  <a:pos x="186" y="996"/>
                </a:cxn>
                <a:cxn ang="0">
                  <a:pos x="0" y="810"/>
                </a:cxn>
              </a:cxnLst>
              <a:rect l="0" t="0" r="r" b="b"/>
              <a:pathLst>
                <a:path w="995" h="996">
                  <a:moveTo>
                    <a:pt x="0" y="810"/>
                  </a:moveTo>
                  <a:lnTo>
                    <a:pt x="808" y="0"/>
                  </a:lnTo>
                  <a:lnTo>
                    <a:pt x="995" y="187"/>
                  </a:lnTo>
                  <a:lnTo>
                    <a:pt x="186" y="996"/>
                  </a:lnTo>
                  <a:lnTo>
                    <a:pt x="0" y="8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4" name="Freeform 14">
              <a:extLst>
                <a:ext uri="{FF2B5EF4-FFF2-40B4-BE49-F238E27FC236}">
                  <a16:creationId xmlns="" xmlns:a16="http://schemas.microsoft.com/office/drawing/2014/main" id="{A27C46BC-8C76-4185-8074-CEC9B1D33617}"/>
                </a:ext>
              </a:extLst>
            </p:cNvPr>
            <p:cNvSpPr>
              <a:spLocks noEditPoints="1"/>
            </p:cNvSpPr>
            <p:nvPr/>
          </p:nvSpPr>
          <p:spPr bwMode="auto">
            <a:xfrm>
              <a:off x="3486526" y="1680874"/>
              <a:ext cx="56837" cy="78057"/>
            </a:xfrm>
            <a:custGeom>
              <a:avLst/>
              <a:gdLst/>
              <a:ahLst/>
              <a:cxnLst>
                <a:cxn ang="0">
                  <a:pos x="1262" y="194"/>
                </a:cxn>
                <a:cxn ang="0">
                  <a:pos x="1234" y="245"/>
                </a:cxn>
                <a:cxn ang="0">
                  <a:pos x="1190" y="282"/>
                </a:cxn>
                <a:cxn ang="0">
                  <a:pos x="1134" y="299"/>
                </a:cxn>
                <a:cxn ang="0">
                  <a:pos x="119" y="296"/>
                </a:cxn>
                <a:cxn ang="0">
                  <a:pos x="65" y="274"/>
                </a:cxn>
                <a:cxn ang="0">
                  <a:pos x="25" y="234"/>
                </a:cxn>
                <a:cxn ang="0">
                  <a:pos x="3" y="180"/>
                </a:cxn>
                <a:cxn ang="0">
                  <a:pos x="3" y="119"/>
                </a:cxn>
                <a:cxn ang="0">
                  <a:pos x="25" y="66"/>
                </a:cxn>
                <a:cxn ang="0">
                  <a:pos x="65" y="25"/>
                </a:cxn>
                <a:cxn ang="0">
                  <a:pos x="119" y="3"/>
                </a:cxn>
                <a:cxn ang="0">
                  <a:pos x="1134" y="1"/>
                </a:cxn>
                <a:cxn ang="0">
                  <a:pos x="1190" y="18"/>
                </a:cxn>
                <a:cxn ang="0">
                  <a:pos x="1234" y="55"/>
                </a:cxn>
                <a:cxn ang="0">
                  <a:pos x="1262" y="105"/>
                </a:cxn>
                <a:cxn ang="0">
                  <a:pos x="1269" y="873"/>
                </a:cxn>
                <a:cxn ang="0">
                  <a:pos x="1257" y="931"/>
                </a:cxn>
                <a:cxn ang="0">
                  <a:pos x="1225" y="979"/>
                </a:cxn>
                <a:cxn ang="0">
                  <a:pos x="1177" y="1011"/>
                </a:cxn>
                <a:cxn ang="0">
                  <a:pos x="1119" y="1023"/>
                </a:cxn>
                <a:cxn ang="0">
                  <a:pos x="105" y="1016"/>
                </a:cxn>
                <a:cxn ang="0">
                  <a:pos x="54" y="989"/>
                </a:cxn>
                <a:cxn ang="0">
                  <a:pos x="17" y="944"/>
                </a:cxn>
                <a:cxn ang="0">
                  <a:pos x="0" y="888"/>
                </a:cxn>
                <a:cxn ang="0">
                  <a:pos x="6" y="829"/>
                </a:cxn>
                <a:cxn ang="0">
                  <a:pos x="33" y="778"/>
                </a:cxn>
                <a:cxn ang="0">
                  <a:pos x="77" y="742"/>
                </a:cxn>
                <a:cxn ang="0">
                  <a:pos x="134" y="725"/>
                </a:cxn>
                <a:cxn ang="0">
                  <a:pos x="1150" y="727"/>
                </a:cxn>
                <a:cxn ang="0">
                  <a:pos x="1203" y="749"/>
                </a:cxn>
                <a:cxn ang="0">
                  <a:pos x="1244" y="790"/>
                </a:cxn>
                <a:cxn ang="0">
                  <a:pos x="1266" y="843"/>
                </a:cxn>
                <a:cxn ang="0">
                  <a:pos x="1268" y="1612"/>
                </a:cxn>
                <a:cxn ang="0">
                  <a:pos x="1251" y="1668"/>
                </a:cxn>
                <a:cxn ang="0">
                  <a:pos x="1214" y="1712"/>
                </a:cxn>
                <a:cxn ang="0">
                  <a:pos x="1164" y="1739"/>
                </a:cxn>
                <a:cxn ang="0">
                  <a:pos x="149" y="1747"/>
                </a:cxn>
                <a:cxn ang="0">
                  <a:pos x="91" y="1734"/>
                </a:cxn>
                <a:cxn ang="0">
                  <a:pos x="43" y="1703"/>
                </a:cxn>
                <a:cxn ang="0">
                  <a:pos x="11" y="1655"/>
                </a:cxn>
                <a:cxn ang="0">
                  <a:pos x="0" y="1596"/>
                </a:cxn>
                <a:cxn ang="0">
                  <a:pos x="11" y="1538"/>
                </a:cxn>
                <a:cxn ang="0">
                  <a:pos x="43" y="1490"/>
                </a:cxn>
                <a:cxn ang="0">
                  <a:pos x="91" y="1458"/>
                </a:cxn>
                <a:cxn ang="0">
                  <a:pos x="149" y="1446"/>
                </a:cxn>
                <a:cxn ang="0">
                  <a:pos x="1164" y="1453"/>
                </a:cxn>
                <a:cxn ang="0">
                  <a:pos x="1214" y="1481"/>
                </a:cxn>
                <a:cxn ang="0">
                  <a:pos x="1251" y="1525"/>
                </a:cxn>
                <a:cxn ang="0">
                  <a:pos x="1268" y="1581"/>
                </a:cxn>
              </a:cxnLst>
              <a:rect l="0" t="0" r="r" b="b"/>
              <a:pathLst>
                <a:path w="1269" h="1747">
                  <a:moveTo>
                    <a:pt x="1269" y="150"/>
                  </a:moveTo>
                  <a:lnTo>
                    <a:pt x="1268" y="165"/>
                  </a:lnTo>
                  <a:lnTo>
                    <a:pt x="1266" y="180"/>
                  </a:lnTo>
                  <a:lnTo>
                    <a:pt x="1262" y="194"/>
                  </a:lnTo>
                  <a:lnTo>
                    <a:pt x="1257" y="208"/>
                  </a:lnTo>
                  <a:lnTo>
                    <a:pt x="1251" y="222"/>
                  </a:lnTo>
                  <a:lnTo>
                    <a:pt x="1244" y="234"/>
                  </a:lnTo>
                  <a:lnTo>
                    <a:pt x="1234" y="245"/>
                  </a:lnTo>
                  <a:lnTo>
                    <a:pt x="1225" y="256"/>
                  </a:lnTo>
                  <a:lnTo>
                    <a:pt x="1214" y="266"/>
                  </a:lnTo>
                  <a:lnTo>
                    <a:pt x="1203" y="274"/>
                  </a:lnTo>
                  <a:lnTo>
                    <a:pt x="1190" y="282"/>
                  </a:lnTo>
                  <a:lnTo>
                    <a:pt x="1177" y="288"/>
                  </a:lnTo>
                  <a:lnTo>
                    <a:pt x="1164" y="293"/>
                  </a:lnTo>
                  <a:lnTo>
                    <a:pt x="1150" y="296"/>
                  </a:lnTo>
                  <a:lnTo>
                    <a:pt x="1134" y="299"/>
                  </a:lnTo>
                  <a:lnTo>
                    <a:pt x="1119" y="299"/>
                  </a:lnTo>
                  <a:lnTo>
                    <a:pt x="149" y="299"/>
                  </a:lnTo>
                  <a:lnTo>
                    <a:pt x="134" y="299"/>
                  </a:lnTo>
                  <a:lnTo>
                    <a:pt x="119" y="296"/>
                  </a:lnTo>
                  <a:lnTo>
                    <a:pt x="105" y="293"/>
                  </a:lnTo>
                  <a:lnTo>
                    <a:pt x="91" y="288"/>
                  </a:lnTo>
                  <a:lnTo>
                    <a:pt x="77" y="282"/>
                  </a:lnTo>
                  <a:lnTo>
                    <a:pt x="65" y="274"/>
                  </a:lnTo>
                  <a:lnTo>
                    <a:pt x="54" y="266"/>
                  </a:lnTo>
                  <a:lnTo>
                    <a:pt x="43" y="256"/>
                  </a:lnTo>
                  <a:lnTo>
                    <a:pt x="33" y="245"/>
                  </a:lnTo>
                  <a:lnTo>
                    <a:pt x="25" y="234"/>
                  </a:lnTo>
                  <a:lnTo>
                    <a:pt x="17" y="222"/>
                  </a:lnTo>
                  <a:lnTo>
                    <a:pt x="11" y="208"/>
                  </a:lnTo>
                  <a:lnTo>
                    <a:pt x="6" y="194"/>
                  </a:lnTo>
                  <a:lnTo>
                    <a:pt x="3" y="180"/>
                  </a:lnTo>
                  <a:lnTo>
                    <a:pt x="0" y="165"/>
                  </a:lnTo>
                  <a:lnTo>
                    <a:pt x="0" y="150"/>
                  </a:lnTo>
                  <a:lnTo>
                    <a:pt x="0" y="135"/>
                  </a:lnTo>
                  <a:lnTo>
                    <a:pt x="3" y="119"/>
                  </a:lnTo>
                  <a:lnTo>
                    <a:pt x="6" y="105"/>
                  </a:lnTo>
                  <a:lnTo>
                    <a:pt x="11" y="92"/>
                  </a:lnTo>
                  <a:lnTo>
                    <a:pt x="17" y="79"/>
                  </a:lnTo>
                  <a:lnTo>
                    <a:pt x="25" y="66"/>
                  </a:lnTo>
                  <a:lnTo>
                    <a:pt x="33" y="55"/>
                  </a:lnTo>
                  <a:lnTo>
                    <a:pt x="43" y="44"/>
                  </a:lnTo>
                  <a:lnTo>
                    <a:pt x="54" y="35"/>
                  </a:lnTo>
                  <a:lnTo>
                    <a:pt x="65" y="25"/>
                  </a:lnTo>
                  <a:lnTo>
                    <a:pt x="77" y="18"/>
                  </a:lnTo>
                  <a:lnTo>
                    <a:pt x="91" y="12"/>
                  </a:lnTo>
                  <a:lnTo>
                    <a:pt x="105" y="7"/>
                  </a:lnTo>
                  <a:lnTo>
                    <a:pt x="119" y="3"/>
                  </a:lnTo>
                  <a:lnTo>
                    <a:pt x="134" y="1"/>
                  </a:lnTo>
                  <a:lnTo>
                    <a:pt x="149" y="0"/>
                  </a:lnTo>
                  <a:lnTo>
                    <a:pt x="1119" y="0"/>
                  </a:lnTo>
                  <a:lnTo>
                    <a:pt x="1134" y="1"/>
                  </a:lnTo>
                  <a:lnTo>
                    <a:pt x="1150" y="3"/>
                  </a:lnTo>
                  <a:lnTo>
                    <a:pt x="1164" y="7"/>
                  </a:lnTo>
                  <a:lnTo>
                    <a:pt x="1177" y="12"/>
                  </a:lnTo>
                  <a:lnTo>
                    <a:pt x="1190" y="18"/>
                  </a:lnTo>
                  <a:lnTo>
                    <a:pt x="1203" y="25"/>
                  </a:lnTo>
                  <a:lnTo>
                    <a:pt x="1214" y="35"/>
                  </a:lnTo>
                  <a:lnTo>
                    <a:pt x="1225" y="44"/>
                  </a:lnTo>
                  <a:lnTo>
                    <a:pt x="1234" y="55"/>
                  </a:lnTo>
                  <a:lnTo>
                    <a:pt x="1244" y="66"/>
                  </a:lnTo>
                  <a:lnTo>
                    <a:pt x="1251" y="79"/>
                  </a:lnTo>
                  <a:lnTo>
                    <a:pt x="1257" y="92"/>
                  </a:lnTo>
                  <a:lnTo>
                    <a:pt x="1262" y="105"/>
                  </a:lnTo>
                  <a:lnTo>
                    <a:pt x="1266" y="119"/>
                  </a:lnTo>
                  <a:lnTo>
                    <a:pt x="1268" y="135"/>
                  </a:lnTo>
                  <a:lnTo>
                    <a:pt x="1269" y="150"/>
                  </a:lnTo>
                  <a:close/>
                  <a:moveTo>
                    <a:pt x="1269" y="873"/>
                  </a:moveTo>
                  <a:lnTo>
                    <a:pt x="1268" y="888"/>
                  </a:lnTo>
                  <a:lnTo>
                    <a:pt x="1266" y="903"/>
                  </a:lnTo>
                  <a:lnTo>
                    <a:pt x="1262" y="918"/>
                  </a:lnTo>
                  <a:lnTo>
                    <a:pt x="1257" y="931"/>
                  </a:lnTo>
                  <a:lnTo>
                    <a:pt x="1251" y="944"/>
                  </a:lnTo>
                  <a:lnTo>
                    <a:pt x="1244" y="957"/>
                  </a:lnTo>
                  <a:lnTo>
                    <a:pt x="1234" y="969"/>
                  </a:lnTo>
                  <a:lnTo>
                    <a:pt x="1225" y="979"/>
                  </a:lnTo>
                  <a:lnTo>
                    <a:pt x="1214" y="989"/>
                  </a:lnTo>
                  <a:lnTo>
                    <a:pt x="1203" y="997"/>
                  </a:lnTo>
                  <a:lnTo>
                    <a:pt x="1190" y="1005"/>
                  </a:lnTo>
                  <a:lnTo>
                    <a:pt x="1177" y="1011"/>
                  </a:lnTo>
                  <a:lnTo>
                    <a:pt x="1164" y="1016"/>
                  </a:lnTo>
                  <a:lnTo>
                    <a:pt x="1150" y="1020"/>
                  </a:lnTo>
                  <a:lnTo>
                    <a:pt x="1134" y="1022"/>
                  </a:lnTo>
                  <a:lnTo>
                    <a:pt x="1119" y="1023"/>
                  </a:lnTo>
                  <a:lnTo>
                    <a:pt x="149" y="1023"/>
                  </a:lnTo>
                  <a:lnTo>
                    <a:pt x="134" y="1022"/>
                  </a:lnTo>
                  <a:lnTo>
                    <a:pt x="119" y="1020"/>
                  </a:lnTo>
                  <a:lnTo>
                    <a:pt x="105" y="1016"/>
                  </a:lnTo>
                  <a:lnTo>
                    <a:pt x="91" y="1011"/>
                  </a:lnTo>
                  <a:lnTo>
                    <a:pt x="77" y="1005"/>
                  </a:lnTo>
                  <a:lnTo>
                    <a:pt x="65" y="997"/>
                  </a:lnTo>
                  <a:lnTo>
                    <a:pt x="54" y="989"/>
                  </a:lnTo>
                  <a:lnTo>
                    <a:pt x="43" y="979"/>
                  </a:lnTo>
                  <a:lnTo>
                    <a:pt x="33" y="969"/>
                  </a:lnTo>
                  <a:lnTo>
                    <a:pt x="25" y="957"/>
                  </a:lnTo>
                  <a:lnTo>
                    <a:pt x="17" y="944"/>
                  </a:lnTo>
                  <a:lnTo>
                    <a:pt x="11" y="931"/>
                  </a:lnTo>
                  <a:lnTo>
                    <a:pt x="6" y="918"/>
                  </a:lnTo>
                  <a:lnTo>
                    <a:pt x="3" y="903"/>
                  </a:lnTo>
                  <a:lnTo>
                    <a:pt x="0" y="888"/>
                  </a:lnTo>
                  <a:lnTo>
                    <a:pt x="0" y="873"/>
                  </a:lnTo>
                  <a:lnTo>
                    <a:pt x="0" y="857"/>
                  </a:lnTo>
                  <a:lnTo>
                    <a:pt x="3" y="843"/>
                  </a:lnTo>
                  <a:lnTo>
                    <a:pt x="6" y="829"/>
                  </a:lnTo>
                  <a:lnTo>
                    <a:pt x="11" y="814"/>
                  </a:lnTo>
                  <a:lnTo>
                    <a:pt x="17" y="802"/>
                  </a:lnTo>
                  <a:lnTo>
                    <a:pt x="25" y="790"/>
                  </a:lnTo>
                  <a:lnTo>
                    <a:pt x="33" y="778"/>
                  </a:lnTo>
                  <a:lnTo>
                    <a:pt x="43" y="767"/>
                  </a:lnTo>
                  <a:lnTo>
                    <a:pt x="54" y="757"/>
                  </a:lnTo>
                  <a:lnTo>
                    <a:pt x="65" y="749"/>
                  </a:lnTo>
                  <a:lnTo>
                    <a:pt x="77" y="742"/>
                  </a:lnTo>
                  <a:lnTo>
                    <a:pt x="91" y="735"/>
                  </a:lnTo>
                  <a:lnTo>
                    <a:pt x="105" y="730"/>
                  </a:lnTo>
                  <a:lnTo>
                    <a:pt x="119" y="727"/>
                  </a:lnTo>
                  <a:lnTo>
                    <a:pt x="134" y="725"/>
                  </a:lnTo>
                  <a:lnTo>
                    <a:pt x="149" y="723"/>
                  </a:lnTo>
                  <a:lnTo>
                    <a:pt x="1119" y="723"/>
                  </a:lnTo>
                  <a:lnTo>
                    <a:pt x="1134" y="725"/>
                  </a:lnTo>
                  <a:lnTo>
                    <a:pt x="1150" y="727"/>
                  </a:lnTo>
                  <a:lnTo>
                    <a:pt x="1164" y="730"/>
                  </a:lnTo>
                  <a:lnTo>
                    <a:pt x="1177" y="735"/>
                  </a:lnTo>
                  <a:lnTo>
                    <a:pt x="1190" y="742"/>
                  </a:lnTo>
                  <a:lnTo>
                    <a:pt x="1203" y="749"/>
                  </a:lnTo>
                  <a:lnTo>
                    <a:pt x="1214" y="757"/>
                  </a:lnTo>
                  <a:lnTo>
                    <a:pt x="1225" y="767"/>
                  </a:lnTo>
                  <a:lnTo>
                    <a:pt x="1234" y="778"/>
                  </a:lnTo>
                  <a:lnTo>
                    <a:pt x="1244" y="790"/>
                  </a:lnTo>
                  <a:lnTo>
                    <a:pt x="1251" y="802"/>
                  </a:lnTo>
                  <a:lnTo>
                    <a:pt x="1257" y="814"/>
                  </a:lnTo>
                  <a:lnTo>
                    <a:pt x="1262" y="829"/>
                  </a:lnTo>
                  <a:lnTo>
                    <a:pt x="1266" y="843"/>
                  </a:lnTo>
                  <a:lnTo>
                    <a:pt x="1268" y="857"/>
                  </a:lnTo>
                  <a:lnTo>
                    <a:pt x="1269" y="873"/>
                  </a:lnTo>
                  <a:close/>
                  <a:moveTo>
                    <a:pt x="1269" y="1596"/>
                  </a:moveTo>
                  <a:lnTo>
                    <a:pt x="1268" y="1612"/>
                  </a:lnTo>
                  <a:lnTo>
                    <a:pt x="1266" y="1626"/>
                  </a:lnTo>
                  <a:lnTo>
                    <a:pt x="1262" y="1641"/>
                  </a:lnTo>
                  <a:lnTo>
                    <a:pt x="1257" y="1655"/>
                  </a:lnTo>
                  <a:lnTo>
                    <a:pt x="1251" y="1668"/>
                  </a:lnTo>
                  <a:lnTo>
                    <a:pt x="1244" y="1680"/>
                  </a:lnTo>
                  <a:lnTo>
                    <a:pt x="1234" y="1691"/>
                  </a:lnTo>
                  <a:lnTo>
                    <a:pt x="1225" y="1703"/>
                  </a:lnTo>
                  <a:lnTo>
                    <a:pt x="1214" y="1712"/>
                  </a:lnTo>
                  <a:lnTo>
                    <a:pt x="1203" y="1720"/>
                  </a:lnTo>
                  <a:lnTo>
                    <a:pt x="1190" y="1728"/>
                  </a:lnTo>
                  <a:lnTo>
                    <a:pt x="1177" y="1734"/>
                  </a:lnTo>
                  <a:lnTo>
                    <a:pt x="1164" y="1739"/>
                  </a:lnTo>
                  <a:lnTo>
                    <a:pt x="1150" y="1744"/>
                  </a:lnTo>
                  <a:lnTo>
                    <a:pt x="1134" y="1746"/>
                  </a:lnTo>
                  <a:lnTo>
                    <a:pt x="1119" y="1747"/>
                  </a:lnTo>
                  <a:lnTo>
                    <a:pt x="149" y="1747"/>
                  </a:lnTo>
                  <a:lnTo>
                    <a:pt x="134" y="1746"/>
                  </a:lnTo>
                  <a:lnTo>
                    <a:pt x="119" y="1744"/>
                  </a:lnTo>
                  <a:lnTo>
                    <a:pt x="105" y="1739"/>
                  </a:lnTo>
                  <a:lnTo>
                    <a:pt x="91" y="1734"/>
                  </a:lnTo>
                  <a:lnTo>
                    <a:pt x="77" y="1728"/>
                  </a:lnTo>
                  <a:lnTo>
                    <a:pt x="65" y="1720"/>
                  </a:lnTo>
                  <a:lnTo>
                    <a:pt x="54" y="1712"/>
                  </a:lnTo>
                  <a:lnTo>
                    <a:pt x="43" y="1703"/>
                  </a:lnTo>
                  <a:lnTo>
                    <a:pt x="33" y="1691"/>
                  </a:lnTo>
                  <a:lnTo>
                    <a:pt x="25" y="1680"/>
                  </a:lnTo>
                  <a:lnTo>
                    <a:pt x="17" y="1668"/>
                  </a:lnTo>
                  <a:lnTo>
                    <a:pt x="11" y="1655"/>
                  </a:lnTo>
                  <a:lnTo>
                    <a:pt x="6" y="1641"/>
                  </a:lnTo>
                  <a:lnTo>
                    <a:pt x="3" y="1626"/>
                  </a:lnTo>
                  <a:lnTo>
                    <a:pt x="0" y="1612"/>
                  </a:lnTo>
                  <a:lnTo>
                    <a:pt x="0" y="1596"/>
                  </a:lnTo>
                  <a:lnTo>
                    <a:pt x="0" y="1581"/>
                  </a:lnTo>
                  <a:lnTo>
                    <a:pt x="3" y="1566"/>
                  </a:lnTo>
                  <a:lnTo>
                    <a:pt x="6" y="1551"/>
                  </a:lnTo>
                  <a:lnTo>
                    <a:pt x="11" y="1538"/>
                  </a:lnTo>
                  <a:lnTo>
                    <a:pt x="17" y="1525"/>
                  </a:lnTo>
                  <a:lnTo>
                    <a:pt x="25" y="1513"/>
                  </a:lnTo>
                  <a:lnTo>
                    <a:pt x="33" y="1501"/>
                  </a:lnTo>
                  <a:lnTo>
                    <a:pt x="43" y="1490"/>
                  </a:lnTo>
                  <a:lnTo>
                    <a:pt x="54" y="1481"/>
                  </a:lnTo>
                  <a:lnTo>
                    <a:pt x="65" y="1472"/>
                  </a:lnTo>
                  <a:lnTo>
                    <a:pt x="77" y="1465"/>
                  </a:lnTo>
                  <a:lnTo>
                    <a:pt x="91" y="1458"/>
                  </a:lnTo>
                  <a:lnTo>
                    <a:pt x="105" y="1453"/>
                  </a:lnTo>
                  <a:lnTo>
                    <a:pt x="119" y="1449"/>
                  </a:lnTo>
                  <a:lnTo>
                    <a:pt x="134" y="1447"/>
                  </a:lnTo>
                  <a:lnTo>
                    <a:pt x="149" y="1446"/>
                  </a:lnTo>
                  <a:lnTo>
                    <a:pt x="1119" y="1446"/>
                  </a:lnTo>
                  <a:lnTo>
                    <a:pt x="1134" y="1447"/>
                  </a:lnTo>
                  <a:lnTo>
                    <a:pt x="1150" y="1449"/>
                  </a:lnTo>
                  <a:lnTo>
                    <a:pt x="1164" y="1453"/>
                  </a:lnTo>
                  <a:lnTo>
                    <a:pt x="1177" y="1458"/>
                  </a:lnTo>
                  <a:lnTo>
                    <a:pt x="1190" y="1465"/>
                  </a:lnTo>
                  <a:lnTo>
                    <a:pt x="1203" y="1472"/>
                  </a:lnTo>
                  <a:lnTo>
                    <a:pt x="1214" y="1481"/>
                  </a:lnTo>
                  <a:lnTo>
                    <a:pt x="1225" y="1490"/>
                  </a:lnTo>
                  <a:lnTo>
                    <a:pt x="1234" y="1501"/>
                  </a:lnTo>
                  <a:lnTo>
                    <a:pt x="1244" y="1513"/>
                  </a:lnTo>
                  <a:lnTo>
                    <a:pt x="1251" y="1525"/>
                  </a:lnTo>
                  <a:lnTo>
                    <a:pt x="1257" y="1538"/>
                  </a:lnTo>
                  <a:lnTo>
                    <a:pt x="1262" y="1551"/>
                  </a:lnTo>
                  <a:lnTo>
                    <a:pt x="1266" y="1566"/>
                  </a:lnTo>
                  <a:lnTo>
                    <a:pt x="1268" y="1581"/>
                  </a:lnTo>
                  <a:lnTo>
                    <a:pt x="1269" y="159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sp>
          <p:nvSpPr>
            <p:cNvPr id="65" name="Freeform 15">
              <a:extLst>
                <a:ext uri="{FF2B5EF4-FFF2-40B4-BE49-F238E27FC236}">
                  <a16:creationId xmlns="" xmlns:a16="http://schemas.microsoft.com/office/drawing/2014/main" id="{F8DBDE41-08FF-49C4-B6D0-19F3BBD9EC96}"/>
                </a:ext>
              </a:extLst>
            </p:cNvPr>
            <p:cNvSpPr>
              <a:spLocks/>
            </p:cNvSpPr>
            <p:nvPr/>
          </p:nvSpPr>
          <p:spPr bwMode="auto">
            <a:xfrm>
              <a:off x="3448634" y="1460999"/>
              <a:ext cx="125042" cy="125043"/>
            </a:xfrm>
            <a:custGeom>
              <a:avLst/>
              <a:gdLst/>
              <a:ahLst/>
              <a:cxnLst>
                <a:cxn ang="0">
                  <a:pos x="2788" y="1542"/>
                </a:cxn>
                <a:cxn ang="0">
                  <a:pos x="2751" y="1748"/>
                </a:cxn>
                <a:cxn ang="0">
                  <a:pos x="2686" y="1943"/>
                </a:cxn>
                <a:cxn ang="0">
                  <a:pos x="2593" y="2124"/>
                </a:cxn>
                <a:cxn ang="0">
                  <a:pos x="2477" y="2288"/>
                </a:cxn>
                <a:cxn ang="0">
                  <a:pos x="2338" y="2434"/>
                </a:cxn>
                <a:cxn ang="0">
                  <a:pos x="2179" y="2559"/>
                </a:cxn>
                <a:cxn ang="0">
                  <a:pos x="2004" y="2659"/>
                </a:cxn>
                <a:cxn ang="0">
                  <a:pos x="1814" y="2735"/>
                </a:cxn>
                <a:cxn ang="0">
                  <a:pos x="1611" y="2782"/>
                </a:cxn>
                <a:cxn ang="0">
                  <a:pos x="1398" y="2797"/>
                </a:cxn>
                <a:cxn ang="0">
                  <a:pos x="1185" y="2782"/>
                </a:cxn>
                <a:cxn ang="0">
                  <a:pos x="983" y="2735"/>
                </a:cxn>
                <a:cxn ang="0">
                  <a:pos x="793" y="2659"/>
                </a:cxn>
                <a:cxn ang="0">
                  <a:pos x="617" y="2559"/>
                </a:cxn>
                <a:cxn ang="0">
                  <a:pos x="459" y="2434"/>
                </a:cxn>
                <a:cxn ang="0">
                  <a:pos x="320" y="2288"/>
                </a:cxn>
                <a:cxn ang="0">
                  <a:pos x="204" y="2124"/>
                </a:cxn>
                <a:cxn ang="0">
                  <a:pos x="111" y="1943"/>
                </a:cxn>
                <a:cxn ang="0">
                  <a:pos x="45" y="1748"/>
                </a:cxn>
                <a:cxn ang="0">
                  <a:pos x="7" y="1542"/>
                </a:cxn>
                <a:cxn ang="0">
                  <a:pos x="2" y="1327"/>
                </a:cxn>
                <a:cxn ang="0">
                  <a:pos x="29" y="1117"/>
                </a:cxn>
                <a:cxn ang="0">
                  <a:pos x="85" y="918"/>
                </a:cxn>
                <a:cxn ang="0">
                  <a:pos x="170" y="732"/>
                </a:cxn>
                <a:cxn ang="0">
                  <a:pos x="278" y="562"/>
                </a:cxn>
                <a:cxn ang="0">
                  <a:pos x="410" y="409"/>
                </a:cxn>
                <a:cxn ang="0">
                  <a:pos x="562" y="277"/>
                </a:cxn>
                <a:cxn ang="0">
                  <a:pos x="733" y="169"/>
                </a:cxn>
                <a:cxn ang="0">
                  <a:pos x="917" y="85"/>
                </a:cxn>
                <a:cxn ang="0">
                  <a:pos x="1116" y="28"/>
                </a:cxn>
                <a:cxn ang="0">
                  <a:pos x="1326" y="1"/>
                </a:cxn>
                <a:cxn ang="0">
                  <a:pos x="1541" y="8"/>
                </a:cxn>
                <a:cxn ang="0">
                  <a:pos x="1748" y="44"/>
                </a:cxn>
                <a:cxn ang="0">
                  <a:pos x="1942" y="110"/>
                </a:cxn>
                <a:cxn ang="0">
                  <a:pos x="2122" y="203"/>
                </a:cxn>
                <a:cxn ang="0">
                  <a:pos x="2287" y="319"/>
                </a:cxn>
                <a:cxn ang="0">
                  <a:pos x="2433" y="458"/>
                </a:cxn>
                <a:cxn ang="0">
                  <a:pos x="2556" y="617"/>
                </a:cxn>
                <a:cxn ang="0">
                  <a:pos x="2657" y="793"/>
                </a:cxn>
                <a:cxn ang="0">
                  <a:pos x="2733" y="983"/>
                </a:cxn>
                <a:cxn ang="0">
                  <a:pos x="2779" y="1186"/>
                </a:cxn>
                <a:cxn ang="0">
                  <a:pos x="2795" y="1399"/>
                </a:cxn>
              </a:cxnLst>
              <a:rect l="0" t="0" r="r" b="b"/>
              <a:pathLst>
                <a:path w="2795" h="2797">
                  <a:moveTo>
                    <a:pt x="2795" y="1399"/>
                  </a:moveTo>
                  <a:lnTo>
                    <a:pt x="2793" y="1470"/>
                  </a:lnTo>
                  <a:lnTo>
                    <a:pt x="2788" y="1542"/>
                  </a:lnTo>
                  <a:lnTo>
                    <a:pt x="2779" y="1611"/>
                  </a:lnTo>
                  <a:lnTo>
                    <a:pt x="2767" y="1681"/>
                  </a:lnTo>
                  <a:lnTo>
                    <a:pt x="2751" y="1748"/>
                  </a:lnTo>
                  <a:lnTo>
                    <a:pt x="2733" y="1815"/>
                  </a:lnTo>
                  <a:lnTo>
                    <a:pt x="2711" y="1879"/>
                  </a:lnTo>
                  <a:lnTo>
                    <a:pt x="2686" y="1943"/>
                  </a:lnTo>
                  <a:lnTo>
                    <a:pt x="2657" y="2005"/>
                  </a:lnTo>
                  <a:lnTo>
                    <a:pt x="2627" y="2065"/>
                  </a:lnTo>
                  <a:lnTo>
                    <a:pt x="2593" y="2124"/>
                  </a:lnTo>
                  <a:lnTo>
                    <a:pt x="2556" y="2181"/>
                  </a:lnTo>
                  <a:lnTo>
                    <a:pt x="2518" y="2236"/>
                  </a:lnTo>
                  <a:lnTo>
                    <a:pt x="2477" y="2288"/>
                  </a:lnTo>
                  <a:lnTo>
                    <a:pt x="2433" y="2339"/>
                  </a:lnTo>
                  <a:lnTo>
                    <a:pt x="2386" y="2388"/>
                  </a:lnTo>
                  <a:lnTo>
                    <a:pt x="2338" y="2434"/>
                  </a:lnTo>
                  <a:lnTo>
                    <a:pt x="2287" y="2478"/>
                  </a:lnTo>
                  <a:lnTo>
                    <a:pt x="2234" y="2519"/>
                  </a:lnTo>
                  <a:lnTo>
                    <a:pt x="2179" y="2559"/>
                  </a:lnTo>
                  <a:lnTo>
                    <a:pt x="2122" y="2595"/>
                  </a:lnTo>
                  <a:lnTo>
                    <a:pt x="2064" y="2628"/>
                  </a:lnTo>
                  <a:lnTo>
                    <a:pt x="2004" y="2659"/>
                  </a:lnTo>
                  <a:lnTo>
                    <a:pt x="1942" y="2688"/>
                  </a:lnTo>
                  <a:lnTo>
                    <a:pt x="1878" y="2712"/>
                  </a:lnTo>
                  <a:lnTo>
                    <a:pt x="1814" y="2735"/>
                  </a:lnTo>
                  <a:lnTo>
                    <a:pt x="1748" y="2753"/>
                  </a:lnTo>
                  <a:lnTo>
                    <a:pt x="1680" y="2769"/>
                  </a:lnTo>
                  <a:lnTo>
                    <a:pt x="1611" y="2782"/>
                  </a:lnTo>
                  <a:lnTo>
                    <a:pt x="1541" y="2790"/>
                  </a:lnTo>
                  <a:lnTo>
                    <a:pt x="1470" y="2796"/>
                  </a:lnTo>
                  <a:lnTo>
                    <a:pt x="1398" y="2797"/>
                  </a:lnTo>
                  <a:lnTo>
                    <a:pt x="1326" y="2796"/>
                  </a:lnTo>
                  <a:lnTo>
                    <a:pt x="1255" y="2790"/>
                  </a:lnTo>
                  <a:lnTo>
                    <a:pt x="1185" y="2782"/>
                  </a:lnTo>
                  <a:lnTo>
                    <a:pt x="1116" y="2769"/>
                  </a:lnTo>
                  <a:lnTo>
                    <a:pt x="1049" y="2753"/>
                  </a:lnTo>
                  <a:lnTo>
                    <a:pt x="983" y="2735"/>
                  </a:lnTo>
                  <a:lnTo>
                    <a:pt x="917" y="2712"/>
                  </a:lnTo>
                  <a:lnTo>
                    <a:pt x="854" y="2688"/>
                  </a:lnTo>
                  <a:lnTo>
                    <a:pt x="793" y="2659"/>
                  </a:lnTo>
                  <a:lnTo>
                    <a:pt x="733" y="2628"/>
                  </a:lnTo>
                  <a:lnTo>
                    <a:pt x="673" y="2595"/>
                  </a:lnTo>
                  <a:lnTo>
                    <a:pt x="617" y="2559"/>
                  </a:lnTo>
                  <a:lnTo>
                    <a:pt x="562" y="2519"/>
                  </a:lnTo>
                  <a:lnTo>
                    <a:pt x="509" y="2478"/>
                  </a:lnTo>
                  <a:lnTo>
                    <a:pt x="459" y="2434"/>
                  </a:lnTo>
                  <a:lnTo>
                    <a:pt x="410" y="2388"/>
                  </a:lnTo>
                  <a:lnTo>
                    <a:pt x="364" y="2339"/>
                  </a:lnTo>
                  <a:lnTo>
                    <a:pt x="320" y="2288"/>
                  </a:lnTo>
                  <a:lnTo>
                    <a:pt x="278" y="2236"/>
                  </a:lnTo>
                  <a:lnTo>
                    <a:pt x="239" y="2181"/>
                  </a:lnTo>
                  <a:lnTo>
                    <a:pt x="204" y="2124"/>
                  </a:lnTo>
                  <a:lnTo>
                    <a:pt x="170" y="2065"/>
                  </a:lnTo>
                  <a:lnTo>
                    <a:pt x="138" y="2005"/>
                  </a:lnTo>
                  <a:lnTo>
                    <a:pt x="111" y="1943"/>
                  </a:lnTo>
                  <a:lnTo>
                    <a:pt x="85" y="1879"/>
                  </a:lnTo>
                  <a:lnTo>
                    <a:pt x="64" y="1815"/>
                  </a:lnTo>
                  <a:lnTo>
                    <a:pt x="45" y="1748"/>
                  </a:lnTo>
                  <a:lnTo>
                    <a:pt x="29" y="1681"/>
                  </a:lnTo>
                  <a:lnTo>
                    <a:pt x="17" y="1611"/>
                  </a:lnTo>
                  <a:lnTo>
                    <a:pt x="7" y="1542"/>
                  </a:lnTo>
                  <a:lnTo>
                    <a:pt x="2" y="1470"/>
                  </a:lnTo>
                  <a:lnTo>
                    <a:pt x="0" y="1399"/>
                  </a:lnTo>
                  <a:lnTo>
                    <a:pt x="2" y="1327"/>
                  </a:lnTo>
                  <a:lnTo>
                    <a:pt x="7" y="1256"/>
                  </a:lnTo>
                  <a:lnTo>
                    <a:pt x="17" y="1186"/>
                  </a:lnTo>
                  <a:lnTo>
                    <a:pt x="29" y="1117"/>
                  </a:lnTo>
                  <a:lnTo>
                    <a:pt x="45" y="1049"/>
                  </a:lnTo>
                  <a:lnTo>
                    <a:pt x="64" y="983"/>
                  </a:lnTo>
                  <a:lnTo>
                    <a:pt x="85" y="918"/>
                  </a:lnTo>
                  <a:lnTo>
                    <a:pt x="111" y="854"/>
                  </a:lnTo>
                  <a:lnTo>
                    <a:pt x="138" y="793"/>
                  </a:lnTo>
                  <a:lnTo>
                    <a:pt x="170" y="732"/>
                  </a:lnTo>
                  <a:lnTo>
                    <a:pt x="204" y="673"/>
                  </a:lnTo>
                  <a:lnTo>
                    <a:pt x="239" y="617"/>
                  </a:lnTo>
                  <a:lnTo>
                    <a:pt x="278" y="562"/>
                  </a:lnTo>
                  <a:lnTo>
                    <a:pt x="320" y="509"/>
                  </a:lnTo>
                  <a:lnTo>
                    <a:pt x="364" y="458"/>
                  </a:lnTo>
                  <a:lnTo>
                    <a:pt x="410" y="409"/>
                  </a:lnTo>
                  <a:lnTo>
                    <a:pt x="459" y="363"/>
                  </a:lnTo>
                  <a:lnTo>
                    <a:pt x="509" y="319"/>
                  </a:lnTo>
                  <a:lnTo>
                    <a:pt x="562" y="277"/>
                  </a:lnTo>
                  <a:lnTo>
                    <a:pt x="617" y="239"/>
                  </a:lnTo>
                  <a:lnTo>
                    <a:pt x="673" y="203"/>
                  </a:lnTo>
                  <a:lnTo>
                    <a:pt x="733" y="169"/>
                  </a:lnTo>
                  <a:lnTo>
                    <a:pt x="793" y="138"/>
                  </a:lnTo>
                  <a:lnTo>
                    <a:pt x="854" y="110"/>
                  </a:lnTo>
                  <a:lnTo>
                    <a:pt x="917" y="85"/>
                  </a:lnTo>
                  <a:lnTo>
                    <a:pt x="983" y="63"/>
                  </a:lnTo>
                  <a:lnTo>
                    <a:pt x="1049" y="44"/>
                  </a:lnTo>
                  <a:lnTo>
                    <a:pt x="1116" y="28"/>
                  </a:lnTo>
                  <a:lnTo>
                    <a:pt x="1185" y="16"/>
                  </a:lnTo>
                  <a:lnTo>
                    <a:pt x="1255" y="8"/>
                  </a:lnTo>
                  <a:lnTo>
                    <a:pt x="1326" y="1"/>
                  </a:lnTo>
                  <a:lnTo>
                    <a:pt x="1398" y="0"/>
                  </a:lnTo>
                  <a:lnTo>
                    <a:pt x="1470" y="1"/>
                  </a:lnTo>
                  <a:lnTo>
                    <a:pt x="1541" y="8"/>
                  </a:lnTo>
                  <a:lnTo>
                    <a:pt x="1611" y="16"/>
                  </a:lnTo>
                  <a:lnTo>
                    <a:pt x="1680" y="28"/>
                  </a:lnTo>
                  <a:lnTo>
                    <a:pt x="1748" y="44"/>
                  </a:lnTo>
                  <a:lnTo>
                    <a:pt x="1814" y="63"/>
                  </a:lnTo>
                  <a:lnTo>
                    <a:pt x="1878" y="85"/>
                  </a:lnTo>
                  <a:lnTo>
                    <a:pt x="1942" y="110"/>
                  </a:lnTo>
                  <a:lnTo>
                    <a:pt x="2004" y="138"/>
                  </a:lnTo>
                  <a:lnTo>
                    <a:pt x="2064" y="169"/>
                  </a:lnTo>
                  <a:lnTo>
                    <a:pt x="2122" y="203"/>
                  </a:lnTo>
                  <a:lnTo>
                    <a:pt x="2179" y="239"/>
                  </a:lnTo>
                  <a:lnTo>
                    <a:pt x="2234" y="277"/>
                  </a:lnTo>
                  <a:lnTo>
                    <a:pt x="2287" y="319"/>
                  </a:lnTo>
                  <a:lnTo>
                    <a:pt x="2338" y="363"/>
                  </a:lnTo>
                  <a:lnTo>
                    <a:pt x="2386" y="409"/>
                  </a:lnTo>
                  <a:lnTo>
                    <a:pt x="2433" y="458"/>
                  </a:lnTo>
                  <a:lnTo>
                    <a:pt x="2477" y="509"/>
                  </a:lnTo>
                  <a:lnTo>
                    <a:pt x="2518" y="562"/>
                  </a:lnTo>
                  <a:lnTo>
                    <a:pt x="2556" y="617"/>
                  </a:lnTo>
                  <a:lnTo>
                    <a:pt x="2593" y="673"/>
                  </a:lnTo>
                  <a:lnTo>
                    <a:pt x="2627" y="732"/>
                  </a:lnTo>
                  <a:lnTo>
                    <a:pt x="2657" y="793"/>
                  </a:lnTo>
                  <a:lnTo>
                    <a:pt x="2686" y="854"/>
                  </a:lnTo>
                  <a:lnTo>
                    <a:pt x="2711" y="918"/>
                  </a:lnTo>
                  <a:lnTo>
                    <a:pt x="2733" y="983"/>
                  </a:lnTo>
                  <a:lnTo>
                    <a:pt x="2751" y="1049"/>
                  </a:lnTo>
                  <a:lnTo>
                    <a:pt x="2767" y="1117"/>
                  </a:lnTo>
                  <a:lnTo>
                    <a:pt x="2779" y="1186"/>
                  </a:lnTo>
                  <a:lnTo>
                    <a:pt x="2788" y="1256"/>
                  </a:lnTo>
                  <a:lnTo>
                    <a:pt x="2793" y="1327"/>
                  </a:lnTo>
                  <a:lnTo>
                    <a:pt x="2795" y="13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sp>
        <p:nvSpPr>
          <p:cNvPr id="66" name="Freeform 5">
            <a:extLst>
              <a:ext uri="{FF2B5EF4-FFF2-40B4-BE49-F238E27FC236}">
                <a16:creationId xmlns="" xmlns:a16="http://schemas.microsoft.com/office/drawing/2014/main" id="{11BD029B-A192-4F40-A324-EBF96A4ADC31}"/>
              </a:ext>
            </a:extLst>
          </p:cNvPr>
          <p:cNvSpPr>
            <a:spLocks noEditPoints="1"/>
          </p:cNvSpPr>
          <p:nvPr/>
        </p:nvSpPr>
        <p:spPr bwMode="auto">
          <a:xfrm>
            <a:off x="3666456" y="5278778"/>
            <a:ext cx="353628" cy="459112"/>
          </a:xfrm>
          <a:custGeom>
            <a:avLst/>
            <a:gdLst>
              <a:gd name="T0" fmla="*/ 12672 w 12672"/>
              <a:gd name="T1" fmla="*/ 16452 h 16452"/>
              <a:gd name="T2" fmla="*/ 0 w 12672"/>
              <a:gd name="T3" fmla="*/ 16452 h 16452"/>
              <a:gd name="T4" fmla="*/ 0 w 12672"/>
              <a:gd name="T5" fmla="*/ 0 h 16452"/>
              <a:gd name="T6" fmla="*/ 9822 w 12672"/>
              <a:gd name="T7" fmla="*/ 0 h 16452"/>
              <a:gd name="T8" fmla="*/ 12672 w 12672"/>
              <a:gd name="T9" fmla="*/ 3029 h 16452"/>
              <a:gd name="T10" fmla="*/ 12672 w 12672"/>
              <a:gd name="T11" fmla="*/ 16452 h 16452"/>
              <a:gd name="T12" fmla="*/ 12308 w 12672"/>
              <a:gd name="T13" fmla="*/ 16032 h 16452"/>
              <a:gd name="T14" fmla="*/ 12308 w 12672"/>
              <a:gd name="T15" fmla="*/ 3029 h 16452"/>
              <a:gd name="T16" fmla="*/ 9822 w 12672"/>
              <a:gd name="T17" fmla="*/ 3029 h 16452"/>
              <a:gd name="T18" fmla="*/ 9822 w 12672"/>
              <a:gd name="T19" fmla="*/ 305 h 16452"/>
              <a:gd name="T20" fmla="*/ 374 w 12672"/>
              <a:gd name="T21" fmla="*/ 305 h 16452"/>
              <a:gd name="T22" fmla="*/ 374 w 12672"/>
              <a:gd name="T23" fmla="*/ 16032 h 16452"/>
              <a:gd name="T24" fmla="*/ 12308 w 12672"/>
              <a:gd name="T25" fmla="*/ 16032 h 16452"/>
              <a:gd name="T26" fmla="*/ 8866 w 12672"/>
              <a:gd name="T27" fmla="*/ 3515 h 16452"/>
              <a:gd name="T28" fmla="*/ 1604 w 12672"/>
              <a:gd name="T29" fmla="*/ 3515 h 16452"/>
              <a:gd name="T30" fmla="*/ 1604 w 12672"/>
              <a:gd name="T31" fmla="*/ 2734 h 16452"/>
              <a:gd name="T32" fmla="*/ 8866 w 12672"/>
              <a:gd name="T33" fmla="*/ 2734 h 16452"/>
              <a:gd name="T34" fmla="*/ 8866 w 12672"/>
              <a:gd name="T35" fmla="*/ 3515 h 16452"/>
              <a:gd name="T36" fmla="*/ 11300 w 12672"/>
              <a:gd name="T37" fmla="*/ 5586 h 16452"/>
              <a:gd name="T38" fmla="*/ 1604 w 12672"/>
              <a:gd name="T39" fmla="*/ 5586 h 16452"/>
              <a:gd name="T40" fmla="*/ 1604 w 12672"/>
              <a:gd name="T41" fmla="*/ 4804 h 16452"/>
              <a:gd name="T42" fmla="*/ 11300 w 12672"/>
              <a:gd name="T43" fmla="*/ 4804 h 16452"/>
              <a:gd name="T44" fmla="*/ 11300 w 12672"/>
              <a:gd name="T45" fmla="*/ 5586 h 16452"/>
              <a:gd name="T46" fmla="*/ 5417 w 12672"/>
              <a:gd name="T47" fmla="*/ 7656 h 16452"/>
              <a:gd name="T48" fmla="*/ 1604 w 12672"/>
              <a:gd name="T49" fmla="*/ 7656 h 16452"/>
              <a:gd name="T50" fmla="*/ 1604 w 12672"/>
              <a:gd name="T51" fmla="*/ 6876 h 16452"/>
              <a:gd name="T52" fmla="*/ 5417 w 12672"/>
              <a:gd name="T53" fmla="*/ 6876 h 16452"/>
              <a:gd name="T54" fmla="*/ 5417 w 12672"/>
              <a:gd name="T55" fmla="*/ 7656 h 16452"/>
              <a:gd name="T56" fmla="*/ 11300 w 12672"/>
              <a:gd name="T57" fmla="*/ 9728 h 16452"/>
              <a:gd name="T58" fmla="*/ 1604 w 12672"/>
              <a:gd name="T59" fmla="*/ 9728 h 16452"/>
              <a:gd name="T60" fmla="*/ 1604 w 12672"/>
              <a:gd name="T61" fmla="*/ 8949 h 16452"/>
              <a:gd name="T62" fmla="*/ 11300 w 12672"/>
              <a:gd name="T63" fmla="*/ 8949 h 16452"/>
              <a:gd name="T64" fmla="*/ 11300 w 12672"/>
              <a:gd name="T65" fmla="*/ 9728 h 16452"/>
              <a:gd name="T66" fmla="*/ 11300 w 12672"/>
              <a:gd name="T67" fmla="*/ 11801 h 16452"/>
              <a:gd name="T68" fmla="*/ 1604 w 12672"/>
              <a:gd name="T69" fmla="*/ 11801 h 16452"/>
              <a:gd name="T70" fmla="*/ 1604 w 12672"/>
              <a:gd name="T71" fmla="*/ 11018 h 16452"/>
              <a:gd name="T72" fmla="*/ 11300 w 12672"/>
              <a:gd name="T73" fmla="*/ 11018 h 16452"/>
              <a:gd name="T74" fmla="*/ 11300 w 12672"/>
              <a:gd name="T75" fmla="*/ 11801 h 16452"/>
              <a:gd name="T76" fmla="*/ 11300 w 12672"/>
              <a:gd name="T77" fmla="*/ 13870 h 16452"/>
              <a:gd name="T78" fmla="*/ 1604 w 12672"/>
              <a:gd name="T79" fmla="*/ 13870 h 16452"/>
              <a:gd name="T80" fmla="*/ 1604 w 12672"/>
              <a:gd name="T81" fmla="*/ 13091 h 16452"/>
              <a:gd name="T82" fmla="*/ 11300 w 12672"/>
              <a:gd name="T83" fmla="*/ 13091 h 16452"/>
              <a:gd name="T84" fmla="*/ 11300 w 12672"/>
              <a:gd name="T85" fmla="*/ 13870 h 16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672" h="16452">
                <a:moveTo>
                  <a:pt x="12672" y="16452"/>
                </a:moveTo>
                <a:lnTo>
                  <a:pt x="0" y="16452"/>
                </a:lnTo>
                <a:lnTo>
                  <a:pt x="0" y="0"/>
                </a:lnTo>
                <a:lnTo>
                  <a:pt x="9822" y="0"/>
                </a:lnTo>
                <a:lnTo>
                  <a:pt x="12672" y="3029"/>
                </a:lnTo>
                <a:lnTo>
                  <a:pt x="12672" y="16452"/>
                </a:lnTo>
                <a:close/>
                <a:moveTo>
                  <a:pt x="12308" y="16032"/>
                </a:moveTo>
                <a:lnTo>
                  <a:pt x="12308" y="3029"/>
                </a:lnTo>
                <a:lnTo>
                  <a:pt x="9822" y="3029"/>
                </a:lnTo>
                <a:lnTo>
                  <a:pt x="9822" y="305"/>
                </a:lnTo>
                <a:lnTo>
                  <a:pt x="374" y="305"/>
                </a:lnTo>
                <a:lnTo>
                  <a:pt x="374" y="16032"/>
                </a:lnTo>
                <a:lnTo>
                  <a:pt x="12308" y="16032"/>
                </a:lnTo>
                <a:close/>
                <a:moveTo>
                  <a:pt x="8866" y="3515"/>
                </a:moveTo>
                <a:lnTo>
                  <a:pt x="1604" y="3515"/>
                </a:lnTo>
                <a:lnTo>
                  <a:pt x="1604" y="2734"/>
                </a:lnTo>
                <a:lnTo>
                  <a:pt x="8866" y="2734"/>
                </a:lnTo>
                <a:lnTo>
                  <a:pt x="8866" y="3515"/>
                </a:lnTo>
                <a:close/>
                <a:moveTo>
                  <a:pt x="11300" y="5586"/>
                </a:moveTo>
                <a:lnTo>
                  <a:pt x="1604" y="5586"/>
                </a:lnTo>
                <a:lnTo>
                  <a:pt x="1604" y="4804"/>
                </a:lnTo>
                <a:lnTo>
                  <a:pt x="11300" y="4804"/>
                </a:lnTo>
                <a:lnTo>
                  <a:pt x="11300" y="5586"/>
                </a:lnTo>
                <a:close/>
                <a:moveTo>
                  <a:pt x="5417" y="7656"/>
                </a:moveTo>
                <a:lnTo>
                  <a:pt x="1604" y="7656"/>
                </a:lnTo>
                <a:lnTo>
                  <a:pt x="1604" y="6876"/>
                </a:lnTo>
                <a:lnTo>
                  <a:pt x="5417" y="6876"/>
                </a:lnTo>
                <a:lnTo>
                  <a:pt x="5417" y="7656"/>
                </a:lnTo>
                <a:close/>
                <a:moveTo>
                  <a:pt x="11300" y="9728"/>
                </a:moveTo>
                <a:lnTo>
                  <a:pt x="1604" y="9728"/>
                </a:lnTo>
                <a:lnTo>
                  <a:pt x="1604" y="8949"/>
                </a:lnTo>
                <a:lnTo>
                  <a:pt x="11300" y="8949"/>
                </a:lnTo>
                <a:lnTo>
                  <a:pt x="11300" y="9728"/>
                </a:lnTo>
                <a:close/>
                <a:moveTo>
                  <a:pt x="11300" y="11801"/>
                </a:moveTo>
                <a:lnTo>
                  <a:pt x="1604" y="11801"/>
                </a:lnTo>
                <a:lnTo>
                  <a:pt x="1604" y="11018"/>
                </a:lnTo>
                <a:lnTo>
                  <a:pt x="11300" y="11018"/>
                </a:lnTo>
                <a:lnTo>
                  <a:pt x="11300" y="11801"/>
                </a:lnTo>
                <a:close/>
                <a:moveTo>
                  <a:pt x="11300" y="13870"/>
                </a:moveTo>
                <a:lnTo>
                  <a:pt x="1604" y="13870"/>
                </a:lnTo>
                <a:lnTo>
                  <a:pt x="1604" y="13091"/>
                </a:lnTo>
                <a:lnTo>
                  <a:pt x="11300" y="13091"/>
                </a:lnTo>
                <a:lnTo>
                  <a:pt x="11300" y="13870"/>
                </a:lnTo>
                <a:close/>
              </a:path>
            </a:pathLst>
          </a:custGeom>
          <a:solidFill>
            <a:schemeClr val="bg1"/>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67" name="Rectangle 66">
            <a:extLst>
              <a:ext uri="{FF2B5EF4-FFF2-40B4-BE49-F238E27FC236}">
                <a16:creationId xmlns="" xmlns:a16="http://schemas.microsoft.com/office/drawing/2014/main" id="{18B4DDE2-61BD-4A57-A8E1-7791C560C470}"/>
              </a:ext>
            </a:extLst>
          </p:cNvPr>
          <p:cNvSpPr/>
          <p:nvPr/>
        </p:nvSpPr>
        <p:spPr>
          <a:xfrm>
            <a:off x="1843821" y="5693933"/>
            <a:ext cx="1276630"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Backlog</a:t>
            </a:r>
          </a:p>
        </p:txBody>
      </p:sp>
      <p:grpSp>
        <p:nvGrpSpPr>
          <p:cNvPr id="68" name="Group 67">
            <a:extLst>
              <a:ext uri="{FF2B5EF4-FFF2-40B4-BE49-F238E27FC236}">
                <a16:creationId xmlns="" xmlns:a16="http://schemas.microsoft.com/office/drawing/2014/main" id="{F20CEB23-50C3-46F6-AC80-7A3C0ADFFD74}"/>
              </a:ext>
            </a:extLst>
          </p:cNvPr>
          <p:cNvGrpSpPr/>
          <p:nvPr/>
        </p:nvGrpSpPr>
        <p:grpSpPr>
          <a:xfrm>
            <a:off x="3820083" y="4254863"/>
            <a:ext cx="722380" cy="501516"/>
            <a:chOff x="1998865" y="2302915"/>
            <a:chExt cx="361190" cy="250758"/>
          </a:xfrm>
        </p:grpSpPr>
        <p:sp>
          <p:nvSpPr>
            <p:cNvPr id="69" name="Can 68">
              <a:extLst>
                <a:ext uri="{FF2B5EF4-FFF2-40B4-BE49-F238E27FC236}">
                  <a16:creationId xmlns="" xmlns:a16="http://schemas.microsoft.com/office/drawing/2014/main" id="{E1FA7AB7-0A3C-4648-9284-76A951416360}"/>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0" name="Rectangle 69">
              <a:extLst>
                <a:ext uri="{FF2B5EF4-FFF2-40B4-BE49-F238E27FC236}">
                  <a16:creationId xmlns="" xmlns:a16="http://schemas.microsoft.com/office/drawing/2014/main" id="{564B0480-9C7D-45EE-B602-302F034314B4}"/>
                </a:ext>
              </a:extLst>
            </p:cNvPr>
            <p:cNvSpPr/>
            <p:nvPr/>
          </p:nvSpPr>
          <p:spPr>
            <a:xfrm>
              <a:off x="1999010" y="2331879"/>
              <a:ext cx="356829"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VCS</a:t>
              </a:r>
            </a:p>
          </p:txBody>
        </p:sp>
      </p:grpSp>
      <p:sp>
        <p:nvSpPr>
          <p:cNvPr id="71" name="Rectangle 70">
            <a:extLst>
              <a:ext uri="{FF2B5EF4-FFF2-40B4-BE49-F238E27FC236}">
                <a16:creationId xmlns="" xmlns:a16="http://schemas.microsoft.com/office/drawing/2014/main" id="{A3DB0573-C1D1-42AA-92B9-2F41A3ADDB26}"/>
              </a:ext>
            </a:extLst>
          </p:cNvPr>
          <p:cNvSpPr/>
          <p:nvPr/>
        </p:nvSpPr>
        <p:spPr>
          <a:xfrm>
            <a:off x="10177116" y="1721941"/>
            <a:ext cx="173188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EA, security</a:t>
            </a:r>
          </a:p>
        </p:txBody>
      </p:sp>
      <p:sp>
        <p:nvSpPr>
          <p:cNvPr id="72" name="Rectangle 71">
            <a:extLst>
              <a:ext uri="{FF2B5EF4-FFF2-40B4-BE49-F238E27FC236}">
                <a16:creationId xmlns="" xmlns:a16="http://schemas.microsoft.com/office/drawing/2014/main" id="{A2623E2A-440F-4C0B-8B54-6A4468106719}"/>
              </a:ext>
            </a:extLst>
          </p:cNvPr>
          <p:cNvSpPr/>
          <p:nvPr/>
        </p:nvSpPr>
        <p:spPr>
          <a:xfrm>
            <a:off x="12589228" y="1721941"/>
            <a:ext cx="166135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nvGrpSpPr>
          <p:cNvPr id="73" name="Group 72">
            <a:extLst>
              <a:ext uri="{FF2B5EF4-FFF2-40B4-BE49-F238E27FC236}">
                <a16:creationId xmlns="" xmlns:a16="http://schemas.microsoft.com/office/drawing/2014/main" id="{D1DC3592-C64C-415D-86E0-5F02952D799A}"/>
              </a:ext>
            </a:extLst>
          </p:cNvPr>
          <p:cNvGrpSpPr/>
          <p:nvPr/>
        </p:nvGrpSpPr>
        <p:grpSpPr>
          <a:xfrm>
            <a:off x="15596226" y="6889088"/>
            <a:ext cx="1790044" cy="845580"/>
            <a:chOff x="8162743" y="2275860"/>
            <a:chExt cx="895022" cy="422790"/>
          </a:xfrm>
        </p:grpSpPr>
        <p:sp>
          <p:nvSpPr>
            <p:cNvPr id="74" name="Rectangle 73">
              <a:extLst>
                <a:ext uri="{FF2B5EF4-FFF2-40B4-BE49-F238E27FC236}">
                  <a16:creationId xmlns="" xmlns:a16="http://schemas.microsoft.com/office/drawing/2014/main" id="{42787ADD-ED84-4B0C-AE8B-FC65E35D7650}"/>
                </a:ext>
              </a:extLst>
            </p:cNvPr>
            <p:cNvSpPr/>
            <p:nvPr/>
          </p:nvSpPr>
          <p:spPr>
            <a:xfrm>
              <a:off x="8162743" y="2275860"/>
              <a:ext cx="89502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75" name="Rectangle 74">
              <a:extLst>
                <a:ext uri="{FF2B5EF4-FFF2-40B4-BE49-F238E27FC236}">
                  <a16:creationId xmlns="" xmlns:a16="http://schemas.microsoft.com/office/drawing/2014/main" id="{F5A4AD39-9CF9-45A1-BC05-9B47ED3A771E}"/>
                </a:ext>
              </a:extLst>
            </p:cNvPr>
            <p:cNvSpPr/>
            <p:nvPr/>
          </p:nvSpPr>
          <p:spPr>
            <a:xfrm>
              <a:off x="8162744" y="2287200"/>
              <a:ext cx="895021"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Artifact repository</a:t>
              </a:r>
            </a:p>
          </p:txBody>
        </p:sp>
      </p:grpSp>
      <p:grpSp>
        <p:nvGrpSpPr>
          <p:cNvPr id="76" name="Group 75">
            <a:extLst>
              <a:ext uri="{FF2B5EF4-FFF2-40B4-BE49-F238E27FC236}">
                <a16:creationId xmlns="" xmlns:a16="http://schemas.microsoft.com/office/drawing/2014/main" id="{9539AE84-6A3C-4EDF-946D-ECBF345AAD9E}"/>
              </a:ext>
            </a:extLst>
          </p:cNvPr>
          <p:cNvGrpSpPr/>
          <p:nvPr/>
        </p:nvGrpSpPr>
        <p:grpSpPr>
          <a:xfrm>
            <a:off x="16118890" y="6368333"/>
            <a:ext cx="722380" cy="501516"/>
            <a:chOff x="1998865" y="2302915"/>
            <a:chExt cx="361190" cy="250758"/>
          </a:xfrm>
        </p:grpSpPr>
        <p:sp>
          <p:nvSpPr>
            <p:cNvPr id="77" name="Can 76">
              <a:extLst>
                <a:ext uri="{FF2B5EF4-FFF2-40B4-BE49-F238E27FC236}">
                  <a16:creationId xmlns="" xmlns:a16="http://schemas.microsoft.com/office/drawing/2014/main" id="{65A04BD2-DF68-4810-BC45-92C37C1642D6}"/>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78" name="Rectangle 77">
              <a:extLst>
                <a:ext uri="{FF2B5EF4-FFF2-40B4-BE49-F238E27FC236}">
                  <a16:creationId xmlns="" xmlns:a16="http://schemas.microsoft.com/office/drawing/2014/main" id="{8A07EA54-564C-4C5B-89C9-B6FBFBA1EC38}"/>
                </a:ext>
              </a:extLst>
            </p:cNvPr>
            <p:cNvSpPr/>
            <p:nvPr/>
          </p:nvSpPr>
          <p:spPr>
            <a:xfrm>
              <a:off x="2039098" y="2347119"/>
              <a:ext cx="291907"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RM</a:t>
              </a:r>
            </a:p>
          </p:txBody>
        </p:sp>
      </p:grpSp>
      <p:sp>
        <p:nvSpPr>
          <p:cNvPr id="79" name="Rectangle 78">
            <a:extLst>
              <a:ext uri="{FF2B5EF4-FFF2-40B4-BE49-F238E27FC236}">
                <a16:creationId xmlns="" xmlns:a16="http://schemas.microsoft.com/office/drawing/2014/main" id="{4B3737B3-771C-49BE-9B52-143F87A51E91}"/>
              </a:ext>
            </a:extLst>
          </p:cNvPr>
          <p:cNvSpPr/>
          <p:nvPr/>
        </p:nvSpPr>
        <p:spPr>
          <a:xfrm>
            <a:off x="15959378" y="9237567"/>
            <a:ext cx="1063740" cy="553998"/>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algn="ctr" defTabSz="1371600"/>
            <a:r>
              <a:rPr lang="en-US" sz="2000" dirty="0">
                <a:solidFill>
                  <a:prstClr val="white"/>
                </a:solidFill>
                <a:latin typeface="Arial" pitchFamily="34" charset="0"/>
                <a:cs typeface="Arial" pitchFamily="34" charset="0"/>
              </a:rPr>
              <a:t>EA</a:t>
            </a:r>
          </a:p>
        </p:txBody>
      </p:sp>
      <p:grpSp>
        <p:nvGrpSpPr>
          <p:cNvPr id="80" name="Group 79">
            <a:extLst>
              <a:ext uri="{FF2B5EF4-FFF2-40B4-BE49-F238E27FC236}">
                <a16:creationId xmlns="" xmlns:a16="http://schemas.microsoft.com/office/drawing/2014/main" id="{4A6BBAC9-AE17-4C1C-8F47-1928F016BD2D}"/>
              </a:ext>
            </a:extLst>
          </p:cNvPr>
          <p:cNvGrpSpPr/>
          <p:nvPr/>
        </p:nvGrpSpPr>
        <p:grpSpPr>
          <a:xfrm>
            <a:off x="9434260" y="8995410"/>
            <a:ext cx="3471688" cy="822900"/>
            <a:chOff x="4714577" y="4481476"/>
            <a:chExt cx="1735844" cy="411450"/>
          </a:xfrm>
        </p:grpSpPr>
        <p:grpSp>
          <p:nvGrpSpPr>
            <p:cNvPr id="81" name="Group 80">
              <a:extLst>
                <a:ext uri="{FF2B5EF4-FFF2-40B4-BE49-F238E27FC236}">
                  <a16:creationId xmlns="" xmlns:a16="http://schemas.microsoft.com/office/drawing/2014/main" id="{3FA59AFD-B1DC-4F40-A78D-8E776DDB6D8E}"/>
                </a:ext>
              </a:extLst>
            </p:cNvPr>
            <p:cNvGrpSpPr/>
            <p:nvPr/>
          </p:nvGrpSpPr>
          <p:grpSpPr>
            <a:xfrm>
              <a:off x="4714577" y="4481476"/>
              <a:ext cx="1469784" cy="411450"/>
              <a:chOff x="7761556" y="3319164"/>
              <a:chExt cx="1469784" cy="411450"/>
            </a:xfrm>
          </p:grpSpPr>
          <p:sp>
            <p:nvSpPr>
              <p:cNvPr id="83" name="Rectangle 82">
                <a:extLst>
                  <a:ext uri="{FF2B5EF4-FFF2-40B4-BE49-F238E27FC236}">
                    <a16:creationId xmlns="" xmlns:a16="http://schemas.microsoft.com/office/drawing/2014/main" id="{AD035B12-F598-4FBB-B31E-EA541322BFCC}"/>
                  </a:ext>
                </a:extLst>
              </p:cNvPr>
              <p:cNvSpPr/>
              <p:nvPr/>
            </p:nvSpPr>
            <p:spPr>
              <a:xfrm>
                <a:off x="7838439" y="3319164"/>
                <a:ext cx="1316018" cy="41145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84" name="Rectangle 83">
                <a:extLst>
                  <a:ext uri="{FF2B5EF4-FFF2-40B4-BE49-F238E27FC236}">
                    <a16:creationId xmlns="" xmlns:a16="http://schemas.microsoft.com/office/drawing/2014/main" id="{BD5769B9-0B10-42D8-B58D-820C298A12E8}"/>
                  </a:ext>
                </a:extLst>
              </p:cNvPr>
              <p:cNvSpPr/>
              <p:nvPr/>
            </p:nvSpPr>
            <p:spPr>
              <a:xfrm>
                <a:off x="7761556" y="3324834"/>
                <a:ext cx="1469784"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Service and network virtualization</a:t>
                </a:r>
              </a:p>
            </p:txBody>
          </p:sp>
        </p:grpSp>
        <p:sp>
          <p:nvSpPr>
            <p:cNvPr id="82" name="Freeform 40">
              <a:extLst>
                <a:ext uri="{FF2B5EF4-FFF2-40B4-BE49-F238E27FC236}">
                  <a16:creationId xmlns="" xmlns:a16="http://schemas.microsoft.com/office/drawing/2014/main" id="{915FCBD8-3BE1-4E73-A928-82544FC66B99}"/>
                </a:ext>
              </a:extLst>
            </p:cNvPr>
            <p:cNvSpPr>
              <a:spLocks noEditPoints="1"/>
            </p:cNvSpPr>
            <p:nvPr/>
          </p:nvSpPr>
          <p:spPr bwMode="auto">
            <a:xfrm>
              <a:off x="6115820" y="4519901"/>
              <a:ext cx="334601" cy="334600"/>
            </a:xfrm>
            <a:custGeom>
              <a:avLst/>
              <a:gdLst/>
              <a:ahLst/>
              <a:cxnLst>
                <a:cxn ang="0">
                  <a:pos x="10773" y="8351"/>
                </a:cxn>
                <a:cxn ang="0">
                  <a:pos x="11152" y="6904"/>
                </a:cxn>
                <a:cxn ang="0">
                  <a:pos x="12521" y="6562"/>
                </a:cxn>
                <a:cxn ang="0">
                  <a:pos x="12767" y="6264"/>
                </a:cxn>
                <a:cxn ang="0">
                  <a:pos x="12711" y="5869"/>
                </a:cxn>
                <a:cxn ang="0">
                  <a:pos x="12388" y="5651"/>
                </a:cxn>
                <a:cxn ang="0">
                  <a:pos x="10992" y="5071"/>
                </a:cxn>
                <a:cxn ang="0">
                  <a:pos x="10372" y="3726"/>
                </a:cxn>
                <a:cxn ang="0">
                  <a:pos x="10808" y="2267"/>
                </a:cxn>
                <a:cxn ang="0">
                  <a:pos x="10846" y="1882"/>
                </a:cxn>
                <a:cxn ang="0">
                  <a:pos x="10580" y="1585"/>
                </a:cxn>
                <a:cxn ang="0">
                  <a:pos x="10192" y="1584"/>
                </a:cxn>
                <a:cxn ang="0">
                  <a:pos x="8963" y="2330"/>
                </a:cxn>
                <a:cxn ang="0">
                  <a:pos x="7614" y="1723"/>
                </a:cxn>
                <a:cxn ang="0">
                  <a:pos x="6604" y="378"/>
                </a:cxn>
                <a:cxn ang="0">
                  <a:pos x="6373" y="66"/>
                </a:cxn>
                <a:cxn ang="0">
                  <a:pos x="5976" y="26"/>
                </a:cxn>
                <a:cxn ang="0">
                  <a:pos x="5688" y="285"/>
                </a:cxn>
                <a:cxn ang="0">
                  <a:pos x="5220" y="1672"/>
                </a:cxn>
                <a:cxn ang="0">
                  <a:pos x="3816" y="2240"/>
                </a:cxn>
                <a:cxn ang="0">
                  <a:pos x="2246" y="1967"/>
                </a:cxn>
                <a:cxn ang="0">
                  <a:pos x="1859" y="1948"/>
                </a:cxn>
                <a:cxn ang="0">
                  <a:pos x="1577" y="2229"/>
                </a:cxn>
                <a:cxn ang="0">
                  <a:pos x="1595" y="2616"/>
                </a:cxn>
                <a:cxn ang="0">
                  <a:pos x="2017" y="4143"/>
                </a:cxn>
                <a:cxn ang="0">
                  <a:pos x="1526" y="5593"/>
                </a:cxn>
                <a:cxn ang="0">
                  <a:pos x="246" y="6234"/>
                </a:cxn>
                <a:cxn ang="0">
                  <a:pos x="14" y="6545"/>
                </a:cxn>
                <a:cxn ang="0">
                  <a:pos x="90" y="6935"/>
                </a:cxn>
                <a:cxn ang="0">
                  <a:pos x="423" y="7137"/>
                </a:cxn>
                <a:cxn ang="0">
                  <a:pos x="1827" y="8267"/>
                </a:cxn>
                <a:cxn ang="0">
                  <a:pos x="2624" y="9564"/>
                </a:cxn>
                <a:cxn ang="0">
                  <a:pos x="1919" y="10719"/>
                </a:cxn>
                <a:cxn ang="0">
                  <a:pos x="2050" y="11087"/>
                </a:cxn>
                <a:cxn ang="0">
                  <a:pos x="2413" y="11240"/>
                </a:cxn>
                <a:cxn ang="0">
                  <a:pos x="3469" y="10343"/>
                </a:cxn>
                <a:cxn ang="0">
                  <a:pos x="4803" y="11024"/>
                </a:cxn>
                <a:cxn ang="0">
                  <a:pos x="6173" y="12335"/>
                </a:cxn>
                <a:cxn ang="0">
                  <a:pos x="6357" y="12680"/>
                </a:cxn>
                <a:cxn ang="0">
                  <a:pos x="6742" y="12778"/>
                </a:cxn>
                <a:cxn ang="0">
                  <a:pos x="7066" y="12561"/>
                </a:cxn>
                <a:cxn ang="0">
                  <a:pos x="7295" y="11167"/>
                </a:cxn>
                <a:cxn ang="0">
                  <a:pos x="8708" y="10637"/>
                </a:cxn>
                <a:cxn ang="0">
                  <a:pos x="10440" y="10750"/>
                </a:cxn>
                <a:cxn ang="0">
                  <a:pos x="10814" y="10865"/>
                </a:cxn>
                <a:cxn ang="0">
                  <a:pos x="11155" y="10661"/>
                </a:cxn>
                <a:cxn ang="0">
                  <a:pos x="11231" y="10279"/>
                </a:cxn>
                <a:cxn ang="0">
                  <a:pos x="6858" y="2901"/>
                </a:cxn>
                <a:cxn ang="0">
                  <a:pos x="9260" y="4423"/>
                </a:cxn>
                <a:cxn ang="0">
                  <a:pos x="9754" y="7292"/>
                </a:cxn>
                <a:cxn ang="0">
                  <a:pos x="8009" y="9524"/>
                </a:cxn>
                <a:cxn ang="0">
                  <a:pos x="5098" y="9738"/>
                </a:cxn>
                <a:cxn ang="0">
                  <a:pos x="3049" y="7787"/>
                </a:cxn>
                <a:cxn ang="0">
                  <a:pos x="3120" y="4869"/>
                </a:cxn>
                <a:cxn ang="0">
                  <a:pos x="5263" y="3019"/>
                </a:cxn>
                <a:cxn ang="0">
                  <a:pos x="7214" y="4753"/>
                </a:cxn>
                <a:cxn ang="0">
                  <a:pos x="8139" y="5937"/>
                </a:cxn>
                <a:cxn ang="0">
                  <a:pos x="7877" y="7457"/>
                </a:cxn>
                <a:cxn ang="0">
                  <a:pos x="6605" y="8264"/>
                </a:cxn>
                <a:cxn ang="0">
                  <a:pos x="5122" y="7857"/>
                </a:cxn>
                <a:cxn ang="0">
                  <a:pos x="4441" y="6503"/>
                </a:cxn>
                <a:cxn ang="0">
                  <a:pos x="4988" y="5077"/>
                </a:cxn>
              </a:cxnLst>
              <a:rect l="0" t="0" r="r" b="b"/>
              <a:pathLst>
                <a:path w="12786" h="12784">
                  <a:moveTo>
                    <a:pt x="10328" y="9301"/>
                  </a:moveTo>
                  <a:lnTo>
                    <a:pt x="10309" y="9284"/>
                  </a:lnTo>
                  <a:lnTo>
                    <a:pt x="10290" y="9269"/>
                  </a:lnTo>
                  <a:lnTo>
                    <a:pt x="10270" y="9254"/>
                  </a:lnTo>
                  <a:lnTo>
                    <a:pt x="10260" y="9247"/>
                  </a:lnTo>
                  <a:lnTo>
                    <a:pt x="10311" y="9177"/>
                  </a:lnTo>
                  <a:lnTo>
                    <a:pt x="10359" y="9106"/>
                  </a:lnTo>
                  <a:lnTo>
                    <a:pt x="10406" y="9034"/>
                  </a:lnTo>
                  <a:lnTo>
                    <a:pt x="10452" y="8961"/>
                  </a:lnTo>
                  <a:lnTo>
                    <a:pt x="10497" y="8888"/>
                  </a:lnTo>
                  <a:lnTo>
                    <a:pt x="10541" y="8814"/>
                  </a:lnTo>
                  <a:lnTo>
                    <a:pt x="10582" y="8739"/>
                  </a:lnTo>
                  <a:lnTo>
                    <a:pt x="10623" y="8663"/>
                  </a:lnTo>
                  <a:lnTo>
                    <a:pt x="10662" y="8586"/>
                  </a:lnTo>
                  <a:lnTo>
                    <a:pt x="10701" y="8508"/>
                  </a:lnTo>
                  <a:lnTo>
                    <a:pt x="10737" y="8430"/>
                  </a:lnTo>
                  <a:lnTo>
                    <a:pt x="10773" y="8351"/>
                  </a:lnTo>
                  <a:lnTo>
                    <a:pt x="10807" y="8270"/>
                  </a:lnTo>
                  <a:lnTo>
                    <a:pt x="10840" y="8190"/>
                  </a:lnTo>
                  <a:lnTo>
                    <a:pt x="10871" y="8109"/>
                  </a:lnTo>
                  <a:lnTo>
                    <a:pt x="10901" y="8027"/>
                  </a:lnTo>
                  <a:lnTo>
                    <a:pt x="10929" y="7943"/>
                  </a:lnTo>
                  <a:lnTo>
                    <a:pt x="10957" y="7860"/>
                  </a:lnTo>
                  <a:lnTo>
                    <a:pt x="10981" y="7777"/>
                  </a:lnTo>
                  <a:lnTo>
                    <a:pt x="11006" y="7692"/>
                  </a:lnTo>
                  <a:lnTo>
                    <a:pt x="11028" y="7607"/>
                  </a:lnTo>
                  <a:lnTo>
                    <a:pt x="11050" y="7521"/>
                  </a:lnTo>
                  <a:lnTo>
                    <a:pt x="11069" y="7434"/>
                  </a:lnTo>
                  <a:lnTo>
                    <a:pt x="11087" y="7347"/>
                  </a:lnTo>
                  <a:lnTo>
                    <a:pt x="11103" y="7259"/>
                  </a:lnTo>
                  <a:lnTo>
                    <a:pt x="11118" y="7171"/>
                  </a:lnTo>
                  <a:lnTo>
                    <a:pt x="11131" y="7083"/>
                  </a:lnTo>
                  <a:lnTo>
                    <a:pt x="11143" y="6994"/>
                  </a:lnTo>
                  <a:lnTo>
                    <a:pt x="11152" y="6904"/>
                  </a:lnTo>
                  <a:lnTo>
                    <a:pt x="11161" y="6813"/>
                  </a:lnTo>
                  <a:lnTo>
                    <a:pt x="11167" y="6724"/>
                  </a:lnTo>
                  <a:lnTo>
                    <a:pt x="11173" y="6632"/>
                  </a:lnTo>
                  <a:lnTo>
                    <a:pt x="11180" y="6634"/>
                  </a:lnTo>
                  <a:lnTo>
                    <a:pt x="11204" y="6636"/>
                  </a:lnTo>
                  <a:lnTo>
                    <a:pt x="11228" y="6637"/>
                  </a:lnTo>
                  <a:lnTo>
                    <a:pt x="11253" y="6637"/>
                  </a:lnTo>
                  <a:lnTo>
                    <a:pt x="12312" y="6613"/>
                  </a:lnTo>
                  <a:lnTo>
                    <a:pt x="12337" y="6612"/>
                  </a:lnTo>
                  <a:lnTo>
                    <a:pt x="12362" y="6610"/>
                  </a:lnTo>
                  <a:lnTo>
                    <a:pt x="12386" y="6606"/>
                  </a:lnTo>
                  <a:lnTo>
                    <a:pt x="12411" y="6602"/>
                  </a:lnTo>
                  <a:lnTo>
                    <a:pt x="12433" y="6595"/>
                  </a:lnTo>
                  <a:lnTo>
                    <a:pt x="12456" y="6589"/>
                  </a:lnTo>
                  <a:lnTo>
                    <a:pt x="12479" y="6580"/>
                  </a:lnTo>
                  <a:lnTo>
                    <a:pt x="12501" y="6572"/>
                  </a:lnTo>
                  <a:lnTo>
                    <a:pt x="12521" y="6562"/>
                  </a:lnTo>
                  <a:lnTo>
                    <a:pt x="12542" y="6551"/>
                  </a:lnTo>
                  <a:lnTo>
                    <a:pt x="12561" y="6539"/>
                  </a:lnTo>
                  <a:lnTo>
                    <a:pt x="12582" y="6525"/>
                  </a:lnTo>
                  <a:lnTo>
                    <a:pt x="12601" y="6511"/>
                  </a:lnTo>
                  <a:lnTo>
                    <a:pt x="12618" y="6497"/>
                  </a:lnTo>
                  <a:lnTo>
                    <a:pt x="12635" y="6482"/>
                  </a:lnTo>
                  <a:lnTo>
                    <a:pt x="12652" y="6465"/>
                  </a:lnTo>
                  <a:lnTo>
                    <a:pt x="12668" y="6448"/>
                  </a:lnTo>
                  <a:lnTo>
                    <a:pt x="12683" y="6430"/>
                  </a:lnTo>
                  <a:lnTo>
                    <a:pt x="12697" y="6411"/>
                  </a:lnTo>
                  <a:lnTo>
                    <a:pt x="12710" y="6391"/>
                  </a:lnTo>
                  <a:lnTo>
                    <a:pt x="12722" y="6372"/>
                  </a:lnTo>
                  <a:lnTo>
                    <a:pt x="12733" y="6350"/>
                  </a:lnTo>
                  <a:lnTo>
                    <a:pt x="12743" y="6330"/>
                  </a:lnTo>
                  <a:lnTo>
                    <a:pt x="12752" y="6308"/>
                  </a:lnTo>
                  <a:lnTo>
                    <a:pt x="12760" y="6286"/>
                  </a:lnTo>
                  <a:lnTo>
                    <a:pt x="12767" y="6264"/>
                  </a:lnTo>
                  <a:lnTo>
                    <a:pt x="12773" y="6239"/>
                  </a:lnTo>
                  <a:lnTo>
                    <a:pt x="12779" y="6217"/>
                  </a:lnTo>
                  <a:lnTo>
                    <a:pt x="12782" y="6192"/>
                  </a:lnTo>
                  <a:lnTo>
                    <a:pt x="12785" y="6169"/>
                  </a:lnTo>
                  <a:lnTo>
                    <a:pt x="12786" y="6143"/>
                  </a:lnTo>
                  <a:lnTo>
                    <a:pt x="12786" y="6118"/>
                  </a:lnTo>
                  <a:lnTo>
                    <a:pt x="12785" y="6094"/>
                  </a:lnTo>
                  <a:lnTo>
                    <a:pt x="12782" y="6069"/>
                  </a:lnTo>
                  <a:lnTo>
                    <a:pt x="12779" y="6046"/>
                  </a:lnTo>
                  <a:lnTo>
                    <a:pt x="12774" y="6021"/>
                  </a:lnTo>
                  <a:lnTo>
                    <a:pt x="12768" y="5998"/>
                  </a:lnTo>
                  <a:lnTo>
                    <a:pt x="12761" y="5975"/>
                  </a:lnTo>
                  <a:lnTo>
                    <a:pt x="12753" y="5953"/>
                  </a:lnTo>
                  <a:lnTo>
                    <a:pt x="12743" y="5931"/>
                  </a:lnTo>
                  <a:lnTo>
                    <a:pt x="12734" y="5910"/>
                  </a:lnTo>
                  <a:lnTo>
                    <a:pt x="12723" y="5889"/>
                  </a:lnTo>
                  <a:lnTo>
                    <a:pt x="12711" y="5869"/>
                  </a:lnTo>
                  <a:lnTo>
                    <a:pt x="12697" y="5849"/>
                  </a:lnTo>
                  <a:lnTo>
                    <a:pt x="12683" y="5831"/>
                  </a:lnTo>
                  <a:lnTo>
                    <a:pt x="12668" y="5813"/>
                  </a:lnTo>
                  <a:lnTo>
                    <a:pt x="12653" y="5796"/>
                  </a:lnTo>
                  <a:lnTo>
                    <a:pt x="12636" y="5779"/>
                  </a:lnTo>
                  <a:lnTo>
                    <a:pt x="12619" y="5762"/>
                  </a:lnTo>
                  <a:lnTo>
                    <a:pt x="12602" y="5748"/>
                  </a:lnTo>
                  <a:lnTo>
                    <a:pt x="12583" y="5734"/>
                  </a:lnTo>
                  <a:lnTo>
                    <a:pt x="12563" y="5721"/>
                  </a:lnTo>
                  <a:lnTo>
                    <a:pt x="12543" y="5709"/>
                  </a:lnTo>
                  <a:lnTo>
                    <a:pt x="12522" y="5697"/>
                  </a:lnTo>
                  <a:lnTo>
                    <a:pt x="12502" y="5688"/>
                  </a:lnTo>
                  <a:lnTo>
                    <a:pt x="12479" y="5678"/>
                  </a:lnTo>
                  <a:lnTo>
                    <a:pt x="12458" y="5669"/>
                  </a:lnTo>
                  <a:lnTo>
                    <a:pt x="12435" y="5663"/>
                  </a:lnTo>
                  <a:lnTo>
                    <a:pt x="12411" y="5657"/>
                  </a:lnTo>
                  <a:lnTo>
                    <a:pt x="12388" y="5651"/>
                  </a:lnTo>
                  <a:lnTo>
                    <a:pt x="12364" y="5648"/>
                  </a:lnTo>
                  <a:lnTo>
                    <a:pt x="12340" y="5645"/>
                  </a:lnTo>
                  <a:lnTo>
                    <a:pt x="12314" y="5644"/>
                  </a:lnTo>
                  <a:lnTo>
                    <a:pt x="12290" y="5644"/>
                  </a:lnTo>
                  <a:lnTo>
                    <a:pt x="11231" y="5667"/>
                  </a:lnTo>
                  <a:lnTo>
                    <a:pt x="11207" y="5668"/>
                  </a:lnTo>
                  <a:lnTo>
                    <a:pt x="11182" y="5672"/>
                  </a:lnTo>
                  <a:lnTo>
                    <a:pt x="11158" y="5675"/>
                  </a:lnTo>
                  <a:lnTo>
                    <a:pt x="11134" y="5679"/>
                  </a:lnTo>
                  <a:lnTo>
                    <a:pt x="11124" y="5682"/>
                  </a:lnTo>
                  <a:lnTo>
                    <a:pt x="11109" y="5593"/>
                  </a:lnTo>
                  <a:lnTo>
                    <a:pt x="11094" y="5505"/>
                  </a:lnTo>
                  <a:lnTo>
                    <a:pt x="11076" y="5416"/>
                  </a:lnTo>
                  <a:lnTo>
                    <a:pt x="11058" y="5328"/>
                  </a:lnTo>
                  <a:lnTo>
                    <a:pt x="11038" y="5242"/>
                  </a:lnTo>
                  <a:lnTo>
                    <a:pt x="11015" y="5156"/>
                  </a:lnTo>
                  <a:lnTo>
                    <a:pt x="10992" y="5071"/>
                  </a:lnTo>
                  <a:lnTo>
                    <a:pt x="10966" y="4985"/>
                  </a:lnTo>
                  <a:lnTo>
                    <a:pt x="10940" y="4901"/>
                  </a:lnTo>
                  <a:lnTo>
                    <a:pt x="10912" y="4817"/>
                  </a:lnTo>
                  <a:lnTo>
                    <a:pt x="10883" y="4734"/>
                  </a:lnTo>
                  <a:lnTo>
                    <a:pt x="10852" y="4652"/>
                  </a:lnTo>
                  <a:lnTo>
                    <a:pt x="10819" y="4570"/>
                  </a:lnTo>
                  <a:lnTo>
                    <a:pt x="10785" y="4490"/>
                  </a:lnTo>
                  <a:lnTo>
                    <a:pt x="10750" y="4410"/>
                  </a:lnTo>
                  <a:lnTo>
                    <a:pt x="10713" y="4331"/>
                  </a:lnTo>
                  <a:lnTo>
                    <a:pt x="10675" y="4252"/>
                  </a:lnTo>
                  <a:lnTo>
                    <a:pt x="10636" y="4175"/>
                  </a:lnTo>
                  <a:lnTo>
                    <a:pt x="10595" y="4098"/>
                  </a:lnTo>
                  <a:lnTo>
                    <a:pt x="10553" y="4021"/>
                  </a:lnTo>
                  <a:lnTo>
                    <a:pt x="10510" y="3946"/>
                  </a:lnTo>
                  <a:lnTo>
                    <a:pt x="10465" y="3871"/>
                  </a:lnTo>
                  <a:lnTo>
                    <a:pt x="10419" y="3799"/>
                  </a:lnTo>
                  <a:lnTo>
                    <a:pt x="10372" y="3726"/>
                  </a:lnTo>
                  <a:lnTo>
                    <a:pt x="10324" y="3654"/>
                  </a:lnTo>
                  <a:lnTo>
                    <a:pt x="10273" y="3583"/>
                  </a:lnTo>
                  <a:lnTo>
                    <a:pt x="10223" y="3513"/>
                  </a:lnTo>
                  <a:lnTo>
                    <a:pt x="10171" y="3445"/>
                  </a:lnTo>
                  <a:lnTo>
                    <a:pt x="10117" y="3376"/>
                  </a:lnTo>
                  <a:lnTo>
                    <a:pt x="10063" y="3309"/>
                  </a:lnTo>
                  <a:lnTo>
                    <a:pt x="10007" y="3244"/>
                  </a:lnTo>
                  <a:lnTo>
                    <a:pt x="9950" y="3179"/>
                  </a:lnTo>
                  <a:lnTo>
                    <a:pt x="9967" y="3165"/>
                  </a:lnTo>
                  <a:lnTo>
                    <a:pt x="9986" y="3149"/>
                  </a:lnTo>
                  <a:lnTo>
                    <a:pt x="10004" y="3130"/>
                  </a:lnTo>
                  <a:lnTo>
                    <a:pt x="10735" y="2365"/>
                  </a:lnTo>
                  <a:lnTo>
                    <a:pt x="10752" y="2347"/>
                  </a:lnTo>
                  <a:lnTo>
                    <a:pt x="10768" y="2328"/>
                  </a:lnTo>
                  <a:lnTo>
                    <a:pt x="10782" y="2307"/>
                  </a:lnTo>
                  <a:lnTo>
                    <a:pt x="10796" y="2288"/>
                  </a:lnTo>
                  <a:lnTo>
                    <a:pt x="10808" y="2267"/>
                  </a:lnTo>
                  <a:lnTo>
                    <a:pt x="10820" y="2246"/>
                  </a:lnTo>
                  <a:lnTo>
                    <a:pt x="10829" y="2224"/>
                  </a:lnTo>
                  <a:lnTo>
                    <a:pt x="10839" y="2203"/>
                  </a:lnTo>
                  <a:lnTo>
                    <a:pt x="10846" y="2181"/>
                  </a:lnTo>
                  <a:lnTo>
                    <a:pt x="10853" y="2158"/>
                  </a:lnTo>
                  <a:lnTo>
                    <a:pt x="10858" y="2135"/>
                  </a:lnTo>
                  <a:lnTo>
                    <a:pt x="10863" y="2113"/>
                  </a:lnTo>
                  <a:lnTo>
                    <a:pt x="10867" y="2089"/>
                  </a:lnTo>
                  <a:lnTo>
                    <a:pt x="10868" y="2066"/>
                  </a:lnTo>
                  <a:lnTo>
                    <a:pt x="10869" y="2043"/>
                  </a:lnTo>
                  <a:lnTo>
                    <a:pt x="10869" y="2019"/>
                  </a:lnTo>
                  <a:lnTo>
                    <a:pt x="10868" y="1996"/>
                  </a:lnTo>
                  <a:lnTo>
                    <a:pt x="10867" y="1973"/>
                  </a:lnTo>
                  <a:lnTo>
                    <a:pt x="10863" y="1950"/>
                  </a:lnTo>
                  <a:lnTo>
                    <a:pt x="10858" y="1927"/>
                  </a:lnTo>
                  <a:lnTo>
                    <a:pt x="10854" y="1904"/>
                  </a:lnTo>
                  <a:lnTo>
                    <a:pt x="10846" y="1882"/>
                  </a:lnTo>
                  <a:lnTo>
                    <a:pt x="10839" y="1859"/>
                  </a:lnTo>
                  <a:lnTo>
                    <a:pt x="10829" y="1838"/>
                  </a:lnTo>
                  <a:lnTo>
                    <a:pt x="10820" y="1816"/>
                  </a:lnTo>
                  <a:lnTo>
                    <a:pt x="10809" y="1795"/>
                  </a:lnTo>
                  <a:lnTo>
                    <a:pt x="10797" y="1774"/>
                  </a:lnTo>
                  <a:lnTo>
                    <a:pt x="10784" y="1755"/>
                  </a:lnTo>
                  <a:lnTo>
                    <a:pt x="10769" y="1734"/>
                  </a:lnTo>
                  <a:lnTo>
                    <a:pt x="10754" y="1716"/>
                  </a:lnTo>
                  <a:lnTo>
                    <a:pt x="10737" y="1697"/>
                  </a:lnTo>
                  <a:lnTo>
                    <a:pt x="10719" y="1679"/>
                  </a:lnTo>
                  <a:lnTo>
                    <a:pt x="10702" y="1663"/>
                  </a:lnTo>
                  <a:lnTo>
                    <a:pt x="10683" y="1647"/>
                  </a:lnTo>
                  <a:lnTo>
                    <a:pt x="10664" y="1633"/>
                  </a:lnTo>
                  <a:lnTo>
                    <a:pt x="10642" y="1619"/>
                  </a:lnTo>
                  <a:lnTo>
                    <a:pt x="10622" y="1607"/>
                  </a:lnTo>
                  <a:lnTo>
                    <a:pt x="10600" y="1595"/>
                  </a:lnTo>
                  <a:lnTo>
                    <a:pt x="10580" y="1585"/>
                  </a:lnTo>
                  <a:lnTo>
                    <a:pt x="10558" y="1576"/>
                  </a:lnTo>
                  <a:lnTo>
                    <a:pt x="10535" y="1569"/>
                  </a:lnTo>
                  <a:lnTo>
                    <a:pt x="10513" y="1561"/>
                  </a:lnTo>
                  <a:lnTo>
                    <a:pt x="10490" y="1556"/>
                  </a:lnTo>
                  <a:lnTo>
                    <a:pt x="10467" y="1551"/>
                  </a:lnTo>
                  <a:lnTo>
                    <a:pt x="10444" y="1548"/>
                  </a:lnTo>
                  <a:lnTo>
                    <a:pt x="10421" y="1545"/>
                  </a:lnTo>
                  <a:lnTo>
                    <a:pt x="10397" y="1544"/>
                  </a:lnTo>
                  <a:lnTo>
                    <a:pt x="10375" y="1544"/>
                  </a:lnTo>
                  <a:lnTo>
                    <a:pt x="10350" y="1545"/>
                  </a:lnTo>
                  <a:lnTo>
                    <a:pt x="10328" y="1547"/>
                  </a:lnTo>
                  <a:lnTo>
                    <a:pt x="10305" y="1551"/>
                  </a:lnTo>
                  <a:lnTo>
                    <a:pt x="10281" y="1555"/>
                  </a:lnTo>
                  <a:lnTo>
                    <a:pt x="10258" y="1561"/>
                  </a:lnTo>
                  <a:lnTo>
                    <a:pt x="10237" y="1568"/>
                  </a:lnTo>
                  <a:lnTo>
                    <a:pt x="10213" y="1575"/>
                  </a:lnTo>
                  <a:lnTo>
                    <a:pt x="10192" y="1584"/>
                  </a:lnTo>
                  <a:lnTo>
                    <a:pt x="10171" y="1594"/>
                  </a:lnTo>
                  <a:lnTo>
                    <a:pt x="10149" y="1605"/>
                  </a:lnTo>
                  <a:lnTo>
                    <a:pt x="10129" y="1617"/>
                  </a:lnTo>
                  <a:lnTo>
                    <a:pt x="10109" y="1631"/>
                  </a:lnTo>
                  <a:lnTo>
                    <a:pt x="10089" y="1645"/>
                  </a:lnTo>
                  <a:lnTo>
                    <a:pt x="10070" y="1661"/>
                  </a:lnTo>
                  <a:lnTo>
                    <a:pt x="10051" y="1677"/>
                  </a:lnTo>
                  <a:lnTo>
                    <a:pt x="10034" y="1694"/>
                  </a:lnTo>
                  <a:lnTo>
                    <a:pt x="9301" y="2459"/>
                  </a:lnTo>
                  <a:lnTo>
                    <a:pt x="9284" y="2478"/>
                  </a:lnTo>
                  <a:lnTo>
                    <a:pt x="9269" y="2497"/>
                  </a:lnTo>
                  <a:lnTo>
                    <a:pt x="9255" y="2517"/>
                  </a:lnTo>
                  <a:lnTo>
                    <a:pt x="9247" y="2529"/>
                  </a:lnTo>
                  <a:lnTo>
                    <a:pt x="9177" y="2477"/>
                  </a:lnTo>
                  <a:lnTo>
                    <a:pt x="9107" y="2427"/>
                  </a:lnTo>
                  <a:lnTo>
                    <a:pt x="9036" y="2378"/>
                  </a:lnTo>
                  <a:lnTo>
                    <a:pt x="8963" y="2330"/>
                  </a:lnTo>
                  <a:lnTo>
                    <a:pt x="8891" y="2284"/>
                  </a:lnTo>
                  <a:lnTo>
                    <a:pt x="8817" y="2238"/>
                  </a:lnTo>
                  <a:lnTo>
                    <a:pt x="8742" y="2194"/>
                  </a:lnTo>
                  <a:lnTo>
                    <a:pt x="8666" y="2151"/>
                  </a:lnTo>
                  <a:lnTo>
                    <a:pt x="8590" y="2111"/>
                  </a:lnTo>
                  <a:lnTo>
                    <a:pt x="8513" y="2070"/>
                  </a:lnTo>
                  <a:lnTo>
                    <a:pt x="8435" y="2031"/>
                  </a:lnTo>
                  <a:lnTo>
                    <a:pt x="8356" y="1994"/>
                  </a:lnTo>
                  <a:lnTo>
                    <a:pt x="8277" y="1958"/>
                  </a:lnTo>
                  <a:lnTo>
                    <a:pt x="8197" y="1924"/>
                  </a:lnTo>
                  <a:lnTo>
                    <a:pt x="8116" y="1890"/>
                  </a:lnTo>
                  <a:lnTo>
                    <a:pt x="8033" y="1858"/>
                  </a:lnTo>
                  <a:lnTo>
                    <a:pt x="7951" y="1828"/>
                  </a:lnTo>
                  <a:lnTo>
                    <a:pt x="7867" y="1800"/>
                  </a:lnTo>
                  <a:lnTo>
                    <a:pt x="7784" y="1773"/>
                  </a:lnTo>
                  <a:lnTo>
                    <a:pt x="7700" y="1746"/>
                  </a:lnTo>
                  <a:lnTo>
                    <a:pt x="7614" y="1723"/>
                  </a:lnTo>
                  <a:lnTo>
                    <a:pt x="7528" y="1699"/>
                  </a:lnTo>
                  <a:lnTo>
                    <a:pt x="7442" y="1678"/>
                  </a:lnTo>
                  <a:lnTo>
                    <a:pt x="7355" y="1658"/>
                  </a:lnTo>
                  <a:lnTo>
                    <a:pt x="7268" y="1640"/>
                  </a:lnTo>
                  <a:lnTo>
                    <a:pt x="7179" y="1623"/>
                  </a:lnTo>
                  <a:lnTo>
                    <a:pt x="7090" y="1608"/>
                  </a:lnTo>
                  <a:lnTo>
                    <a:pt x="7001" y="1595"/>
                  </a:lnTo>
                  <a:lnTo>
                    <a:pt x="6912" y="1584"/>
                  </a:lnTo>
                  <a:lnTo>
                    <a:pt x="6822" y="1573"/>
                  </a:lnTo>
                  <a:lnTo>
                    <a:pt x="6731" y="1564"/>
                  </a:lnTo>
                  <a:lnTo>
                    <a:pt x="6639" y="1558"/>
                  </a:lnTo>
                  <a:lnTo>
                    <a:pt x="6640" y="1534"/>
                  </a:lnTo>
                  <a:lnTo>
                    <a:pt x="6615" y="475"/>
                  </a:lnTo>
                  <a:lnTo>
                    <a:pt x="6614" y="449"/>
                  </a:lnTo>
                  <a:lnTo>
                    <a:pt x="6612" y="425"/>
                  </a:lnTo>
                  <a:lnTo>
                    <a:pt x="6608" y="401"/>
                  </a:lnTo>
                  <a:lnTo>
                    <a:pt x="6604" y="378"/>
                  </a:lnTo>
                  <a:lnTo>
                    <a:pt x="6597" y="353"/>
                  </a:lnTo>
                  <a:lnTo>
                    <a:pt x="6591" y="331"/>
                  </a:lnTo>
                  <a:lnTo>
                    <a:pt x="6582" y="309"/>
                  </a:lnTo>
                  <a:lnTo>
                    <a:pt x="6574" y="287"/>
                  </a:lnTo>
                  <a:lnTo>
                    <a:pt x="6563" y="265"/>
                  </a:lnTo>
                  <a:lnTo>
                    <a:pt x="6552" y="244"/>
                  </a:lnTo>
                  <a:lnTo>
                    <a:pt x="6541" y="225"/>
                  </a:lnTo>
                  <a:lnTo>
                    <a:pt x="6527" y="206"/>
                  </a:lnTo>
                  <a:lnTo>
                    <a:pt x="6513" y="187"/>
                  </a:lnTo>
                  <a:lnTo>
                    <a:pt x="6498" y="168"/>
                  </a:lnTo>
                  <a:lnTo>
                    <a:pt x="6483" y="151"/>
                  </a:lnTo>
                  <a:lnTo>
                    <a:pt x="6466" y="135"/>
                  </a:lnTo>
                  <a:lnTo>
                    <a:pt x="6449" y="120"/>
                  </a:lnTo>
                  <a:lnTo>
                    <a:pt x="6430" y="105"/>
                  </a:lnTo>
                  <a:lnTo>
                    <a:pt x="6412" y="90"/>
                  </a:lnTo>
                  <a:lnTo>
                    <a:pt x="6392" y="77"/>
                  </a:lnTo>
                  <a:lnTo>
                    <a:pt x="6373" y="66"/>
                  </a:lnTo>
                  <a:lnTo>
                    <a:pt x="6351" y="54"/>
                  </a:lnTo>
                  <a:lnTo>
                    <a:pt x="6331" y="43"/>
                  </a:lnTo>
                  <a:lnTo>
                    <a:pt x="6308" y="35"/>
                  </a:lnTo>
                  <a:lnTo>
                    <a:pt x="6287" y="26"/>
                  </a:lnTo>
                  <a:lnTo>
                    <a:pt x="6265" y="20"/>
                  </a:lnTo>
                  <a:lnTo>
                    <a:pt x="6241" y="13"/>
                  </a:lnTo>
                  <a:lnTo>
                    <a:pt x="6218" y="9"/>
                  </a:lnTo>
                  <a:lnTo>
                    <a:pt x="6194" y="5"/>
                  </a:lnTo>
                  <a:lnTo>
                    <a:pt x="6169" y="1"/>
                  </a:lnTo>
                  <a:lnTo>
                    <a:pt x="6145" y="0"/>
                  </a:lnTo>
                  <a:lnTo>
                    <a:pt x="6119" y="0"/>
                  </a:lnTo>
                  <a:lnTo>
                    <a:pt x="6095" y="1"/>
                  </a:lnTo>
                  <a:lnTo>
                    <a:pt x="6070" y="5"/>
                  </a:lnTo>
                  <a:lnTo>
                    <a:pt x="6047" y="8"/>
                  </a:lnTo>
                  <a:lnTo>
                    <a:pt x="6022" y="12"/>
                  </a:lnTo>
                  <a:lnTo>
                    <a:pt x="5998" y="18"/>
                  </a:lnTo>
                  <a:lnTo>
                    <a:pt x="5976" y="26"/>
                  </a:lnTo>
                  <a:lnTo>
                    <a:pt x="5953" y="33"/>
                  </a:lnTo>
                  <a:lnTo>
                    <a:pt x="5932" y="43"/>
                  </a:lnTo>
                  <a:lnTo>
                    <a:pt x="5911" y="53"/>
                  </a:lnTo>
                  <a:lnTo>
                    <a:pt x="5889" y="64"/>
                  </a:lnTo>
                  <a:lnTo>
                    <a:pt x="5870" y="76"/>
                  </a:lnTo>
                  <a:lnTo>
                    <a:pt x="5851" y="90"/>
                  </a:lnTo>
                  <a:lnTo>
                    <a:pt x="5832" y="104"/>
                  </a:lnTo>
                  <a:lnTo>
                    <a:pt x="5814" y="119"/>
                  </a:lnTo>
                  <a:lnTo>
                    <a:pt x="5796" y="135"/>
                  </a:lnTo>
                  <a:lnTo>
                    <a:pt x="5779" y="150"/>
                  </a:lnTo>
                  <a:lnTo>
                    <a:pt x="5764" y="168"/>
                  </a:lnTo>
                  <a:lnTo>
                    <a:pt x="5749" y="186"/>
                  </a:lnTo>
                  <a:lnTo>
                    <a:pt x="5734" y="203"/>
                  </a:lnTo>
                  <a:lnTo>
                    <a:pt x="5721" y="224"/>
                  </a:lnTo>
                  <a:lnTo>
                    <a:pt x="5710" y="244"/>
                  </a:lnTo>
                  <a:lnTo>
                    <a:pt x="5699" y="264"/>
                  </a:lnTo>
                  <a:lnTo>
                    <a:pt x="5688" y="285"/>
                  </a:lnTo>
                  <a:lnTo>
                    <a:pt x="5680" y="307"/>
                  </a:lnTo>
                  <a:lnTo>
                    <a:pt x="5670" y="330"/>
                  </a:lnTo>
                  <a:lnTo>
                    <a:pt x="5664" y="353"/>
                  </a:lnTo>
                  <a:lnTo>
                    <a:pt x="5657" y="376"/>
                  </a:lnTo>
                  <a:lnTo>
                    <a:pt x="5652" y="399"/>
                  </a:lnTo>
                  <a:lnTo>
                    <a:pt x="5649" y="423"/>
                  </a:lnTo>
                  <a:lnTo>
                    <a:pt x="5647" y="447"/>
                  </a:lnTo>
                  <a:lnTo>
                    <a:pt x="5644" y="472"/>
                  </a:lnTo>
                  <a:lnTo>
                    <a:pt x="5644" y="496"/>
                  </a:lnTo>
                  <a:lnTo>
                    <a:pt x="5668" y="1556"/>
                  </a:lnTo>
                  <a:lnTo>
                    <a:pt x="5669" y="1581"/>
                  </a:lnTo>
                  <a:lnTo>
                    <a:pt x="5670" y="1590"/>
                  </a:lnTo>
                  <a:lnTo>
                    <a:pt x="5579" y="1603"/>
                  </a:lnTo>
                  <a:lnTo>
                    <a:pt x="5488" y="1618"/>
                  </a:lnTo>
                  <a:lnTo>
                    <a:pt x="5399" y="1634"/>
                  </a:lnTo>
                  <a:lnTo>
                    <a:pt x="5309" y="1652"/>
                  </a:lnTo>
                  <a:lnTo>
                    <a:pt x="5220" y="1672"/>
                  </a:lnTo>
                  <a:lnTo>
                    <a:pt x="5131" y="1693"/>
                  </a:lnTo>
                  <a:lnTo>
                    <a:pt x="5044" y="1716"/>
                  </a:lnTo>
                  <a:lnTo>
                    <a:pt x="4957" y="1741"/>
                  </a:lnTo>
                  <a:lnTo>
                    <a:pt x="4870" y="1766"/>
                  </a:lnTo>
                  <a:lnTo>
                    <a:pt x="4785" y="1794"/>
                  </a:lnTo>
                  <a:lnTo>
                    <a:pt x="4700" y="1823"/>
                  </a:lnTo>
                  <a:lnTo>
                    <a:pt x="4616" y="1854"/>
                  </a:lnTo>
                  <a:lnTo>
                    <a:pt x="4532" y="1886"/>
                  </a:lnTo>
                  <a:lnTo>
                    <a:pt x="4450" y="1919"/>
                  </a:lnTo>
                  <a:lnTo>
                    <a:pt x="4368" y="1955"/>
                  </a:lnTo>
                  <a:lnTo>
                    <a:pt x="4287" y="1991"/>
                  </a:lnTo>
                  <a:lnTo>
                    <a:pt x="4206" y="2029"/>
                  </a:lnTo>
                  <a:lnTo>
                    <a:pt x="4126" y="2068"/>
                  </a:lnTo>
                  <a:lnTo>
                    <a:pt x="4048" y="2110"/>
                  </a:lnTo>
                  <a:lnTo>
                    <a:pt x="3970" y="2151"/>
                  </a:lnTo>
                  <a:lnTo>
                    <a:pt x="3893" y="2195"/>
                  </a:lnTo>
                  <a:lnTo>
                    <a:pt x="3816" y="2240"/>
                  </a:lnTo>
                  <a:lnTo>
                    <a:pt x="3741" y="2286"/>
                  </a:lnTo>
                  <a:lnTo>
                    <a:pt x="3666" y="2333"/>
                  </a:lnTo>
                  <a:lnTo>
                    <a:pt x="3594" y="2382"/>
                  </a:lnTo>
                  <a:lnTo>
                    <a:pt x="3521" y="2432"/>
                  </a:lnTo>
                  <a:lnTo>
                    <a:pt x="3449" y="2484"/>
                  </a:lnTo>
                  <a:lnTo>
                    <a:pt x="3379" y="2536"/>
                  </a:lnTo>
                  <a:lnTo>
                    <a:pt x="3309" y="2591"/>
                  </a:lnTo>
                  <a:lnTo>
                    <a:pt x="3241" y="2645"/>
                  </a:lnTo>
                  <a:lnTo>
                    <a:pt x="3173" y="2702"/>
                  </a:lnTo>
                  <a:lnTo>
                    <a:pt x="3106" y="2760"/>
                  </a:lnTo>
                  <a:lnTo>
                    <a:pt x="2365" y="2051"/>
                  </a:lnTo>
                  <a:lnTo>
                    <a:pt x="2348" y="2034"/>
                  </a:lnTo>
                  <a:lnTo>
                    <a:pt x="2329" y="2019"/>
                  </a:lnTo>
                  <a:lnTo>
                    <a:pt x="2308" y="2005"/>
                  </a:lnTo>
                  <a:lnTo>
                    <a:pt x="2288" y="1991"/>
                  </a:lnTo>
                  <a:lnTo>
                    <a:pt x="2267" y="1978"/>
                  </a:lnTo>
                  <a:lnTo>
                    <a:pt x="2246" y="1967"/>
                  </a:lnTo>
                  <a:lnTo>
                    <a:pt x="2225" y="1958"/>
                  </a:lnTo>
                  <a:lnTo>
                    <a:pt x="2203" y="1948"/>
                  </a:lnTo>
                  <a:lnTo>
                    <a:pt x="2181" y="1941"/>
                  </a:lnTo>
                  <a:lnTo>
                    <a:pt x="2158" y="1934"/>
                  </a:lnTo>
                  <a:lnTo>
                    <a:pt x="2135" y="1928"/>
                  </a:lnTo>
                  <a:lnTo>
                    <a:pt x="2113" y="1924"/>
                  </a:lnTo>
                  <a:lnTo>
                    <a:pt x="2089" y="1920"/>
                  </a:lnTo>
                  <a:lnTo>
                    <a:pt x="2066" y="1918"/>
                  </a:lnTo>
                  <a:lnTo>
                    <a:pt x="2043" y="1917"/>
                  </a:lnTo>
                  <a:lnTo>
                    <a:pt x="2020" y="1917"/>
                  </a:lnTo>
                  <a:lnTo>
                    <a:pt x="1996" y="1918"/>
                  </a:lnTo>
                  <a:lnTo>
                    <a:pt x="1973" y="1920"/>
                  </a:lnTo>
                  <a:lnTo>
                    <a:pt x="1950" y="1924"/>
                  </a:lnTo>
                  <a:lnTo>
                    <a:pt x="1927" y="1928"/>
                  </a:lnTo>
                  <a:lnTo>
                    <a:pt x="1904" y="1933"/>
                  </a:lnTo>
                  <a:lnTo>
                    <a:pt x="1882" y="1940"/>
                  </a:lnTo>
                  <a:lnTo>
                    <a:pt x="1859" y="1948"/>
                  </a:lnTo>
                  <a:lnTo>
                    <a:pt x="1838" y="1957"/>
                  </a:lnTo>
                  <a:lnTo>
                    <a:pt x="1817" y="1966"/>
                  </a:lnTo>
                  <a:lnTo>
                    <a:pt x="1795" y="1978"/>
                  </a:lnTo>
                  <a:lnTo>
                    <a:pt x="1775" y="1990"/>
                  </a:lnTo>
                  <a:lnTo>
                    <a:pt x="1755" y="2003"/>
                  </a:lnTo>
                  <a:lnTo>
                    <a:pt x="1734" y="2018"/>
                  </a:lnTo>
                  <a:lnTo>
                    <a:pt x="1716" y="2033"/>
                  </a:lnTo>
                  <a:lnTo>
                    <a:pt x="1698" y="2049"/>
                  </a:lnTo>
                  <a:lnTo>
                    <a:pt x="1680" y="2067"/>
                  </a:lnTo>
                  <a:lnTo>
                    <a:pt x="1664" y="2085"/>
                  </a:lnTo>
                  <a:lnTo>
                    <a:pt x="1648" y="2103"/>
                  </a:lnTo>
                  <a:lnTo>
                    <a:pt x="1633" y="2123"/>
                  </a:lnTo>
                  <a:lnTo>
                    <a:pt x="1620" y="2144"/>
                  </a:lnTo>
                  <a:lnTo>
                    <a:pt x="1607" y="2165"/>
                  </a:lnTo>
                  <a:lnTo>
                    <a:pt x="1596" y="2185"/>
                  </a:lnTo>
                  <a:lnTo>
                    <a:pt x="1586" y="2208"/>
                  </a:lnTo>
                  <a:lnTo>
                    <a:pt x="1577" y="2229"/>
                  </a:lnTo>
                  <a:lnTo>
                    <a:pt x="1570" y="2251"/>
                  </a:lnTo>
                  <a:lnTo>
                    <a:pt x="1562" y="2274"/>
                  </a:lnTo>
                  <a:lnTo>
                    <a:pt x="1557" y="2297"/>
                  </a:lnTo>
                  <a:lnTo>
                    <a:pt x="1552" y="2319"/>
                  </a:lnTo>
                  <a:lnTo>
                    <a:pt x="1548" y="2343"/>
                  </a:lnTo>
                  <a:lnTo>
                    <a:pt x="1546" y="2366"/>
                  </a:lnTo>
                  <a:lnTo>
                    <a:pt x="1545" y="2389"/>
                  </a:lnTo>
                  <a:lnTo>
                    <a:pt x="1545" y="2413"/>
                  </a:lnTo>
                  <a:lnTo>
                    <a:pt x="1546" y="2436"/>
                  </a:lnTo>
                  <a:lnTo>
                    <a:pt x="1548" y="2459"/>
                  </a:lnTo>
                  <a:lnTo>
                    <a:pt x="1551" y="2483"/>
                  </a:lnTo>
                  <a:lnTo>
                    <a:pt x="1557" y="2505"/>
                  </a:lnTo>
                  <a:lnTo>
                    <a:pt x="1561" y="2528"/>
                  </a:lnTo>
                  <a:lnTo>
                    <a:pt x="1568" y="2551"/>
                  </a:lnTo>
                  <a:lnTo>
                    <a:pt x="1576" y="2572"/>
                  </a:lnTo>
                  <a:lnTo>
                    <a:pt x="1585" y="2594"/>
                  </a:lnTo>
                  <a:lnTo>
                    <a:pt x="1595" y="2616"/>
                  </a:lnTo>
                  <a:lnTo>
                    <a:pt x="1606" y="2637"/>
                  </a:lnTo>
                  <a:lnTo>
                    <a:pt x="1618" y="2658"/>
                  </a:lnTo>
                  <a:lnTo>
                    <a:pt x="1631" y="2677"/>
                  </a:lnTo>
                  <a:lnTo>
                    <a:pt x="1645" y="2698"/>
                  </a:lnTo>
                  <a:lnTo>
                    <a:pt x="1660" y="2716"/>
                  </a:lnTo>
                  <a:lnTo>
                    <a:pt x="1678" y="2734"/>
                  </a:lnTo>
                  <a:lnTo>
                    <a:pt x="1695" y="2752"/>
                  </a:lnTo>
                  <a:lnTo>
                    <a:pt x="2445" y="3470"/>
                  </a:lnTo>
                  <a:lnTo>
                    <a:pt x="2393" y="3541"/>
                  </a:lnTo>
                  <a:lnTo>
                    <a:pt x="2340" y="3613"/>
                  </a:lnTo>
                  <a:lnTo>
                    <a:pt x="2290" y="3686"/>
                  </a:lnTo>
                  <a:lnTo>
                    <a:pt x="2241" y="3760"/>
                  </a:lnTo>
                  <a:lnTo>
                    <a:pt x="2194" y="3835"/>
                  </a:lnTo>
                  <a:lnTo>
                    <a:pt x="2147" y="3910"/>
                  </a:lnTo>
                  <a:lnTo>
                    <a:pt x="2102" y="3987"/>
                  </a:lnTo>
                  <a:lnTo>
                    <a:pt x="2059" y="4065"/>
                  </a:lnTo>
                  <a:lnTo>
                    <a:pt x="2017" y="4143"/>
                  </a:lnTo>
                  <a:lnTo>
                    <a:pt x="1976" y="4222"/>
                  </a:lnTo>
                  <a:lnTo>
                    <a:pt x="1936" y="4302"/>
                  </a:lnTo>
                  <a:lnTo>
                    <a:pt x="1898" y="4383"/>
                  </a:lnTo>
                  <a:lnTo>
                    <a:pt x="1861" y="4465"/>
                  </a:lnTo>
                  <a:lnTo>
                    <a:pt x="1826" y="4547"/>
                  </a:lnTo>
                  <a:lnTo>
                    <a:pt x="1793" y="4630"/>
                  </a:lnTo>
                  <a:lnTo>
                    <a:pt x="1761" y="4715"/>
                  </a:lnTo>
                  <a:lnTo>
                    <a:pt x="1730" y="4799"/>
                  </a:lnTo>
                  <a:lnTo>
                    <a:pt x="1701" y="4885"/>
                  </a:lnTo>
                  <a:lnTo>
                    <a:pt x="1673" y="4971"/>
                  </a:lnTo>
                  <a:lnTo>
                    <a:pt x="1648" y="5058"/>
                  </a:lnTo>
                  <a:lnTo>
                    <a:pt x="1623" y="5146"/>
                  </a:lnTo>
                  <a:lnTo>
                    <a:pt x="1601" y="5233"/>
                  </a:lnTo>
                  <a:lnTo>
                    <a:pt x="1579" y="5322"/>
                  </a:lnTo>
                  <a:lnTo>
                    <a:pt x="1560" y="5412"/>
                  </a:lnTo>
                  <a:lnTo>
                    <a:pt x="1542" y="5502"/>
                  </a:lnTo>
                  <a:lnTo>
                    <a:pt x="1526" y="5593"/>
                  </a:lnTo>
                  <a:lnTo>
                    <a:pt x="1512" y="5684"/>
                  </a:lnTo>
                  <a:lnTo>
                    <a:pt x="1499" y="5775"/>
                  </a:lnTo>
                  <a:lnTo>
                    <a:pt x="1487" y="5868"/>
                  </a:lnTo>
                  <a:lnTo>
                    <a:pt x="1478" y="5961"/>
                  </a:lnTo>
                  <a:lnTo>
                    <a:pt x="1470" y="6054"/>
                  </a:lnTo>
                  <a:lnTo>
                    <a:pt x="1465" y="6148"/>
                  </a:lnTo>
                  <a:lnTo>
                    <a:pt x="476" y="6171"/>
                  </a:lnTo>
                  <a:lnTo>
                    <a:pt x="451" y="6172"/>
                  </a:lnTo>
                  <a:lnTo>
                    <a:pt x="425" y="6174"/>
                  </a:lnTo>
                  <a:lnTo>
                    <a:pt x="402" y="6178"/>
                  </a:lnTo>
                  <a:lnTo>
                    <a:pt x="378" y="6183"/>
                  </a:lnTo>
                  <a:lnTo>
                    <a:pt x="355" y="6189"/>
                  </a:lnTo>
                  <a:lnTo>
                    <a:pt x="331" y="6197"/>
                  </a:lnTo>
                  <a:lnTo>
                    <a:pt x="309" y="6204"/>
                  </a:lnTo>
                  <a:lnTo>
                    <a:pt x="288" y="6213"/>
                  </a:lnTo>
                  <a:lnTo>
                    <a:pt x="266" y="6223"/>
                  </a:lnTo>
                  <a:lnTo>
                    <a:pt x="246" y="6234"/>
                  </a:lnTo>
                  <a:lnTo>
                    <a:pt x="226" y="6247"/>
                  </a:lnTo>
                  <a:lnTo>
                    <a:pt x="205" y="6260"/>
                  </a:lnTo>
                  <a:lnTo>
                    <a:pt x="187" y="6273"/>
                  </a:lnTo>
                  <a:lnTo>
                    <a:pt x="169" y="6288"/>
                  </a:lnTo>
                  <a:lnTo>
                    <a:pt x="152" y="6304"/>
                  </a:lnTo>
                  <a:lnTo>
                    <a:pt x="136" y="6319"/>
                  </a:lnTo>
                  <a:lnTo>
                    <a:pt x="120" y="6338"/>
                  </a:lnTo>
                  <a:lnTo>
                    <a:pt x="105" y="6356"/>
                  </a:lnTo>
                  <a:lnTo>
                    <a:pt x="91" y="6374"/>
                  </a:lnTo>
                  <a:lnTo>
                    <a:pt x="78" y="6393"/>
                  </a:lnTo>
                  <a:lnTo>
                    <a:pt x="66" y="6414"/>
                  </a:lnTo>
                  <a:lnTo>
                    <a:pt x="54" y="6434"/>
                  </a:lnTo>
                  <a:lnTo>
                    <a:pt x="44" y="6455"/>
                  </a:lnTo>
                  <a:lnTo>
                    <a:pt x="35" y="6477"/>
                  </a:lnTo>
                  <a:lnTo>
                    <a:pt x="27" y="6499"/>
                  </a:lnTo>
                  <a:lnTo>
                    <a:pt x="19" y="6523"/>
                  </a:lnTo>
                  <a:lnTo>
                    <a:pt x="14" y="6545"/>
                  </a:lnTo>
                  <a:lnTo>
                    <a:pt x="8" y="6569"/>
                  </a:lnTo>
                  <a:lnTo>
                    <a:pt x="4" y="6593"/>
                  </a:lnTo>
                  <a:lnTo>
                    <a:pt x="2" y="6618"/>
                  </a:lnTo>
                  <a:lnTo>
                    <a:pt x="1" y="6642"/>
                  </a:lnTo>
                  <a:lnTo>
                    <a:pt x="0" y="6667"/>
                  </a:lnTo>
                  <a:lnTo>
                    <a:pt x="2" y="6691"/>
                  </a:lnTo>
                  <a:lnTo>
                    <a:pt x="4" y="6716"/>
                  </a:lnTo>
                  <a:lnTo>
                    <a:pt x="8" y="6741"/>
                  </a:lnTo>
                  <a:lnTo>
                    <a:pt x="14" y="6764"/>
                  </a:lnTo>
                  <a:lnTo>
                    <a:pt x="19" y="6788"/>
                  </a:lnTo>
                  <a:lnTo>
                    <a:pt x="27" y="6811"/>
                  </a:lnTo>
                  <a:lnTo>
                    <a:pt x="34" y="6833"/>
                  </a:lnTo>
                  <a:lnTo>
                    <a:pt x="43" y="6854"/>
                  </a:lnTo>
                  <a:lnTo>
                    <a:pt x="54" y="6876"/>
                  </a:lnTo>
                  <a:lnTo>
                    <a:pt x="65" y="6896"/>
                  </a:lnTo>
                  <a:lnTo>
                    <a:pt x="77" y="6917"/>
                  </a:lnTo>
                  <a:lnTo>
                    <a:pt x="90" y="6935"/>
                  </a:lnTo>
                  <a:lnTo>
                    <a:pt x="104" y="6954"/>
                  </a:lnTo>
                  <a:lnTo>
                    <a:pt x="119" y="6973"/>
                  </a:lnTo>
                  <a:lnTo>
                    <a:pt x="135" y="6989"/>
                  </a:lnTo>
                  <a:lnTo>
                    <a:pt x="151" y="7006"/>
                  </a:lnTo>
                  <a:lnTo>
                    <a:pt x="168" y="7022"/>
                  </a:lnTo>
                  <a:lnTo>
                    <a:pt x="186" y="7037"/>
                  </a:lnTo>
                  <a:lnTo>
                    <a:pt x="205" y="7051"/>
                  </a:lnTo>
                  <a:lnTo>
                    <a:pt x="223" y="7064"/>
                  </a:lnTo>
                  <a:lnTo>
                    <a:pt x="245" y="7075"/>
                  </a:lnTo>
                  <a:lnTo>
                    <a:pt x="264" y="7087"/>
                  </a:lnTo>
                  <a:lnTo>
                    <a:pt x="286" y="7098"/>
                  </a:lnTo>
                  <a:lnTo>
                    <a:pt x="308" y="7106"/>
                  </a:lnTo>
                  <a:lnTo>
                    <a:pt x="329" y="7115"/>
                  </a:lnTo>
                  <a:lnTo>
                    <a:pt x="353" y="7122"/>
                  </a:lnTo>
                  <a:lnTo>
                    <a:pt x="375" y="7128"/>
                  </a:lnTo>
                  <a:lnTo>
                    <a:pt x="399" y="7133"/>
                  </a:lnTo>
                  <a:lnTo>
                    <a:pt x="423" y="7137"/>
                  </a:lnTo>
                  <a:lnTo>
                    <a:pt x="448" y="7138"/>
                  </a:lnTo>
                  <a:lnTo>
                    <a:pt x="473" y="7140"/>
                  </a:lnTo>
                  <a:lnTo>
                    <a:pt x="497" y="7140"/>
                  </a:lnTo>
                  <a:lnTo>
                    <a:pt x="1510" y="7118"/>
                  </a:lnTo>
                  <a:lnTo>
                    <a:pt x="1525" y="7210"/>
                  </a:lnTo>
                  <a:lnTo>
                    <a:pt x="1541" y="7302"/>
                  </a:lnTo>
                  <a:lnTo>
                    <a:pt x="1559" y="7393"/>
                  </a:lnTo>
                  <a:lnTo>
                    <a:pt x="1578" y="7484"/>
                  </a:lnTo>
                  <a:lnTo>
                    <a:pt x="1600" y="7573"/>
                  </a:lnTo>
                  <a:lnTo>
                    <a:pt x="1622" y="7663"/>
                  </a:lnTo>
                  <a:lnTo>
                    <a:pt x="1647" y="7751"/>
                  </a:lnTo>
                  <a:lnTo>
                    <a:pt x="1673" y="7840"/>
                  </a:lnTo>
                  <a:lnTo>
                    <a:pt x="1701" y="7926"/>
                  </a:lnTo>
                  <a:lnTo>
                    <a:pt x="1730" y="8013"/>
                  </a:lnTo>
                  <a:lnTo>
                    <a:pt x="1761" y="8098"/>
                  </a:lnTo>
                  <a:lnTo>
                    <a:pt x="1793" y="8183"/>
                  </a:lnTo>
                  <a:lnTo>
                    <a:pt x="1827" y="8267"/>
                  </a:lnTo>
                  <a:lnTo>
                    <a:pt x="1863" y="8351"/>
                  </a:lnTo>
                  <a:lnTo>
                    <a:pt x="1900" y="8433"/>
                  </a:lnTo>
                  <a:lnTo>
                    <a:pt x="1938" y="8515"/>
                  </a:lnTo>
                  <a:lnTo>
                    <a:pt x="1979" y="8597"/>
                  </a:lnTo>
                  <a:lnTo>
                    <a:pt x="2020" y="8676"/>
                  </a:lnTo>
                  <a:lnTo>
                    <a:pt x="2062" y="8756"/>
                  </a:lnTo>
                  <a:lnTo>
                    <a:pt x="2107" y="8834"/>
                  </a:lnTo>
                  <a:lnTo>
                    <a:pt x="2153" y="8911"/>
                  </a:lnTo>
                  <a:lnTo>
                    <a:pt x="2200" y="8988"/>
                  </a:lnTo>
                  <a:lnTo>
                    <a:pt x="2249" y="9063"/>
                  </a:lnTo>
                  <a:lnTo>
                    <a:pt x="2298" y="9137"/>
                  </a:lnTo>
                  <a:lnTo>
                    <a:pt x="2349" y="9211"/>
                  </a:lnTo>
                  <a:lnTo>
                    <a:pt x="2401" y="9284"/>
                  </a:lnTo>
                  <a:lnTo>
                    <a:pt x="2455" y="9356"/>
                  </a:lnTo>
                  <a:lnTo>
                    <a:pt x="2511" y="9426"/>
                  </a:lnTo>
                  <a:lnTo>
                    <a:pt x="2566" y="9496"/>
                  </a:lnTo>
                  <a:lnTo>
                    <a:pt x="2624" y="9564"/>
                  </a:lnTo>
                  <a:lnTo>
                    <a:pt x="2683" y="9631"/>
                  </a:lnTo>
                  <a:lnTo>
                    <a:pt x="2743" y="9698"/>
                  </a:lnTo>
                  <a:lnTo>
                    <a:pt x="2052" y="10420"/>
                  </a:lnTo>
                  <a:lnTo>
                    <a:pt x="2036" y="10440"/>
                  </a:lnTo>
                  <a:lnTo>
                    <a:pt x="2021" y="10458"/>
                  </a:lnTo>
                  <a:lnTo>
                    <a:pt x="2006" y="10478"/>
                  </a:lnTo>
                  <a:lnTo>
                    <a:pt x="1992" y="10497"/>
                  </a:lnTo>
                  <a:lnTo>
                    <a:pt x="1980" y="10519"/>
                  </a:lnTo>
                  <a:lnTo>
                    <a:pt x="1968" y="10539"/>
                  </a:lnTo>
                  <a:lnTo>
                    <a:pt x="1958" y="10561"/>
                  </a:lnTo>
                  <a:lnTo>
                    <a:pt x="1949" y="10583"/>
                  </a:lnTo>
                  <a:lnTo>
                    <a:pt x="1942" y="10605"/>
                  </a:lnTo>
                  <a:lnTo>
                    <a:pt x="1935" y="10628"/>
                  </a:lnTo>
                  <a:lnTo>
                    <a:pt x="1929" y="10650"/>
                  </a:lnTo>
                  <a:lnTo>
                    <a:pt x="1926" y="10674"/>
                  </a:lnTo>
                  <a:lnTo>
                    <a:pt x="1921" y="10696"/>
                  </a:lnTo>
                  <a:lnTo>
                    <a:pt x="1919" y="10719"/>
                  </a:lnTo>
                  <a:lnTo>
                    <a:pt x="1918" y="10743"/>
                  </a:lnTo>
                  <a:lnTo>
                    <a:pt x="1918" y="10766"/>
                  </a:lnTo>
                  <a:lnTo>
                    <a:pt x="1919" y="10789"/>
                  </a:lnTo>
                  <a:lnTo>
                    <a:pt x="1921" y="10812"/>
                  </a:lnTo>
                  <a:lnTo>
                    <a:pt x="1925" y="10835"/>
                  </a:lnTo>
                  <a:lnTo>
                    <a:pt x="1929" y="10858"/>
                  </a:lnTo>
                  <a:lnTo>
                    <a:pt x="1934" y="10880"/>
                  </a:lnTo>
                  <a:lnTo>
                    <a:pt x="1941" y="10904"/>
                  </a:lnTo>
                  <a:lnTo>
                    <a:pt x="1949" y="10925"/>
                  </a:lnTo>
                  <a:lnTo>
                    <a:pt x="1958" y="10947"/>
                  </a:lnTo>
                  <a:lnTo>
                    <a:pt x="1967" y="10969"/>
                  </a:lnTo>
                  <a:lnTo>
                    <a:pt x="1979" y="10989"/>
                  </a:lnTo>
                  <a:lnTo>
                    <a:pt x="1991" y="11010"/>
                  </a:lnTo>
                  <a:lnTo>
                    <a:pt x="2004" y="11030"/>
                  </a:lnTo>
                  <a:lnTo>
                    <a:pt x="2019" y="11050"/>
                  </a:lnTo>
                  <a:lnTo>
                    <a:pt x="2034" y="11069"/>
                  </a:lnTo>
                  <a:lnTo>
                    <a:pt x="2050" y="11087"/>
                  </a:lnTo>
                  <a:lnTo>
                    <a:pt x="2068" y="11106"/>
                  </a:lnTo>
                  <a:lnTo>
                    <a:pt x="2086" y="11123"/>
                  </a:lnTo>
                  <a:lnTo>
                    <a:pt x="2105" y="11139"/>
                  </a:lnTo>
                  <a:lnTo>
                    <a:pt x="2125" y="11153"/>
                  </a:lnTo>
                  <a:lnTo>
                    <a:pt x="2145" y="11167"/>
                  </a:lnTo>
                  <a:lnTo>
                    <a:pt x="2166" y="11178"/>
                  </a:lnTo>
                  <a:lnTo>
                    <a:pt x="2187" y="11190"/>
                  </a:lnTo>
                  <a:lnTo>
                    <a:pt x="2209" y="11200"/>
                  </a:lnTo>
                  <a:lnTo>
                    <a:pt x="2230" y="11208"/>
                  </a:lnTo>
                  <a:lnTo>
                    <a:pt x="2253" y="11217"/>
                  </a:lnTo>
                  <a:lnTo>
                    <a:pt x="2275" y="11222"/>
                  </a:lnTo>
                  <a:lnTo>
                    <a:pt x="2298" y="11229"/>
                  </a:lnTo>
                  <a:lnTo>
                    <a:pt x="2321" y="11234"/>
                  </a:lnTo>
                  <a:lnTo>
                    <a:pt x="2344" y="11236"/>
                  </a:lnTo>
                  <a:lnTo>
                    <a:pt x="2367" y="11238"/>
                  </a:lnTo>
                  <a:lnTo>
                    <a:pt x="2390" y="11240"/>
                  </a:lnTo>
                  <a:lnTo>
                    <a:pt x="2413" y="11240"/>
                  </a:lnTo>
                  <a:lnTo>
                    <a:pt x="2437" y="11238"/>
                  </a:lnTo>
                  <a:lnTo>
                    <a:pt x="2459" y="11236"/>
                  </a:lnTo>
                  <a:lnTo>
                    <a:pt x="2483" y="11234"/>
                  </a:lnTo>
                  <a:lnTo>
                    <a:pt x="2506" y="11229"/>
                  </a:lnTo>
                  <a:lnTo>
                    <a:pt x="2529" y="11223"/>
                  </a:lnTo>
                  <a:lnTo>
                    <a:pt x="2551" y="11217"/>
                  </a:lnTo>
                  <a:lnTo>
                    <a:pt x="2574" y="11208"/>
                  </a:lnTo>
                  <a:lnTo>
                    <a:pt x="2595" y="11200"/>
                  </a:lnTo>
                  <a:lnTo>
                    <a:pt x="2616" y="11190"/>
                  </a:lnTo>
                  <a:lnTo>
                    <a:pt x="2638" y="11179"/>
                  </a:lnTo>
                  <a:lnTo>
                    <a:pt x="2658" y="11167"/>
                  </a:lnTo>
                  <a:lnTo>
                    <a:pt x="2678" y="11154"/>
                  </a:lnTo>
                  <a:lnTo>
                    <a:pt x="2698" y="11139"/>
                  </a:lnTo>
                  <a:lnTo>
                    <a:pt x="2717" y="11125"/>
                  </a:lnTo>
                  <a:lnTo>
                    <a:pt x="2735" y="11108"/>
                  </a:lnTo>
                  <a:lnTo>
                    <a:pt x="2753" y="11090"/>
                  </a:lnTo>
                  <a:lnTo>
                    <a:pt x="3469" y="10343"/>
                  </a:lnTo>
                  <a:lnTo>
                    <a:pt x="3540" y="10394"/>
                  </a:lnTo>
                  <a:lnTo>
                    <a:pt x="3613" y="10444"/>
                  </a:lnTo>
                  <a:lnTo>
                    <a:pt x="3687" y="10492"/>
                  </a:lnTo>
                  <a:lnTo>
                    <a:pt x="3760" y="10539"/>
                  </a:lnTo>
                  <a:lnTo>
                    <a:pt x="3836" y="10584"/>
                  </a:lnTo>
                  <a:lnTo>
                    <a:pt x="3912" y="10629"/>
                  </a:lnTo>
                  <a:lnTo>
                    <a:pt x="3989" y="10672"/>
                  </a:lnTo>
                  <a:lnTo>
                    <a:pt x="4067" y="10713"/>
                  </a:lnTo>
                  <a:lnTo>
                    <a:pt x="4145" y="10754"/>
                  </a:lnTo>
                  <a:lnTo>
                    <a:pt x="4225" y="10792"/>
                  </a:lnTo>
                  <a:lnTo>
                    <a:pt x="4306" y="10830"/>
                  </a:lnTo>
                  <a:lnTo>
                    <a:pt x="4386" y="10866"/>
                  </a:lnTo>
                  <a:lnTo>
                    <a:pt x="4468" y="10900"/>
                  </a:lnTo>
                  <a:lnTo>
                    <a:pt x="4551" y="10933"/>
                  </a:lnTo>
                  <a:lnTo>
                    <a:pt x="4634" y="10966"/>
                  </a:lnTo>
                  <a:lnTo>
                    <a:pt x="4719" y="10995"/>
                  </a:lnTo>
                  <a:lnTo>
                    <a:pt x="4803" y="11024"/>
                  </a:lnTo>
                  <a:lnTo>
                    <a:pt x="4889" y="11051"/>
                  </a:lnTo>
                  <a:lnTo>
                    <a:pt x="4975" y="11077"/>
                  </a:lnTo>
                  <a:lnTo>
                    <a:pt x="5062" y="11101"/>
                  </a:lnTo>
                  <a:lnTo>
                    <a:pt x="5148" y="11124"/>
                  </a:lnTo>
                  <a:lnTo>
                    <a:pt x="5237" y="11144"/>
                  </a:lnTo>
                  <a:lnTo>
                    <a:pt x="5326" y="11163"/>
                  </a:lnTo>
                  <a:lnTo>
                    <a:pt x="5415" y="11181"/>
                  </a:lnTo>
                  <a:lnTo>
                    <a:pt x="5504" y="11198"/>
                  </a:lnTo>
                  <a:lnTo>
                    <a:pt x="5595" y="11211"/>
                  </a:lnTo>
                  <a:lnTo>
                    <a:pt x="5686" y="11224"/>
                  </a:lnTo>
                  <a:lnTo>
                    <a:pt x="5778" y="11235"/>
                  </a:lnTo>
                  <a:lnTo>
                    <a:pt x="5870" y="11245"/>
                  </a:lnTo>
                  <a:lnTo>
                    <a:pt x="5962" y="11252"/>
                  </a:lnTo>
                  <a:lnTo>
                    <a:pt x="6055" y="11258"/>
                  </a:lnTo>
                  <a:lnTo>
                    <a:pt x="6148" y="11262"/>
                  </a:lnTo>
                  <a:lnTo>
                    <a:pt x="6172" y="12310"/>
                  </a:lnTo>
                  <a:lnTo>
                    <a:pt x="6173" y="12335"/>
                  </a:lnTo>
                  <a:lnTo>
                    <a:pt x="6176" y="12360"/>
                  </a:lnTo>
                  <a:lnTo>
                    <a:pt x="6179" y="12383"/>
                  </a:lnTo>
                  <a:lnTo>
                    <a:pt x="6184" y="12408"/>
                  </a:lnTo>
                  <a:lnTo>
                    <a:pt x="6190" y="12431"/>
                  </a:lnTo>
                  <a:lnTo>
                    <a:pt x="6197" y="12454"/>
                  </a:lnTo>
                  <a:lnTo>
                    <a:pt x="6205" y="12476"/>
                  </a:lnTo>
                  <a:lnTo>
                    <a:pt x="6213" y="12497"/>
                  </a:lnTo>
                  <a:lnTo>
                    <a:pt x="6225" y="12519"/>
                  </a:lnTo>
                  <a:lnTo>
                    <a:pt x="6236" y="12540"/>
                  </a:lnTo>
                  <a:lnTo>
                    <a:pt x="6248" y="12559"/>
                  </a:lnTo>
                  <a:lnTo>
                    <a:pt x="6260" y="12579"/>
                  </a:lnTo>
                  <a:lnTo>
                    <a:pt x="6274" y="12598"/>
                  </a:lnTo>
                  <a:lnTo>
                    <a:pt x="6289" y="12615"/>
                  </a:lnTo>
                  <a:lnTo>
                    <a:pt x="6305" y="12633"/>
                  </a:lnTo>
                  <a:lnTo>
                    <a:pt x="6321" y="12649"/>
                  </a:lnTo>
                  <a:lnTo>
                    <a:pt x="6338" y="12665"/>
                  </a:lnTo>
                  <a:lnTo>
                    <a:pt x="6357" y="12680"/>
                  </a:lnTo>
                  <a:lnTo>
                    <a:pt x="6376" y="12694"/>
                  </a:lnTo>
                  <a:lnTo>
                    <a:pt x="6395" y="12708"/>
                  </a:lnTo>
                  <a:lnTo>
                    <a:pt x="6415" y="12720"/>
                  </a:lnTo>
                  <a:lnTo>
                    <a:pt x="6435" y="12731"/>
                  </a:lnTo>
                  <a:lnTo>
                    <a:pt x="6457" y="12741"/>
                  </a:lnTo>
                  <a:lnTo>
                    <a:pt x="6478" y="12750"/>
                  </a:lnTo>
                  <a:lnTo>
                    <a:pt x="6500" y="12758"/>
                  </a:lnTo>
                  <a:lnTo>
                    <a:pt x="6523" y="12765"/>
                  </a:lnTo>
                  <a:lnTo>
                    <a:pt x="6546" y="12771"/>
                  </a:lnTo>
                  <a:lnTo>
                    <a:pt x="6569" y="12777"/>
                  </a:lnTo>
                  <a:lnTo>
                    <a:pt x="6594" y="12780"/>
                  </a:lnTo>
                  <a:lnTo>
                    <a:pt x="6619" y="12782"/>
                  </a:lnTo>
                  <a:lnTo>
                    <a:pt x="6642" y="12784"/>
                  </a:lnTo>
                  <a:lnTo>
                    <a:pt x="6668" y="12784"/>
                  </a:lnTo>
                  <a:lnTo>
                    <a:pt x="6692" y="12783"/>
                  </a:lnTo>
                  <a:lnTo>
                    <a:pt x="6717" y="12780"/>
                  </a:lnTo>
                  <a:lnTo>
                    <a:pt x="6742" y="12778"/>
                  </a:lnTo>
                  <a:lnTo>
                    <a:pt x="6765" y="12772"/>
                  </a:lnTo>
                  <a:lnTo>
                    <a:pt x="6789" y="12766"/>
                  </a:lnTo>
                  <a:lnTo>
                    <a:pt x="6812" y="12759"/>
                  </a:lnTo>
                  <a:lnTo>
                    <a:pt x="6833" y="12750"/>
                  </a:lnTo>
                  <a:lnTo>
                    <a:pt x="6855" y="12741"/>
                  </a:lnTo>
                  <a:lnTo>
                    <a:pt x="6877" y="12732"/>
                  </a:lnTo>
                  <a:lnTo>
                    <a:pt x="6898" y="12721"/>
                  </a:lnTo>
                  <a:lnTo>
                    <a:pt x="6918" y="12708"/>
                  </a:lnTo>
                  <a:lnTo>
                    <a:pt x="6937" y="12695"/>
                  </a:lnTo>
                  <a:lnTo>
                    <a:pt x="6955" y="12681"/>
                  </a:lnTo>
                  <a:lnTo>
                    <a:pt x="6975" y="12666"/>
                  </a:lnTo>
                  <a:lnTo>
                    <a:pt x="6991" y="12650"/>
                  </a:lnTo>
                  <a:lnTo>
                    <a:pt x="7008" y="12634"/>
                  </a:lnTo>
                  <a:lnTo>
                    <a:pt x="7024" y="12616"/>
                  </a:lnTo>
                  <a:lnTo>
                    <a:pt x="7039" y="12599"/>
                  </a:lnTo>
                  <a:lnTo>
                    <a:pt x="7053" y="12580"/>
                  </a:lnTo>
                  <a:lnTo>
                    <a:pt x="7066" y="12561"/>
                  </a:lnTo>
                  <a:lnTo>
                    <a:pt x="7077" y="12541"/>
                  </a:lnTo>
                  <a:lnTo>
                    <a:pt x="7089" y="12520"/>
                  </a:lnTo>
                  <a:lnTo>
                    <a:pt x="7100" y="12500"/>
                  </a:lnTo>
                  <a:lnTo>
                    <a:pt x="7108" y="12477"/>
                  </a:lnTo>
                  <a:lnTo>
                    <a:pt x="7116" y="12455"/>
                  </a:lnTo>
                  <a:lnTo>
                    <a:pt x="7124" y="12432"/>
                  </a:lnTo>
                  <a:lnTo>
                    <a:pt x="7130" y="12409"/>
                  </a:lnTo>
                  <a:lnTo>
                    <a:pt x="7135" y="12385"/>
                  </a:lnTo>
                  <a:lnTo>
                    <a:pt x="7138" y="12362"/>
                  </a:lnTo>
                  <a:lnTo>
                    <a:pt x="7140" y="12337"/>
                  </a:lnTo>
                  <a:lnTo>
                    <a:pt x="7141" y="12313"/>
                  </a:lnTo>
                  <a:lnTo>
                    <a:pt x="7141" y="12287"/>
                  </a:lnTo>
                  <a:lnTo>
                    <a:pt x="7119" y="11230"/>
                  </a:lnTo>
                  <a:lnTo>
                    <a:pt x="7117" y="11205"/>
                  </a:lnTo>
                  <a:lnTo>
                    <a:pt x="7117" y="11200"/>
                  </a:lnTo>
                  <a:lnTo>
                    <a:pt x="7207" y="11184"/>
                  </a:lnTo>
                  <a:lnTo>
                    <a:pt x="7295" y="11167"/>
                  </a:lnTo>
                  <a:lnTo>
                    <a:pt x="7384" y="11147"/>
                  </a:lnTo>
                  <a:lnTo>
                    <a:pt x="7472" y="11127"/>
                  </a:lnTo>
                  <a:lnTo>
                    <a:pt x="7560" y="11105"/>
                  </a:lnTo>
                  <a:lnTo>
                    <a:pt x="7646" y="11081"/>
                  </a:lnTo>
                  <a:lnTo>
                    <a:pt x="7732" y="11056"/>
                  </a:lnTo>
                  <a:lnTo>
                    <a:pt x="7817" y="11030"/>
                  </a:lnTo>
                  <a:lnTo>
                    <a:pt x="7902" y="11001"/>
                  </a:lnTo>
                  <a:lnTo>
                    <a:pt x="7986" y="10971"/>
                  </a:lnTo>
                  <a:lnTo>
                    <a:pt x="8070" y="10940"/>
                  </a:lnTo>
                  <a:lnTo>
                    <a:pt x="8152" y="10907"/>
                  </a:lnTo>
                  <a:lnTo>
                    <a:pt x="8233" y="10873"/>
                  </a:lnTo>
                  <a:lnTo>
                    <a:pt x="8314" y="10837"/>
                  </a:lnTo>
                  <a:lnTo>
                    <a:pt x="8395" y="10800"/>
                  </a:lnTo>
                  <a:lnTo>
                    <a:pt x="8474" y="10761"/>
                  </a:lnTo>
                  <a:lnTo>
                    <a:pt x="8553" y="10722"/>
                  </a:lnTo>
                  <a:lnTo>
                    <a:pt x="8631" y="10680"/>
                  </a:lnTo>
                  <a:lnTo>
                    <a:pt x="8708" y="10637"/>
                  </a:lnTo>
                  <a:lnTo>
                    <a:pt x="8784" y="10594"/>
                  </a:lnTo>
                  <a:lnTo>
                    <a:pt x="8859" y="10549"/>
                  </a:lnTo>
                  <a:lnTo>
                    <a:pt x="8933" y="10502"/>
                  </a:lnTo>
                  <a:lnTo>
                    <a:pt x="9006" y="10455"/>
                  </a:lnTo>
                  <a:lnTo>
                    <a:pt x="9079" y="10405"/>
                  </a:lnTo>
                  <a:lnTo>
                    <a:pt x="9151" y="10354"/>
                  </a:lnTo>
                  <a:lnTo>
                    <a:pt x="9221" y="10303"/>
                  </a:lnTo>
                  <a:lnTo>
                    <a:pt x="9291" y="10250"/>
                  </a:lnTo>
                  <a:lnTo>
                    <a:pt x="9359" y="10196"/>
                  </a:lnTo>
                  <a:lnTo>
                    <a:pt x="9427" y="10140"/>
                  </a:lnTo>
                  <a:lnTo>
                    <a:pt x="9494" y="10084"/>
                  </a:lnTo>
                  <a:lnTo>
                    <a:pt x="9559" y="10026"/>
                  </a:lnTo>
                  <a:lnTo>
                    <a:pt x="9624" y="9967"/>
                  </a:lnTo>
                  <a:lnTo>
                    <a:pt x="9639" y="9983"/>
                  </a:lnTo>
                  <a:lnTo>
                    <a:pt x="9655" y="10001"/>
                  </a:lnTo>
                  <a:lnTo>
                    <a:pt x="10421" y="10732"/>
                  </a:lnTo>
                  <a:lnTo>
                    <a:pt x="10440" y="10750"/>
                  </a:lnTo>
                  <a:lnTo>
                    <a:pt x="10458" y="10766"/>
                  </a:lnTo>
                  <a:lnTo>
                    <a:pt x="10479" y="10781"/>
                  </a:lnTo>
                  <a:lnTo>
                    <a:pt x="10499" y="10794"/>
                  </a:lnTo>
                  <a:lnTo>
                    <a:pt x="10519" y="10806"/>
                  </a:lnTo>
                  <a:lnTo>
                    <a:pt x="10541" y="10817"/>
                  </a:lnTo>
                  <a:lnTo>
                    <a:pt x="10562" y="10827"/>
                  </a:lnTo>
                  <a:lnTo>
                    <a:pt x="10584" y="10836"/>
                  </a:lnTo>
                  <a:lnTo>
                    <a:pt x="10607" y="10844"/>
                  </a:lnTo>
                  <a:lnTo>
                    <a:pt x="10629" y="10851"/>
                  </a:lnTo>
                  <a:lnTo>
                    <a:pt x="10652" y="10857"/>
                  </a:lnTo>
                  <a:lnTo>
                    <a:pt x="10675" y="10861"/>
                  </a:lnTo>
                  <a:lnTo>
                    <a:pt x="10698" y="10865"/>
                  </a:lnTo>
                  <a:lnTo>
                    <a:pt x="10721" y="10866"/>
                  </a:lnTo>
                  <a:lnTo>
                    <a:pt x="10745" y="10867"/>
                  </a:lnTo>
                  <a:lnTo>
                    <a:pt x="10768" y="10867"/>
                  </a:lnTo>
                  <a:lnTo>
                    <a:pt x="10791" y="10866"/>
                  </a:lnTo>
                  <a:lnTo>
                    <a:pt x="10814" y="10865"/>
                  </a:lnTo>
                  <a:lnTo>
                    <a:pt x="10838" y="10862"/>
                  </a:lnTo>
                  <a:lnTo>
                    <a:pt x="10860" y="10857"/>
                  </a:lnTo>
                  <a:lnTo>
                    <a:pt x="10883" y="10852"/>
                  </a:lnTo>
                  <a:lnTo>
                    <a:pt x="10906" y="10845"/>
                  </a:lnTo>
                  <a:lnTo>
                    <a:pt x="10928" y="10837"/>
                  </a:lnTo>
                  <a:lnTo>
                    <a:pt x="10950" y="10828"/>
                  </a:lnTo>
                  <a:lnTo>
                    <a:pt x="10971" y="10818"/>
                  </a:lnTo>
                  <a:lnTo>
                    <a:pt x="10993" y="10807"/>
                  </a:lnTo>
                  <a:lnTo>
                    <a:pt x="11013" y="10796"/>
                  </a:lnTo>
                  <a:lnTo>
                    <a:pt x="11033" y="10783"/>
                  </a:lnTo>
                  <a:lnTo>
                    <a:pt x="11054" y="10768"/>
                  </a:lnTo>
                  <a:lnTo>
                    <a:pt x="11073" y="10753"/>
                  </a:lnTo>
                  <a:lnTo>
                    <a:pt x="11091" y="10736"/>
                  </a:lnTo>
                  <a:lnTo>
                    <a:pt x="11108" y="10718"/>
                  </a:lnTo>
                  <a:lnTo>
                    <a:pt x="11125" y="10700"/>
                  </a:lnTo>
                  <a:lnTo>
                    <a:pt x="11141" y="10680"/>
                  </a:lnTo>
                  <a:lnTo>
                    <a:pt x="11155" y="10661"/>
                  </a:lnTo>
                  <a:lnTo>
                    <a:pt x="11168" y="10641"/>
                  </a:lnTo>
                  <a:lnTo>
                    <a:pt x="11182" y="10620"/>
                  </a:lnTo>
                  <a:lnTo>
                    <a:pt x="11193" y="10599"/>
                  </a:lnTo>
                  <a:lnTo>
                    <a:pt x="11202" y="10577"/>
                  </a:lnTo>
                  <a:lnTo>
                    <a:pt x="11211" y="10555"/>
                  </a:lnTo>
                  <a:lnTo>
                    <a:pt x="11220" y="10533"/>
                  </a:lnTo>
                  <a:lnTo>
                    <a:pt x="11225" y="10511"/>
                  </a:lnTo>
                  <a:lnTo>
                    <a:pt x="11231" y="10488"/>
                  </a:lnTo>
                  <a:lnTo>
                    <a:pt x="11237" y="10465"/>
                  </a:lnTo>
                  <a:lnTo>
                    <a:pt x="11239" y="10442"/>
                  </a:lnTo>
                  <a:lnTo>
                    <a:pt x="11241" y="10418"/>
                  </a:lnTo>
                  <a:lnTo>
                    <a:pt x="11242" y="10395"/>
                  </a:lnTo>
                  <a:lnTo>
                    <a:pt x="11242" y="10372"/>
                  </a:lnTo>
                  <a:lnTo>
                    <a:pt x="11241" y="10348"/>
                  </a:lnTo>
                  <a:lnTo>
                    <a:pt x="11239" y="10325"/>
                  </a:lnTo>
                  <a:lnTo>
                    <a:pt x="11237" y="10303"/>
                  </a:lnTo>
                  <a:lnTo>
                    <a:pt x="11231" y="10279"/>
                  </a:lnTo>
                  <a:lnTo>
                    <a:pt x="11226" y="10257"/>
                  </a:lnTo>
                  <a:lnTo>
                    <a:pt x="11220" y="10234"/>
                  </a:lnTo>
                  <a:lnTo>
                    <a:pt x="11211" y="10212"/>
                  </a:lnTo>
                  <a:lnTo>
                    <a:pt x="11204" y="10190"/>
                  </a:lnTo>
                  <a:lnTo>
                    <a:pt x="11194" y="10169"/>
                  </a:lnTo>
                  <a:lnTo>
                    <a:pt x="11182" y="10148"/>
                  </a:lnTo>
                  <a:lnTo>
                    <a:pt x="11169" y="10127"/>
                  </a:lnTo>
                  <a:lnTo>
                    <a:pt x="11156" y="10107"/>
                  </a:lnTo>
                  <a:lnTo>
                    <a:pt x="11141" y="10088"/>
                  </a:lnTo>
                  <a:lnTo>
                    <a:pt x="11128" y="10069"/>
                  </a:lnTo>
                  <a:lnTo>
                    <a:pt x="11110" y="10050"/>
                  </a:lnTo>
                  <a:lnTo>
                    <a:pt x="11092" y="10033"/>
                  </a:lnTo>
                  <a:lnTo>
                    <a:pt x="10328" y="9301"/>
                  </a:lnTo>
                  <a:close/>
                  <a:moveTo>
                    <a:pt x="6318" y="2859"/>
                  </a:moveTo>
                  <a:lnTo>
                    <a:pt x="6501" y="2864"/>
                  </a:lnTo>
                  <a:lnTo>
                    <a:pt x="6681" y="2878"/>
                  </a:lnTo>
                  <a:lnTo>
                    <a:pt x="6858" y="2901"/>
                  </a:lnTo>
                  <a:lnTo>
                    <a:pt x="7032" y="2932"/>
                  </a:lnTo>
                  <a:lnTo>
                    <a:pt x="7205" y="2971"/>
                  </a:lnTo>
                  <a:lnTo>
                    <a:pt x="7372" y="3019"/>
                  </a:lnTo>
                  <a:lnTo>
                    <a:pt x="7538" y="3075"/>
                  </a:lnTo>
                  <a:lnTo>
                    <a:pt x="7699" y="3138"/>
                  </a:lnTo>
                  <a:lnTo>
                    <a:pt x="7856" y="3210"/>
                  </a:lnTo>
                  <a:lnTo>
                    <a:pt x="8009" y="3288"/>
                  </a:lnTo>
                  <a:lnTo>
                    <a:pt x="8157" y="3373"/>
                  </a:lnTo>
                  <a:lnTo>
                    <a:pt x="8302" y="3465"/>
                  </a:lnTo>
                  <a:lnTo>
                    <a:pt x="8441" y="3565"/>
                  </a:lnTo>
                  <a:lnTo>
                    <a:pt x="8574" y="3669"/>
                  </a:lnTo>
                  <a:lnTo>
                    <a:pt x="8704" y="3780"/>
                  </a:lnTo>
                  <a:lnTo>
                    <a:pt x="8827" y="3898"/>
                  </a:lnTo>
                  <a:lnTo>
                    <a:pt x="8944" y="4021"/>
                  </a:lnTo>
                  <a:lnTo>
                    <a:pt x="9055" y="4150"/>
                  </a:lnTo>
                  <a:lnTo>
                    <a:pt x="9160" y="4284"/>
                  </a:lnTo>
                  <a:lnTo>
                    <a:pt x="9260" y="4423"/>
                  </a:lnTo>
                  <a:lnTo>
                    <a:pt x="9352" y="4567"/>
                  </a:lnTo>
                  <a:lnTo>
                    <a:pt x="9437" y="4716"/>
                  </a:lnTo>
                  <a:lnTo>
                    <a:pt x="9515" y="4869"/>
                  </a:lnTo>
                  <a:lnTo>
                    <a:pt x="9587" y="5026"/>
                  </a:lnTo>
                  <a:lnTo>
                    <a:pt x="9650" y="5186"/>
                  </a:lnTo>
                  <a:lnTo>
                    <a:pt x="9705" y="5352"/>
                  </a:lnTo>
                  <a:lnTo>
                    <a:pt x="9754" y="5520"/>
                  </a:lnTo>
                  <a:lnTo>
                    <a:pt x="9793" y="5692"/>
                  </a:lnTo>
                  <a:lnTo>
                    <a:pt x="9824" y="5866"/>
                  </a:lnTo>
                  <a:lnTo>
                    <a:pt x="9847" y="6044"/>
                  </a:lnTo>
                  <a:lnTo>
                    <a:pt x="9861" y="6223"/>
                  </a:lnTo>
                  <a:lnTo>
                    <a:pt x="9865" y="6406"/>
                  </a:lnTo>
                  <a:lnTo>
                    <a:pt x="9861" y="6589"/>
                  </a:lnTo>
                  <a:lnTo>
                    <a:pt x="9847" y="6768"/>
                  </a:lnTo>
                  <a:lnTo>
                    <a:pt x="9824" y="6946"/>
                  </a:lnTo>
                  <a:lnTo>
                    <a:pt x="9793" y="7121"/>
                  </a:lnTo>
                  <a:lnTo>
                    <a:pt x="9754" y="7292"/>
                  </a:lnTo>
                  <a:lnTo>
                    <a:pt x="9705" y="7461"/>
                  </a:lnTo>
                  <a:lnTo>
                    <a:pt x="9650" y="7626"/>
                  </a:lnTo>
                  <a:lnTo>
                    <a:pt x="9587" y="7787"/>
                  </a:lnTo>
                  <a:lnTo>
                    <a:pt x="9515" y="7944"/>
                  </a:lnTo>
                  <a:lnTo>
                    <a:pt x="9437" y="8097"/>
                  </a:lnTo>
                  <a:lnTo>
                    <a:pt x="9352" y="8245"/>
                  </a:lnTo>
                  <a:lnTo>
                    <a:pt x="9260" y="8389"/>
                  </a:lnTo>
                  <a:lnTo>
                    <a:pt x="9160" y="8528"/>
                  </a:lnTo>
                  <a:lnTo>
                    <a:pt x="9055" y="8663"/>
                  </a:lnTo>
                  <a:lnTo>
                    <a:pt x="8944" y="8791"/>
                  </a:lnTo>
                  <a:lnTo>
                    <a:pt x="8827" y="8914"/>
                  </a:lnTo>
                  <a:lnTo>
                    <a:pt x="8704" y="9032"/>
                  </a:lnTo>
                  <a:lnTo>
                    <a:pt x="8574" y="9143"/>
                  </a:lnTo>
                  <a:lnTo>
                    <a:pt x="8441" y="9249"/>
                  </a:lnTo>
                  <a:lnTo>
                    <a:pt x="8302" y="9347"/>
                  </a:lnTo>
                  <a:lnTo>
                    <a:pt x="8157" y="9440"/>
                  </a:lnTo>
                  <a:lnTo>
                    <a:pt x="8009" y="9524"/>
                  </a:lnTo>
                  <a:lnTo>
                    <a:pt x="7856" y="9604"/>
                  </a:lnTo>
                  <a:lnTo>
                    <a:pt x="7699" y="9674"/>
                  </a:lnTo>
                  <a:lnTo>
                    <a:pt x="7538" y="9738"/>
                  </a:lnTo>
                  <a:lnTo>
                    <a:pt x="7372" y="9794"/>
                  </a:lnTo>
                  <a:lnTo>
                    <a:pt x="7205" y="9841"/>
                  </a:lnTo>
                  <a:lnTo>
                    <a:pt x="7032" y="9880"/>
                  </a:lnTo>
                  <a:lnTo>
                    <a:pt x="6858" y="9913"/>
                  </a:lnTo>
                  <a:lnTo>
                    <a:pt x="6681" y="9935"/>
                  </a:lnTo>
                  <a:lnTo>
                    <a:pt x="6501" y="9949"/>
                  </a:lnTo>
                  <a:lnTo>
                    <a:pt x="6318" y="9953"/>
                  </a:lnTo>
                  <a:lnTo>
                    <a:pt x="6135" y="9949"/>
                  </a:lnTo>
                  <a:lnTo>
                    <a:pt x="5956" y="9935"/>
                  </a:lnTo>
                  <a:lnTo>
                    <a:pt x="5778" y="9913"/>
                  </a:lnTo>
                  <a:lnTo>
                    <a:pt x="5603" y="9880"/>
                  </a:lnTo>
                  <a:lnTo>
                    <a:pt x="5432" y="9841"/>
                  </a:lnTo>
                  <a:lnTo>
                    <a:pt x="5263" y="9794"/>
                  </a:lnTo>
                  <a:lnTo>
                    <a:pt x="5098" y="9738"/>
                  </a:lnTo>
                  <a:lnTo>
                    <a:pt x="4937" y="9674"/>
                  </a:lnTo>
                  <a:lnTo>
                    <a:pt x="4779" y="9604"/>
                  </a:lnTo>
                  <a:lnTo>
                    <a:pt x="4627" y="9524"/>
                  </a:lnTo>
                  <a:lnTo>
                    <a:pt x="4478" y="9440"/>
                  </a:lnTo>
                  <a:lnTo>
                    <a:pt x="4335" y="9347"/>
                  </a:lnTo>
                  <a:lnTo>
                    <a:pt x="4196" y="9249"/>
                  </a:lnTo>
                  <a:lnTo>
                    <a:pt x="4061" y="9143"/>
                  </a:lnTo>
                  <a:lnTo>
                    <a:pt x="3933" y="9032"/>
                  </a:lnTo>
                  <a:lnTo>
                    <a:pt x="3810" y="8914"/>
                  </a:lnTo>
                  <a:lnTo>
                    <a:pt x="3692" y="8791"/>
                  </a:lnTo>
                  <a:lnTo>
                    <a:pt x="3581" y="8663"/>
                  </a:lnTo>
                  <a:lnTo>
                    <a:pt x="3475" y="8528"/>
                  </a:lnTo>
                  <a:lnTo>
                    <a:pt x="3377" y="8389"/>
                  </a:lnTo>
                  <a:lnTo>
                    <a:pt x="3284" y="8245"/>
                  </a:lnTo>
                  <a:lnTo>
                    <a:pt x="3199" y="8097"/>
                  </a:lnTo>
                  <a:lnTo>
                    <a:pt x="3120" y="7944"/>
                  </a:lnTo>
                  <a:lnTo>
                    <a:pt x="3049" y="7787"/>
                  </a:lnTo>
                  <a:lnTo>
                    <a:pt x="2985" y="7626"/>
                  </a:lnTo>
                  <a:lnTo>
                    <a:pt x="2930" y="7461"/>
                  </a:lnTo>
                  <a:lnTo>
                    <a:pt x="2883" y="7292"/>
                  </a:lnTo>
                  <a:lnTo>
                    <a:pt x="2843" y="7121"/>
                  </a:lnTo>
                  <a:lnTo>
                    <a:pt x="2811" y="6946"/>
                  </a:lnTo>
                  <a:lnTo>
                    <a:pt x="2789" y="6768"/>
                  </a:lnTo>
                  <a:lnTo>
                    <a:pt x="2775" y="6589"/>
                  </a:lnTo>
                  <a:lnTo>
                    <a:pt x="2770" y="6406"/>
                  </a:lnTo>
                  <a:lnTo>
                    <a:pt x="2775" y="6223"/>
                  </a:lnTo>
                  <a:lnTo>
                    <a:pt x="2789" y="6044"/>
                  </a:lnTo>
                  <a:lnTo>
                    <a:pt x="2811" y="5866"/>
                  </a:lnTo>
                  <a:lnTo>
                    <a:pt x="2843" y="5692"/>
                  </a:lnTo>
                  <a:lnTo>
                    <a:pt x="2883" y="5520"/>
                  </a:lnTo>
                  <a:lnTo>
                    <a:pt x="2930" y="5352"/>
                  </a:lnTo>
                  <a:lnTo>
                    <a:pt x="2985" y="5186"/>
                  </a:lnTo>
                  <a:lnTo>
                    <a:pt x="3049" y="5026"/>
                  </a:lnTo>
                  <a:lnTo>
                    <a:pt x="3120" y="4869"/>
                  </a:lnTo>
                  <a:lnTo>
                    <a:pt x="3199" y="4716"/>
                  </a:lnTo>
                  <a:lnTo>
                    <a:pt x="3284" y="4567"/>
                  </a:lnTo>
                  <a:lnTo>
                    <a:pt x="3377" y="4423"/>
                  </a:lnTo>
                  <a:lnTo>
                    <a:pt x="3475" y="4284"/>
                  </a:lnTo>
                  <a:lnTo>
                    <a:pt x="3581" y="4150"/>
                  </a:lnTo>
                  <a:lnTo>
                    <a:pt x="3692" y="4021"/>
                  </a:lnTo>
                  <a:lnTo>
                    <a:pt x="3810" y="3898"/>
                  </a:lnTo>
                  <a:lnTo>
                    <a:pt x="3933" y="3780"/>
                  </a:lnTo>
                  <a:lnTo>
                    <a:pt x="4061" y="3669"/>
                  </a:lnTo>
                  <a:lnTo>
                    <a:pt x="4196" y="3565"/>
                  </a:lnTo>
                  <a:lnTo>
                    <a:pt x="4335" y="3465"/>
                  </a:lnTo>
                  <a:lnTo>
                    <a:pt x="4478" y="3373"/>
                  </a:lnTo>
                  <a:lnTo>
                    <a:pt x="4627" y="3288"/>
                  </a:lnTo>
                  <a:lnTo>
                    <a:pt x="4779" y="3210"/>
                  </a:lnTo>
                  <a:lnTo>
                    <a:pt x="4937" y="3138"/>
                  </a:lnTo>
                  <a:lnTo>
                    <a:pt x="5098" y="3075"/>
                  </a:lnTo>
                  <a:lnTo>
                    <a:pt x="5263" y="3019"/>
                  </a:lnTo>
                  <a:lnTo>
                    <a:pt x="5432" y="2971"/>
                  </a:lnTo>
                  <a:lnTo>
                    <a:pt x="5603" y="2932"/>
                  </a:lnTo>
                  <a:lnTo>
                    <a:pt x="5778" y="2901"/>
                  </a:lnTo>
                  <a:lnTo>
                    <a:pt x="5956" y="2878"/>
                  </a:lnTo>
                  <a:lnTo>
                    <a:pt x="6135" y="2864"/>
                  </a:lnTo>
                  <a:lnTo>
                    <a:pt x="6318" y="2859"/>
                  </a:lnTo>
                  <a:close/>
                  <a:moveTo>
                    <a:pt x="6318" y="4527"/>
                  </a:moveTo>
                  <a:lnTo>
                    <a:pt x="6414" y="4529"/>
                  </a:lnTo>
                  <a:lnTo>
                    <a:pt x="6511" y="4536"/>
                  </a:lnTo>
                  <a:lnTo>
                    <a:pt x="6605" y="4548"/>
                  </a:lnTo>
                  <a:lnTo>
                    <a:pt x="6697" y="4564"/>
                  </a:lnTo>
                  <a:lnTo>
                    <a:pt x="6788" y="4585"/>
                  </a:lnTo>
                  <a:lnTo>
                    <a:pt x="6877" y="4611"/>
                  </a:lnTo>
                  <a:lnTo>
                    <a:pt x="6964" y="4640"/>
                  </a:lnTo>
                  <a:lnTo>
                    <a:pt x="7049" y="4674"/>
                  </a:lnTo>
                  <a:lnTo>
                    <a:pt x="7133" y="4712"/>
                  </a:lnTo>
                  <a:lnTo>
                    <a:pt x="7214" y="4753"/>
                  </a:lnTo>
                  <a:lnTo>
                    <a:pt x="7293" y="4798"/>
                  </a:lnTo>
                  <a:lnTo>
                    <a:pt x="7369" y="4847"/>
                  </a:lnTo>
                  <a:lnTo>
                    <a:pt x="7443" y="4900"/>
                  </a:lnTo>
                  <a:lnTo>
                    <a:pt x="7514" y="4955"/>
                  </a:lnTo>
                  <a:lnTo>
                    <a:pt x="7582" y="5015"/>
                  </a:lnTo>
                  <a:lnTo>
                    <a:pt x="7647" y="5077"/>
                  </a:lnTo>
                  <a:lnTo>
                    <a:pt x="7709" y="5142"/>
                  </a:lnTo>
                  <a:lnTo>
                    <a:pt x="7769" y="5211"/>
                  </a:lnTo>
                  <a:lnTo>
                    <a:pt x="7825" y="5281"/>
                  </a:lnTo>
                  <a:lnTo>
                    <a:pt x="7877" y="5355"/>
                  </a:lnTo>
                  <a:lnTo>
                    <a:pt x="7926" y="5431"/>
                  </a:lnTo>
                  <a:lnTo>
                    <a:pt x="7971" y="5510"/>
                  </a:lnTo>
                  <a:lnTo>
                    <a:pt x="8013" y="5591"/>
                  </a:lnTo>
                  <a:lnTo>
                    <a:pt x="8050" y="5675"/>
                  </a:lnTo>
                  <a:lnTo>
                    <a:pt x="8083" y="5760"/>
                  </a:lnTo>
                  <a:lnTo>
                    <a:pt x="8113" y="5847"/>
                  </a:lnTo>
                  <a:lnTo>
                    <a:pt x="8139" y="5937"/>
                  </a:lnTo>
                  <a:lnTo>
                    <a:pt x="8159" y="6028"/>
                  </a:lnTo>
                  <a:lnTo>
                    <a:pt x="8176" y="6120"/>
                  </a:lnTo>
                  <a:lnTo>
                    <a:pt x="8188" y="6214"/>
                  </a:lnTo>
                  <a:lnTo>
                    <a:pt x="8196" y="6310"/>
                  </a:lnTo>
                  <a:lnTo>
                    <a:pt x="8198" y="6406"/>
                  </a:lnTo>
                  <a:lnTo>
                    <a:pt x="8196" y="6503"/>
                  </a:lnTo>
                  <a:lnTo>
                    <a:pt x="8188" y="6598"/>
                  </a:lnTo>
                  <a:lnTo>
                    <a:pt x="8176" y="6693"/>
                  </a:lnTo>
                  <a:lnTo>
                    <a:pt x="8159" y="6786"/>
                  </a:lnTo>
                  <a:lnTo>
                    <a:pt x="8139" y="6876"/>
                  </a:lnTo>
                  <a:lnTo>
                    <a:pt x="8113" y="6965"/>
                  </a:lnTo>
                  <a:lnTo>
                    <a:pt x="8083" y="7053"/>
                  </a:lnTo>
                  <a:lnTo>
                    <a:pt x="8050" y="7138"/>
                  </a:lnTo>
                  <a:lnTo>
                    <a:pt x="8013" y="7221"/>
                  </a:lnTo>
                  <a:lnTo>
                    <a:pt x="7971" y="7302"/>
                  </a:lnTo>
                  <a:lnTo>
                    <a:pt x="7926" y="7381"/>
                  </a:lnTo>
                  <a:lnTo>
                    <a:pt x="7877" y="7457"/>
                  </a:lnTo>
                  <a:lnTo>
                    <a:pt x="7825" y="7531"/>
                  </a:lnTo>
                  <a:lnTo>
                    <a:pt x="7769" y="7602"/>
                  </a:lnTo>
                  <a:lnTo>
                    <a:pt x="7709" y="7670"/>
                  </a:lnTo>
                  <a:lnTo>
                    <a:pt x="7647" y="7736"/>
                  </a:lnTo>
                  <a:lnTo>
                    <a:pt x="7582" y="7798"/>
                  </a:lnTo>
                  <a:lnTo>
                    <a:pt x="7514" y="7857"/>
                  </a:lnTo>
                  <a:lnTo>
                    <a:pt x="7443" y="7912"/>
                  </a:lnTo>
                  <a:lnTo>
                    <a:pt x="7369" y="7965"/>
                  </a:lnTo>
                  <a:lnTo>
                    <a:pt x="7293" y="8014"/>
                  </a:lnTo>
                  <a:lnTo>
                    <a:pt x="7214" y="8059"/>
                  </a:lnTo>
                  <a:lnTo>
                    <a:pt x="7133" y="8100"/>
                  </a:lnTo>
                  <a:lnTo>
                    <a:pt x="7049" y="8138"/>
                  </a:lnTo>
                  <a:lnTo>
                    <a:pt x="6964" y="8172"/>
                  </a:lnTo>
                  <a:lnTo>
                    <a:pt x="6877" y="8201"/>
                  </a:lnTo>
                  <a:lnTo>
                    <a:pt x="6788" y="8227"/>
                  </a:lnTo>
                  <a:lnTo>
                    <a:pt x="6697" y="8248"/>
                  </a:lnTo>
                  <a:lnTo>
                    <a:pt x="6605" y="8264"/>
                  </a:lnTo>
                  <a:lnTo>
                    <a:pt x="6511" y="8276"/>
                  </a:lnTo>
                  <a:lnTo>
                    <a:pt x="6414" y="8283"/>
                  </a:lnTo>
                  <a:lnTo>
                    <a:pt x="6318" y="8287"/>
                  </a:lnTo>
                  <a:lnTo>
                    <a:pt x="6221" y="8283"/>
                  </a:lnTo>
                  <a:lnTo>
                    <a:pt x="6126" y="8276"/>
                  </a:lnTo>
                  <a:lnTo>
                    <a:pt x="6032" y="8264"/>
                  </a:lnTo>
                  <a:lnTo>
                    <a:pt x="5939" y="8248"/>
                  </a:lnTo>
                  <a:lnTo>
                    <a:pt x="5848" y="8227"/>
                  </a:lnTo>
                  <a:lnTo>
                    <a:pt x="5759" y="8201"/>
                  </a:lnTo>
                  <a:lnTo>
                    <a:pt x="5671" y="8172"/>
                  </a:lnTo>
                  <a:lnTo>
                    <a:pt x="5586" y="8138"/>
                  </a:lnTo>
                  <a:lnTo>
                    <a:pt x="5502" y="8100"/>
                  </a:lnTo>
                  <a:lnTo>
                    <a:pt x="5422" y="8059"/>
                  </a:lnTo>
                  <a:lnTo>
                    <a:pt x="5343" y="8014"/>
                  </a:lnTo>
                  <a:lnTo>
                    <a:pt x="5267" y="7965"/>
                  </a:lnTo>
                  <a:lnTo>
                    <a:pt x="5193" y="7912"/>
                  </a:lnTo>
                  <a:lnTo>
                    <a:pt x="5122" y="7857"/>
                  </a:lnTo>
                  <a:lnTo>
                    <a:pt x="5054" y="7798"/>
                  </a:lnTo>
                  <a:lnTo>
                    <a:pt x="4988" y="7736"/>
                  </a:lnTo>
                  <a:lnTo>
                    <a:pt x="4926" y="7670"/>
                  </a:lnTo>
                  <a:lnTo>
                    <a:pt x="4867" y="7602"/>
                  </a:lnTo>
                  <a:lnTo>
                    <a:pt x="4812" y="7531"/>
                  </a:lnTo>
                  <a:lnTo>
                    <a:pt x="4759" y="7457"/>
                  </a:lnTo>
                  <a:lnTo>
                    <a:pt x="4710" y="7381"/>
                  </a:lnTo>
                  <a:lnTo>
                    <a:pt x="4665" y="7302"/>
                  </a:lnTo>
                  <a:lnTo>
                    <a:pt x="4623" y="7221"/>
                  </a:lnTo>
                  <a:lnTo>
                    <a:pt x="4586" y="7138"/>
                  </a:lnTo>
                  <a:lnTo>
                    <a:pt x="4552" y="7053"/>
                  </a:lnTo>
                  <a:lnTo>
                    <a:pt x="4522" y="6965"/>
                  </a:lnTo>
                  <a:lnTo>
                    <a:pt x="4497" y="6876"/>
                  </a:lnTo>
                  <a:lnTo>
                    <a:pt x="4476" y="6786"/>
                  </a:lnTo>
                  <a:lnTo>
                    <a:pt x="4460" y="6693"/>
                  </a:lnTo>
                  <a:lnTo>
                    <a:pt x="4448" y="6598"/>
                  </a:lnTo>
                  <a:lnTo>
                    <a:pt x="4441" y="6503"/>
                  </a:lnTo>
                  <a:lnTo>
                    <a:pt x="4437" y="6406"/>
                  </a:lnTo>
                  <a:lnTo>
                    <a:pt x="4441" y="6310"/>
                  </a:lnTo>
                  <a:lnTo>
                    <a:pt x="4448" y="6214"/>
                  </a:lnTo>
                  <a:lnTo>
                    <a:pt x="4460" y="6120"/>
                  </a:lnTo>
                  <a:lnTo>
                    <a:pt x="4476" y="6028"/>
                  </a:lnTo>
                  <a:lnTo>
                    <a:pt x="4497" y="5937"/>
                  </a:lnTo>
                  <a:lnTo>
                    <a:pt x="4522" y="5847"/>
                  </a:lnTo>
                  <a:lnTo>
                    <a:pt x="4552" y="5760"/>
                  </a:lnTo>
                  <a:lnTo>
                    <a:pt x="4586" y="5675"/>
                  </a:lnTo>
                  <a:lnTo>
                    <a:pt x="4623" y="5591"/>
                  </a:lnTo>
                  <a:lnTo>
                    <a:pt x="4665" y="5510"/>
                  </a:lnTo>
                  <a:lnTo>
                    <a:pt x="4710" y="5431"/>
                  </a:lnTo>
                  <a:lnTo>
                    <a:pt x="4759" y="5355"/>
                  </a:lnTo>
                  <a:lnTo>
                    <a:pt x="4812" y="5281"/>
                  </a:lnTo>
                  <a:lnTo>
                    <a:pt x="4867" y="5211"/>
                  </a:lnTo>
                  <a:lnTo>
                    <a:pt x="4926" y="5142"/>
                  </a:lnTo>
                  <a:lnTo>
                    <a:pt x="4988" y="5077"/>
                  </a:lnTo>
                  <a:lnTo>
                    <a:pt x="5054" y="5015"/>
                  </a:lnTo>
                  <a:lnTo>
                    <a:pt x="5122" y="4955"/>
                  </a:lnTo>
                  <a:lnTo>
                    <a:pt x="5193" y="4900"/>
                  </a:lnTo>
                  <a:lnTo>
                    <a:pt x="5267" y="4847"/>
                  </a:lnTo>
                  <a:lnTo>
                    <a:pt x="5343" y="4798"/>
                  </a:lnTo>
                  <a:lnTo>
                    <a:pt x="5422" y="4753"/>
                  </a:lnTo>
                  <a:lnTo>
                    <a:pt x="5502" y="4712"/>
                  </a:lnTo>
                  <a:lnTo>
                    <a:pt x="5586" y="4674"/>
                  </a:lnTo>
                  <a:lnTo>
                    <a:pt x="5671" y="4640"/>
                  </a:lnTo>
                  <a:lnTo>
                    <a:pt x="5759" y="4611"/>
                  </a:lnTo>
                  <a:lnTo>
                    <a:pt x="5848" y="4585"/>
                  </a:lnTo>
                  <a:lnTo>
                    <a:pt x="5939" y="4564"/>
                  </a:lnTo>
                  <a:lnTo>
                    <a:pt x="6032" y="4548"/>
                  </a:lnTo>
                  <a:lnTo>
                    <a:pt x="6126" y="4536"/>
                  </a:lnTo>
                  <a:lnTo>
                    <a:pt x="6221" y="4529"/>
                  </a:lnTo>
                  <a:lnTo>
                    <a:pt x="6318" y="4527"/>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defTabSz="1371600"/>
              <a:endParaRPr lang="en-IN" sz="2800">
                <a:solidFill>
                  <a:prstClr val="black"/>
                </a:solidFill>
                <a:latin typeface="Arial" pitchFamily="34" charset="0"/>
                <a:cs typeface="Arial" pitchFamily="34" charset="0"/>
              </a:endParaRPr>
            </a:p>
          </p:txBody>
        </p:sp>
      </p:grpSp>
      <p:grpSp>
        <p:nvGrpSpPr>
          <p:cNvPr id="85" name="Group 84">
            <a:extLst>
              <a:ext uri="{FF2B5EF4-FFF2-40B4-BE49-F238E27FC236}">
                <a16:creationId xmlns="" xmlns:a16="http://schemas.microsoft.com/office/drawing/2014/main" id="{8ACC3764-9AEF-47B7-9436-A2F4819CF892}"/>
              </a:ext>
            </a:extLst>
          </p:cNvPr>
          <p:cNvGrpSpPr/>
          <p:nvPr/>
        </p:nvGrpSpPr>
        <p:grpSpPr>
          <a:xfrm>
            <a:off x="14918820" y="9168399"/>
            <a:ext cx="742812" cy="501516"/>
            <a:chOff x="1998865" y="2302915"/>
            <a:chExt cx="371406" cy="250758"/>
          </a:xfrm>
        </p:grpSpPr>
        <p:sp>
          <p:nvSpPr>
            <p:cNvPr id="86" name="Can 85">
              <a:extLst>
                <a:ext uri="{FF2B5EF4-FFF2-40B4-BE49-F238E27FC236}">
                  <a16:creationId xmlns="" xmlns:a16="http://schemas.microsoft.com/office/drawing/2014/main" id="{8402C702-2F11-48F1-BCF9-B05830559E8E}"/>
                </a:ext>
              </a:extLst>
            </p:cNvPr>
            <p:cNvSpPr/>
            <p:nvPr/>
          </p:nvSpPr>
          <p:spPr>
            <a:xfrm>
              <a:off x="1998865" y="2302915"/>
              <a:ext cx="361190" cy="250758"/>
            </a:xfrm>
            <a:prstGeom prst="can">
              <a:avLst/>
            </a:prstGeom>
            <a:solidFill>
              <a:srgbClr val="EF6928"/>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87" name="Rectangle 86">
              <a:extLst>
                <a:ext uri="{FF2B5EF4-FFF2-40B4-BE49-F238E27FC236}">
                  <a16:creationId xmlns="" xmlns:a16="http://schemas.microsoft.com/office/drawing/2014/main" id="{E5F4F6B9-ACC5-42D7-9D6A-3A13601DD2CB}"/>
                </a:ext>
              </a:extLst>
            </p:cNvPr>
            <p:cNvSpPr/>
            <p:nvPr/>
          </p:nvSpPr>
          <p:spPr>
            <a:xfrm>
              <a:off x="1999817" y="2347119"/>
              <a:ext cx="370454" cy="200055"/>
            </a:xfrm>
            <a:prstGeom prst="rect">
              <a:avLst/>
            </a:prstGeom>
          </p:spPr>
          <p:txBody>
            <a:bodyPr wrap="none">
              <a:spAutoFit/>
            </a:bodyPr>
            <a:lstStyle/>
            <a:p>
              <a:pPr algn="ctr" defTabSz="1371600"/>
              <a:r>
                <a:rPr lang="en-US" sz="2000" dirty="0">
                  <a:solidFill>
                    <a:prstClr val="white"/>
                  </a:solidFill>
                  <a:latin typeface="Arial" pitchFamily="34" charset="0"/>
                  <a:cs typeface="Arial" pitchFamily="34" charset="0"/>
                </a:rPr>
                <a:t>TDM</a:t>
              </a:r>
            </a:p>
          </p:txBody>
        </p:sp>
      </p:grpSp>
      <p:grpSp>
        <p:nvGrpSpPr>
          <p:cNvPr id="88" name="Group 87">
            <a:extLst>
              <a:ext uri="{FF2B5EF4-FFF2-40B4-BE49-F238E27FC236}">
                <a16:creationId xmlns="" xmlns:a16="http://schemas.microsoft.com/office/drawing/2014/main" id="{7125AC92-A10C-4002-98D6-2FC96D1314F7}"/>
              </a:ext>
            </a:extLst>
          </p:cNvPr>
          <p:cNvGrpSpPr/>
          <p:nvPr/>
        </p:nvGrpSpPr>
        <p:grpSpPr>
          <a:xfrm>
            <a:off x="13022860" y="8984070"/>
            <a:ext cx="1923152" cy="845580"/>
            <a:chOff x="8140576" y="4465064"/>
            <a:chExt cx="961576" cy="422790"/>
          </a:xfrm>
        </p:grpSpPr>
        <p:sp>
          <p:nvSpPr>
            <p:cNvPr id="89" name="Rectangle 88">
              <a:extLst>
                <a:ext uri="{FF2B5EF4-FFF2-40B4-BE49-F238E27FC236}">
                  <a16:creationId xmlns="" xmlns:a16="http://schemas.microsoft.com/office/drawing/2014/main" id="{4AD0B2F3-E774-48CF-B8AE-8787949E10DE}"/>
                </a:ext>
              </a:extLst>
            </p:cNvPr>
            <p:cNvSpPr/>
            <p:nvPr/>
          </p:nvSpPr>
          <p:spPr>
            <a:xfrm>
              <a:off x="8182724" y="4465064"/>
              <a:ext cx="877281" cy="422790"/>
            </a:xfrm>
            <a:prstGeom prst="rect">
              <a:avLst/>
            </a:prstGeom>
            <a:solidFill>
              <a:srgbClr val="8064A2"/>
            </a:solidFill>
            <a:ln w="3175">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71600"/>
              <a:endParaRPr lang="en-US" sz="2400">
                <a:solidFill>
                  <a:srgbClr val="4D4F53"/>
                </a:solidFill>
                <a:latin typeface="Arial" pitchFamily="34" charset="0"/>
                <a:cs typeface="Arial" pitchFamily="34" charset="0"/>
              </a:endParaRPr>
            </a:p>
          </p:txBody>
        </p:sp>
        <p:sp>
          <p:nvSpPr>
            <p:cNvPr id="90" name="Rectangle 89">
              <a:extLst>
                <a:ext uri="{FF2B5EF4-FFF2-40B4-BE49-F238E27FC236}">
                  <a16:creationId xmlns="" xmlns:a16="http://schemas.microsoft.com/office/drawing/2014/main" id="{5DFCA9A5-6E1A-4A63-9D99-6312D6651E50}"/>
                </a:ext>
              </a:extLst>
            </p:cNvPr>
            <p:cNvSpPr/>
            <p:nvPr/>
          </p:nvSpPr>
          <p:spPr>
            <a:xfrm>
              <a:off x="8140576" y="4476404"/>
              <a:ext cx="961576" cy="353943"/>
            </a:xfrm>
            <a:prstGeom prst="rect">
              <a:avLst/>
            </a:prstGeom>
          </p:spPr>
          <p:txBody>
            <a:bodyPr wrap="square">
              <a:spAutoFit/>
            </a:bodyPr>
            <a:lstStyle/>
            <a:p>
              <a:pPr algn="ctr" defTabSz="1371600"/>
              <a:r>
                <a:rPr lang="en-US" sz="2000" dirty="0">
                  <a:solidFill>
                    <a:prstClr val="white"/>
                  </a:solidFill>
                  <a:latin typeface="Arial" pitchFamily="34" charset="0"/>
                  <a:cs typeface="Arial" pitchFamily="34" charset="0"/>
                </a:rPr>
                <a:t>Test data management</a:t>
              </a:r>
            </a:p>
          </p:txBody>
        </p:sp>
      </p:grpSp>
      <p:sp>
        <p:nvSpPr>
          <p:cNvPr id="91" name="Freeform 90">
            <a:extLst>
              <a:ext uri="{FF2B5EF4-FFF2-40B4-BE49-F238E27FC236}">
                <a16:creationId xmlns="" xmlns:a16="http://schemas.microsoft.com/office/drawing/2014/main" id="{EDABA1C1-B919-4FA6-A159-2E2805B7E903}"/>
              </a:ext>
            </a:extLst>
          </p:cNvPr>
          <p:cNvSpPr/>
          <p:nvPr/>
        </p:nvSpPr>
        <p:spPr>
          <a:xfrm>
            <a:off x="10520706" y="8471772"/>
            <a:ext cx="571500" cy="526888"/>
          </a:xfrm>
          <a:custGeom>
            <a:avLst/>
            <a:gdLst>
              <a:gd name="connsiteX0" fmla="*/ 0 w 285750"/>
              <a:gd name="connsiteY0" fmla="*/ 0 h 184150"/>
              <a:gd name="connsiteX1" fmla="*/ 0 w 285750"/>
              <a:gd name="connsiteY1" fmla="*/ 101600 h 184150"/>
              <a:gd name="connsiteX2" fmla="*/ 285750 w 285750"/>
              <a:gd name="connsiteY2" fmla="*/ 101600 h 184150"/>
              <a:gd name="connsiteX3" fmla="*/ 285750 w 285750"/>
              <a:gd name="connsiteY3" fmla="*/ 184150 h 184150"/>
              <a:gd name="connsiteX0" fmla="*/ 3175 w 285750"/>
              <a:gd name="connsiteY0" fmla="*/ 0 h 155078"/>
              <a:gd name="connsiteX1" fmla="*/ 0 w 285750"/>
              <a:gd name="connsiteY1" fmla="*/ 72528 h 155078"/>
              <a:gd name="connsiteX2" fmla="*/ 285750 w 285750"/>
              <a:gd name="connsiteY2" fmla="*/ 72528 h 155078"/>
              <a:gd name="connsiteX3" fmla="*/ 285750 w 285750"/>
              <a:gd name="connsiteY3" fmla="*/ 155078 h 155078"/>
            </a:gdLst>
            <a:ahLst/>
            <a:cxnLst>
              <a:cxn ang="0">
                <a:pos x="connsiteX0" y="connsiteY0"/>
              </a:cxn>
              <a:cxn ang="0">
                <a:pos x="connsiteX1" y="connsiteY1"/>
              </a:cxn>
              <a:cxn ang="0">
                <a:pos x="connsiteX2" y="connsiteY2"/>
              </a:cxn>
              <a:cxn ang="0">
                <a:pos x="connsiteX3" y="connsiteY3"/>
              </a:cxn>
            </a:cxnLst>
            <a:rect l="l" t="t" r="r" b="b"/>
            <a:pathLst>
              <a:path w="285750" h="155078">
                <a:moveTo>
                  <a:pt x="3175" y="0"/>
                </a:moveTo>
                <a:lnTo>
                  <a:pt x="0" y="72528"/>
                </a:lnTo>
                <a:lnTo>
                  <a:pt x="285750" y="72528"/>
                </a:lnTo>
                <a:lnTo>
                  <a:pt x="285750" y="155078"/>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2" name="Freeform 91">
            <a:extLst>
              <a:ext uri="{FF2B5EF4-FFF2-40B4-BE49-F238E27FC236}">
                <a16:creationId xmlns="" xmlns:a16="http://schemas.microsoft.com/office/drawing/2014/main" id="{017AE446-E559-4428-B1DE-FFD1CC4B1680}"/>
              </a:ext>
            </a:extLst>
          </p:cNvPr>
          <p:cNvSpPr/>
          <p:nvPr/>
        </p:nvSpPr>
        <p:spPr>
          <a:xfrm>
            <a:off x="10520717" y="8522428"/>
            <a:ext cx="3486150" cy="444480"/>
          </a:xfrm>
          <a:custGeom>
            <a:avLst/>
            <a:gdLst>
              <a:gd name="connsiteX0" fmla="*/ 0 w 1743075"/>
              <a:gd name="connsiteY0" fmla="*/ 0 h 157162"/>
              <a:gd name="connsiteX1" fmla="*/ 0 w 1743075"/>
              <a:gd name="connsiteY1" fmla="*/ 71437 h 157162"/>
              <a:gd name="connsiteX2" fmla="*/ 1743075 w 1743075"/>
              <a:gd name="connsiteY2" fmla="*/ 71437 h 157162"/>
              <a:gd name="connsiteX3" fmla="*/ 1743075 w 1743075"/>
              <a:gd name="connsiteY3" fmla="*/ 157162 h 157162"/>
            </a:gdLst>
            <a:ahLst/>
            <a:cxnLst>
              <a:cxn ang="0">
                <a:pos x="connsiteX0" y="connsiteY0"/>
              </a:cxn>
              <a:cxn ang="0">
                <a:pos x="connsiteX1" y="connsiteY1"/>
              </a:cxn>
              <a:cxn ang="0">
                <a:pos x="connsiteX2" y="connsiteY2"/>
              </a:cxn>
              <a:cxn ang="0">
                <a:pos x="connsiteX3" y="connsiteY3"/>
              </a:cxn>
            </a:cxnLst>
            <a:rect l="l" t="t" r="r" b="b"/>
            <a:pathLst>
              <a:path w="1743075" h="157162">
                <a:moveTo>
                  <a:pt x="0" y="0"/>
                </a:moveTo>
                <a:lnTo>
                  <a:pt x="0" y="71437"/>
                </a:lnTo>
                <a:lnTo>
                  <a:pt x="1743075" y="71437"/>
                </a:lnTo>
                <a:lnTo>
                  <a:pt x="1743075" y="157162"/>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93" name="Freeform 92">
            <a:extLst>
              <a:ext uri="{FF2B5EF4-FFF2-40B4-BE49-F238E27FC236}">
                <a16:creationId xmlns="" xmlns:a16="http://schemas.microsoft.com/office/drawing/2014/main" id="{F788AF0C-39DA-408B-B97C-3EC729111556}"/>
              </a:ext>
            </a:extLst>
          </p:cNvPr>
          <p:cNvSpPr/>
          <p:nvPr/>
        </p:nvSpPr>
        <p:spPr>
          <a:xfrm>
            <a:off x="16267569" y="5715758"/>
            <a:ext cx="223690" cy="502920"/>
          </a:xfrm>
          <a:custGeom>
            <a:avLst/>
            <a:gdLst>
              <a:gd name="connsiteX0" fmla="*/ 0 w 167640"/>
              <a:gd name="connsiteY0" fmla="*/ 0 h 251460"/>
              <a:gd name="connsiteX1" fmla="*/ 167640 w 167640"/>
              <a:gd name="connsiteY1" fmla="*/ 0 h 251460"/>
              <a:gd name="connsiteX2" fmla="*/ 167640 w 167640"/>
              <a:gd name="connsiteY2" fmla="*/ 251460 h 251460"/>
            </a:gdLst>
            <a:ahLst/>
            <a:cxnLst>
              <a:cxn ang="0">
                <a:pos x="connsiteX0" y="connsiteY0"/>
              </a:cxn>
              <a:cxn ang="0">
                <a:pos x="connsiteX1" y="connsiteY1"/>
              </a:cxn>
              <a:cxn ang="0">
                <a:pos x="connsiteX2" y="connsiteY2"/>
              </a:cxn>
            </a:cxnLst>
            <a:rect l="l" t="t" r="r" b="b"/>
            <a:pathLst>
              <a:path w="167640" h="251460">
                <a:moveTo>
                  <a:pt x="0" y="0"/>
                </a:moveTo>
                <a:lnTo>
                  <a:pt x="167640" y="0"/>
                </a:lnTo>
                <a:lnTo>
                  <a:pt x="167640" y="25146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94" name="Straight Connector 93">
            <a:extLst>
              <a:ext uri="{FF2B5EF4-FFF2-40B4-BE49-F238E27FC236}">
                <a16:creationId xmlns="" xmlns:a16="http://schemas.microsoft.com/office/drawing/2014/main" id="{5B093C11-32D4-439B-96AD-F2294042B1E5}"/>
              </a:ext>
            </a:extLst>
          </p:cNvPr>
          <p:cNvCxnSpPr/>
          <p:nvPr/>
        </p:nvCxnSpPr>
        <p:spPr>
          <a:xfrm>
            <a:off x="16491248" y="7771228"/>
            <a:ext cx="0" cy="751200"/>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95" name="Rectangle 94">
            <a:extLst>
              <a:ext uri="{FF2B5EF4-FFF2-40B4-BE49-F238E27FC236}">
                <a16:creationId xmlns="" xmlns:a16="http://schemas.microsoft.com/office/drawing/2014/main" id="{04B60D42-220F-4F99-9E18-6DAE6EA50D7E}"/>
              </a:ext>
            </a:extLst>
          </p:cNvPr>
          <p:cNvSpPr/>
          <p:nvPr/>
        </p:nvSpPr>
        <p:spPr>
          <a:xfrm>
            <a:off x="8432132" y="9337223"/>
            <a:ext cx="818680" cy="492442"/>
          </a:xfrm>
          <a:prstGeom prst="rect">
            <a:avLst/>
          </a:prstGeom>
          <a:solidFill>
            <a:srgbClr val="8064A2"/>
          </a:solidFill>
          <a:ln w="3175">
            <a:solidFill>
              <a:schemeClr val="bg1">
                <a:lumMod val="85000"/>
              </a:schemeClr>
            </a:solidFill>
          </a:ln>
          <a:effectLst/>
        </p:spPr>
        <p:txBody>
          <a:bodyPr wrap="square" lIns="182880" tIns="91440" rIns="182880" bIns="91440">
            <a:spAutoFit/>
          </a:bodyPr>
          <a:lstStyle/>
          <a:p>
            <a:pPr algn="ctr" defTabSz="1371600"/>
            <a:r>
              <a:rPr lang="en-US" sz="2000" dirty="0">
                <a:solidFill>
                  <a:prstClr val="white"/>
                </a:solidFill>
                <a:latin typeface="Arial" pitchFamily="34" charset="0"/>
                <a:cs typeface="Arial" pitchFamily="34" charset="0"/>
              </a:rPr>
              <a:t>EA</a:t>
            </a:r>
          </a:p>
        </p:txBody>
      </p:sp>
      <p:cxnSp>
        <p:nvCxnSpPr>
          <p:cNvPr id="96" name="Straight Connector 95">
            <a:extLst>
              <a:ext uri="{FF2B5EF4-FFF2-40B4-BE49-F238E27FC236}">
                <a16:creationId xmlns="" xmlns:a16="http://schemas.microsoft.com/office/drawing/2014/main" id="{47F4673F-D02D-49C0-B6DC-0AE23564453F}"/>
              </a:ext>
            </a:extLst>
          </p:cNvPr>
          <p:cNvCxnSpPr/>
          <p:nvPr/>
        </p:nvCxnSpPr>
        <p:spPr>
          <a:xfrm>
            <a:off x="8841472" y="8522443"/>
            <a:ext cx="0" cy="32573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grpSp>
        <p:nvGrpSpPr>
          <p:cNvPr id="97" name="Group 96">
            <a:extLst>
              <a:ext uri="{FF2B5EF4-FFF2-40B4-BE49-F238E27FC236}">
                <a16:creationId xmlns="" xmlns:a16="http://schemas.microsoft.com/office/drawing/2014/main" id="{27C2B663-3911-4A94-AFFF-CE3C66FF6E5A}"/>
              </a:ext>
            </a:extLst>
          </p:cNvPr>
          <p:cNvGrpSpPr/>
          <p:nvPr/>
        </p:nvGrpSpPr>
        <p:grpSpPr>
          <a:xfrm>
            <a:off x="3918709" y="9075088"/>
            <a:ext cx="4036696" cy="792584"/>
            <a:chOff x="1966626" y="4559415"/>
            <a:chExt cx="2018348" cy="396292"/>
          </a:xfrm>
        </p:grpSpPr>
        <p:grpSp>
          <p:nvGrpSpPr>
            <p:cNvPr id="98" name="Group 97">
              <a:extLst>
                <a:ext uri="{FF2B5EF4-FFF2-40B4-BE49-F238E27FC236}">
                  <a16:creationId xmlns="" xmlns:a16="http://schemas.microsoft.com/office/drawing/2014/main" id="{B288A43A-2FCD-4A29-9C89-AC5FD64C771A}"/>
                </a:ext>
              </a:extLst>
            </p:cNvPr>
            <p:cNvGrpSpPr/>
            <p:nvPr/>
          </p:nvGrpSpPr>
          <p:grpSpPr>
            <a:xfrm>
              <a:off x="1966626" y="4559415"/>
              <a:ext cx="648575" cy="396292"/>
              <a:chOff x="2576117" y="4606008"/>
              <a:chExt cx="648575" cy="396292"/>
            </a:xfrm>
          </p:grpSpPr>
          <p:sp>
            <p:nvSpPr>
              <p:cNvPr id="108" name="Freeform 17">
                <a:extLst>
                  <a:ext uri="{FF2B5EF4-FFF2-40B4-BE49-F238E27FC236}">
                    <a16:creationId xmlns="" xmlns:a16="http://schemas.microsoft.com/office/drawing/2014/main" id="{19ED3E71-9290-4985-B718-7EBA4F3A5DA3}"/>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9" name="Rectangle 108">
                <a:extLst>
                  <a:ext uri="{FF2B5EF4-FFF2-40B4-BE49-F238E27FC236}">
                    <a16:creationId xmlns="" xmlns:a16="http://schemas.microsoft.com/office/drawing/2014/main" id="{199E35E7-A2A2-4611-9A78-3C9A3B29D6AA}"/>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99" name="Group 98">
              <a:extLst>
                <a:ext uri="{FF2B5EF4-FFF2-40B4-BE49-F238E27FC236}">
                  <a16:creationId xmlns="" xmlns:a16="http://schemas.microsoft.com/office/drawing/2014/main" id="{F6BE04D6-B50C-434E-B7FD-88CF40995827}"/>
                </a:ext>
              </a:extLst>
            </p:cNvPr>
            <p:cNvGrpSpPr/>
            <p:nvPr/>
          </p:nvGrpSpPr>
          <p:grpSpPr>
            <a:xfrm>
              <a:off x="2623050" y="4559415"/>
              <a:ext cx="277480" cy="396292"/>
              <a:chOff x="2761657" y="4606008"/>
              <a:chExt cx="277480" cy="396292"/>
            </a:xfrm>
          </p:grpSpPr>
          <p:sp>
            <p:nvSpPr>
              <p:cNvPr id="106" name="Freeform 17">
                <a:extLst>
                  <a:ext uri="{FF2B5EF4-FFF2-40B4-BE49-F238E27FC236}">
                    <a16:creationId xmlns="" xmlns:a16="http://schemas.microsoft.com/office/drawing/2014/main" id="{0658600F-151E-4DBF-A512-AB5CCF5D94F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7" name="Rectangle 106">
                <a:extLst>
                  <a:ext uri="{FF2B5EF4-FFF2-40B4-BE49-F238E27FC236}">
                    <a16:creationId xmlns="" xmlns:a16="http://schemas.microsoft.com/office/drawing/2014/main" id="{5A56E83A-AA72-4981-922B-27068CFF7E0A}"/>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00" name="Group 99">
              <a:extLst>
                <a:ext uri="{FF2B5EF4-FFF2-40B4-BE49-F238E27FC236}">
                  <a16:creationId xmlns="" xmlns:a16="http://schemas.microsoft.com/office/drawing/2014/main" id="{EE5FF0D4-DE50-43C7-95AF-A1F5617777B0}"/>
                </a:ext>
              </a:extLst>
            </p:cNvPr>
            <p:cNvGrpSpPr/>
            <p:nvPr/>
          </p:nvGrpSpPr>
          <p:grpSpPr>
            <a:xfrm>
              <a:off x="2908387" y="4559415"/>
              <a:ext cx="741549" cy="396292"/>
              <a:chOff x="2529623" y="4606008"/>
              <a:chExt cx="741549" cy="396292"/>
            </a:xfrm>
          </p:grpSpPr>
          <p:sp>
            <p:nvSpPr>
              <p:cNvPr id="104" name="Freeform 17">
                <a:extLst>
                  <a:ext uri="{FF2B5EF4-FFF2-40B4-BE49-F238E27FC236}">
                    <a16:creationId xmlns="" xmlns:a16="http://schemas.microsoft.com/office/drawing/2014/main" id="{D200DBEC-906C-4F9F-8AA8-1DBECA9B0D3E}"/>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5" name="Rectangle 104">
                <a:extLst>
                  <a:ext uri="{FF2B5EF4-FFF2-40B4-BE49-F238E27FC236}">
                    <a16:creationId xmlns="" xmlns:a16="http://schemas.microsoft.com/office/drawing/2014/main" id="{FCEA44CF-088A-4AFE-BD7B-9859C6073D17}"/>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01" name="Group 100">
              <a:extLst>
                <a:ext uri="{FF2B5EF4-FFF2-40B4-BE49-F238E27FC236}">
                  <a16:creationId xmlns="" xmlns:a16="http://schemas.microsoft.com/office/drawing/2014/main" id="{D79FD319-E14A-46CE-B09E-79977DD222D3}"/>
                </a:ext>
              </a:extLst>
            </p:cNvPr>
            <p:cNvGrpSpPr/>
            <p:nvPr/>
          </p:nvGrpSpPr>
          <p:grpSpPr>
            <a:xfrm>
              <a:off x="3657801" y="4559415"/>
              <a:ext cx="327173" cy="396292"/>
              <a:chOff x="2736818" y="4606008"/>
              <a:chExt cx="327173" cy="396292"/>
            </a:xfrm>
          </p:grpSpPr>
          <p:sp>
            <p:nvSpPr>
              <p:cNvPr id="102" name="Freeform 17">
                <a:extLst>
                  <a:ext uri="{FF2B5EF4-FFF2-40B4-BE49-F238E27FC236}">
                    <a16:creationId xmlns="" xmlns:a16="http://schemas.microsoft.com/office/drawing/2014/main" id="{37ED4FE1-FFF6-4C48-8A84-0AD02E3E9F8A}"/>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03" name="Rectangle 102">
                <a:extLst>
                  <a:ext uri="{FF2B5EF4-FFF2-40B4-BE49-F238E27FC236}">
                    <a16:creationId xmlns="" xmlns:a16="http://schemas.microsoft.com/office/drawing/2014/main" id="{A9532DAE-D0F1-4EC1-9B67-3190A85BF710}"/>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10" name="Right Brace 109">
            <a:extLst>
              <a:ext uri="{FF2B5EF4-FFF2-40B4-BE49-F238E27FC236}">
                <a16:creationId xmlns="" xmlns:a16="http://schemas.microsoft.com/office/drawing/2014/main" id="{BFC83F8F-9ACE-4967-9018-A106DBF4ECAD}"/>
              </a:ext>
            </a:extLst>
          </p:cNvPr>
          <p:cNvSpPr/>
          <p:nvPr/>
        </p:nvSpPr>
        <p:spPr>
          <a:xfrm rot="16200000">
            <a:off x="5870880" y="6983792"/>
            <a:ext cx="480496" cy="3591560"/>
          </a:xfrm>
          <a:prstGeom prst="rightBrace">
            <a:avLst>
              <a:gd name="adj1" fmla="val 26166"/>
              <a:gd name="adj2" fmla="val 89250"/>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11" name="Group 110">
            <a:extLst>
              <a:ext uri="{FF2B5EF4-FFF2-40B4-BE49-F238E27FC236}">
                <a16:creationId xmlns="" xmlns:a16="http://schemas.microsoft.com/office/drawing/2014/main" id="{7172D24B-4F8F-4D92-A324-809406BFCB66}"/>
              </a:ext>
            </a:extLst>
          </p:cNvPr>
          <p:cNvGrpSpPr/>
          <p:nvPr/>
        </p:nvGrpSpPr>
        <p:grpSpPr>
          <a:xfrm>
            <a:off x="616325" y="1626425"/>
            <a:ext cx="1483098" cy="3716382"/>
            <a:chOff x="148255" y="1134167"/>
            <a:chExt cx="741549" cy="1858191"/>
          </a:xfrm>
        </p:grpSpPr>
        <p:grpSp>
          <p:nvGrpSpPr>
            <p:cNvPr id="112" name="Group 111">
              <a:extLst>
                <a:ext uri="{FF2B5EF4-FFF2-40B4-BE49-F238E27FC236}">
                  <a16:creationId xmlns="" xmlns:a16="http://schemas.microsoft.com/office/drawing/2014/main" id="{E1805E6C-2B77-4084-8D78-61627D67BC03}"/>
                </a:ext>
              </a:extLst>
            </p:cNvPr>
            <p:cNvGrpSpPr/>
            <p:nvPr/>
          </p:nvGrpSpPr>
          <p:grpSpPr>
            <a:xfrm>
              <a:off x="194749" y="2596066"/>
              <a:ext cx="648575" cy="396292"/>
              <a:chOff x="2576117" y="4606008"/>
              <a:chExt cx="648575" cy="396292"/>
            </a:xfrm>
          </p:grpSpPr>
          <p:sp>
            <p:nvSpPr>
              <p:cNvPr id="122" name="Freeform 17">
                <a:extLst>
                  <a:ext uri="{FF2B5EF4-FFF2-40B4-BE49-F238E27FC236}">
                    <a16:creationId xmlns="" xmlns:a16="http://schemas.microsoft.com/office/drawing/2014/main" id="{ADBDDEF2-81C5-4B71-890A-915CC3D35A4C}"/>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3" name="Rectangle 122">
                <a:extLst>
                  <a:ext uri="{FF2B5EF4-FFF2-40B4-BE49-F238E27FC236}">
                    <a16:creationId xmlns="" xmlns:a16="http://schemas.microsoft.com/office/drawing/2014/main" id="{74668499-E095-4B59-A0C4-9B756907F2BB}"/>
                  </a:ext>
                </a:extLst>
              </p:cNvPr>
              <p:cNvSpPr/>
              <p:nvPr/>
            </p:nvSpPr>
            <p:spPr>
              <a:xfrm>
                <a:off x="2576117" y="4802245"/>
                <a:ext cx="648575"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Business </a:t>
                </a:r>
              </a:p>
            </p:txBody>
          </p:sp>
        </p:grpSp>
        <p:grpSp>
          <p:nvGrpSpPr>
            <p:cNvPr id="113" name="Group 112">
              <a:extLst>
                <a:ext uri="{FF2B5EF4-FFF2-40B4-BE49-F238E27FC236}">
                  <a16:creationId xmlns="" xmlns:a16="http://schemas.microsoft.com/office/drawing/2014/main" id="{F72E7396-F77C-466A-B25B-6B89AB30FBCC}"/>
                </a:ext>
              </a:extLst>
            </p:cNvPr>
            <p:cNvGrpSpPr/>
            <p:nvPr/>
          </p:nvGrpSpPr>
          <p:grpSpPr>
            <a:xfrm>
              <a:off x="380289" y="2108767"/>
              <a:ext cx="277480" cy="396292"/>
              <a:chOff x="2761657" y="4606008"/>
              <a:chExt cx="277480" cy="396292"/>
            </a:xfrm>
          </p:grpSpPr>
          <p:sp>
            <p:nvSpPr>
              <p:cNvPr id="120" name="Freeform 17">
                <a:extLst>
                  <a:ext uri="{FF2B5EF4-FFF2-40B4-BE49-F238E27FC236}">
                    <a16:creationId xmlns="" xmlns:a16="http://schemas.microsoft.com/office/drawing/2014/main" id="{C47C6119-5ED6-4BEC-B235-C869544A51D4}"/>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FBB62B"/>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21" name="Rectangle 120">
                <a:extLst>
                  <a:ext uri="{FF2B5EF4-FFF2-40B4-BE49-F238E27FC236}">
                    <a16:creationId xmlns="" xmlns:a16="http://schemas.microsoft.com/office/drawing/2014/main" id="{0C12642D-3209-4769-A4E2-62AC9CA2267E}"/>
                  </a:ext>
                </a:extLst>
              </p:cNvPr>
              <p:cNvSpPr/>
              <p:nvPr/>
            </p:nvSpPr>
            <p:spPr>
              <a:xfrm>
                <a:off x="2761657" y="4802245"/>
                <a:ext cx="277480"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QA</a:t>
                </a:r>
              </a:p>
            </p:txBody>
          </p:sp>
        </p:grpSp>
        <p:grpSp>
          <p:nvGrpSpPr>
            <p:cNvPr id="114" name="Group 113">
              <a:extLst>
                <a:ext uri="{FF2B5EF4-FFF2-40B4-BE49-F238E27FC236}">
                  <a16:creationId xmlns="" xmlns:a16="http://schemas.microsoft.com/office/drawing/2014/main" id="{D0AFFC20-16D8-460C-9C59-70F317573A7F}"/>
                </a:ext>
              </a:extLst>
            </p:cNvPr>
            <p:cNvGrpSpPr/>
            <p:nvPr/>
          </p:nvGrpSpPr>
          <p:grpSpPr>
            <a:xfrm>
              <a:off x="148255" y="1621467"/>
              <a:ext cx="741549" cy="396292"/>
              <a:chOff x="2529623" y="4606008"/>
              <a:chExt cx="741549" cy="396292"/>
            </a:xfrm>
          </p:grpSpPr>
          <p:sp>
            <p:nvSpPr>
              <p:cNvPr id="118" name="Freeform 17">
                <a:extLst>
                  <a:ext uri="{FF2B5EF4-FFF2-40B4-BE49-F238E27FC236}">
                    <a16:creationId xmlns="" xmlns:a16="http://schemas.microsoft.com/office/drawing/2014/main" id="{3A2E498E-74FA-4554-863F-E550E4552272}"/>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3EABD8"/>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9" name="Rectangle 118">
                <a:extLst>
                  <a:ext uri="{FF2B5EF4-FFF2-40B4-BE49-F238E27FC236}">
                    <a16:creationId xmlns="" xmlns:a16="http://schemas.microsoft.com/office/drawing/2014/main" id="{F8B77400-0C3D-4019-9874-C0897C79C0B8}"/>
                  </a:ext>
                </a:extLst>
              </p:cNvPr>
              <p:cNvSpPr/>
              <p:nvPr/>
            </p:nvSpPr>
            <p:spPr>
              <a:xfrm>
                <a:off x="2529623" y="4802245"/>
                <a:ext cx="741549"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Developers</a:t>
                </a:r>
              </a:p>
            </p:txBody>
          </p:sp>
        </p:grpSp>
        <p:grpSp>
          <p:nvGrpSpPr>
            <p:cNvPr id="115" name="Group 114">
              <a:extLst>
                <a:ext uri="{FF2B5EF4-FFF2-40B4-BE49-F238E27FC236}">
                  <a16:creationId xmlns="" xmlns:a16="http://schemas.microsoft.com/office/drawing/2014/main" id="{0F11E32C-268E-4BF8-82A9-57B6D3B7DC10}"/>
                </a:ext>
              </a:extLst>
            </p:cNvPr>
            <p:cNvGrpSpPr/>
            <p:nvPr/>
          </p:nvGrpSpPr>
          <p:grpSpPr>
            <a:xfrm>
              <a:off x="355450" y="1134167"/>
              <a:ext cx="327173" cy="396292"/>
              <a:chOff x="2736818" y="4606008"/>
              <a:chExt cx="327173" cy="396292"/>
            </a:xfrm>
          </p:grpSpPr>
          <p:sp>
            <p:nvSpPr>
              <p:cNvPr id="116" name="Freeform 17">
                <a:extLst>
                  <a:ext uri="{FF2B5EF4-FFF2-40B4-BE49-F238E27FC236}">
                    <a16:creationId xmlns="" xmlns:a16="http://schemas.microsoft.com/office/drawing/2014/main" id="{E6ED29C9-8F3B-489E-BDB3-373D62710165}"/>
                  </a:ext>
                </a:extLst>
              </p:cNvPr>
              <p:cNvSpPr>
                <a:spLocks noEditPoints="1"/>
              </p:cNvSpPr>
              <p:nvPr/>
            </p:nvSpPr>
            <p:spPr bwMode="auto">
              <a:xfrm>
                <a:off x="2798732" y="4606008"/>
                <a:ext cx="203330" cy="237539"/>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7FC347"/>
              </a:solidFill>
              <a:ln>
                <a:noFill/>
              </a:ln>
            </p:spPr>
            <p:txBody>
              <a:bodyPr vert="horz" wrap="square" lIns="91440" tIns="45720" rIns="91440" bIns="4572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sp>
            <p:nvSpPr>
              <p:cNvPr id="117" name="Rectangle 116">
                <a:extLst>
                  <a:ext uri="{FF2B5EF4-FFF2-40B4-BE49-F238E27FC236}">
                    <a16:creationId xmlns="" xmlns:a16="http://schemas.microsoft.com/office/drawing/2014/main" id="{651B2626-B1A7-4574-A726-967F644D3FA3}"/>
                  </a:ext>
                </a:extLst>
              </p:cNvPr>
              <p:cNvSpPr/>
              <p:nvPr/>
            </p:nvSpPr>
            <p:spPr>
              <a:xfrm>
                <a:off x="2736818" y="4802245"/>
                <a:ext cx="327173" cy="200055"/>
              </a:xfrm>
              <a:prstGeom prst="rect">
                <a:avLst/>
              </a:prstGeom>
            </p:spPr>
            <p:txBody>
              <a:bodyPr wrap="none">
                <a:spAutoFit/>
              </a:bodyPr>
              <a:lstStyle/>
              <a:p>
                <a:pPr algn="ctr" defTabSz="1371600"/>
                <a:r>
                  <a:rPr lang="en-US" sz="2000" dirty="0">
                    <a:solidFill>
                      <a:prstClr val="black">
                        <a:lumMod val="65000"/>
                        <a:lumOff val="35000"/>
                      </a:prstClr>
                    </a:solidFill>
                    <a:latin typeface="Arial" pitchFamily="34" charset="0"/>
                    <a:cs typeface="Arial" pitchFamily="34" charset="0"/>
                  </a:rPr>
                  <a:t>Ops</a:t>
                </a:r>
              </a:p>
            </p:txBody>
          </p:sp>
        </p:grpSp>
      </p:grpSp>
      <p:sp>
        <p:nvSpPr>
          <p:cNvPr id="124" name="Right Brace 123">
            <a:extLst>
              <a:ext uri="{FF2B5EF4-FFF2-40B4-BE49-F238E27FC236}">
                <a16:creationId xmlns="" xmlns:a16="http://schemas.microsoft.com/office/drawing/2014/main" id="{7B014FE6-D14C-4234-96F4-D9A9410DE8BB}"/>
              </a:ext>
            </a:extLst>
          </p:cNvPr>
          <p:cNvSpPr/>
          <p:nvPr/>
        </p:nvSpPr>
        <p:spPr>
          <a:xfrm>
            <a:off x="2140875" y="1861896"/>
            <a:ext cx="325770" cy="3257288"/>
          </a:xfrm>
          <a:prstGeom prst="rightBrace">
            <a:avLst>
              <a:gd name="adj1" fmla="val 58038"/>
              <a:gd name="adj2" fmla="val 67545"/>
            </a:avLst>
          </a:prstGeom>
          <a:ln w="6350">
            <a:solidFill>
              <a:srgbClr val="3EABD8"/>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sp>
        <p:nvSpPr>
          <p:cNvPr id="125" name="Right Brace 124">
            <a:extLst>
              <a:ext uri="{FF2B5EF4-FFF2-40B4-BE49-F238E27FC236}">
                <a16:creationId xmlns="" xmlns:a16="http://schemas.microsoft.com/office/drawing/2014/main" id="{A403A8D0-2328-4779-931F-1035F025847F}"/>
              </a:ext>
            </a:extLst>
          </p:cNvPr>
          <p:cNvSpPr/>
          <p:nvPr/>
        </p:nvSpPr>
        <p:spPr>
          <a:xfrm>
            <a:off x="1928981" y="1866412"/>
            <a:ext cx="325770" cy="2262956"/>
          </a:xfrm>
          <a:prstGeom prst="rightBrace">
            <a:avLst>
              <a:gd name="adj1" fmla="val 58038"/>
              <a:gd name="adj2" fmla="val 5295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lIns="182880" tIns="91440" rIns="182880" bIns="91440" rtlCol="0" anchor="ctr"/>
          <a:lstStyle/>
          <a:p>
            <a:pPr algn="ctr" defTabSz="1371600"/>
            <a:endParaRPr lang="en-US" sz="2800">
              <a:solidFill>
                <a:prstClr val="black"/>
              </a:solidFill>
              <a:latin typeface="Arial" pitchFamily="34" charset="0"/>
              <a:cs typeface="Arial" pitchFamily="34" charset="0"/>
            </a:endParaRPr>
          </a:p>
        </p:txBody>
      </p:sp>
      <p:grpSp>
        <p:nvGrpSpPr>
          <p:cNvPr id="126" name="Group 125">
            <a:extLst>
              <a:ext uri="{FF2B5EF4-FFF2-40B4-BE49-F238E27FC236}">
                <a16:creationId xmlns="" xmlns:a16="http://schemas.microsoft.com/office/drawing/2014/main" id="{BD1CD970-33BF-41E0-8E88-537C7DEA0288}"/>
              </a:ext>
            </a:extLst>
          </p:cNvPr>
          <p:cNvGrpSpPr/>
          <p:nvPr/>
        </p:nvGrpSpPr>
        <p:grpSpPr>
          <a:xfrm>
            <a:off x="13134182" y="1269878"/>
            <a:ext cx="524668" cy="524668"/>
            <a:chOff x="933050" y="4081535"/>
            <a:chExt cx="285725" cy="285725"/>
          </a:xfrm>
        </p:grpSpPr>
        <p:sp>
          <p:nvSpPr>
            <p:cNvPr id="127" name="Freeform 21">
              <a:extLst>
                <a:ext uri="{FF2B5EF4-FFF2-40B4-BE49-F238E27FC236}">
                  <a16:creationId xmlns="" xmlns:a16="http://schemas.microsoft.com/office/drawing/2014/main" id="{084E5986-3D62-4912-B23B-46BB706F1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28" name="Oval 127">
              <a:extLst>
                <a:ext uri="{FF2B5EF4-FFF2-40B4-BE49-F238E27FC236}">
                  <a16:creationId xmlns="" xmlns:a16="http://schemas.microsoft.com/office/drawing/2014/main" id="{0428A932-50AB-4A8B-B6D1-00E53C98474B}"/>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29" name="Group 128">
            <a:extLst>
              <a:ext uri="{FF2B5EF4-FFF2-40B4-BE49-F238E27FC236}">
                <a16:creationId xmlns="" xmlns:a16="http://schemas.microsoft.com/office/drawing/2014/main" id="{8685A1D9-7372-428D-BB1C-CEEBC526B600}"/>
              </a:ext>
            </a:extLst>
          </p:cNvPr>
          <p:cNvGrpSpPr/>
          <p:nvPr/>
        </p:nvGrpSpPr>
        <p:grpSpPr>
          <a:xfrm>
            <a:off x="10757336" y="1269878"/>
            <a:ext cx="524668" cy="524668"/>
            <a:chOff x="933050" y="4081535"/>
            <a:chExt cx="285725" cy="285725"/>
          </a:xfrm>
        </p:grpSpPr>
        <p:sp>
          <p:nvSpPr>
            <p:cNvPr id="130" name="Freeform 21">
              <a:extLst>
                <a:ext uri="{FF2B5EF4-FFF2-40B4-BE49-F238E27FC236}">
                  <a16:creationId xmlns="" xmlns:a16="http://schemas.microsoft.com/office/drawing/2014/main" id="{431A3D64-B821-46B3-A694-80AF7F8D3554}"/>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1" name="Oval 130">
              <a:extLst>
                <a:ext uri="{FF2B5EF4-FFF2-40B4-BE49-F238E27FC236}">
                  <a16:creationId xmlns="" xmlns:a16="http://schemas.microsoft.com/office/drawing/2014/main" id="{444F05F8-BDC5-40EB-BA93-C4F8E0B285F1}"/>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2" name="Group 131">
            <a:extLst>
              <a:ext uri="{FF2B5EF4-FFF2-40B4-BE49-F238E27FC236}">
                <a16:creationId xmlns="" xmlns:a16="http://schemas.microsoft.com/office/drawing/2014/main" id="{59A586F8-C509-4BBD-AFC2-360C701F8703}"/>
              </a:ext>
            </a:extLst>
          </p:cNvPr>
          <p:cNvGrpSpPr/>
          <p:nvPr/>
        </p:nvGrpSpPr>
        <p:grpSpPr>
          <a:xfrm>
            <a:off x="16205539" y="8637963"/>
            <a:ext cx="571450" cy="571450"/>
            <a:chOff x="933050" y="4081535"/>
            <a:chExt cx="285725" cy="285725"/>
          </a:xfrm>
        </p:grpSpPr>
        <p:sp>
          <p:nvSpPr>
            <p:cNvPr id="133" name="Freeform 21">
              <a:extLst>
                <a:ext uri="{FF2B5EF4-FFF2-40B4-BE49-F238E27FC236}">
                  <a16:creationId xmlns="" xmlns:a16="http://schemas.microsoft.com/office/drawing/2014/main" id="{55869992-27C6-4DE3-83BB-E784BABB4B5B}"/>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4" name="Oval 133">
              <a:extLst>
                <a:ext uri="{FF2B5EF4-FFF2-40B4-BE49-F238E27FC236}">
                  <a16:creationId xmlns="" xmlns:a16="http://schemas.microsoft.com/office/drawing/2014/main" id="{56FB3CE3-986B-4840-AEFD-4D98C4A1FA33}"/>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35" name="Group 134">
            <a:extLst>
              <a:ext uri="{FF2B5EF4-FFF2-40B4-BE49-F238E27FC236}">
                <a16:creationId xmlns="" xmlns:a16="http://schemas.microsoft.com/office/drawing/2014/main" id="{0FB57F86-5566-4BA5-AF26-2B916D62B57E}"/>
              </a:ext>
            </a:extLst>
          </p:cNvPr>
          <p:cNvGrpSpPr/>
          <p:nvPr/>
        </p:nvGrpSpPr>
        <p:grpSpPr>
          <a:xfrm>
            <a:off x="8595864" y="8834652"/>
            <a:ext cx="491216" cy="491216"/>
            <a:chOff x="933050" y="4081535"/>
            <a:chExt cx="285725" cy="285725"/>
          </a:xfrm>
        </p:grpSpPr>
        <p:sp>
          <p:nvSpPr>
            <p:cNvPr id="136" name="Freeform 21">
              <a:extLst>
                <a:ext uri="{FF2B5EF4-FFF2-40B4-BE49-F238E27FC236}">
                  <a16:creationId xmlns="" xmlns:a16="http://schemas.microsoft.com/office/drawing/2014/main" id="{6F0D897A-69D2-48BF-8719-97370B6C1F9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37" name="Oval 136">
              <a:extLst>
                <a:ext uri="{FF2B5EF4-FFF2-40B4-BE49-F238E27FC236}">
                  <a16:creationId xmlns="" xmlns:a16="http://schemas.microsoft.com/office/drawing/2014/main" id="{DC1C4B1C-23CB-45ED-A080-125F0B6FF77D}"/>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sp>
        <p:nvSpPr>
          <p:cNvPr id="138" name="Freeform 17">
            <a:extLst>
              <a:ext uri="{FF2B5EF4-FFF2-40B4-BE49-F238E27FC236}">
                <a16:creationId xmlns="" xmlns:a16="http://schemas.microsoft.com/office/drawing/2014/main" id="{0F7412F0-8FD0-4632-850C-BDFDF7A8667C}"/>
              </a:ext>
            </a:extLst>
          </p:cNvPr>
          <p:cNvSpPr>
            <a:spLocks noEditPoints="1"/>
          </p:cNvSpPr>
          <p:nvPr/>
        </p:nvSpPr>
        <p:spPr bwMode="auto">
          <a:xfrm>
            <a:off x="1996250" y="7423437"/>
            <a:ext cx="406660" cy="475078"/>
          </a:xfrm>
          <a:custGeom>
            <a:avLst/>
            <a:gdLst>
              <a:gd name="T0" fmla="*/ 11851 w 13754"/>
              <a:gd name="T1" fmla="*/ 7514 h 16068"/>
              <a:gd name="T2" fmla="*/ 12698 w 13754"/>
              <a:gd name="T3" fmla="*/ 8472 h 16068"/>
              <a:gd name="T4" fmla="*/ 13318 w 13754"/>
              <a:gd name="T5" fmla="*/ 9569 h 16068"/>
              <a:gd name="T6" fmla="*/ 13676 w 13754"/>
              <a:gd name="T7" fmla="*/ 10781 h 16068"/>
              <a:gd name="T8" fmla="*/ 13753 w 13754"/>
              <a:gd name="T9" fmla="*/ 11934 h 16068"/>
              <a:gd name="T10" fmla="*/ 13739 w 13754"/>
              <a:gd name="T11" fmla="*/ 14148 h 16068"/>
              <a:gd name="T12" fmla="*/ 13714 w 13754"/>
              <a:gd name="T13" fmla="*/ 15934 h 16068"/>
              <a:gd name="T14" fmla="*/ 11235 w 13754"/>
              <a:gd name="T15" fmla="*/ 12226 h 16068"/>
              <a:gd name="T16" fmla="*/ 11157 w 13754"/>
              <a:gd name="T17" fmla="*/ 11998 h 16068"/>
              <a:gd name="T18" fmla="*/ 11012 w 13754"/>
              <a:gd name="T19" fmla="*/ 11812 h 16068"/>
              <a:gd name="T20" fmla="*/ 10812 w 13754"/>
              <a:gd name="T21" fmla="*/ 11683 h 16068"/>
              <a:gd name="T22" fmla="*/ 10574 w 13754"/>
              <a:gd name="T23" fmla="*/ 11629 h 16068"/>
              <a:gd name="T24" fmla="*/ 10330 w 13754"/>
              <a:gd name="T25" fmla="*/ 11660 h 16068"/>
              <a:gd name="T26" fmla="*/ 10118 w 13754"/>
              <a:gd name="T27" fmla="*/ 11769 h 16068"/>
              <a:gd name="T28" fmla="*/ 9955 w 13754"/>
              <a:gd name="T29" fmla="*/ 11940 h 16068"/>
              <a:gd name="T30" fmla="*/ 9857 w 13754"/>
              <a:gd name="T31" fmla="*/ 12157 h 16068"/>
              <a:gd name="T32" fmla="*/ 3920 w 13754"/>
              <a:gd name="T33" fmla="*/ 16068 h 16068"/>
              <a:gd name="T34" fmla="*/ 3888 w 13754"/>
              <a:gd name="T35" fmla="*/ 12124 h 16068"/>
              <a:gd name="T36" fmla="*/ 3780 w 13754"/>
              <a:gd name="T37" fmla="*/ 11911 h 16068"/>
              <a:gd name="T38" fmla="*/ 3608 w 13754"/>
              <a:gd name="T39" fmla="*/ 11749 h 16068"/>
              <a:gd name="T40" fmla="*/ 3391 w 13754"/>
              <a:gd name="T41" fmla="*/ 11650 h 16068"/>
              <a:gd name="T42" fmla="*/ 3144 w 13754"/>
              <a:gd name="T43" fmla="*/ 11632 h 16068"/>
              <a:gd name="T44" fmla="*/ 2911 w 13754"/>
              <a:gd name="T45" fmla="*/ 11698 h 16068"/>
              <a:gd name="T46" fmla="*/ 2718 w 13754"/>
              <a:gd name="T47" fmla="*/ 11835 h 16068"/>
              <a:gd name="T48" fmla="*/ 2581 w 13754"/>
              <a:gd name="T49" fmla="*/ 12028 h 16068"/>
              <a:gd name="T50" fmla="*/ 2515 w 13754"/>
              <a:gd name="T51" fmla="*/ 12261 h 16068"/>
              <a:gd name="T52" fmla="*/ 35 w 13754"/>
              <a:gd name="T53" fmla="*/ 15842 h 16068"/>
              <a:gd name="T54" fmla="*/ 11 w 13754"/>
              <a:gd name="T55" fmla="*/ 13769 h 16068"/>
              <a:gd name="T56" fmla="*/ 0 w 13754"/>
              <a:gd name="T57" fmla="*/ 11780 h 16068"/>
              <a:gd name="T58" fmla="*/ 112 w 13754"/>
              <a:gd name="T59" fmla="*/ 10602 h 16068"/>
              <a:gd name="T60" fmla="*/ 510 w 13754"/>
              <a:gd name="T61" fmla="*/ 9405 h 16068"/>
              <a:gd name="T62" fmla="*/ 1163 w 13754"/>
              <a:gd name="T63" fmla="*/ 8325 h 16068"/>
              <a:gd name="T64" fmla="*/ 2042 w 13754"/>
              <a:gd name="T65" fmla="*/ 7389 h 16068"/>
              <a:gd name="T66" fmla="*/ 2950 w 13754"/>
              <a:gd name="T67" fmla="*/ 7054 h 16068"/>
              <a:gd name="T68" fmla="*/ 3609 w 13754"/>
              <a:gd name="T69" fmla="*/ 7773 h 16068"/>
              <a:gd name="T70" fmla="*/ 4399 w 13754"/>
              <a:gd name="T71" fmla="*/ 8348 h 16068"/>
              <a:gd name="T72" fmla="*/ 5297 w 13754"/>
              <a:gd name="T73" fmla="*/ 8760 h 16068"/>
              <a:gd name="T74" fmla="*/ 6281 w 13754"/>
              <a:gd name="T75" fmla="*/ 8985 h 16068"/>
              <a:gd name="T76" fmla="*/ 8187 w 13754"/>
              <a:gd name="T77" fmla="*/ 14075 h 16068"/>
              <a:gd name="T78" fmla="*/ 7762 w 13754"/>
              <a:gd name="T79" fmla="*/ 8941 h 16068"/>
              <a:gd name="T80" fmla="*/ 8723 w 13754"/>
              <a:gd name="T81" fmla="*/ 8661 h 16068"/>
              <a:gd name="T82" fmla="*/ 9593 w 13754"/>
              <a:gd name="T83" fmla="*/ 8200 h 16068"/>
              <a:gd name="T84" fmla="*/ 10347 w 13754"/>
              <a:gd name="T85" fmla="*/ 7580 h 16068"/>
              <a:gd name="T86" fmla="*/ 10965 w 13754"/>
              <a:gd name="T87" fmla="*/ 6825 h 16068"/>
              <a:gd name="T88" fmla="*/ 7085 w 13754"/>
              <a:gd name="T89" fmla="*/ 10174 h 16068"/>
              <a:gd name="T90" fmla="*/ 7705 w 13754"/>
              <a:gd name="T91" fmla="*/ 83 h 16068"/>
              <a:gd name="T92" fmla="*/ 9007 w 13754"/>
              <a:gd name="T93" fmla="*/ 596 h 16068"/>
              <a:gd name="T94" fmla="*/ 10047 w 13754"/>
              <a:gd name="T95" fmla="*/ 1496 h 16068"/>
              <a:gd name="T96" fmla="*/ 10735 w 13754"/>
              <a:gd name="T97" fmla="*/ 2697 h 16068"/>
              <a:gd name="T98" fmla="*/ 10985 w 13754"/>
              <a:gd name="T99" fmla="*/ 4111 h 16068"/>
              <a:gd name="T100" fmla="*/ 10735 w 13754"/>
              <a:gd name="T101" fmla="*/ 5524 h 16068"/>
              <a:gd name="T102" fmla="*/ 10047 w 13754"/>
              <a:gd name="T103" fmla="*/ 6726 h 16068"/>
              <a:gd name="T104" fmla="*/ 9007 w 13754"/>
              <a:gd name="T105" fmla="*/ 7627 h 16068"/>
              <a:gd name="T106" fmla="*/ 7705 w 13754"/>
              <a:gd name="T107" fmla="*/ 8138 h 16068"/>
              <a:gd name="T108" fmla="*/ 6252 w 13754"/>
              <a:gd name="T109" fmla="*/ 8175 h 16068"/>
              <a:gd name="T110" fmla="*/ 4919 w 13754"/>
              <a:gd name="T111" fmla="*/ 7726 h 16068"/>
              <a:gd name="T112" fmla="*/ 3837 w 13754"/>
              <a:gd name="T113" fmla="*/ 6875 h 16068"/>
              <a:gd name="T114" fmla="*/ 3092 w 13754"/>
              <a:gd name="T115" fmla="*/ 5711 h 16068"/>
              <a:gd name="T116" fmla="*/ 2775 w 13754"/>
              <a:gd name="T117" fmla="*/ 4322 h 16068"/>
              <a:gd name="T118" fmla="*/ 2954 w 13754"/>
              <a:gd name="T119" fmla="*/ 2888 h 16068"/>
              <a:gd name="T120" fmla="*/ 3586 w 13754"/>
              <a:gd name="T121" fmla="*/ 1651 h 16068"/>
              <a:gd name="T122" fmla="*/ 4580 w 13754"/>
              <a:gd name="T123" fmla="*/ 702 h 16068"/>
              <a:gd name="T124" fmla="*/ 5851 w 13754"/>
              <a:gd name="T125" fmla="*/ 130 h 160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54" h="16068">
                <a:moveTo>
                  <a:pt x="10965" y="6825"/>
                </a:moveTo>
                <a:lnTo>
                  <a:pt x="11122" y="6930"/>
                </a:lnTo>
                <a:lnTo>
                  <a:pt x="11275" y="7040"/>
                </a:lnTo>
                <a:lnTo>
                  <a:pt x="11425" y="7152"/>
                </a:lnTo>
                <a:lnTo>
                  <a:pt x="11571" y="7270"/>
                </a:lnTo>
                <a:lnTo>
                  <a:pt x="11712" y="7389"/>
                </a:lnTo>
                <a:lnTo>
                  <a:pt x="11851" y="7514"/>
                </a:lnTo>
                <a:lnTo>
                  <a:pt x="11985" y="7640"/>
                </a:lnTo>
                <a:lnTo>
                  <a:pt x="12115" y="7771"/>
                </a:lnTo>
                <a:lnTo>
                  <a:pt x="12240" y="7905"/>
                </a:lnTo>
                <a:lnTo>
                  <a:pt x="12361" y="8042"/>
                </a:lnTo>
                <a:lnTo>
                  <a:pt x="12479" y="8183"/>
                </a:lnTo>
                <a:lnTo>
                  <a:pt x="12591" y="8325"/>
                </a:lnTo>
                <a:lnTo>
                  <a:pt x="12698" y="8472"/>
                </a:lnTo>
                <a:lnTo>
                  <a:pt x="12802" y="8620"/>
                </a:lnTo>
                <a:lnTo>
                  <a:pt x="12900" y="8772"/>
                </a:lnTo>
                <a:lnTo>
                  <a:pt x="12994" y="8927"/>
                </a:lnTo>
                <a:lnTo>
                  <a:pt x="13083" y="9083"/>
                </a:lnTo>
                <a:lnTo>
                  <a:pt x="13166" y="9243"/>
                </a:lnTo>
                <a:lnTo>
                  <a:pt x="13244" y="9405"/>
                </a:lnTo>
                <a:lnTo>
                  <a:pt x="13318" y="9569"/>
                </a:lnTo>
                <a:lnTo>
                  <a:pt x="13386" y="9736"/>
                </a:lnTo>
                <a:lnTo>
                  <a:pt x="13448" y="9905"/>
                </a:lnTo>
                <a:lnTo>
                  <a:pt x="13505" y="10077"/>
                </a:lnTo>
                <a:lnTo>
                  <a:pt x="13556" y="10249"/>
                </a:lnTo>
                <a:lnTo>
                  <a:pt x="13601" y="10424"/>
                </a:lnTo>
                <a:lnTo>
                  <a:pt x="13642" y="10602"/>
                </a:lnTo>
                <a:lnTo>
                  <a:pt x="13676" y="10781"/>
                </a:lnTo>
                <a:lnTo>
                  <a:pt x="13704" y="10960"/>
                </a:lnTo>
                <a:lnTo>
                  <a:pt x="13726" y="11143"/>
                </a:lnTo>
                <a:lnTo>
                  <a:pt x="13741" y="11327"/>
                </a:lnTo>
                <a:lnTo>
                  <a:pt x="13751" y="11512"/>
                </a:lnTo>
                <a:lnTo>
                  <a:pt x="13754" y="11699"/>
                </a:lnTo>
                <a:lnTo>
                  <a:pt x="13754" y="11781"/>
                </a:lnTo>
                <a:lnTo>
                  <a:pt x="13753" y="11934"/>
                </a:lnTo>
                <a:lnTo>
                  <a:pt x="13752" y="12145"/>
                </a:lnTo>
                <a:lnTo>
                  <a:pt x="13751" y="12408"/>
                </a:lnTo>
                <a:lnTo>
                  <a:pt x="13749" y="12711"/>
                </a:lnTo>
                <a:lnTo>
                  <a:pt x="13747" y="13046"/>
                </a:lnTo>
                <a:lnTo>
                  <a:pt x="13745" y="13404"/>
                </a:lnTo>
                <a:lnTo>
                  <a:pt x="13742" y="13774"/>
                </a:lnTo>
                <a:lnTo>
                  <a:pt x="13739" y="14148"/>
                </a:lnTo>
                <a:lnTo>
                  <a:pt x="13736" y="14515"/>
                </a:lnTo>
                <a:lnTo>
                  <a:pt x="13732" y="14868"/>
                </a:lnTo>
                <a:lnTo>
                  <a:pt x="13728" y="15195"/>
                </a:lnTo>
                <a:lnTo>
                  <a:pt x="13724" y="15489"/>
                </a:lnTo>
                <a:lnTo>
                  <a:pt x="13719" y="15738"/>
                </a:lnTo>
                <a:lnTo>
                  <a:pt x="13716" y="15843"/>
                </a:lnTo>
                <a:lnTo>
                  <a:pt x="13714" y="15934"/>
                </a:lnTo>
                <a:lnTo>
                  <a:pt x="13711" y="16010"/>
                </a:lnTo>
                <a:lnTo>
                  <a:pt x="13708" y="16068"/>
                </a:lnTo>
                <a:lnTo>
                  <a:pt x="11243" y="16068"/>
                </a:lnTo>
                <a:lnTo>
                  <a:pt x="11243" y="12333"/>
                </a:lnTo>
                <a:lnTo>
                  <a:pt x="11242" y="12297"/>
                </a:lnTo>
                <a:lnTo>
                  <a:pt x="11239" y="12261"/>
                </a:lnTo>
                <a:lnTo>
                  <a:pt x="11235" y="12226"/>
                </a:lnTo>
                <a:lnTo>
                  <a:pt x="11229" y="12192"/>
                </a:lnTo>
                <a:lnTo>
                  <a:pt x="11221" y="12157"/>
                </a:lnTo>
                <a:lnTo>
                  <a:pt x="11210" y="12124"/>
                </a:lnTo>
                <a:lnTo>
                  <a:pt x="11199" y="12091"/>
                </a:lnTo>
                <a:lnTo>
                  <a:pt x="11187" y="12059"/>
                </a:lnTo>
                <a:lnTo>
                  <a:pt x="11173" y="12028"/>
                </a:lnTo>
                <a:lnTo>
                  <a:pt x="11157" y="11998"/>
                </a:lnTo>
                <a:lnTo>
                  <a:pt x="11140" y="11968"/>
                </a:lnTo>
                <a:lnTo>
                  <a:pt x="11122" y="11940"/>
                </a:lnTo>
                <a:lnTo>
                  <a:pt x="11102" y="11911"/>
                </a:lnTo>
                <a:lnTo>
                  <a:pt x="11081" y="11885"/>
                </a:lnTo>
                <a:lnTo>
                  <a:pt x="11059" y="11859"/>
                </a:lnTo>
                <a:lnTo>
                  <a:pt x="11036" y="11835"/>
                </a:lnTo>
                <a:lnTo>
                  <a:pt x="11012" y="11812"/>
                </a:lnTo>
                <a:lnTo>
                  <a:pt x="10986" y="11790"/>
                </a:lnTo>
                <a:lnTo>
                  <a:pt x="10959" y="11769"/>
                </a:lnTo>
                <a:lnTo>
                  <a:pt x="10932" y="11749"/>
                </a:lnTo>
                <a:lnTo>
                  <a:pt x="10902" y="11731"/>
                </a:lnTo>
                <a:lnTo>
                  <a:pt x="10873" y="11714"/>
                </a:lnTo>
                <a:lnTo>
                  <a:pt x="10843" y="11698"/>
                </a:lnTo>
                <a:lnTo>
                  <a:pt x="10812" y="11683"/>
                </a:lnTo>
                <a:lnTo>
                  <a:pt x="10780" y="11671"/>
                </a:lnTo>
                <a:lnTo>
                  <a:pt x="10747" y="11660"/>
                </a:lnTo>
                <a:lnTo>
                  <a:pt x="10714" y="11650"/>
                </a:lnTo>
                <a:lnTo>
                  <a:pt x="10680" y="11642"/>
                </a:lnTo>
                <a:lnTo>
                  <a:pt x="10646" y="11636"/>
                </a:lnTo>
                <a:lnTo>
                  <a:pt x="10610" y="11632"/>
                </a:lnTo>
                <a:lnTo>
                  <a:pt x="10574" y="11629"/>
                </a:lnTo>
                <a:lnTo>
                  <a:pt x="10538" y="11628"/>
                </a:lnTo>
                <a:lnTo>
                  <a:pt x="10502" y="11629"/>
                </a:lnTo>
                <a:lnTo>
                  <a:pt x="10467" y="11632"/>
                </a:lnTo>
                <a:lnTo>
                  <a:pt x="10432" y="11636"/>
                </a:lnTo>
                <a:lnTo>
                  <a:pt x="10397" y="11642"/>
                </a:lnTo>
                <a:lnTo>
                  <a:pt x="10363" y="11650"/>
                </a:lnTo>
                <a:lnTo>
                  <a:pt x="10330" y="11660"/>
                </a:lnTo>
                <a:lnTo>
                  <a:pt x="10297" y="11671"/>
                </a:lnTo>
                <a:lnTo>
                  <a:pt x="10265" y="11683"/>
                </a:lnTo>
                <a:lnTo>
                  <a:pt x="10234" y="11698"/>
                </a:lnTo>
                <a:lnTo>
                  <a:pt x="10203" y="11714"/>
                </a:lnTo>
                <a:lnTo>
                  <a:pt x="10174" y="11731"/>
                </a:lnTo>
                <a:lnTo>
                  <a:pt x="10146" y="11749"/>
                </a:lnTo>
                <a:lnTo>
                  <a:pt x="10118" y="11769"/>
                </a:lnTo>
                <a:lnTo>
                  <a:pt x="10092" y="11790"/>
                </a:lnTo>
                <a:lnTo>
                  <a:pt x="10066" y="11812"/>
                </a:lnTo>
                <a:lnTo>
                  <a:pt x="10042" y="11835"/>
                </a:lnTo>
                <a:lnTo>
                  <a:pt x="10018" y="11859"/>
                </a:lnTo>
                <a:lnTo>
                  <a:pt x="9995" y="11885"/>
                </a:lnTo>
                <a:lnTo>
                  <a:pt x="9974" y="11912"/>
                </a:lnTo>
                <a:lnTo>
                  <a:pt x="9955" y="11940"/>
                </a:lnTo>
                <a:lnTo>
                  <a:pt x="9936" y="11969"/>
                </a:lnTo>
                <a:lnTo>
                  <a:pt x="9919" y="11998"/>
                </a:lnTo>
                <a:lnTo>
                  <a:pt x="9904" y="12028"/>
                </a:lnTo>
                <a:lnTo>
                  <a:pt x="9890" y="12059"/>
                </a:lnTo>
                <a:lnTo>
                  <a:pt x="9877" y="12091"/>
                </a:lnTo>
                <a:lnTo>
                  <a:pt x="9866" y="12124"/>
                </a:lnTo>
                <a:lnTo>
                  <a:pt x="9857" y="12157"/>
                </a:lnTo>
                <a:lnTo>
                  <a:pt x="9849" y="12192"/>
                </a:lnTo>
                <a:lnTo>
                  <a:pt x="9843" y="12226"/>
                </a:lnTo>
                <a:lnTo>
                  <a:pt x="9838" y="12261"/>
                </a:lnTo>
                <a:lnTo>
                  <a:pt x="9835" y="12297"/>
                </a:lnTo>
                <a:lnTo>
                  <a:pt x="9834" y="12333"/>
                </a:lnTo>
                <a:lnTo>
                  <a:pt x="9834" y="16068"/>
                </a:lnTo>
                <a:lnTo>
                  <a:pt x="3920" y="16068"/>
                </a:lnTo>
                <a:lnTo>
                  <a:pt x="3920" y="12333"/>
                </a:lnTo>
                <a:lnTo>
                  <a:pt x="3919" y="12297"/>
                </a:lnTo>
                <a:lnTo>
                  <a:pt x="3916" y="12261"/>
                </a:lnTo>
                <a:lnTo>
                  <a:pt x="3911" y="12226"/>
                </a:lnTo>
                <a:lnTo>
                  <a:pt x="3905" y="12192"/>
                </a:lnTo>
                <a:lnTo>
                  <a:pt x="3897" y="12157"/>
                </a:lnTo>
                <a:lnTo>
                  <a:pt x="3888" y="12124"/>
                </a:lnTo>
                <a:lnTo>
                  <a:pt x="3877" y="12091"/>
                </a:lnTo>
                <a:lnTo>
                  <a:pt x="3864" y="12059"/>
                </a:lnTo>
                <a:lnTo>
                  <a:pt x="3850" y="12028"/>
                </a:lnTo>
                <a:lnTo>
                  <a:pt x="3835" y="11998"/>
                </a:lnTo>
                <a:lnTo>
                  <a:pt x="3818" y="11968"/>
                </a:lnTo>
                <a:lnTo>
                  <a:pt x="3799" y="11940"/>
                </a:lnTo>
                <a:lnTo>
                  <a:pt x="3780" y="11911"/>
                </a:lnTo>
                <a:lnTo>
                  <a:pt x="3759" y="11885"/>
                </a:lnTo>
                <a:lnTo>
                  <a:pt x="3736" y="11859"/>
                </a:lnTo>
                <a:lnTo>
                  <a:pt x="3712" y="11835"/>
                </a:lnTo>
                <a:lnTo>
                  <a:pt x="3688" y="11812"/>
                </a:lnTo>
                <a:lnTo>
                  <a:pt x="3662" y="11790"/>
                </a:lnTo>
                <a:lnTo>
                  <a:pt x="3636" y="11769"/>
                </a:lnTo>
                <a:lnTo>
                  <a:pt x="3608" y="11749"/>
                </a:lnTo>
                <a:lnTo>
                  <a:pt x="3580" y="11731"/>
                </a:lnTo>
                <a:lnTo>
                  <a:pt x="3551" y="11714"/>
                </a:lnTo>
                <a:lnTo>
                  <a:pt x="3520" y="11698"/>
                </a:lnTo>
                <a:lnTo>
                  <a:pt x="3489" y="11683"/>
                </a:lnTo>
                <a:lnTo>
                  <a:pt x="3457" y="11671"/>
                </a:lnTo>
                <a:lnTo>
                  <a:pt x="3424" y="11660"/>
                </a:lnTo>
                <a:lnTo>
                  <a:pt x="3391" y="11650"/>
                </a:lnTo>
                <a:lnTo>
                  <a:pt x="3357" y="11642"/>
                </a:lnTo>
                <a:lnTo>
                  <a:pt x="3322" y="11636"/>
                </a:lnTo>
                <a:lnTo>
                  <a:pt x="3287" y="11632"/>
                </a:lnTo>
                <a:lnTo>
                  <a:pt x="3252" y="11629"/>
                </a:lnTo>
                <a:lnTo>
                  <a:pt x="3216" y="11628"/>
                </a:lnTo>
                <a:lnTo>
                  <a:pt x="3180" y="11629"/>
                </a:lnTo>
                <a:lnTo>
                  <a:pt x="3144" y="11632"/>
                </a:lnTo>
                <a:lnTo>
                  <a:pt x="3108" y="11636"/>
                </a:lnTo>
                <a:lnTo>
                  <a:pt x="3074" y="11642"/>
                </a:lnTo>
                <a:lnTo>
                  <a:pt x="3040" y="11650"/>
                </a:lnTo>
                <a:lnTo>
                  <a:pt x="3007" y="11660"/>
                </a:lnTo>
                <a:lnTo>
                  <a:pt x="2974" y="11671"/>
                </a:lnTo>
                <a:lnTo>
                  <a:pt x="2942" y="11683"/>
                </a:lnTo>
                <a:lnTo>
                  <a:pt x="2911" y="11698"/>
                </a:lnTo>
                <a:lnTo>
                  <a:pt x="2881" y="11714"/>
                </a:lnTo>
                <a:lnTo>
                  <a:pt x="2852" y="11731"/>
                </a:lnTo>
                <a:lnTo>
                  <a:pt x="2822" y="11749"/>
                </a:lnTo>
                <a:lnTo>
                  <a:pt x="2795" y="11769"/>
                </a:lnTo>
                <a:lnTo>
                  <a:pt x="2768" y="11790"/>
                </a:lnTo>
                <a:lnTo>
                  <a:pt x="2742" y="11812"/>
                </a:lnTo>
                <a:lnTo>
                  <a:pt x="2718" y="11835"/>
                </a:lnTo>
                <a:lnTo>
                  <a:pt x="2695" y="11859"/>
                </a:lnTo>
                <a:lnTo>
                  <a:pt x="2673" y="11885"/>
                </a:lnTo>
                <a:lnTo>
                  <a:pt x="2652" y="11912"/>
                </a:lnTo>
                <a:lnTo>
                  <a:pt x="2632" y="11940"/>
                </a:lnTo>
                <a:lnTo>
                  <a:pt x="2614" y="11969"/>
                </a:lnTo>
                <a:lnTo>
                  <a:pt x="2597" y="11998"/>
                </a:lnTo>
                <a:lnTo>
                  <a:pt x="2581" y="12028"/>
                </a:lnTo>
                <a:lnTo>
                  <a:pt x="2567" y="12059"/>
                </a:lnTo>
                <a:lnTo>
                  <a:pt x="2555" y="12091"/>
                </a:lnTo>
                <a:lnTo>
                  <a:pt x="2544" y="12124"/>
                </a:lnTo>
                <a:lnTo>
                  <a:pt x="2533" y="12157"/>
                </a:lnTo>
                <a:lnTo>
                  <a:pt x="2525" y="12192"/>
                </a:lnTo>
                <a:lnTo>
                  <a:pt x="2519" y="12226"/>
                </a:lnTo>
                <a:lnTo>
                  <a:pt x="2515" y="12261"/>
                </a:lnTo>
                <a:lnTo>
                  <a:pt x="2512" y="12297"/>
                </a:lnTo>
                <a:lnTo>
                  <a:pt x="2511" y="12333"/>
                </a:lnTo>
                <a:lnTo>
                  <a:pt x="2511" y="16068"/>
                </a:lnTo>
                <a:lnTo>
                  <a:pt x="42" y="16068"/>
                </a:lnTo>
                <a:lnTo>
                  <a:pt x="40" y="16009"/>
                </a:lnTo>
                <a:lnTo>
                  <a:pt x="37" y="15933"/>
                </a:lnTo>
                <a:lnTo>
                  <a:pt x="35" y="15842"/>
                </a:lnTo>
                <a:lnTo>
                  <a:pt x="33" y="15737"/>
                </a:lnTo>
                <a:lnTo>
                  <a:pt x="28" y="15487"/>
                </a:lnTo>
                <a:lnTo>
                  <a:pt x="24" y="15192"/>
                </a:lnTo>
                <a:lnTo>
                  <a:pt x="20" y="14864"/>
                </a:lnTo>
                <a:lnTo>
                  <a:pt x="17" y="14511"/>
                </a:lnTo>
                <a:lnTo>
                  <a:pt x="14" y="14143"/>
                </a:lnTo>
                <a:lnTo>
                  <a:pt x="11" y="13769"/>
                </a:lnTo>
                <a:lnTo>
                  <a:pt x="8" y="13399"/>
                </a:lnTo>
                <a:lnTo>
                  <a:pt x="6" y="13041"/>
                </a:lnTo>
                <a:lnTo>
                  <a:pt x="4" y="12706"/>
                </a:lnTo>
                <a:lnTo>
                  <a:pt x="3" y="12402"/>
                </a:lnTo>
                <a:lnTo>
                  <a:pt x="2" y="12141"/>
                </a:lnTo>
                <a:lnTo>
                  <a:pt x="1" y="11930"/>
                </a:lnTo>
                <a:lnTo>
                  <a:pt x="0" y="11780"/>
                </a:lnTo>
                <a:lnTo>
                  <a:pt x="0" y="11699"/>
                </a:lnTo>
                <a:lnTo>
                  <a:pt x="3" y="11512"/>
                </a:lnTo>
                <a:lnTo>
                  <a:pt x="13" y="11327"/>
                </a:lnTo>
                <a:lnTo>
                  <a:pt x="28" y="11143"/>
                </a:lnTo>
                <a:lnTo>
                  <a:pt x="50" y="10960"/>
                </a:lnTo>
                <a:lnTo>
                  <a:pt x="78" y="10781"/>
                </a:lnTo>
                <a:lnTo>
                  <a:pt x="112" y="10602"/>
                </a:lnTo>
                <a:lnTo>
                  <a:pt x="153" y="10424"/>
                </a:lnTo>
                <a:lnTo>
                  <a:pt x="198" y="10249"/>
                </a:lnTo>
                <a:lnTo>
                  <a:pt x="249" y="10077"/>
                </a:lnTo>
                <a:lnTo>
                  <a:pt x="306" y="9905"/>
                </a:lnTo>
                <a:lnTo>
                  <a:pt x="368" y="9736"/>
                </a:lnTo>
                <a:lnTo>
                  <a:pt x="436" y="9569"/>
                </a:lnTo>
                <a:lnTo>
                  <a:pt x="510" y="9405"/>
                </a:lnTo>
                <a:lnTo>
                  <a:pt x="588" y="9243"/>
                </a:lnTo>
                <a:lnTo>
                  <a:pt x="671" y="9083"/>
                </a:lnTo>
                <a:lnTo>
                  <a:pt x="760" y="8927"/>
                </a:lnTo>
                <a:lnTo>
                  <a:pt x="854" y="8772"/>
                </a:lnTo>
                <a:lnTo>
                  <a:pt x="952" y="8620"/>
                </a:lnTo>
                <a:lnTo>
                  <a:pt x="1056" y="8472"/>
                </a:lnTo>
                <a:lnTo>
                  <a:pt x="1163" y="8325"/>
                </a:lnTo>
                <a:lnTo>
                  <a:pt x="1275" y="8183"/>
                </a:lnTo>
                <a:lnTo>
                  <a:pt x="1393" y="8042"/>
                </a:lnTo>
                <a:lnTo>
                  <a:pt x="1514" y="7905"/>
                </a:lnTo>
                <a:lnTo>
                  <a:pt x="1639" y="7771"/>
                </a:lnTo>
                <a:lnTo>
                  <a:pt x="1769" y="7640"/>
                </a:lnTo>
                <a:lnTo>
                  <a:pt x="1903" y="7514"/>
                </a:lnTo>
                <a:lnTo>
                  <a:pt x="2042" y="7389"/>
                </a:lnTo>
                <a:lnTo>
                  <a:pt x="2183" y="7270"/>
                </a:lnTo>
                <a:lnTo>
                  <a:pt x="2329" y="7152"/>
                </a:lnTo>
                <a:lnTo>
                  <a:pt x="2479" y="7040"/>
                </a:lnTo>
                <a:lnTo>
                  <a:pt x="2632" y="6930"/>
                </a:lnTo>
                <a:lnTo>
                  <a:pt x="2789" y="6825"/>
                </a:lnTo>
                <a:lnTo>
                  <a:pt x="2868" y="6940"/>
                </a:lnTo>
                <a:lnTo>
                  <a:pt x="2950" y="7054"/>
                </a:lnTo>
                <a:lnTo>
                  <a:pt x="3036" y="7164"/>
                </a:lnTo>
                <a:lnTo>
                  <a:pt x="3124" y="7272"/>
                </a:lnTo>
                <a:lnTo>
                  <a:pt x="3216" y="7377"/>
                </a:lnTo>
                <a:lnTo>
                  <a:pt x="3310" y="7481"/>
                </a:lnTo>
                <a:lnTo>
                  <a:pt x="3407" y="7580"/>
                </a:lnTo>
                <a:lnTo>
                  <a:pt x="3507" y="7677"/>
                </a:lnTo>
                <a:lnTo>
                  <a:pt x="3609" y="7773"/>
                </a:lnTo>
                <a:lnTo>
                  <a:pt x="3714" y="7864"/>
                </a:lnTo>
                <a:lnTo>
                  <a:pt x="3823" y="7953"/>
                </a:lnTo>
                <a:lnTo>
                  <a:pt x="3933" y="8038"/>
                </a:lnTo>
                <a:lnTo>
                  <a:pt x="4047" y="8120"/>
                </a:lnTo>
                <a:lnTo>
                  <a:pt x="4161" y="8200"/>
                </a:lnTo>
                <a:lnTo>
                  <a:pt x="4279" y="8276"/>
                </a:lnTo>
                <a:lnTo>
                  <a:pt x="4399" y="8348"/>
                </a:lnTo>
                <a:lnTo>
                  <a:pt x="4521" y="8418"/>
                </a:lnTo>
                <a:lnTo>
                  <a:pt x="4646" y="8484"/>
                </a:lnTo>
                <a:lnTo>
                  <a:pt x="4772" y="8546"/>
                </a:lnTo>
                <a:lnTo>
                  <a:pt x="4900" y="8605"/>
                </a:lnTo>
                <a:lnTo>
                  <a:pt x="5031" y="8661"/>
                </a:lnTo>
                <a:lnTo>
                  <a:pt x="5162" y="8712"/>
                </a:lnTo>
                <a:lnTo>
                  <a:pt x="5297" y="8760"/>
                </a:lnTo>
                <a:lnTo>
                  <a:pt x="5432" y="8804"/>
                </a:lnTo>
                <a:lnTo>
                  <a:pt x="5570" y="8844"/>
                </a:lnTo>
                <a:lnTo>
                  <a:pt x="5709" y="8881"/>
                </a:lnTo>
                <a:lnTo>
                  <a:pt x="5850" y="8913"/>
                </a:lnTo>
                <a:lnTo>
                  <a:pt x="5992" y="8941"/>
                </a:lnTo>
                <a:lnTo>
                  <a:pt x="6136" y="8965"/>
                </a:lnTo>
                <a:lnTo>
                  <a:pt x="6281" y="8985"/>
                </a:lnTo>
                <a:lnTo>
                  <a:pt x="6427" y="9000"/>
                </a:lnTo>
                <a:lnTo>
                  <a:pt x="6575" y="9011"/>
                </a:lnTo>
                <a:lnTo>
                  <a:pt x="6122" y="9403"/>
                </a:lnTo>
                <a:lnTo>
                  <a:pt x="6346" y="10260"/>
                </a:lnTo>
                <a:lnTo>
                  <a:pt x="5567" y="14075"/>
                </a:lnTo>
                <a:lnTo>
                  <a:pt x="6877" y="15844"/>
                </a:lnTo>
                <a:lnTo>
                  <a:pt x="8187" y="14075"/>
                </a:lnTo>
                <a:lnTo>
                  <a:pt x="7408" y="10260"/>
                </a:lnTo>
                <a:lnTo>
                  <a:pt x="7632" y="9403"/>
                </a:lnTo>
                <a:lnTo>
                  <a:pt x="7179" y="9011"/>
                </a:lnTo>
                <a:lnTo>
                  <a:pt x="7327" y="9000"/>
                </a:lnTo>
                <a:lnTo>
                  <a:pt x="7473" y="8985"/>
                </a:lnTo>
                <a:lnTo>
                  <a:pt x="7618" y="8965"/>
                </a:lnTo>
                <a:lnTo>
                  <a:pt x="7762" y="8941"/>
                </a:lnTo>
                <a:lnTo>
                  <a:pt x="7904" y="8913"/>
                </a:lnTo>
                <a:lnTo>
                  <a:pt x="8045" y="8881"/>
                </a:lnTo>
                <a:lnTo>
                  <a:pt x="8184" y="8844"/>
                </a:lnTo>
                <a:lnTo>
                  <a:pt x="8322" y="8804"/>
                </a:lnTo>
                <a:lnTo>
                  <a:pt x="8457" y="8760"/>
                </a:lnTo>
                <a:lnTo>
                  <a:pt x="8592" y="8712"/>
                </a:lnTo>
                <a:lnTo>
                  <a:pt x="8723" y="8661"/>
                </a:lnTo>
                <a:lnTo>
                  <a:pt x="8854" y="8605"/>
                </a:lnTo>
                <a:lnTo>
                  <a:pt x="8982" y="8546"/>
                </a:lnTo>
                <a:lnTo>
                  <a:pt x="9108" y="8484"/>
                </a:lnTo>
                <a:lnTo>
                  <a:pt x="9233" y="8418"/>
                </a:lnTo>
                <a:lnTo>
                  <a:pt x="9355" y="8348"/>
                </a:lnTo>
                <a:lnTo>
                  <a:pt x="9475" y="8276"/>
                </a:lnTo>
                <a:lnTo>
                  <a:pt x="9593" y="8200"/>
                </a:lnTo>
                <a:lnTo>
                  <a:pt x="9707" y="8120"/>
                </a:lnTo>
                <a:lnTo>
                  <a:pt x="9821" y="8038"/>
                </a:lnTo>
                <a:lnTo>
                  <a:pt x="9931" y="7953"/>
                </a:lnTo>
                <a:lnTo>
                  <a:pt x="10040" y="7864"/>
                </a:lnTo>
                <a:lnTo>
                  <a:pt x="10145" y="7773"/>
                </a:lnTo>
                <a:lnTo>
                  <a:pt x="10247" y="7677"/>
                </a:lnTo>
                <a:lnTo>
                  <a:pt x="10347" y="7580"/>
                </a:lnTo>
                <a:lnTo>
                  <a:pt x="10444" y="7481"/>
                </a:lnTo>
                <a:lnTo>
                  <a:pt x="10538" y="7377"/>
                </a:lnTo>
                <a:lnTo>
                  <a:pt x="10630" y="7272"/>
                </a:lnTo>
                <a:lnTo>
                  <a:pt x="10718" y="7164"/>
                </a:lnTo>
                <a:lnTo>
                  <a:pt x="10804" y="7054"/>
                </a:lnTo>
                <a:lnTo>
                  <a:pt x="10886" y="6940"/>
                </a:lnTo>
                <a:lnTo>
                  <a:pt x="10965" y="6825"/>
                </a:lnTo>
                <a:close/>
                <a:moveTo>
                  <a:pt x="6877" y="9008"/>
                </a:moveTo>
                <a:lnTo>
                  <a:pt x="6349" y="9595"/>
                </a:lnTo>
                <a:lnTo>
                  <a:pt x="6669" y="10174"/>
                </a:lnTo>
                <a:lnTo>
                  <a:pt x="5961" y="13786"/>
                </a:lnTo>
                <a:lnTo>
                  <a:pt x="6877" y="15375"/>
                </a:lnTo>
                <a:lnTo>
                  <a:pt x="7793" y="13786"/>
                </a:lnTo>
                <a:lnTo>
                  <a:pt x="7085" y="10174"/>
                </a:lnTo>
                <a:lnTo>
                  <a:pt x="7405" y="9595"/>
                </a:lnTo>
                <a:lnTo>
                  <a:pt x="6877" y="9008"/>
                </a:lnTo>
                <a:close/>
                <a:moveTo>
                  <a:pt x="6877" y="0"/>
                </a:moveTo>
                <a:lnTo>
                  <a:pt x="7089" y="5"/>
                </a:lnTo>
                <a:lnTo>
                  <a:pt x="7297" y="21"/>
                </a:lnTo>
                <a:lnTo>
                  <a:pt x="7502" y="47"/>
                </a:lnTo>
                <a:lnTo>
                  <a:pt x="7705" y="83"/>
                </a:lnTo>
                <a:lnTo>
                  <a:pt x="7903" y="130"/>
                </a:lnTo>
                <a:lnTo>
                  <a:pt x="8098" y="185"/>
                </a:lnTo>
                <a:lnTo>
                  <a:pt x="8290" y="249"/>
                </a:lnTo>
                <a:lnTo>
                  <a:pt x="8475" y="323"/>
                </a:lnTo>
                <a:lnTo>
                  <a:pt x="8658" y="406"/>
                </a:lnTo>
                <a:lnTo>
                  <a:pt x="8835" y="496"/>
                </a:lnTo>
                <a:lnTo>
                  <a:pt x="9007" y="596"/>
                </a:lnTo>
                <a:lnTo>
                  <a:pt x="9174" y="702"/>
                </a:lnTo>
                <a:lnTo>
                  <a:pt x="9334" y="816"/>
                </a:lnTo>
                <a:lnTo>
                  <a:pt x="9490" y="939"/>
                </a:lnTo>
                <a:lnTo>
                  <a:pt x="9639" y="1068"/>
                </a:lnTo>
                <a:lnTo>
                  <a:pt x="9782" y="1204"/>
                </a:lnTo>
                <a:lnTo>
                  <a:pt x="9917" y="1347"/>
                </a:lnTo>
                <a:lnTo>
                  <a:pt x="10047" y="1496"/>
                </a:lnTo>
                <a:lnTo>
                  <a:pt x="10168" y="1651"/>
                </a:lnTo>
                <a:lnTo>
                  <a:pt x="10283" y="1813"/>
                </a:lnTo>
                <a:lnTo>
                  <a:pt x="10390" y="1979"/>
                </a:lnTo>
                <a:lnTo>
                  <a:pt x="10489" y="2151"/>
                </a:lnTo>
                <a:lnTo>
                  <a:pt x="10579" y="2329"/>
                </a:lnTo>
                <a:lnTo>
                  <a:pt x="10662" y="2511"/>
                </a:lnTo>
                <a:lnTo>
                  <a:pt x="10735" y="2697"/>
                </a:lnTo>
                <a:lnTo>
                  <a:pt x="10800" y="2888"/>
                </a:lnTo>
                <a:lnTo>
                  <a:pt x="10855" y="3084"/>
                </a:lnTo>
                <a:lnTo>
                  <a:pt x="10901" y="3283"/>
                </a:lnTo>
                <a:lnTo>
                  <a:pt x="10938" y="3485"/>
                </a:lnTo>
                <a:lnTo>
                  <a:pt x="10964" y="3691"/>
                </a:lnTo>
                <a:lnTo>
                  <a:pt x="10979" y="3900"/>
                </a:lnTo>
                <a:lnTo>
                  <a:pt x="10985" y="4111"/>
                </a:lnTo>
                <a:lnTo>
                  <a:pt x="10979" y="4322"/>
                </a:lnTo>
                <a:lnTo>
                  <a:pt x="10964" y="4531"/>
                </a:lnTo>
                <a:lnTo>
                  <a:pt x="10938" y="4737"/>
                </a:lnTo>
                <a:lnTo>
                  <a:pt x="10901" y="4940"/>
                </a:lnTo>
                <a:lnTo>
                  <a:pt x="10855" y="5139"/>
                </a:lnTo>
                <a:lnTo>
                  <a:pt x="10800" y="5334"/>
                </a:lnTo>
                <a:lnTo>
                  <a:pt x="10735" y="5524"/>
                </a:lnTo>
                <a:lnTo>
                  <a:pt x="10662" y="5711"/>
                </a:lnTo>
                <a:lnTo>
                  <a:pt x="10579" y="5893"/>
                </a:lnTo>
                <a:lnTo>
                  <a:pt x="10489" y="6071"/>
                </a:lnTo>
                <a:lnTo>
                  <a:pt x="10390" y="6242"/>
                </a:lnTo>
                <a:lnTo>
                  <a:pt x="10283" y="6409"/>
                </a:lnTo>
                <a:lnTo>
                  <a:pt x="10168" y="6571"/>
                </a:lnTo>
                <a:lnTo>
                  <a:pt x="10047" y="6726"/>
                </a:lnTo>
                <a:lnTo>
                  <a:pt x="9917" y="6875"/>
                </a:lnTo>
                <a:lnTo>
                  <a:pt x="9782" y="7018"/>
                </a:lnTo>
                <a:lnTo>
                  <a:pt x="9639" y="7154"/>
                </a:lnTo>
                <a:lnTo>
                  <a:pt x="9490" y="7283"/>
                </a:lnTo>
                <a:lnTo>
                  <a:pt x="9334" y="7405"/>
                </a:lnTo>
                <a:lnTo>
                  <a:pt x="9174" y="7520"/>
                </a:lnTo>
                <a:lnTo>
                  <a:pt x="9007" y="7627"/>
                </a:lnTo>
                <a:lnTo>
                  <a:pt x="8835" y="7726"/>
                </a:lnTo>
                <a:lnTo>
                  <a:pt x="8658" y="7817"/>
                </a:lnTo>
                <a:lnTo>
                  <a:pt x="8475" y="7899"/>
                </a:lnTo>
                <a:lnTo>
                  <a:pt x="8290" y="7973"/>
                </a:lnTo>
                <a:lnTo>
                  <a:pt x="8098" y="8037"/>
                </a:lnTo>
                <a:lnTo>
                  <a:pt x="7903" y="8092"/>
                </a:lnTo>
                <a:lnTo>
                  <a:pt x="7705" y="8138"/>
                </a:lnTo>
                <a:lnTo>
                  <a:pt x="7502" y="8175"/>
                </a:lnTo>
                <a:lnTo>
                  <a:pt x="7297" y="8201"/>
                </a:lnTo>
                <a:lnTo>
                  <a:pt x="7089" y="8217"/>
                </a:lnTo>
                <a:lnTo>
                  <a:pt x="6877" y="8222"/>
                </a:lnTo>
                <a:lnTo>
                  <a:pt x="6665" y="8217"/>
                </a:lnTo>
                <a:lnTo>
                  <a:pt x="6457" y="8201"/>
                </a:lnTo>
                <a:lnTo>
                  <a:pt x="6252" y="8175"/>
                </a:lnTo>
                <a:lnTo>
                  <a:pt x="6049" y="8138"/>
                </a:lnTo>
                <a:lnTo>
                  <a:pt x="5851" y="8092"/>
                </a:lnTo>
                <a:lnTo>
                  <a:pt x="5656" y="8037"/>
                </a:lnTo>
                <a:lnTo>
                  <a:pt x="5464" y="7973"/>
                </a:lnTo>
                <a:lnTo>
                  <a:pt x="5279" y="7899"/>
                </a:lnTo>
                <a:lnTo>
                  <a:pt x="5096" y="7817"/>
                </a:lnTo>
                <a:lnTo>
                  <a:pt x="4919" y="7726"/>
                </a:lnTo>
                <a:lnTo>
                  <a:pt x="4747" y="7627"/>
                </a:lnTo>
                <a:lnTo>
                  <a:pt x="4580" y="7520"/>
                </a:lnTo>
                <a:lnTo>
                  <a:pt x="4420" y="7405"/>
                </a:lnTo>
                <a:lnTo>
                  <a:pt x="4264" y="7283"/>
                </a:lnTo>
                <a:lnTo>
                  <a:pt x="4115" y="7154"/>
                </a:lnTo>
                <a:lnTo>
                  <a:pt x="3972" y="7018"/>
                </a:lnTo>
                <a:lnTo>
                  <a:pt x="3837" y="6875"/>
                </a:lnTo>
                <a:lnTo>
                  <a:pt x="3707" y="6726"/>
                </a:lnTo>
                <a:lnTo>
                  <a:pt x="3586" y="6571"/>
                </a:lnTo>
                <a:lnTo>
                  <a:pt x="3471" y="6409"/>
                </a:lnTo>
                <a:lnTo>
                  <a:pt x="3364" y="6242"/>
                </a:lnTo>
                <a:lnTo>
                  <a:pt x="3265" y="6071"/>
                </a:lnTo>
                <a:lnTo>
                  <a:pt x="3175" y="5893"/>
                </a:lnTo>
                <a:lnTo>
                  <a:pt x="3092" y="5711"/>
                </a:lnTo>
                <a:lnTo>
                  <a:pt x="3019" y="5524"/>
                </a:lnTo>
                <a:lnTo>
                  <a:pt x="2954" y="5334"/>
                </a:lnTo>
                <a:lnTo>
                  <a:pt x="2899" y="5139"/>
                </a:lnTo>
                <a:lnTo>
                  <a:pt x="2853" y="4940"/>
                </a:lnTo>
                <a:lnTo>
                  <a:pt x="2816" y="4737"/>
                </a:lnTo>
                <a:lnTo>
                  <a:pt x="2790" y="4531"/>
                </a:lnTo>
                <a:lnTo>
                  <a:pt x="2775" y="4322"/>
                </a:lnTo>
                <a:lnTo>
                  <a:pt x="2769" y="4111"/>
                </a:lnTo>
                <a:lnTo>
                  <a:pt x="2775" y="3900"/>
                </a:lnTo>
                <a:lnTo>
                  <a:pt x="2790" y="3691"/>
                </a:lnTo>
                <a:lnTo>
                  <a:pt x="2816" y="3485"/>
                </a:lnTo>
                <a:lnTo>
                  <a:pt x="2853" y="3283"/>
                </a:lnTo>
                <a:lnTo>
                  <a:pt x="2899" y="3084"/>
                </a:lnTo>
                <a:lnTo>
                  <a:pt x="2954" y="2888"/>
                </a:lnTo>
                <a:lnTo>
                  <a:pt x="3019" y="2697"/>
                </a:lnTo>
                <a:lnTo>
                  <a:pt x="3092" y="2511"/>
                </a:lnTo>
                <a:lnTo>
                  <a:pt x="3175" y="2329"/>
                </a:lnTo>
                <a:lnTo>
                  <a:pt x="3265" y="2151"/>
                </a:lnTo>
                <a:lnTo>
                  <a:pt x="3364" y="1979"/>
                </a:lnTo>
                <a:lnTo>
                  <a:pt x="3471" y="1813"/>
                </a:lnTo>
                <a:lnTo>
                  <a:pt x="3586" y="1651"/>
                </a:lnTo>
                <a:lnTo>
                  <a:pt x="3707" y="1496"/>
                </a:lnTo>
                <a:lnTo>
                  <a:pt x="3837" y="1347"/>
                </a:lnTo>
                <a:lnTo>
                  <a:pt x="3972" y="1204"/>
                </a:lnTo>
                <a:lnTo>
                  <a:pt x="4115" y="1068"/>
                </a:lnTo>
                <a:lnTo>
                  <a:pt x="4264" y="939"/>
                </a:lnTo>
                <a:lnTo>
                  <a:pt x="4420" y="816"/>
                </a:lnTo>
                <a:lnTo>
                  <a:pt x="4580" y="702"/>
                </a:lnTo>
                <a:lnTo>
                  <a:pt x="4747" y="596"/>
                </a:lnTo>
                <a:lnTo>
                  <a:pt x="4919" y="496"/>
                </a:lnTo>
                <a:lnTo>
                  <a:pt x="5096" y="406"/>
                </a:lnTo>
                <a:lnTo>
                  <a:pt x="5279" y="323"/>
                </a:lnTo>
                <a:lnTo>
                  <a:pt x="5464" y="249"/>
                </a:lnTo>
                <a:lnTo>
                  <a:pt x="5656" y="185"/>
                </a:lnTo>
                <a:lnTo>
                  <a:pt x="5851" y="130"/>
                </a:lnTo>
                <a:lnTo>
                  <a:pt x="6049" y="83"/>
                </a:lnTo>
                <a:lnTo>
                  <a:pt x="6252" y="47"/>
                </a:lnTo>
                <a:lnTo>
                  <a:pt x="6457" y="21"/>
                </a:lnTo>
                <a:lnTo>
                  <a:pt x="6665" y="5"/>
                </a:lnTo>
                <a:lnTo>
                  <a:pt x="6877" y="0"/>
                </a:lnTo>
                <a:close/>
              </a:path>
            </a:pathLst>
          </a:custGeom>
          <a:solidFill>
            <a:srgbClr val="004E78"/>
          </a:solidFill>
          <a:ln>
            <a:noFill/>
          </a:ln>
        </p:spPr>
        <p:txBody>
          <a:bodyPr vert="horz" wrap="square" lIns="182880" tIns="91440" rIns="182880" bIns="91440" numCol="1" anchor="t" anchorCtr="0" compatLnSpc="1">
            <a:prstTxWarp prst="textNoShape">
              <a:avLst/>
            </a:prstTxWarp>
          </a:bodyPr>
          <a:lstStyle/>
          <a:p>
            <a:pPr algn="ctr" defTabSz="1371600"/>
            <a:endParaRPr lang="en-US" sz="2800">
              <a:solidFill>
                <a:prstClr val="black"/>
              </a:solidFill>
              <a:latin typeface="Arial" pitchFamily="34" charset="0"/>
              <a:cs typeface="Arial" pitchFamily="34" charset="0"/>
            </a:endParaRPr>
          </a:p>
        </p:txBody>
      </p:sp>
      <p:grpSp>
        <p:nvGrpSpPr>
          <p:cNvPr id="139" name="Group 138">
            <a:extLst>
              <a:ext uri="{FF2B5EF4-FFF2-40B4-BE49-F238E27FC236}">
                <a16:creationId xmlns="" xmlns:a16="http://schemas.microsoft.com/office/drawing/2014/main" id="{23600625-9CD6-45CD-BD8F-93DFC8D51F78}"/>
              </a:ext>
            </a:extLst>
          </p:cNvPr>
          <p:cNvGrpSpPr/>
          <p:nvPr/>
        </p:nvGrpSpPr>
        <p:grpSpPr>
          <a:xfrm>
            <a:off x="561626" y="7269503"/>
            <a:ext cx="829576" cy="658146"/>
            <a:chOff x="250830" y="3723900"/>
            <a:chExt cx="414788" cy="329073"/>
          </a:xfrm>
        </p:grpSpPr>
        <p:grpSp>
          <p:nvGrpSpPr>
            <p:cNvPr id="140" name="Group 139">
              <a:extLst>
                <a:ext uri="{FF2B5EF4-FFF2-40B4-BE49-F238E27FC236}">
                  <a16:creationId xmlns="" xmlns:a16="http://schemas.microsoft.com/office/drawing/2014/main" id="{80575F71-EB15-49DB-BE30-636FA6A7A259}"/>
                </a:ext>
              </a:extLst>
            </p:cNvPr>
            <p:cNvGrpSpPr/>
            <p:nvPr/>
          </p:nvGrpSpPr>
          <p:grpSpPr>
            <a:xfrm>
              <a:off x="379893" y="3767248"/>
              <a:ext cx="285725" cy="285725"/>
              <a:chOff x="933050" y="4081535"/>
              <a:chExt cx="285725" cy="285725"/>
            </a:xfrm>
          </p:grpSpPr>
          <p:sp>
            <p:nvSpPr>
              <p:cNvPr id="144" name="Freeform 21">
                <a:extLst>
                  <a:ext uri="{FF2B5EF4-FFF2-40B4-BE49-F238E27FC236}">
                    <a16:creationId xmlns="" xmlns:a16="http://schemas.microsoft.com/office/drawing/2014/main" id="{36D79145-96C8-4FF8-801B-9A67DA703FFC}"/>
                  </a:ext>
                </a:extLst>
              </p:cNvPr>
              <p:cNvSpPr>
                <a:spLocks noEditPoints="1"/>
              </p:cNvSpPr>
              <p:nvPr/>
            </p:nvSpPr>
            <p:spPr bwMode="auto">
              <a:xfrm>
                <a:off x="955835" y="4124202"/>
                <a:ext cx="209326" cy="239967"/>
              </a:xfrm>
              <a:custGeom>
                <a:avLst/>
                <a:gdLst/>
                <a:ahLst/>
                <a:cxnLst>
                  <a:cxn ang="0">
                    <a:pos x="10713" y="10107"/>
                  </a:cxn>
                  <a:cxn ang="0">
                    <a:pos x="10510" y="10263"/>
                  </a:cxn>
                  <a:cxn ang="0">
                    <a:pos x="10332" y="10333"/>
                  </a:cxn>
                  <a:cxn ang="0">
                    <a:pos x="10662" y="11563"/>
                  </a:cxn>
                  <a:cxn ang="0">
                    <a:pos x="10973" y="12039"/>
                  </a:cxn>
                  <a:cxn ang="0">
                    <a:pos x="11249" y="12546"/>
                  </a:cxn>
                  <a:cxn ang="0">
                    <a:pos x="11489" y="13087"/>
                  </a:cxn>
                  <a:cxn ang="0">
                    <a:pos x="11943" y="16367"/>
                  </a:cxn>
                  <a:cxn ang="0">
                    <a:pos x="11030" y="16554"/>
                  </a:cxn>
                  <a:cxn ang="0">
                    <a:pos x="10095" y="16675"/>
                  </a:cxn>
                  <a:cxn ang="0">
                    <a:pos x="9140" y="16726"/>
                  </a:cxn>
                  <a:cxn ang="0">
                    <a:pos x="6696" y="16534"/>
                  </a:cxn>
                  <a:cxn ang="0">
                    <a:pos x="4020" y="15749"/>
                  </a:cxn>
                  <a:cxn ang="0">
                    <a:pos x="1625" y="14429"/>
                  </a:cxn>
                  <a:cxn ang="0">
                    <a:pos x="1037" y="10491"/>
                  </a:cxn>
                  <a:cxn ang="0">
                    <a:pos x="6185" y="8666"/>
                  </a:cxn>
                  <a:cxn ang="0">
                    <a:pos x="6570" y="8468"/>
                  </a:cxn>
                  <a:cxn ang="0">
                    <a:pos x="6888" y="8249"/>
                  </a:cxn>
                  <a:cxn ang="0">
                    <a:pos x="7134" y="8018"/>
                  </a:cxn>
                  <a:cxn ang="0">
                    <a:pos x="7305" y="7790"/>
                  </a:cxn>
                  <a:cxn ang="0">
                    <a:pos x="7417" y="7547"/>
                  </a:cxn>
                  <a:cxn ang="0">
                    <a:pos x="7467" y="7288"/>
                  </a:cxn>
                  <a:cxn ang="0">
                    <a:pos x="7452" y="6821"/>
                  </a:cxn>
                  <a:cxn ang="0">
                    <a:pos x="7352" y="6243"/>
                  </a:cxn>
                  <a:cxn ang="0">
                    <a:pos x="7168" y="5648"/>
                  </a:cxn>
                  <a:cxn ang="0">
                    <a:pos x="6398" y="3880"/>
                  </a:cxn>
                  <a:cxn ang="0">
                    <a:pos x="6447" y="3213"/>
                  </a:cxn>
                  <a:cxn ang="0">
                    <a:pos x="7623" y="919"/>
                  </a:cxn>
                  <a:cxn ang="0">
                    <a:pos x="7744" y="573"/>
                  </a:cxn>
                  <a:cxn ang="0">
                    <a:pos x="7989" y="341"/>
                  </a:cxn>
                  <a:cxn ang="0">
                    <a:pos x="8359" y="222"/>
                  </a:cxn>
                  <a:cxn ang="0">
                    <a:pos x="9413" y="152"/>
                  </a:cxn>
                  <a:cxn ang="0">
                    <a:pos x="10037" y="15"/>
                  </a:cxn>
                  <a:cxn ang="0">
                    <a:pos x="10396" y="27"/>
                  </a:cxn>
                  <a:cxn ang="0">
                    <a:pos x="10722" y="215"/>
                  </a:cxn>
                  <a:cxn ang="0">
                    <a:pos x="11159" y="239"/>
                  </a:cxn>
                  <a:cxn ang="0">
                    <a:pos x="11508" y="429"/>
                  </a:cxn>
                  <a:cxn ang="0">
                    <a:pos x="11885" y="778"/>
                  </a:cxn>
                  <a:cxn ang="0">
                    <a:pos x="12882" y="2246"/>
                  </a:cxn>
                  <a:cxn ang="0">
                    <a:pos x="12489" y="5255"/>
                  </a:cxn>
                  <a:cxn ang="0">
                    <a:pos x="12040" y="6944"/>
                  </a:cxn>
                  <a:cxn ang="0">
                    <a:pos x="11244" y="7860"/>
                  </a:cxn>
                  <a:cxn ang="0">
                    <a:pos x="11121" y="8097"/>
                  </a:cxn>
                  <a:cxn ang="0">
                    <a:pos x="10962" y="8636"/>
                  </a:cxn>
                  <a:cxn ang="0">
                    <a:pos x="12320" y="15385"/>
                  </a:cxn>
                  <a:cxn ang="0">
                    <a:pos x="12120" y="13934"/>
                  </a:cxn>
                  <a:cxn ang="0">
                    <a:pos x="12576" y="10633"/>
                  </a:cxn>
                  <a:cxn ang="0">
                    <a:pos x="13163" y="10976"/>
                  </a:cxn>
                  <a:cxn ang="0">
                    <a:pos x="13765" y="11395"/>
                  </a:cxn>
                  <a:cxn ang="0">
                    <a:pos x="14383" y="11892"/>
                  </a:cxn>
                  <a:cxn ang="0">
                    <a:pos x="13927" y="15708"/>
                  </a:cxn>
                  <a:cxn ang="0">
                    <a:pos x="12680" y="16166"/>
                  </a:cxn>
                  <a:cxn ang="0">
                    <a:pos x="7244" y="8484"/>
                  </a:cxn>
                  <a:cxn ang="0">
                    <a:pos x="7573" y="9538"/>
                  </a:cxn>
                  <a:cxn ang="0">
                    <a:pos x="8040" y="10631"/>
                  </a:cxn>
                  <a:cxn ang="0">
                    <a:pos x="8645" y="11765"/>
                  </a:cxn>
                  <a:cxn ang="0">
                    <a:pos x="9640" y="11410"/>
                  </a:cxn>
                </a:cxnLst>
                <a:rect l="0" t="0" r="r" b="b"/>
                <a:pathLst>
                  <a:path w="14592" h="16728">
                    <a:moveTo>
                      <a:pt x="10993" y="9775"/>
                    </a:moveTo>
                    <a:lnTo>
                      <a:pt x="10993" y="9802"/>
                    </a:lnTo>
                    <a:lnTo>
                      <a:pt x="10939" y="9866"/>
                    </a:lnTo>
                    <a:lnTo>
                      <a:pt x="10886" y="9927"/>
                    </a:lnTo>
                    <a:lnTo>
                      <a:pt x="10835" y="9983"/>
                    </a:lnTo>
                    <a:lnTo>
                      <a:pt x="10785" y="10036"/>
                    </a:lnTo>
                    <a:lnTo>
                      <a:pt x="10761" y="10061"/>
                    </a:lnTo>
                    <a:lnTo>
                      <a:pt x="10737" y="10084"/>
                    </a:lnTo>
                    <a:lnTo>
                      <a:pt x="10713" y="10107"/>
                    </a:lnTo>
                    <a:lnTo>
                      <a:pt x="10689" y="10128"/>
                    </a:lnTo>
                    <a:lnTo>
                      <a:pt x="10666" y="10149"/>
                    </a:lnTo>
                    <a:lnTo>
                      <a:pt x="10643" y="10167"/>
                    </a:lnTo>
                    <a:lnTo>
                      <a:pt x="10620" y="10186"/>
                    </a:lnTo>
                    <a:lnTo>
                      <a:pt x="10598" y="10204"/>
                    </a:lnTo>
                    <a:lnTo>
                      <a:pt x="10575" y="10220"/>
                    </a:lnTo>
                    <a:lnTo>
                      <a:pt x="10553" y="10235"/>
                    </a:lnTo>
                    <a:lnTo>
                      <a:pt x="10532" y="10249"/>
                    </a:lnTo>
                    <a:lnTo>
                      <a:pt x="10510" y="10263"/>
                    </a:lnTo>
                    <a:lnTo>
                      <a:pt x="10489" y="10274"/>
                    </a:lnTo>
                    <a:lnTo>
                      <a:pt x="10469" y="10286"/>
                    </a:lnTo>
                    <a:lnTo>
                      <a:pt x="10448" y="10295"/>
                    </a:lnTo>
                    <a:lnTo>
                      <a:pt x="10429" y="10304"/>
                    </a:lnTo>
                    <a:lnTo>
                      <a:pt x="10409" y="10312"/>
                    </a:lnTo>
                    <a:lnTo>
                      <a:pt x="10389" y="10319"/>
                    </a:lnTo>
                    <a:lnTo>
                      <a:pt x="10370" y="10324"/>
                    </a:lnTo>
                    <a:lnTo>
                      <a:pt x="10351" y="10330"/>
                    </a:lnTo>
                    <a:lnTo>
                      <a:pt x="10332" y="10333"/>
                    </a:lnTo>
                    <a:lnTo>
                      <a:pt x="10315" y="10336"/>
                    </a:lnTo>
                    <a:lnTo>
                      <a:pt x="10296" y="10337"/>
                    </a:lnTo>
                    <a:lnTo>
                      <a:pt x="10279" y="10338"/>
                    </a:lnTo>
                    <a:lnTo>
                      <a:pt x="10814" y="11078"/>
                    </a:lnTo>
                    <a:lnTo>
                      <a:pt x="10789" y="11206"/>
                    </a:lnTo>
                    <a:lnTo>
                      <a:pt x="10763" y="11257"/>
                    </a:lnTo>
                    <a:lnTo>
                      <a:pt x="10712" y="11512"/>
                    </a:lnTo>
                    <a:lnTo>
                      <a:pt x="10610" y="11512"/>
                    </a:lnTo>
                    <a:lnTo>
                      <a:pt x="10662" y="11563"/>
                    </a:lnTo>
                    <a:lnTo>
                      <a:pt x="10698" y="11614"/>
                    </a:lnTo>
                    <a:lnTo>
                      <a:pt x="10734" y="11666"/>
                    </a:lnTo>
                    <a:lnTo>
                      <a:pt x="10769" y="11718"/>
                    </a:lnTo>
                    <a:lnTo>
                      <a:pt x="10805" y="11770"/>
                    </a:lnTo>
                    <a:lnTo>
                      <a:pt x="10839" y="11824"/>
                    </a:lnTo>
                    <a:lnTo>
                      <a:pt x="10874" y="11877"/>
                    </a:lnTo>
                    <a:lnTo>
                      <a:pt x="10907" y="11930"/>
                    </a:lnTo>
                    <a:lnTo>
                      <a:pt x="10941" y="11985"/>
                    </a:lnTo>
                    <a:lnTo>
                      <a:pt x="10973" y="12039"/>
                    </a:lnTo>
                    <a:lnTo>
                      <a:pt x="11006" y="12093"/>
                    </a:lnTo>
                    <a:lnTo>
                      <a:pt x="11038" y="12149"/>
                    </a:lnTo>
                    <a:lnTo>
                      <a:pt x="11069" y="12204"/>
                    </a:lnTo>
                    <a:lnTo>
                      <a:pt x="11101" y="12261"/>
                    </a:lnTo>
                    <a:lnTo>
                      <a:pt x="11131" y="12317"/>
                    </a:lnTo>
                    <a:lnTo>
                      <a:pt x="11161" y="12373"/>
                    </a:lnTo>
                    <a:lnTo>
                      <a:pt x="11191" y="12431"/>
                    </a:lnTo>
                    <a:lnTo>
                      <a:pt x="11220" y="12488"/>
                    </a:lnTo>
                    <a:lnTo>
                      <a:pt x="11249" y="12546"/>
                    </a:lnTo>
                    <a:lnTo>
                      <a:pt x="11278" y="12605"/>
                    </a:lnTo>
                    <a:lnTo>
                      <a:pt x="11306" y="12664"/>
                    </a:lnTo>
                    <a:lnTo>
                      <a:pt x="11333" y="12723"/>
                    </a:lnTo>
                    <a:lnTo>
                      <a:pt x="11360" y="12782"/>
                    </a:lnTo>
                    <a:lnTo>
                      <a:pt x="11386" y="12843"/>
                    </a:lnTo>
                    <a:lnTo>
                      <a:pt x="11412" y="12903"/>
                    </a:lnTo>
                    <a:lnTo>
                      <a:pt x="11439" y="12964"/>
                    </a:lnTo>
                    <a:lnTo>
                      <a:pt x="11464" y="13025"/>
                    </a:lnTo>
                    <a:lnTo>
                      <a:pt x="11489" y="13087"/>
                    </a:lnTo>
                    <a:lnTo>
                      <a:pt x="11513" y="13148"/>
                    </a:lnTo>
                    <a:lnTo>
                      <a:pt x="11537" y="13211"/>
                    </a:lnTo>
                    <a:lnTo>
                      <a:pt x="11560" y="13274"/>
                    </a:lnTo>
                    <a:lnTo>
                      <a:pt x="11583" y="13337"/>
                    </a:lnTo>
                    <a:lnTo>
                      <a:pt x="11606" y="13401"/>
                    </a:lnTo>
                    <a:lnTo>
                      <a:pt x="12242" y="16291"/>
                    </a:lnTo>
                    <a:lnTo>
                      <a:pt x="12142" y="16317"/>
                    </a:lnTo>
                    <a:lnTo>
                      <a:pt x="12043" y="16342"/>
                    </a:lnTo>
                    <a:lnTo>
                      <a:pt x="11943" y="16367"/>
                    </a:lnTo>
                    <a:lnTo>
                      <a:pt x="11842" y="16391"/>
                    </a:lnTo>
                    <a:lnTo>
                      <a:pt x="11742" y="16414"/>
                    </a:lnTo>
                    <a:lnTo>
                      <a:pt x="11641" y="16437"/>
                    </a:lnTo>
                    <a:lnTo>
                      <a:pt x="11540" y="16458"/>
                    </a:lnTo>
                    <a:lnTo>
                      <a:pt x="11439" y="16479"/>
                    </a:lnTo>
                    <a:lnTo>
                      <a:pt x="11337" y="16499"/>
                    </a:lnTo>
                    <a:lnTo>
                      <a:pt x="11235" y="16518"/>
                    </a:lnTo>
                    <a:lnTo>
                      <a:pt x="11132" y="16537"/>
                    </a:lnTo>
                    <a:lnTo>
                      <a:pt x="11030" y="16554"/>
                    </a:lnTo>
                    <a:lnTo>
                      <a:pt x="10927" y="16571"/>
                    </a:lnTo>
                    <a:lnTo>
                      <a:pt x="10824" y="16587"/>
                    </a:lnTo>
                    <a:lnTo>
                      <a:pt x="10720" y="16601"/>
                    </a:lnTo>
                    <a:lnTo>
                      <a:pt x="10617" y="16616"/>
                    </a:lnTo>
                    <a:lnTo>
                      <a:pt x="10513" y="16630"/>
                    </a:lnTo>
                    <a:lnTo>
                      <a:pt x="10409" y="16642"/>
                    </a:lnTo>
                    <a:lnTo>
                      <a:pt x="10304" y="16654"/>
                    </a:lnTo>
                    <a:lnTo>
                      <a:pt x="10200" y="16664"/>
                    </a:lnTo>
                    <a:lnTo>
                      <a:pt x="10095" y="16675"/>
                    </a:lnTo>
                    <a:lnTo>
                      <a:pt x="9989" y="16684"/>
                    </a:lnTo>
                    <a:lnTo>
                      <a:pt x="9885" y="16692"/>
                    </a:lnTo>
                    <a:lnTo>
                      <a:pt x="9779" y="16700"/>
                    </a:lnTo>
                    <a:lnTo>
                      <a:pt x="9673" y="16706"/>
                    </a:lnTo>
                    <a:lnTo>
                      <a:pt x="9567" y="16712"/>
                    </a:lnTo>
                    <a:lnTo>
                      <a:pt x="9460" y="16716"/>
                    </a:lnTo>
                    <a:lnTo>
                      <a:pt x="9354" y="16721"/>
                    </a:lnTo>
                    <a:lnTo>
                      <a:pt x="9247" y="16724"/>
                    </a:lnTo>
                    <a:lnTo>
                      <a:pt x="9140" y="16726"/>
                    </a:lnTo>
                    <a:lnTo>
                      <a:pt x="9033" y="16728"/>
                    </a:lnTo>
                    <a:lnTo>
                      <a:pt x="8925" y="16728"/>
                    </a:lnTo>
                    <a:lnTo>
                      <a:pt x="8600" y="16724"/>
                    </a:lnTo>
                    <a:lnTo>
                      <a:pt x="8278" y="16711"/>
                    </a:lnTo>
                    <a:lnTo>
                      <a:pt x="7957" y="16691"/>
                    </a:lnTo>
                    <a:lnTo>
                      <a:pt x="7638" y="16664"/>
                    </a:lnTo>
                    <a:lnTo>
                      <a:pt x="7321" y="16628"/>
                    </a:lnTo>
                    <a:lnTo>
                      <a:pt x="7007" y="16585"/>
                    </a:lnTo>
                    <a:lnTo>
                      <a:pt x="6696" y="16534"/>
                    </a:lnTo>
                    <a:lnTo>
                      <a:pt x="6387" y="16475"/>
                    </a:lnTo>
                    <a:lnTo>
                      <a:pt x="6081" y="16409"/>
                    </a:lnTo>
                    <a:lnTo>
                      <a:pt x="5778" y="16336"/>
                    </a:lnTo>
                    <a:lnTo>
                      <a:pt x="5477" y="16255"/>
                    </a:lnTo>
                    <a:lnTo>
                      <a:pt x="5180" y="16168"/>
                    </a:lnTo>
                    <a:lnTo>
                      <a:pt x="4885" y="16074"/>
                    </a:lnTo>
                    <a:lnTo>
                      <a:pt x="4593" y="15972"/>
                    </a:lnTo>
                    <a:lnTo>
                      <a:pt x="4306" y="15864"/>
                    </a:lnTo>
                    <a:lnTo>
                      <a:pt x="4020" y="15749"/>
                    </a:lnTo>
                    <a:lnTo>
                      <a:pt x="3739" y="15627"/>
                    </a:lnTo>
                    <a:lnTo>
                      <a:pt x="3462" y="15500"/>
                    </a:lnTo>
                    <a:lnTo>
                      <a:pt x="3188" y="15365"/>
                    </a:lnTo>
                    <a:lnTo>
                      <a:pt x="2917" y="15225"/>
                    </a:lnTo>
                    <a:lnTo>
                      <a:pt x="2651" y="15077"/>
                    </a:lnTo>
                    <a:lnTo>
                      <a:pt x="2388" y="14923"/>
                    </a:lnTo>
                    <a:lnTo>
                      <a:pt x="2130" y="14765"/>
                    </a:lnTo>
                    <a:lnTo>
                      <a:pt x="1875" y="14599"/>
                    </a:lnTo>
                    <a:lnTo>
                      <a:pt x="1625" y="14429"/>
                    </a:lnTo>
                    <a:lnTo>
                      <a:pt x="1379" y="14252"/>
                    </a:lnTo>
                    <a:lnTo>
                      <a:pt x="1138" y="14069"/>
                    </a:lnTo>
                    <a:lnTo>
                      <a:pt x="900" y="13882"/>
                    </a:lnTo>
                    <a:lnTo>
                      <a:pt x="668" y="13689"/>
                    </a:lnTo>
                    <a:lnTo>
                      <a:pt x="441" y="13490"/>
                    </a:lnTo>
                    <a:lnTo>
                      <a:pt x="217" y="13285"/>
                    </a:lnTo>
                    <a:lnTo>
                      <a:pt x="0" y="13076"/>
                    </a:lnTo>
                    <a:lnTo>
                      <a:pt x="374" y="11206"/>
                    </a:lnTo>
                    <a:lnTo>
                      <a:pt x="1037" y="10491"/>
                    </a:lnTo>
                    <a:lnTo>
                      <a:pt x="2824" y="9878"/>
                    </a:lnTo>
                    <a:lnTo>
                      <a:pt x="5836" y="8806"/>
                    </a:lnTo>
                    <a:lnTo>
                      <a:pt x="5889" y="8787"/>
                    </a:lnTo>
                    <a:lnTo>
                      <a:pt x="5940" y="8768"/>
                    </a:lnTo>
                    <a:lnTo>
                      <a:pt x="5991" y="8748"/>
                    </a:lnTo>
                    <a:lnTo>
                      <a:pt x="6040" y="8728"/>
                    </a:lnTo>
                    <a:lnTo>
                      <a:pt x="6089" y="8707"/>
                    </a:lnTo>
                    <a:lnTo>
                      <a:pt x="6138" y="8687"/>
                    </a:lnTo>
                    <a:lnTo>
                      <a:pt x="6185" y="8666"/>
                    </a:lnTo>
                    <a:lnTo>
                      <a:pt x="6231" y="8645"/>
                    </a:lnTo>
                    <a:lnTo>
                      <a:pt x="6276" y="8623"/>
                    </a:lnTo>
                    <a:lnTo>
                      <a:pt x="6320" y="8602"/>
                    </a:lnTo>
                    <a:lnTo>
                      <a:pt x="6364" y="8580"/>
                    </a:lnTo>
                    <a:lnTo>
                      <a:pt x="6407" y="8558"/>
                    </a:lnTo>
                    <a:lnTo>
                      <a:pt x="6449" y="8537"/>
                    </a:lnTo>
                    <a:lnTo>
                      <a:pt x="6491" y="8514"/>
                    </a:lnTo>
                    <a:lnTo>
                      <a:pt x="6531" y="8491"/>
                    </a:lnTo>
                    <a:lnTo>
                      <a:pt x="6570" y="8468"/>
                    </a:lnTo>
                    <a:lnTo>
                      <a:pt x="6609" y="8445"/>
                    </a:lnTo>
                    <a:lnTo>
                      <a:pt x="6647" y="8422"/>
                    </a:lnTo>
                    <a:lnTo>
                      <a:pt x="6683" y="8397"/>
                    </a:lnTo>
                    <a:lnTo>
                      <a:pt x="6720" y="8373"/>
                    </a:lnTo>
                    <a:lnTo>
                      <a:pt x="6755" y="8349"/>
                    </a:lnTo>
                    <a:lnTo>
                      <a:pt x="6790" y="8324"/>
                    </a:lnTo>
                    <a:lnTo>
                      <a:pt x="6823" y="8300"/>
                    </a:lnTo>
                    <a:lnTo>
                      <a:pt x="6856" y="8275"/>
                    </a:lnTo>
                    <a:lnTo>
                      <a:pt x="6888" y="8249"/>
                    </a:lnTo>
                    <a:lnTo>
                      <a:pt x="6919" y="8224"/>
                    </a:lnTo>
                    <a:lnTo>
                      <a:pt x="6949" y="8199"/>
                    </a:lnTo>
                    <a:lnTo>
                      <a:pt x="6978" y="8173"/>
                    </a:lnTo>
                    <a:lnTo>
                      <a:pt x="7007" y="8147"/>
                    </a:lnTo>
                    <a:lnTo>
                      <a:pt x="7035" y="8119"/>
                    </a:lnTo>
                    <a:lnTo>
                      <a:pt x="7062" y="8093"/>
                    </a:lnTo>
                    <a:lnTo>
                      <a:pt x="7088" y="8066"/>
                    </a:lnTo>
                    <a:lnTo>
                      <a:pt x="7111" y="8042"/>
                    </a:lnTo>
                    <a:lnTo>
                      <a:pt x="7134" y="8018"/>
                    </a:lnTo>
                    <a:lnTo>
                      <a:pt x="7156" y="7993"/>
                    </a:lnTo>
                    <a:lnTo>
                      <a:pt x="7178" y="7969"/>
                    </a:lnTo>
                    <a:lnTo>
                      <a:pt x="7198" y="7944"/>
                    </a:lnTo>
                    <a:lnTo>
                      <a:pt x="7218" y="7919"/>
                    </a:lnTo>
                    <a:lnTo>
                      <a:pt x="7236" y="7894"/>
                    </a:lnTo>
                    <a:lnTo>
                      <a:pt x="7255" y="7868"/>
                    </a:lnTo>
                    <a:lnTo>
                      <a:pt x="7273" y="7842"/>
                    </a:lnTo>
                    <a:lnTo>
                      <a:pt x="7290" y="7816"/>
                    </a:lnTo>
                    <a:lnTo>
                      <a:pt x="7305" y="7790"/>
                    </a:lnTo>
                    <a:lnTo>
                      <a:pt x="7321" y="7764"/>
                    </a:lnTo>
                    <a:lnTo>
                      <a:pt x="7336" y="7738"/>
                    </a:lnTo>
                    <a:lnTo>
                      <a:pt x="7349" y="7712"/>
                    </a:lnTo>
                    <a:lnTo>
                      <a:pt x="7363" y="7684"/>
                    </a:lnTo>
                    <a:lnTo>
                      <a:pt x="7375" y="7657"/>
                    </a:lnTo>
                    <a:lnTo>
                      <a:pt x="7387" y="7630"/>
                    </a:lnTo>
                    <a:lnTo>
                      <a:pt x="7397" y="7603"/>
                    </a:lnTo>
                    <a:lnTo>
                      <a:pt x="7408" y="7575"/>
                    </a:lnTo>
                    <a:lnTo>
                      <a:pt x="7417" y="7547"/>
                    </a:lnTo>
                    <a:lnTo>
                      <a:pt x="7426" y="7519"/>
                    </a:lnTo>
                    <a:lnTo>
                      <a:pt x="7433" y="7491"/>
                    </a:lnTo>
                    <a:lnTo>
                      <a:pt x="7440" y="7463"/>
                    </a:lnTo>
                    <a:lnTo>
                      <a:pt x="7447" y="7434"/>
                    </a:lnTo>
                    <a:lnTo>
                      <a:pt x="7453" y="7405"/>
                    </a:lnTo>
                    <a:lnTo>
                      <a:pt x="7457" y="7376"/>
                    </a:lnTo>
                    <a:lnTo>
                      <a:pt x="7461" y="7347"/>
                    </a:lnTo>
                    <a:lnTo>
                      <a:pt x="7464" y="7317"/>
                    </a:lnTo>
                    <a:lnTo>
                      <a:pt x="7467" y="7288"/>
                    </a:lnTo>
                    <a:lnTo>
                      <a:pt x="7470" y="7258"/>
                    </a:lnTo>
                    <a:lnTo>
                      <a:pt x="7471" y="7229"/>
                    </a:lnTo>
                    <a:lnTo>
                      <a:pt x="7471" y="7198"/>
                    </a:lnTo>
                    <a:lnTo>
                      <a:pt x="7471" y="7136"/>
                    </a:lnTo>
                    <a:lnTo>
                      <a:pt x="7469" y="7073"/>
                    </a:lnTo>
                    <a:lnTo>
                      <a:pt x="7466" y="7010"/>
                    </a:lnTo>
                    <a:lnTo>
                      <a:pt x="7462" y="6947"/>
                    </a:lnTo>
                    <a:lnTo>
                      <a:pt x="7458" y="6885"/>
                    </a:lnTo>
                    <a:lnTo>
                      <a:pt x="7452" y="6821"/>
                    </a:lnTo>
                    <a:lnTo>
                      <a:pt x="7446" y="6758"/>
                    </a:lnTo>
                    <a:lnTo>
                      <a:pt x="7437" y="6694"/>
                    </a:lnTo>
                    <a:lnTo>
                      <a:pt x="7429" y="6630"/>
                    </a:lnTo>
                    <a:lnTo>
                      <a:pt x="7418" y="6566"/>
                    </a:lnTo>
                    <a:lnTo>
                      <a:pt x="7408" y="6502"/>
                    </a:lnTo>
                    <a:lnTo>
                      <a:pt x="7395" y="6437"/>
                    </a:lnTo>
                    <a:lnTo>
                      <a:pt x="7382" y="6372"/>
                    </a:lnTo>
                    <a:lnTo>
                      <a:pt x="7368" y="6308"/>
                    </a:lnTo>
                    <a:lnTo>
                      <a:pt x="7352" y="6243"/>
                    </a:lnTo>
                    <a:lnTo>
                      <a:pt x="7337" y="6177"/>
                    </a:lnTo>
                    <a:lnTo>
                      <a:pt x="7319" y="6112"/>
                    </a:lnTo>
                    <a:lnTo>
                      <a:pt x="7301" y="6046"/>
                    </a:lnTo>
                    <a:lnTo>
                      <a:pt x="7281" y="5980"/>
                    </a:lnTo>
                    <a:lnTo>
                      <a:pt x="7261" y="5914"/>
                    </a:lnTo>
                    <a:lnTo>
                      <a:pt x="7240" y="5847"/>
                    </a:lnTo>
                    <a:lnTo>
                      <a:pt x="7218" y="5782"/>
                    </a:lnTo>
                    <a:lnTo>
                      <a:pt x="7194" y="5715"/>
                    </a:lnTo>
                    <a:lnTo>
                      <a:pt x="7168" y="5648"/>
                    </a:lnTo>
                    <a:lnTo>
                      <a:pt x="7143" y="5581"/>
                    </a:lnTo>
                    <a:lnTo>
                      <a:pt x="7116" y="5513"/>
                    </a:lnTo>
                    <a:lnTo>
                      <a:pt x="7089" y="5446"/>
                    </a:lnTo>
                    <a:lnTo>
                      <a:pt x="7060" y="5378"/>
                    </a:lnTo>
                    <a:lnTo>
                      <a:pt x="7030" y="5310"/>
                    </a:lnTo>
                    <a:lnTo>
                      <a:pt x="6999" y="5242"/>
                    </a:lnTo>
                    <a:lnTo>
                      <a:pt x="6967" y="5174"/>
                    </a:lnTo>
                    <a:lnTo>
                      <a:pt x="6934" y="5105"/>
                    </a:lnTo>
                    <a:lnTo>
                      <a:pt x="6398" y="3880"/>
                    </a:lnTo>
                    <a:lnTo>
                      <a:pt x="6399" y="3817"/>
                    </a:lnTo>
                    <a:lnTo>
                      <a:pt x="6400" y="3752"/>
                    </a:lnTo>
                    <a:lnTo>
                      <a:pt x="6403" y="3684"/>
                    </a:lnTo>
                    <a:lnTo>
                      <a:pt x="6407" y="3613"/>
                    </a:lnTo>
                    <a:lnTo>
                      <a:pt x="6414" y="3539"/>
                    </a:lnTo>
                    <a:lnTo>
                      <a:pt x="6420" y="3463"/>
                    </a:lnTo>
                    <a:lnTo>
                      <a:pt x="6427" y="3382"/>
                    </a:lnTo>
                    <a:lnTo>
                      <a:pt x="6437" y="3299"/>
                    </a:lnTo>
                    <a:lnTo>
                      <a:pt x="6447" y="3213"/>
                    </a:lnTo>
                    <a:lnTo>
                      <a:pt x="6458" y="3124"/>
                    </a:lnTo>
                    <a:lnTo>
                      <a:pt x="6471" y="3032"/>
                    </a:lnTo>
                    <a:lnTo>
                      <a:pt x="6485" y="2937"/>
                    </a:lnTo>
                    <a:lnTo>
                      <a:pt x="6499" y="2839"/>
                    </a:lnTo>
                    <a:lnTo>
                      <a:pt x="6515" y="2738"/>
                    </a:lnTo>
                    <a:lnTo>
                      <a:pt x="6533" y="2634"/>
                    </a:lnTo>
                    <a:lnTo>
                      <a:pt x="6552" y="2527"/>
                    </a:lnTo>
                    <a:lnTo>
                      <a:pt x="6934" y="1072"/>
                    </a:lnTo>
                    <a:lnTo>
                      <a:pt x="7623" y="919"/>
                    </a:lnTo>
                    <a:lnTo>
                      <a:pt x="7631" y="875"/>
                    </a:lnTo>
                    <a:lnTo>
                      <a:pt x="7639" y="832"/>
                    </a:lnTo>
                    <a:lnTo>
                      <a:pt x="7649" y="790"/>
                    </a:lnTo>
                    <a:lnTo>
                      <a:pt x="7661" y="751"/>
                    </a:lnTo>
                    <a:lnTo>
                      <a:pt x="7674" y="713"/>
                    </a:lnTo>
                    <a:lnTo>
                      <a:pt x="7689" y="675"/>
                    </a:lnTo>
                    <a:lnTo>
                      <a:pt x="7706" y="640"/>
                    </a:lnTo>
                    <a:lnTo>
                      <a:pt x="7724" y="606"/>
                    </a:lnTo>
                    <a:lnTo>
                      <a:pt x="7744" y="573"/>
                    </a:lnTo>
                    <a:lnTo>
                      <a:pt x="7764" y="542"/>
                    </a:lnTo>
                    <a:lnTo>
                      <a:pt x="7787" y="511"/>
                    </a:lnTo>
                    <a:lnTo>
                      <a:pt x="7811" y="483"/>
                    </a:lnTo>
                    <a:lnTo>
                      <a:pt x="7837" y="456"/>
                    </a:lnTo>
                    <a:lnTo>
                      <a:pt x="7865" y="430"/>
                    </a:lnTo>
                    <a:lnTo>
                      <a:pt x="7893" y="406"/>
                    </a:lnTo>
                    <a:lnTo>
                      <a:pt x="7923" y="383"/>
                    </a:lnTo>
                    <a:lnTo>
                      <a:pt x="7956" y="361"/>
                    </a:lnTo>
                    <a:lnTo>
                      <a:pt x="7989" y="341"/>
                    </a:lnTo>
                    <a:lnTo>
                      <a:pt x="8024" y="322"/>
                    </a:lnTo>
                    <a:lnTo>
                      <a:pt x="8060" y="304"/>
                    </a:lnTo>
                    <a:lnTo>
                      <a:pt x="8099" y="289"/>
                    </a:lnTo>
                    <a:lnTo>
                      <a:pt x="8138" y="274"/>
                    </a:lnTo>
                    <a:lnTo>
                      <a:pt x="8180" y="260"/>
                    </a:lnTo>
                    <a:lnTo>
                      <a:pt x="8222" y="249"/>
                    </a:lnTo>
                    <a:lnTo>
                      <a:pt x="8266" y="238"/>
                    </a:lnTo>
                    <a:lnTo>
                      <a:pt x="8312" y="229"/>
                    </a:lnTo>
                    <a:lnTo>
                      <a:pt x="8359" y="222"/>
                    </a:lnTo>
                    <a:lnTo>
                      <a:pt x="8408" y="215"/>
                    </a:lnTo>
                    <a:lnTo>
                      <a:pt x="8459" y="210"/>
                    </a:lnTo>
                    <a:lnTo>
                      <a:pt x="8511" y="207"/>
                    </a:lnTo>
                    <a:lnTo>
                      <a:pt x="8564" y="205"/>
                    </a:lnTo>
                    <a:lnTo>
                      <a:pt x="8620" y="204"/>
                    </a:lnTo>
                    <a:lnTo>
                      <a:pt x="9181" y="229"/>
                    </a:lnTo>
                    <a:lnTo>
                      <a:pt x="9260" y="202"/>
                    </a:lnTo>
                    <a:lnTo>
                      <a:pt x="9337" y="176"/>
                    </a:lnTo>
                    <a:lnTo>
                      <a:pt x="9413" y="152"/>
                    </a:lnTo>
                    <a:lnTo>
                      <a:pt x="9489" y="129"/>
                    </a:lnTo>
                    <a:lnTo>
                      <a:pt x="9562" y="109"/>
                    </a:lnTo>
                    <a:lnTo>
                      <a:pt x="9634" y="90"/>
                    </a:lnTo>
                    <a:lnTo>
                      <a:pt x="9705" y="72"/>
                    </a:lnTo>
                    <a:lnTo>
                      <a:pt x="9774" y="58"/>
                    </a:lnTo>
                    <a:lnTo>
                      <a:pt x="9842" y="44"/>
                    </a:lnTo>
                    <a:lnTo>
                      <a:pt x="9909" y="32"/>
                    </a:lnTo>
                    <a:lnTo>
                      <a:pt x="9974" y="22"/>
                    </a:lnTo>
                    <a:lnTo>
                      <a:pt x="10037" y="15"/>
                    </a:lnTo>
                    <a:lnTo>
                      <a:pt x="10100" y="8"/>
                    </a:lnTo>
                    <a:lnTo>
                      <a:pt x="10161" y="3"/>
                    </a:lnTo>
                    <a:lnTo>
                      <a:pt x="10220" y="1"/>
                    </a:lnTo>
                    <a:lnTo>
                      <a:pt x="10279" y="0"/>
                    </a:lnTo>
                    <a:lnTo>
                      <a:pt x="10299" y="1"/>
                    </a:lnTo>
                    <a:lnTo>
                      <a:pt x="10320" y="4"/>
                    </a:lnTo>
                    <a:lnTo>
                      <a:pt x="10344" y="9"/>
                    </a:lnTo>
                    <a:lnTo>
                      <a:pt x="10369" y="18"/>
                    </a:lnTo>
                    <a:lnTo>
                      <a:pt x="10396" y="27"/>
                    </a:lnTo>
                    <a:lnTo>
                      <a:pt x="10425" y="40"/>
                    </a:lnTo>
                    <a:lnTo>
                      <a:pt x="10457" y="53"/>
                    </a:lnTo>
                    <a:lnTo>
                      <a:pt x="10489" y="70"/>
                    </a:lnTo>
                    <a:lnTo>
                      <a:pt x="10524" y="89"/>
                    </a:lnTo>
                    <a:lnTo>
                      <a:pt x="10559" y="110"/>
                    </a:lnTo>
                    <a:lnTo>
                      <a:pt x="10598" y="133"/>
                    </a:lnTo>
                    <a:lnTo>
                      <a:pt x="10638" y="158"/>
                    </a:lnTo>
                    <a:lnTo>
                      <a:pt x="10678" y="185"/>
                    </a:lnTo>
                    <a:lnTo>
                      <a:pt x="10722" y="215"/>
                    </a:lnTo>
                    <a:lnTo>
                      <a:pt x="10767" y="247"/>
                    </a:lnTo>
                    <a:lnTo>
                      <a:pt x="10814" y="280"/>
                    </a:lnTo>
                    <a:lnTo>
                      <a:pt x="10942" y="204"/>
                    </a:lnTo>
                    <a:lnTo>
                      <a:pt x="10977" y="205"/>
                    </a:lnTo>
                    <a:lnTo>
                      <a:pt x="11013" y="208"/>
                    </a:lnTo>
                    <a:lnTo>
                      <a:pt x="11049" y="213"/>
                    </a:lnTo>
                    <a:lnTo>
                      <a:pt x="11085" y="220"/>
                    </a:lnTo>
                    <a:lnTo>
                      <a:pt x="11122" y="229"/>
                    </a:lnTo>
                    <a:lnTo>
                      <a:pt x="11159" y="239"/>
                    </a:lnTo>
                    <a:lnTo>
                      <a:pt x="11196" y="253"/>
                    </a:lnTo>
                    <a:lnTo>
                      <a:pt x="11234" y="268"/>
                    </a:lnTo>
                    <a:lnTo>
                      <a:pt x="11272" y="284"/>
                    </a:lnTo>
                    <a:lnTo>
                      <a:pt x="11311" y="303"/>
                    </a:lnTo>
                    <a:lnTo>
                      <a:pt x="11350" y="324"/>
                    </a:lnTo>
                    <a:lnTo>
                      <a:pt x="11388" y="347"/>
                    </a:lnTo>
                    <a:lnTo>
                      <a:pt x="11428" y="372"/>
                    </a:lnTo>
                    <a:lnTo>
                      <a:pt x="11468" y="399"/>
                    </a:lnTo>
                    <a:lnTo>
                      <a:pt x="11508" y="429"/>
                    </a:lnTo>
                    <a:lnTo>
                      <a:pt x="11548" y="459"/>
                    </a:lnTo>
                    <a:lnTo>
                      <a:pt x="11589" y="492"/>
                    </a:lnTo>
                    <a:lnTo>
                      <a:pt x="11631" y="527"/>
                    </a:lnTo>
                    <a:lnTo>
                      <a:pt x="11672" y="564"/>
                    </a:lnTo>
                    <a:lnTo>
                      <a:pt x="11714" y="603"/>
                    </a:lnTo>
                    <a:lnTo>
                      <a:pt x="11756" y="644"/>
                    </a:lnTo>
                    <a:lnTo>
                      <a:pt x="11798" y="687"/>
                    </a:lnTo>
                    <a:lnTo>
                      <a:pt x="11842" y="732"/>
                    </a:lnTo>
                    <a:lnTo>
                      <a:pt x="11885" y="778"/>
                    </a:lnTo>
                    <a:lnTo>
                      <a:pt x="11929" y="827"/>
                    </a:lnTo>
                    <a:lnTo>
                      <a:pt x="11973" y="878"/>
                    </a:lnTo>
                    <a:lnTo>
                      <a:pt x="12017" y="930"/>
                    </a:lnTo>
                    <a:lnTo>
                      <a:pt x="12062" y="986"/>
                    </a:lnTo>
                    <a:lnTo>
                      <a:pt x="12107" y="1042"/>
                    </a:lnTo>
                    <a:lnTo>
                      <a:pt x="12152" y="1101"/>
                    </a:lnTo>
                    <a:lnTo>
                      <a:pt x="12198" y="1163"/>
                    </a:lnTo>
                    <a:lnTo>
                      <a:pt x="12244" y="1225"/>
                    </a:lnTo>
                    <a:lnTo>
                      <a:pt x="12882" y="2246"/>
                    </a:lnTo>
                    <a:lnTo>
                      <a:pt x="13060" y="2628"/>
                    </a:lnTo>
                    <a:lnTo>
                      <a:pt x="13138" y="2885"/>
                    </a:lnTo>
                    <a:lnTo>
                      <a:pt x="12780" y="4263"/>
                    </a:lnTo>
                    <a:lnTo>
                      <a:pt x="12732" y="4420"/>
                    </a:lnTo>
                    <a:lnTo>
                      <a:pt x="12684" y="4581"/>
                    </a:lnTo>
                    <a:lnTo>
                      <a:pt x="12636" y="4744"/>
                    </a:lnTo>
                    <a:lnTo>
                      <a:pt x="12587" y="4912"/>
                    </a:lnTo>
                    <a:lnTo>
                      <a:pt x="12538" y="5081"/>
                    </a:lnTo>
                    <a:lnTo>
                      <a:pt x="12489" y="5255"/>
                    </a:lnTo>
                    <a:lnTo>
                      <a:pt x="12440" y="5430"/>
                    </a:lnTo>
                    <a:lnTo>
                      <a:pt x="12391" y="5609"/>
                    </a:lnTo>
                    <a:lnTo>
                      <a:pt x="12341" y="5791"/>
                    </a:lnTo>
                    <a:lnTo>
                      <a:pt x="12292" y="5976"/>
                    </a:lnTo>
                    <a:lnTo>
                      <a:pt x="12242" y="6163"/>
                    </a:lnTo>
                    <a:lnTo>
                      <a:pt x="12191" y="6355"/>
                    </a:lnTo>
                    <a:lnTo>
                      <a:pt x="12141" y="6548"/>
                    </a:lnTo>
                    <a:lnTo>
                      <a:pt x="12090" y="6745"/>
                    </a:lnTo>
                    <a:lnTo>
                      <a:pt x="12040" y="6944"/>
                    </a:lnTo>
                    <a:lnTo>
                      <a:pt x="11989" y="7147"/>
                    </a:lnTo>
                    <a:lnTo>
                      <a:pt x="11351" y="7734"/>
                    </a:lnTo>
                    <a:lnTo>
                      <a:pt x="11335" y="7748"/>
                    </a:lnTo>
                    <a:lnTo>
                      <a:pt x="11319" y="7765"/>
                    </a:lnTo>
                    <a:lnTo>
                      <a:pt x="11304" y="7782"/>
                    </a:lnTo>
                    <a:lnTo>
                      <a:pt x="11288" y="7799"/>
                    </a:lnTo>
                    <a:lnTo>
                      <a:pt x="11273" y="7818"/>
                    </a:lnTo>
                    <a:lnTo>
                      <a:pt x="11259" y="7839"/>
                    </a:lnTo>
                    <a:lnTo>
                      <a:pt x="11244" y="7860"/>
                    </a:lnTo>
                    <a:lnTo>
                      <a:pt x="11229" y="7882"/>
                    </a:lnTo>
                    <a:lnTo>
                      <a:pt x="11215" y="7905"/>
                    </a:lnTo>
                    <a:lnTo>
                      <a:pt x="11201" y="7930"/>
                    </a:lnTo>
                    <a:lnTo>
                      <a:pt x="11188" y="7955"/>
                    </a:lnTo>
                    <a:lnTo>
                      <a:pt x="11174" y="7981"/>
                    </a:lnTo>
                    <a:lnTo>
                      <a:pt x="11160" y="8010"/>
                    </a:lnTo>
                    <a:lnTo>
                      <a:pt x="11147" y="8038"/>
                    </a:lnTo>
                    <a:lnTo>
                      <a:pt x="11134" y="8067"/>
                    </a:lnTo>
                    <a:lnTo>
                      <a:pt x="11121" y="8097"/>
                    </a:lnTo>
                    <a:lnTo>
                      <a:pt x="11108" y="8130"/>
                    </a:lnTo>
                    <a:lnTo>
                      <a:pt x="11096" y="8162"/>
                    </a:lnTo>
                    <a:lnTo>
                      <a:pt x="11083" y="8196"/>
                    </a:lnTo>
                    <a:lnTo>
                      <a:pt x="11072" y="8230"/>
                    </a:lnTo>
                    <a:lnTo>
                      <a:pt x="11048" y="8303"/>
                    </a:lnTo>
                    <a:lnTo>
                      <a:pt x="11026" y="8380"/>
                    </a:lnTo>
                    <a:lnTo>
                      <a:pt x="11004" y="8461"/>
                    </a:lnTo>
                    <a:lnTo>
                      <a:pt x="10982" y="8546"/>
                    </a:lnTo>
                    <a:lnTo>
                      <a:pt x="10962" y="8636"/>
                    </a:lnTo>
                    <a:lnTo>
                      <a:pt x="10942" y="8729"/>
                    </a:lnTo>
                    <a:lnTo>
                      <a:pt x="10839" y="9699"/>
                    </a:lnTo>
                    <a:lnTo>
                      <a:pt x="10993" y="9775"/>
                    </a:lnTo>
                    <a:close/>
                    <a:moveTo>
                      <a:pt x="12395" y="16249"/>
                    </a:moveTo>
                    <a:lnTo>
                      <a:pt x="12382" y="16074"/>
                    </a:lnTo>
                    <a:lnTo>
                      <a:pt x="12368" y="15899"/>
                    </a:lnTo>
                    <a:lnTo>
                      <a:pt x="12352" y="15725"/>
                    </a:lnTo>
                    <a:lnTo>
                      <a:pt x="12337" y="15555"/>
                    </a:lnTo>
                    <a:lnTo>
                      <a:pt x="12320" y="15385"/>
                    </a:lnTo>
                    <a:lnTo>
                      <a:pt x="12301" y="15217"/>
                    </a:lnTo>
                    <a:lnTo>
                      <a:pt x="12282" y="15051"/>
                    </a:lnTo>
                    <a:lnTo>
                      <a:pt x="12262" y="14886"/>
                    </a:lnTo>
                    <a:lnTo>
                      <a:pt x="12242" y="14724"/>
                    </a:lnTo>
                    <a:lnTo>
                      <a:pt x="12219" y="14562"/>
                    </a:lnTo>
                    <a:lnTo>
                      <a:pt x="12196" y="14403"/>
                    </a:lnTo>
                    <a:lnTo>
                      <a:pt x="12172" y="14245"/>
                    </a:lnTo>
                    <a:lnTo>
                      <a:pt x="12146" y="14088"/>
                    </a:lnTo>
                    <a:lnTo>
                      <a:pt x="12120" y="13934"/>
                    </a:lnTo>
                    <a:lnTo>
                      <a:pt x="12094" y="13781"/>
                    </a:lnTo>
                    <a:lnTo>
                      <a:pt x="12066" y="13630"/>
                    </a:lnTo>
                    <a:lnTo>
                      <a:pt x="11631" y="11997"/>
                    </a:lnTo>
                    <a:lnTo>
                      <a:pt x="11503" y="11691"/>
                    </a:lnTo>
                    <a:lnTo>
                      <a:pt x="11044" y="10772"/>
                    </a:lnTo>
                    <a:lnTo>
                      <a:pt x="11044" y="9802"/>
                    </a:lnTo>
                    <a:lnTo>
                      <a:pt x="12449" y="10567"/>
                    </a:lnTo>
                    <a:lnTo>
                      <a:pt x="12512" y="10599"/>
                    </a:lnTo>
                    <a:lnTo>
                      <a:pt x="12576" y="10633"/>
                    </a:lnTo>
                    <a:lnTo>
                      <a:pt x="12641" y="10667"/>
                    </a:lnTo>
                    <a:lnTo>
                      <a:pt x="12705" y="10703"/>
                    </a:lnTo>
                    <a:lnTo>
                      <a:pt x="12770" y="10738"/>
                    </a:lnTo>
                    <a:lnTo>
                      <a:pt x="12834" y="10776"/>
                    </a:lnTo>
                    <a:lnTo>
                      <a:pt x="12900" y="10814"/>
                    </a:lnTo>
                    <a:lnTo>
                      <a:pt x="12965" y="10852"/>
                    </a:lnTo>
                    <a:lnTo>
                      <a:pt x="13031" y="10893"/>
                    </a:lnTo>
                    <a:lnTo>
                      <a:pt x="13097" y="10934"/>
                    </a:lnTo>
                    <a:lnTo>
                      <a:pt x="13163" y="10976"/>
                    </a:lnTo>
                    <a:lnTo>
                      <a:pt x="13229" y="11019"/>
                    </a:lnTo>
                    <a:lnTo>
                      <a:pt x="13294" y="11062"/>
                    </a:lnTo>
                    <a:lnTo>
                      <a:pt x="13361" y="11106"/>
                    </a:lnTo>
                    <a:lnTo>
                      <a:pt x="13428" y="11152"/>
                    </a:lnTo>
                    <a:lnTo>
                      <a:pt x="13495" y="11199"/>
                    </a:lnTo>
                    <a:lnTo>
                      <a:pt x="13562" y="11246"/>
                    </a:lnTo>
                    <a:lnTo>
                      <a:pt x="13629" y="11296"/>
                    </a:lnTo>
                    <a:lnTo>
                      <a:pt x="13697" y="11345"/>
                    </a:lnTo>
                    <a:lnTo>
                      <a:pt x="13765" y="11395"/>
                    </a:lnTo>
                    <a:lnTo>
                      <a:pt x="13833" y="11446"/>
                    </a:lnTo>
                    <a:lnTo>
                      <a:pt x="13901" y="11498"/>
                    </a:lnTo>
                    <a:lnTo>
                      <a:pt x="13969" y="11552"/>
                    </a:lnTo>
                    <a:lnTo>
                      <a:pt x="14037" y="11606"/>
                    </a:lnTo>
                    <a:lnTo>
                      <a:pt x="14106" y="11662"/>
                    </a:lnTo>
                    <a:lnTo>
                      <a:pt x="14175" y="11717"/>
                    </a:lnTo>
                    <a:lnTo>
                      <a:pt x="14244" y="11774"/>
                    </a:lnTo>
                    <a:lnTo>
                      <a:pt x="14313" y="11832"/>
                    </a:lnTo>
                    <a:lnTo>
                      <a:pt x="14383" y="11892"/>
                    </a:lnTo>
                    <a:lnTo>
                      <a:pt x="14452" y="11951"/>
                    </a:lnTo>
                    <a:lnTo>
                      <a:pt x="14522" y="12012"/>
                    </a:lnTo>
                    <a:lnTo>
                      <a:pt x="14592" y="12073"/>
                    </a:lnTo>
                    <a:lnTo>
                      <a:pt x="14592" y="15400"/>
                    </a:lnTo>
                    <a:lnTo>
                      <a:pt x="14460" y="15464"/>
                    </a:lnTo>
                    <a:lnTo>
                      <a:pt x="14329" y="15528"/>
                    </a:lnTo>
                    <a:lnTo>
                      <a:pt x="14196" y="15589"/>
                    </a:lnTo>
                    <a:lnTo>
                      <a:pt x="14062" y="15649"/>
                    </a:lnTo>
                    <a:lnTo>
                      <a:pt x="13927" y="15708"/>
                    </a:lnTo>
                    <a:lnTo>
                      <a:pt x="13791" y="15765"/>
                    </a:lnTo>
                    <a:lnTo>
                      <a:pt x="13655" y="15821"/>
                    </a:lnTo>
                    <a:lnTo>
                      <a:pt x="13518" y="15874"/>
                    </a:lnTo>
                    <a:lnTo>
                      <a:pt x="13380" y="15926"/>
                    </a:lnTo>
                    <a:lnTo>
                      <a:pt x="13242" y="15977"/>
                    </a:lnTo>
                    <a:lnTo>
                      <a:pt x="13102" y="16026"/>
                    </a:lnTo>
                    <a:lnTo>
                      <a:pt x="12962" y="16075"/>
                    </a:lnTo>
                    <a:lnTo>
                      <a:pt x="12822" y="16121"/>
                    </a:lnTo>
                    <a:lnTo>
                      <a:pt x="12680" y="16166"/>
                    </a:lnTo>
                    <a:lnTo>
                      <a:pt x="12537" y="16208"/>
                    </a:lnTo>
                    <a:lnTo>
                      <a:pt x="12395" y="16249"/>
                    </a:lnTo>
                    <a:close/>
                    <a:moveTo>
                      <a:pt x="10662" y="11563"/>
                    </a:moveTo>
                    <a:lnTo>
                      <a:pt x="10687" y="11588"/>
                    </a:lnTo>
                    <a:lnTo>
                      <a:pt x="10662" y="11563"/>
                    </a:lnTo>
                    <a:close/>
                    <a:moveTo>
                      <a:pt x="7164" y="8142"/>
                    </a:moveTo>
                    <a:lnTo>
                      <a:pt x="7188" y="8256"/>
                    </a:lnTo>
                    <a:lnTo>
                      <a:pt x="7215" y="8370"/>
                    </a:lnTo>
                    <a:lnTo>
                      <a:pt x="7244" y="8484"/>
                    </a:lnTo>
                    <a:lnTo>
                      <a:pt x="7273" y="8599"/>
                    </a:lnTo>
                    <a:lnTo>
                      <a:pt x="7304" y="8715"/>
                    </a:lnTo>
                    <a:lnTo>
                      <a:pt x="7338" y="8831"/>
                    </a:lnTo>
                    <a:lnTo>
                      <a:pt x="7373" y="8947"/>
                    </a:lnTo>
                    <a:lnTo>
                      <a:pt x="7410" y="9064"/>
                    </a:lnTo>
                    <a:lnTo>
                      <a:pt x="7448" y="9182"/>
                    </a:lnTo>
                    <a:lnTo>
                      <a:pt x="7488" y="9300"/>
                    </a:lnTo>
                    <a:lnTo>
                      <a:pt x="7529" y="9419"/>
                    </a:lnTo>
                    <a:lnTo>
                      <a:pt x="7573" y="9538"/>
                    </a:lnTo>
                    <a:lnTo>
                      <a:pt x="7618" y="9657"/>
                    </a:lnTo>
                    <a:lnTo>
                      <a:pt x="7665" y="9778"/>
                    </a:lnTo>
                    <a:lnTo>
                      <a:pt x="7713" y="9898"/>
                    </a:lnTo>
                    <a:lnTo>
                      <a:pt x="7763" y="10019"/>
                    </a:lnTo>
                    <a:lnTo>
                      <a:pt x="7816" y="10140"/>
                    </a:lnTo>
                    <a:lnTo>
                      <a:pt x="7869" y="10262"/>
                    </a:lnTo>
                    <a:lnTo>
                      <a:pt x="7924" y="10385"/>
                    </a:lnTo>
                    <a:lnTo>
                      <a:pt x="7982" y="10507"/>
                    </a:lnTo>
                    <a:lnTo>
                      <a:pt x="8040" y="10631"/>
                    </a:lnTo>
                    <a:lnTo>
                      <a:pt x="8101" y="10755"/>
                    </a:lnTo>
                    <a:lnTo>
                      <a:pt x="8163" y="10879"/>
                    </a:lnTo>
                    <a:lnTo>
                      <a:pt x="8227" y="11005"/>
                    </a:lnTo>
                    <a:lnTo>
                      <a:pt x="8292" y="11130"/>
                    </a:lnTo>
                    <a:lnTo>
                      <a:pt x="8359" y="11256"/>
                    </a:lnTo>
                    <a:lnTo>
                      <a:pt x="8428" y="11382"/>
                    </a:lnTo>
                    <a:lnTo>
                      <a:pt x="8498" y="11510"/>
                    </a:lnTo>
                    <a:lnTo>
                      <a:pt x="8571" y="11637"/>
                    </a:lnTo>
                    <a:lnTo>
                      <a:pt x="8645" y="11765"/>
                    </a:lnTo>
                    <a:lnTo>
                      <a:pt x="8720" y="11894"/>
                    </a:lnTo>
                    <a:lnTo>
                      <a:pt x="8797" y="12022"/>
                    </a:lnTo>
                    <a:lnTo>
                      <a:pt x="8925" y="12201"/>
                    </a:lnTo>
                    <a:lnTo>
                      <a:pt x="9257" y="12737"/>
                    </a:lnTo>
                    <a:lnTo>
                      <a:pt x="10354" y="14448"/>
                    </a:lnTo>
                    <a:lnTo>
                      <a:pt x="10279" y="13733"/>
                    </a:lnTo>
                    <a:lnTo>
                      <a:pt x="10150" y="11792"/>
                    </a:lnTo>
                    <a:lnTo>
                      <a:pt x="9921" y="11640"/>
                    </a:lnTo>
                    <a:lnTo>
                      <a:pt x="9640" y="11410"/>
                    </a:lnTo>
                    <a:lnTo>
                      <a:pt x="9844" y="10797"/>
                    </a:lnTo>
                    <a:lnTo>
                      <a:pt x="9947" y="10618"/>
                    </a:lnTo>
                    <a:lnTo>
                      <a:pt x="9972" y="10567"/>
                    </a:lnTo>
                    <a:lnTo>
                      <a:pt x="10099" y="10287"/>
                    </a:lnTo>
                    <a:lnTo>
                      <a:pt x="8492" y="9214"/>
                    </a:lnTo>
                    <a:lnTo>
                      <a:pt x="7164" y="8142"/>
                    </a:lnTo>
                    <a:close/>
                  </a:path>
                </a:pathLst>
              </a:custGeom>
              <a:solidFill>
                <a:srgbClr val="3EABD8"/>
              </a:solidFill>
              <a:ln w="9525">
                <a:noFill/>
                <a:round/>
                <a:headEnd/>
                <a:tailEnd/>
              </a:ln>
            </p:spPr>
            <p:txBody>
              <a:bodyPr vert="horz" wrap="square" lIns="91440" tIns="45720" rIns="91440" bIns="45720" numCol="1" anchor="t" anchorCtr="0" compatLnSpc="1">
                <a:prstTxWarp prst="textNoShape">
                  <a:avLst/>
                </a:prstTxWarp>
              </a:bodyPr>
              <a:lstStyle/>
              <a:p>
                <a:pPr algn="ctr" defTabSz="1371600"/>
                <a:endParaRPr lang="en-IN" sz="2800">
                  <a:solidFill>
                    <a:prstClr val="black"/>
                  </a:solidFill>
                  <a:latin typeface="Arial" pitchFamily="34" charset="0"/>
                  <a:cs typeface="Arial" pitchFamily="34" charset="0"/>
                </a:endParaRPr>
              </a:p>
            </p:txBody>
          </p:sp>
          <p:sp>
            <p:nvSpPr>
              <p:cNvPr id="145" name="Oval 144">
                <a:extLst>
                  <a:ext uri="{FF2B5EF4-FFF2-40B4-BE49-F238E27FC236}">
                    <a16:creationId xmlns="" xmlns:a16="http://schemas.microsoft.com/office/drawing/2014/main" id="{EABDDC13-7B51-4F17-962B-70F939C685E6}"/>
                  </a:ext>
                </a:extLst>
              </p:cNvPr>
              <p:cNvSpPr/>
              <p:nvPr/>
            </p:nvSpPr>
            <p:spPr>
              <a:xfrm>
                <a:off x="933050" y="4081535"/>
                <a:ext cx="285725" cy="285725"/>
              </a:xfrm>
              <a:prstGeom prst="ellipse">
                <a:avLst/>
              </a:prstGeom>
              <a:noFill/>
              <a:ln w="12700">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grpSp>
        <p:grpSp>
          <p:nvGrpSpPr>
            <p:cNvPr id="141" name="Group 140">
              <a:extLst>
                <a:ext uri="{FF2B5EF4-FFF2-40B4-BE49-F238E27FC236}">
                  <a16:creationId xmlns="" xmlns:a16="http://schemas.microsoft.com/office/drawing/2014/main" id="{0B1A24EC-B150-4671-8B6A-4D89260EC8A2}"/>
                </a:ext>
              </a:extLst>
            </p:cNvPr>
            <p:cNvGrpSpPr/>
            <p:nvPr/>
          </p:nvGrpSpPr>
          <p:grpSpPr>
            <a:xfrm>
              <a:off x="250830" y="3723900"/>
              <a:ext cx="211835" cy="211835"/>
              <a:chOff x="623289" y="4142420"/>
              <a:chExt cx="211835" cy="211835"/>
            </a:xfrm>
          </p:grpSpPr>
          <p:sp>
            <p:nvSpPr>
              <p:cNvPr id="142" name="Oval 141">
                <a:extLst>
                  <a:ext uri="{FF2B5EF4-FFF2-40B4-BE49-F238E27FC236}">
                    <a16:creationId xmlns="" xmlns:a16="http://schemas.microsoft.com/office/drawing/2014/main" id="{2500942B-6BE2-4353-A6D2-2C4D35BD3DE8}"/>
                  </a:ext>
                </a:extLst>
              </p:cNvPr>
              <p:cNvSpPr/>
              <p:nvPr/>
            </p:nvSpPr>
            <p:spPr>
              <a:xfrm>
                <a:off x="623289" y="4142420"/>
                <a:ext cx="211835" cy="211835"/>
              </a:xfrm>
              <a:prstGeom prst="ellipse">
                <a:avLst/>
              </a:prstGeom>
              <a:solidFill>
                <a:schemeClr val="bg1"/>
              </a:solidFill>
              <a:ln w="9525">
                <a:solidFill>
                  <a:srgbClr val="3EABD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800">
                  <a:solidFill>
                    <a:prstClr val="white"/>
                  </a:solidFill>
                  <a:latin typeface="Arial" pitchFamily="34" charset="0"/>
                  <a:cs typeface="Arial" pitchFamily="34" charset="0"/>
                </a:endParaRPr>
              </a:p>
            </p:txBody>
          </p:sp>
          <p:sp>
            <p:nvSpPr>
              <p:cNvPr id="143" name="Freeform 8">
                <a:extLst>
                  <a:ext uri="{FF2B5EF4-FFF2-40B4-BE49-F238E27FC236}">
                    <a16:creationId xmlns="" xmlns:a16="http://schemas.microsoft.com/office/drawing/2014/main" id="{B8490829-CCDA-40F6-8AE5-BAA93915F8D3}"/>
                  </a:ext>
                </a:extLst>
              </p:cNvPr>
              <p:cNvSpPr>
                <a:spLocks noEditPoints="1"/>
              </p:cNvSpPr>
              <p:nvPr/>
            </p:nvSpPr>
            <p:spPr bwMode="auto">
              <a:xfrm>
                <a:off x="684458" y="4171968"/>
                <a:ext cx="89496" cy="152739"/>
              </a:xfrm>
              <a:custGeom>
                <a:avLst/>
                <a:gdLst/>
                <a:ahLst/>
                <a:cxnLst>
                  <a:cxn ang="0">
                    <a:pos x="1149" y="3519"/>
                  </a:cxn>
                  <a:cxn ang="0">
                    <a:pos x="1077" y="3532"/>
                  </a:cxn>
                  <a:cxn ang="0">
                    <a:pos x="1013" y="3559"/>
                  </a:cxn>
                  <a:cxn ang="0">
                    <a:pos x="960" y="3596"/>
                  </a:cxn>
                  <a:cxn ang="0">
                    <a:pos x="920" y="3645"/>
                  </a:cxn>
                  <a:cxn ang="0">
                    <a:pos x="899" y="3708"/>
                  </a:cxn>
                  <a:cxn ang="0">
                    <a:pos x="911" y="3777"/>
                  </a:cxn>
                  <a:cxn ang="0">
                    <a:pos x="955" y="3834"/>
                  </a:cxn>
                  <a:cxn ang="0">
                    <a:pos x="1012" y="3878"/>
                  </a:cxn>
                  <a:cxn ang="0">
                    <a:pos x="1081" y="3907"/>
                  </a:cxn>
                  <a:cxn ang="0">
                    <a:pos x="1156" y="3923"/>
                  </a:cxn>
                  <a:cxn ang="0">
                    <a:pos x="1233" y="3925"/>
                  </a:cxn>
                  <a:cxn ang="0">
                    <a:pos x="1307" y="3911"/>
                  </a:cxn>
                  <a:cxn ang="0">
                    <a:pos x="1377" y="3884"/>
                  </a:cxn>
                  <a:cxn ang="0">
                    <a:pos x="1435" y="3842"/>
                  </a:cxn>
                  <a:cxn ang="0">
                    <a:pos x="1480" y="3784"/>
                  </a:cxn>
                  <a:cxn ang="0">
                    <a:pos x="1505" y="3712"/>
                  </a:cxn>
                  <a:cxn ang="0">
                    <a:pos x="1486" y="3652"/>
                  </a:cxn>
                  <a:cxn ang="0">
                    <a:pos x="1447" y="3602"/>
                  </a:cxn>
                  <a:cxn ang="0">
                    <a:pos x="1395" y="3562"/>
                  </a:cxn>
                  <a:cxn ang="0">
                    <a:pos x="1332" y="3536"/>
                  </a:cxn>
                  <a:cxn ang="0">
                    <a:pos x="1260" y="3520"/>
                  </a:cxn>
                  <a:cxn ang="0">
                    <a:pos x="1187" y="3516"/>
                  </a:cxn>
                  <a:cxn ang="0">
                    <a:pos x="337" y="743"/>
                  </a:cxn>
                  <a:cxn ang="0">
                    <a:pos x="320" y="1154"/>
                  </a:cxn>
                  <a:cxn ang="0">
                    <a:pos x="315" y="1578"/>
                  </a:cxn>
                  <a:cxn ang="0">
                    <a:pos x="320" y="2224"/>
                  </a:cxn>
                  <a:cxn ang="0">
                    <a:pos x="324" y="2657"/>
                  </a:cxn>
                  <a:cxn ang="0">
                    <a:pos x="324" y="3084"/>
                  </a:cxn>
                  <a:cxn ang="0">
                    <a:pos x="2081" y="3295"/>
                  </a:cxn>
                  <a:cxn ang="0">
                    <a:pos x="352" y="544"/>
                  </a:cxn>
                  <a:cxn ang="0">
                    <a:pos x="2081" y="0"/>
                  </a:cxn>
                  <a:cxn ang="0">
                    <a:pos x="2190" y="51"/>
                  </a:cxn>
                  <a:cxn ang="0">
                    <a:pos x="2279" y="122"/>
                  </a:cxn>
                  <a:cxn ang="0">
                    <a:pos x="2350" y="211"/>
                  </a:cxn>
                  <a:cxn ang="0">
                    <a:pos x="2401" y="320"/>
                  </a:cxn>
                  <a:cxn ang="0">
                    <a:pos x="2377" y="3833"/>
                  </a:cxn>
                  <a:cxn ang="0">
                    <a:pos x="2317" y="3932"/>
                  </a:cxn>
                  <a:cxn ang="0">
                    <a:pos x="2237" y="4012"/>
                  </a:cxn>
                  <a:cxn ang="0">
                    <a:pos x="2138" y="4072"/>
                  </a:cxn>
                  <a:cxn ang="0">
                    <a:pos x="320" y="4096"/>
                  </a:cxn>
                  <a:cxn ang="0">
                    <a:pos x="211" y="4045"/>
                  </a:cxn>
                  <a:cxn ang="0">
                    <a:pos x="121" y="3974"/>
                  </a:cxn>
                  <a:cxn ang="0">
                    <a:pos x="51" y="3885"/>
                  </a:cxn>
                  <a:cxn ang="0">
                    <a:pos x="0" y="3776"/>
                  </a:cxn>
                  <a:cxn ang="0">
                    <a:pos x="23" y="263"/>
                  </a:cxn>
                  <a:cxn ang="0">
                    <a:pos x="84" y="164"/>
                  </a:cxn>
                  <a:cxn ang="0">
                    <a:pos x="164" y="84"/>
                  </a:cxn>
                  <a:cxn ang="0">
                    <a:pos x="263" y="24"/>
                  </a:cxn>
                </a:cxnLst>
                <a:rect l="0" t="0" r="r" b="b"/>
                <a:pathLst>
                  <a:path w="2401" h="4096">
                    <a:moveTo>
                      <a:pt x="1187" y="3516"/>
                    </a:moveTo>
                    <a:lnTo>
                      <a:pt x="1149" y="3519"/>
                    </a:lnTo>
                    <a:lnTo>
                      <a:pt x="1113" y="3524"/>
                    </a:lnTo>
                    <a:lnTo>
                      <a:pt x="1077" y="3532"/>
                    </a:lnTo>
                    <a:lnTo>
                      <a:pt x="1044" y="3544"/>
                    </a:lnTo>
                    <a:lnTo>
                      <a:pt x="1013" y="3559"/>
                    </a:lnTo>
                    <a:lnTo>
                      <a:pt x="984" y="3576"/>
                    </a:lnTo>
                    <a:lnTo>
                      <a:pt x="960" y="3596"/>
                    </a:lnTo>
                    <a:lnTo>
                      <a:pt x="937" y="3619"/>
                    </a:lnTo>
                    <a:lnTo>
                      <a:pt x="920" y="3645"/>
                    </a:lnTo>
                    <a:lnTo>
                      <a:pt x="906" y="3675"/>
                    </a:lnTo>
                    <a:lnTo>
                      <a:pt x="899" y="3708"/>
                    </a:lnTo>
                    <a:lnTo>
                      <a:pt x="896" y="3743"/>
                    </a:lnTo>
                    <a:lnTo>
                      <a:pt x="911" y="3777"/>
                    </a:lnTo>
                    <a:lnTo>
                      <a:pt x="931" y="3807"/>
                    </a:lnTo>
                    <a:lnTo>
                      <a:pt x="955" y="3834"/>
                    </a:lnTo>
                    <a:lnTo>
                      <a:pt x="982" y="3858"/>
                    </a:lnTo>
                    <a:lnTo>
                      <a:pt x="1012" y="3878"/>
                    </a:lnTo>
                    <a:lnTo>
                      <a:pt x="1045" y="3894"/>
                    </a:lnTo>
                    <a:lnTo>
                      <a:pt x="1081" y="3907"/>
                    </a:lnTo>
                    <a:lnTo>
                      <a:pt x="1117" y="3917"/>
                    </a:lnTo>
                    <a:lnTo>
                      <a:pt x="1156" y="3923"/>
                    </a:lnTo>
                    <a:lnTo>
                      <a:pt x="1194" y="3926"/>
                    </a:lnTo>
                    <a:lnTo>
                      <a:pt x="1233" y="3925"/>
                    </a:lnTo>
                    <a:lnTo>
                      <a:pt x="1271" y="3920"/>
                    </a:lnTo>
                    <a:lnTo>
                      <a:pt x="1307" y="3911"/>
                    </a:lnTo>
                    <a:lnTo>
                      <a:pt x="1343" y="3900"/>
                    </a:lnTo>
                    <a:lnTo>
                      <a:pt x="1377" y="3884"/>
                    </a:lnTo>
                    <a:lnTo>
                      <a:pt x="1408" y="3865"/>
                    </a:lnTo>
                    <a:lnTo>
                      <a:pt x="1435" y="3842"/>
                    </a:lnTo>
                    <a:lnTo>
                      <a:pt x="1460" y="3815"/>
                    </a:lnTo>
                    <a:lnTo>
                      <a:pt x="1480" y="3784"/>
                    </a:lnTo>
                    <a:lnTo>
                      <a:pt x="1495" y="3751"/>
                    </a:lnTo>
                    <a:lnTo>
                      <a:pt x="1505" y="3712"/>
                    </a:lnTo>
                    <a:lnTo>
                      <a:pt x="1498" y="3680"/>
                    </a:lnTo>
                    <a:lnTo>
                      <a:pt x="1486" y="3652"/>
                    </a:lnTo>
                    <a:lnTo>
                      <a:pt x="1469" y="3626"/>
                    </a:lnTo>
                    <a:lnTo>
                      <a:pt x="1447" y="3602"/>
                    </a:lnTo>
                    <a:lnTo>
                      <a:pt x="1423" y="3581"/>
                    </a:lnTo>
                    <a:lnTo>
                      <a:pt x="1395" y="3562"/>
                    </a:lnTo>
                    <a:lnTo>
                      <a:pt x="1364" y="3547"/>
                    </a:lnTo>
                    <a:lnTo>
                      <a:pt x="1332" y="3536"/>
                    </a:lnTo>
                    <a:lnTo>
                      <a:pt x="1296" y="3526"/>
                    </a:lnTo>
                    <a:lnTo>
                      <a:pt x="1260" y="3520"/>
                    </a:lnTo>
                    <a:lnTo>
                      <a:pt x="1224" y="3516"/>
                    </a:lnTo>
                    <a:lnTo>
                      <a:pt x="1187" y="3516"/>
                    </a:lnTo>
                    <a:close/>
                    <a:moveTo>
                      <a:pt x="352" y="544"/>
                    </a:moveTo>
                    <a:lnTo>
                      <a:pt x="337" y="743"/>
                    </a:lnTo>
                    <a:lnTo>
                      <a:pt x="328" y="947"/>
                    </a:lnTo>
                    <a:lnTo>
                      <a:pt x="320" y="1154"/>
                    </a:lnTo>
                    <a:lnTo>
                      <a:pt x="316" y="1364"/>
                    </a:lnTo>
                    <a:lnTo>
                      <a:pt x="315" y="1578"/>
                    </a:lnTo>
                    <a:lnTo>
                      <a:pt x="315" y="1792"/>
                    </a:lnTo>
                    <a:lnTo>
                      <a:pt x="320" y="2224"/>
                    </a:lnTo>
                    <a:lnTo>
                      <a:pt x="323" y="2441"/>
                    </a:lnTo>
                    <a:lnTo>
                      <a:pt x="324" y="2657"/>
                    </a:lnTo>
                    <a:lnTo>
                      <a:pt x="325" y="2872"/>
                    </a:lnTo>
                    <a:lnTo>
                      <a:pt x="324" y="3084"/>
                    </a:lnTo>
                    <a:lnTo>
                      <a:pt x="320" y="3295"/>
                    </a:lnTo>
                    <a:lnTo>
                      <a:pt x="2081" y="3295"/>
                    </a:lnTo>
                    <a:lnTo>
                      <a:pt x="2081" y="544"/>
                    </a:lnTo>
                    <a:lnTo>
                      <a:pt x="352" y="544"/>
                    </a:lnTo>
                    <a:close/>
                    <a:moveTo>
                      <a:pt x="320" y="0"/>
                    </a:moveTo>
                    <a:lnTo>
                      <a:pt x="2081" y="0"/>
                    </a:lnTo>
                    <a:lnTo>
                      <a:pt x="2138" y="24"/>
                    </a:lnTo>
                    <a:lnTo>
                      <a:pt x="2190" y="51"/>
                    </a:lnTo>
                    <a:lnTo>
                      <a:pt x="2237" y="84"/>
                    </a:lnTo>
                    <a:lnTo>
                      <a:pt x="2279" y="122"/>
                    </a:lnTo>
                    <a:lnTo>
                      <a:pt x="2317" y="164"/>
                    </a:lnTo>
                    <a:lnTo>
                      <a:pt x="2350" y="211"/>
                    </a:lnTo>
                    <a:lnTo>
                      <a:pt x="2377" y="263"/>
                    </a:lnTo>
                    <a:lnTo>
                      <a:pt x="2401" y="320"/>
                    </a:lnTo>
                    <a:lnTo>
                      <a:pt x="2401" y="3776"/>
                    </a:lnTo>
                    <a:lnTo>
                      <a:pt x="2377" y="3833"/>
                    </a:lnTo>
                    <a:lnTo>
                      <a:pt x="2350" y="3885"/>
                    </a:lnTo>
                    <a:lnTo>
                      <a:pt x="2317" y="3932"/>
                    </a:lnTo>
                    <a:lnTo>
                      <a:pt x="2279" y="3974"/>
                    </a:lnTo>
                    <a:lnTo>
                      <a:pt x="2237" y="4012"/>
                    </a:lnTo>
                    <a:lnTo>
                      <a:pt x="2190" y="4045"/>
                    </a:lnTo>
                    <a:lnTo>
                      <a:pt x="2138" y="4072"/>
                    </a:lnTo>
                    <a:lnTo>
                      <a:pt x="2081" y="4096"/>
                    </a:lnTo>
                    <a:lnTo>
                      <a:pt x="320" y="4096"/>
                    </a:lnTo>
                    <a:lnTo>
                      <a:pt x="263" y="4072"/>
                    </a:lnTo>
                    <a:lnTo>
                      <a:pt x="211" y="4045"/>
                    </a:lnTo>
                    <a:lnTo>
                      <a:pt x="164" y="4012"/>
                    </a:lnTo>
                    <a:lnTo>
                      <a:pt x="121" y="3974"/>
                    </a:lnTo>
                    <a:lnTo>
                      <a:pt x="84" y="3932"/>
                    </a:lnTo>
                    <a:lnTo>
                      <a:pt x="51" y="3885"/>
                    </a:lnTo>
                    <a:lnTo>
                      <a:pt x="23" y="3833"/>
                    </a:lnTo>
                    <a:lnTo>
                      <a:pt x="0" y="3776"/>
                    </a:lnTo>
                    <a:lnTo>
                      <a:pt x="0" y="320"/>
                    </a:lnTo>
                    <a:lnTo>
                      <a:pt x="23" y="263"/>
                    </a:lnTo>
                    <a:lnTo>
                      <a:pt x="51" y="211"/>
                    </a:lnTo>
                    <a:lnTo>
                      <a:pt x="84" y="164"/>
                    </a:lnTo>
                    <a:lnTo>
                      <a:pt x="121" y="122"/>
                    </a:lnTo>
                    <a:lnTo>
                      <a:pt x="164" y="84"/>
                    </a:lnTo>
                    <a:lnTo>
                      <a:pt x="211" y="51"/>
                    </a:lnTo>
                    <a:lnTo>
                      <a:pt x="263" y="24"/>
                    </a:lnTo>
                    <a:lnTo>
                      <a:pt x="320" y="0"/>
                    </a:lnTo>
                    <a:close/>
                  </a:path>
                </a:pathLst>
              </a:custGeom>
              <a:solidFill>
                <a:srgbClr val="3EABD8"/>
              </a:solidFill>
              <a:ln w="0">
                <a:solidFill>
                  <a:srgbClr val="3EABD8"/>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grpSp>
      <p:sp>
        <p:nvSpPr>
          <p:cNvPr id="146" name="Rectangle 145">
            <a:extLst>
              <a:ext uri="{FF2B5EF4-FFF2-40B4-BE49-F238E27FC236}">
                <a16:creationId xmlns="" xmlns:a16="http://schemas.microsoft.com/office/drawing/2014/main" id="{FFC6F164-BC1B-4756-82FF-A7949F844A28}"/>
              </a:ext>
            </a:extLst>
          </p:cNvPr>
          <p:cNvSpPr/>
          <p:nvPr/>
        </p:nvSpPr>
        <p:spPr>
          <a:xfrm>
            <a:off x="358304" y="7894125"/>
            <a:ext cx="1478612"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Customer</a:t>
            </a:r>
          </a:p>
        </p:txBody>
      </p:sp>
      <p:sp>
        <p:nvSpPr>
          <p:cNvPr id="147" name="Rectangle 146">
            <a:extLst>
              <a:ext uri="{FF2B5EF4-FFF2-40B4-BE49-F238E27FC236}">
                <a16:creationId xmlns="" xmlns:a16="http://schemas.microsoft.com/office/drawing/2014/main" id="{3A93E634-0B4C-476E-9F34-D0735A174BB9}"/>
              </a:ext>
            </a:extLst>
          </p:cNvPr>
          <p:cNvSpPr/>
          <p:nvPr/>
        </p:nvSpPr>
        <p:spPr>
          <a:xfrm>
            <a:off x="239828" y="9448527"/>
            <a:ext cx="2863604" cy="492442"/>
          </a:xfrm>
          <a:prstGeom prst="rect">
            <a:avLst/>
          </a:prstGeom>
        </p:spPr>
        <p:txBody>
          <a:bodyPr wrap="none" lIns="182880" tIns="91440" rIns="182880" bIns="91440">
            <a:spAutoFit/>
          </a:bodyPr>
          <a:lstStyle/>
          <a:p>
            <a:pPr algn="ctr" defTabSz="1371600"/>
            <a:r>
              <a:rPr lang="en-US" sz="2000" dirty="0">
                <a:solidFill>
                  <a:prstClr val="black">
                    <a:lumMod val="65000"/>
                    <a:lumOff val="35000"/>
                  </a:prstClr>
                </a:solidFill>
                <a:latin typeface="Arial" pitchFamily="34" charset="0"/>
                <a:cs typeface="Arial" pitchFamily="34" charset="0"/>
              </a:rPr>
              <a:t>Deployed applications</a:t>
            </a:r>
          </a:p>
        </p:txBody>
      </p:sp>
      <p:grpSp>
        <p:nvGrpSpPr>
          <p:cNvPr id="148" name="Group 147">
            <a:extLst>
              <a:ext uri="{FF2B5EF4-FFF2-40B4-BE49-F238E27FC236}">
                <a16:creationId xmlns="" xmlns:a16="http://schemas.microsoft.com/office/drawing/2014/main" id="{7F5746F0-1F5F-47CE-B831-1025D082ACC9}"/>
              </a:ext>
            </a:extLst>
          </p:cNvPr>
          <p:cNvGrpSpPr/>
          <p:nvPr/>
        </p:nvGrpSpPr>
        <p:grpSpPr>
          <a:xfrm>
            <a:off x="939779" y="8799710"/>
            <a:ext cx="1463734" cy="740852"/>
            <a:chOff x="9137456" y="1989611"/>
            <a:chExt cx="2819477" cy="1427049"/>
          </a:xfrm>
        </p:grpSpPr>
        <p:grpSp>
          <p:nvGrpSpPr>
            <p:cNvPr id="149" name="Group 148">
              <a:extLst>
                <a:ext uri="{FF2B5EF4-FFF2-40B4-BE49-F238E27FC236}">
                  <a16:creationId xmlns="" xmlns:a16="http://schemas.microsoft.com/office/drawing/2014/main" id="{D1B2FE5D-F413-4B4A-9E44-4CB01D4771E7}"/>
                </a:ext>
              </a:extLst>
            </p:cNvPr>
            <p:cNvGrpSpPr/>
            <p:nvPr/>
          </p:nvGrpSpPr>
          <p:grpSpPr>
            <a:xfrm>
              <a:off x="9137456" y="2069115"/>
              <a:ext cx="696029" cy="1347545"/>
              <a:chOff x="514350" y="501650"/>
              <a:chExt cx="546100" cy="1057275"/>
            </a:xfrm>
            <a:solidFill>
              <a:srgbClr val="004E78"/>
            </a:solidFill>
          </p:grpSpPr>
          <p:sp>
            <p:nvSpPr>
              <p:cNvPr id="155" name="Freeform 6">
                <a:extLst>
                  <a:ext uri="{FF2B5EF4-FFF2-40B4-BE49-F238E27FC236}">
                    <a16:creationId xmlns="" xmlns:a16="http://schemas.microsoft.com/office/drawing/2014/main" id="{45367B4D-BBF8-4B76-9375-F82A85792216}"/>
                  </a:ext>
                </a:extLst>
              </p:cNvPr>
              <p:cNvSpPr>
                <a:spLocks noEditPoints="1"/>
              </p:cNvSpPr>
              <p:nvPr/>
            </p:nvSpPr>
            <p:spPr bwMode="auto">
              <a:xfrm>
                <a:off x="514350" y="501650"/>
                <a:ext cx="546100" cy="1057275"/>
              </a:xfrm>
              <a:custGeom>
                <a:avLst/>
                <a:gdLst/>
                <a:ahLst/>
                <a:cxnLst>
                  <a:cxn ang="0">
                    <a:pos x="826" y="2615"/>
                  </a:cxn>
                  <a:cxn ang="0">
                    <a:pos x="764" y="2635"/>
                  </a:cxn>
                  <a:cxn ang="0">
                    <a:pos x="712" y="2674"/>
                  </a:cxn>
                  <a:cxn ang="0">
                    <a:pos x="673" y="2726"/>
                  </a:cxn>
                  <a:cxn ang="0">
                    <a:pos x="652" y="2789"/>
                  </a:cxn>
                  <a:cxn ang="0">
                    <a:pos x="652" y="2856"/>
                  </a:cxn>
                  <a:cxn ang="0">
                    <a:pos x="673" y="2920"/>
                  </a:cxn>
                  <a:cxn ang="0">
                    <a:pos x="712" y="2972"/>
                  </a:cxn>
                  <a:cxn ang="0">
                    <a:pos x="764" y="3009"/>
                  </a:cxn>
                  <a:cxn ang="0">
                    <a:pos x="826" y="3030"/>
                  </a:cxn>
                  <a:cxn ang="0">
                    <a:pos x="893" y="3030"/>
                  </a:cxn>
                  <a:cxn ang="0">
                    <a:pos x="956" y="3009"/>
                  </a:cxn>
                  <a:cxn ang="0">
                    <a:pos x="1008" y="2971"/>
                  </a:cxn>
                  <a:cxn ang="0">
                    <a:pos x="1047" y="2919"/>
                  </a:cxn>
                  <a:cxn ang="0">
                    <a:pos x="1067" y="2856"/>
                  </a:cxn>
                  <a:cxn ang="0">
                    <a:pos x="1067" y="2789"/>
                  </a:cxn>
                  <a:cxn ang="0">
                    <a:pos x="1047" y="2726"/>
                  </a:cxn>
                  <a:cxn ang="0">
                    <a:pos x="1008" y="2674"/>
                  </a:cxn>
                  <a:cxn ang="0">
                    <a:pos x="956" y="2635"/>
                  </a:cxn>
                  <a:cxn ang="0">
                    <a:pos x="893" y="2615"/>
                  </a:cxn>
                  <a:cxn ang="0">
                    <a:pos x="859" y="1869"/>
                  </a:cxn>
                  <a:cxn ang="0">
                    <a:pos x="793" y="1880"/>
                  </a:cxn>
                  <a:cxn ang="0">
                    <a:pos x="736" y="1910"/>
                  </a:cxn>
                  <a:cxn ang="0">
                    <a:pos x="690" y="1955"/>
                  </a:cxn>
                  <a:cxn ang="0">
                    <a:pos x="661" y="2013"/>
                  </a:cxn>
                  <a:cxn ang="0">
                    <a:pos x="649" y="2079"/>
                  </a:cxn>
                  <a:cxn ang="0">
                    <a:pos x="661" y="2146"/>
                  </a:cxn>
                  <a:cxn ang="0">
                    <a:pos x="690" y="2204"/>
                  </a:cxn>
                  <a:cxn ang="0">
                    <a:pos x="736" y="2250"/>
                  </a:cxn>
                  <a:cxn ang="0">
                    <a:pos x="793" y="2279"/>
                  </a:cxn>
                  <a:cxn ang="0">
                    <a:pos x="859" y="2290"/>
                  </a:cxn>
                  <a:cxn ang="0">
                    <a:pos x="926" y="2279"/>
                  </a:cxn>
                  <a:cxn ang="0">
                    <a:pos x="984" y="2250"/>
                  </a:cxn>
                  <a:cxn ang="0">
                    <a:pos x="1030" y="2204"/>
                  </a:cxn>
                  <a:cxn ang="0">
                    <a:pos x="1059" y="2146"/>
                  </a:cxn>
                  <a:cxn ang="0">
                    <a:pos x="1070" y="2079"/>
                  </a:cxn>
                  <a:cxn ang="0">
                    <a:pos x="1059" y="2013"/>
                  </a:cxn>
                  <a:cxn ang="0">
                    <a:pos x="1030" y="1955"/>
                  </a:cxn>
                  <a:cxn ang="0">
                    <a:pos x="984" y="1910"/>
                  </a:cxn>
                  <a:cxn ang="0">
                    <a:pos x="926" y="1880"/>
                  </a:cxn>
                  <a:cxn ang="0">
                    <a:pos x="859" y="1869"/>
                  </a:cxn>
                  <a:cxn ang="0">
                    <a:pos x="170" y="1606"/>
                  </a:cxn>
                  <a:cxn ang="0">
                    <a:pos x="1549" y="969"/>
                  </a:cxn>
                  <a:cxn ang="0">
                    <a:pos x="170" y="183"/>
                  </a:cxn>
                  <a:cxn ang="0">
                    <a:pos x="1549" y="820"/>
                  </a:cxn>
                  <a:cxn ang="0">
                    <a:pos x="170" y="183"/>
                  </a:cxn>
                  <a:cxn ang="0">
                    <a:pos x="1720" y="0"/>
                  </a:cxn>
                  <a:cxn ang="0">
                    <a:pos x="0" y="3330"/>
                  </a:cxn>
                </a:cxnLst>
                <a:rect l="0" t="0" r="r" b="b"/>
                <a:pathLst>
                  <a:path w="1720" h="3330">
                    <a:moveTo>
                      <a:pt x="859" y="2612"/>
                    </a:moveTo>
                    <a:lnTo>
                      <a:pt x="826" y="2615"/>
                    </a:lnTo>
                    <a:lnTo>
                      <a:pt x="793" y="2623"/>
                    </a:lnTo>
                    <a:lnTo>
                      <a:pt x="764" y="2635"/>
                    </a:lnTo>
                    <a:lnTo>
                      <a:pt x="736" y="2652"/>
                    </a:lnTo>
                    <a:lnTo>
                      <a:pt x="712" y="2674"/>
                    </a:lnTo>
                    <a:lnTo>
                      <a:pt x="690" y="2698"/>
                    </a:lnTo>
                    <a:lnTo>
                      <a:pt x="673" y="2726"/>
                    </a:lnTo>
                    <a:lnTo>
                      <a:pt x="661" y="2756"/>
                    </a:lnTo>
                    <a:lnTo>
                      <a:pt x="652" y="2789"/>
                    </a:lnTo>
                    <a:lnTo>
                      <a:pt x="649" y="2823"/>
                    </a:lnTo>
                    <a:lnTo>
                      <a:pt x="652" y="2856"/>
                    </a:lnTo>
                    <a:lnTo>
                      <a:pt x="661" y="2889"/>
                    </a:lnTo>
                    <a:lnTo>
                      <a:pt x="673" y="2920"/>
                    </a:lnTo>
                    <a:lnTo>
                      <a:pt x="690" y="2947"/>
                    </a:lnTo>
                    <a:lnTo>
                      <a:pt x="712" y="2972"/>
                    </a:lnTo>
                    <a:lnTo>
                      <a:pt x="736" y="2992"/>
                    </a:lnTo>
                    <a:lnTo>
                      <a:pt x="764" y="3009"/>
                    </a:lnTo>
                    <a:lnTo>
                      <a:pt x="793" y="3023"/>
                    </a:lnTo>
                    <a:lnTo>
                      <a:pt x="826" y="3030"/>
                    </a:lnTo>
                    <a:lnTo>
                      <a:pt x="859" y="3033"/>
                    </a:lnTo>
                    <a:lnTo>
                      <a:pt x="893" y="3030"/>
                    </a:lnTo>
                    <a:lnTo>
                      <a:pt x="926" y="3022"/>
                    </a:lnTo>
                    <a:lnTo>
                      <a:pt x="956" y="3009"/>
                    </a:lnTo>
                    <a:lnTo>
                      <a:pt x="984" y="2992"/>
                    </a:lnTo>
                    <a:lnTo>
                      <a:pt x="1008" y="2971"/>
                    </a:lnTo>
                    <a:lnTo>
                      <a:pt x="1030" y="2946"/>
                    </a:lnTo>
                    <a:lnTo>
                      <a:pt x="1047" y="2919"/>
                    </a:lnTo>
                    <a:lnTo>
                      <a:pt x="1059" y="2889"/>
                    </a:lnTo>
                    <a:lnTo>
                      <a:pt x="1067" y="2856"/>
                    </a:lnTo>
                    <a:lnTo>
                      <a:pt x="1070" y="2823"/>
                    </a:lnTo>
                    <a:lnTo>
                      <a:pt x="1067" y="2789"/>
                    </a:lnTo>
                    <a:lnTo>
                      <a:pt x="1059" y="2756"/>
                    </a:lnTo>
                    <a:lnTo>
                      <a:pt x="1047" y="2726"/>
                    </a:lnTo>
                    <a:lnTo>
                      <a:pt x="1030" y="2698"/>
                    </a:lnTo>
                    <a:lnTo>
                      <a:pt x="1008" y="2674"/>
                    </a:lnTo>
                    <a:lnTo>
                      <a:pt x="984" y="2652"/>
                    </a:lnTo>
                    <a:lnTo>
                      <a:pt x="956" y="2635"/>
                    </a:lnTo>
                    <a:lnTo>
                      <a:pt x="926" y="2623"/>
                    </a:lnTo>
                    <a:lnTo>
                      <a:pt x="893" y="2615"/>
                    </a:lnTo>
                    <a:lnTo>
                      <a:pt x="859" y="2612"/>
                    </a:lnTo>
                    <a:close/>
                    <a:moveTo>
                      <a:pt x="859" y="1869"/>
                    </a:moveTo>
                    <a:lnTo>
                      <a:pt x="826" y="1872"/>
                    </a:lnTo>
                    <a:lnTo>
                      <a:pt x="793" y="1880"/>
                    </a:lnTo>
                    <a:lnTo>
                      <a:pt x="764" y="1893"/>
                    </a:lnTo>
                    <a:lnTo>
                      <a:pt x="736" y="1910"/>
                    </a:lnTo>
                    <a:lnTo>
                      <a:pt x="712" y="1931"/>
                    </a:lnTo>
                    <a:lnTo>
                      <a:pt x="690" y="1955"/>
                    </a:lnTo>
                    <a:lnTo>
                      <a:pt x="673" y="1983"/>
                    </a:lnTo>
                    <a:lnTo>
                      <a:pt x="661" y="2013"/>
                    </a:lnTo>
                    <a:lnTo>
                      <a:pt x="652" y="2046"/>
                    </a:lnTo>
                    <a:lnTo>
                      <a:pt x="649" y="2079"/>
                    </a:lnTo>
                    <a:lnTo>
                      <a:pt x="652" y="2113"/>
                    </a:lnTo>
                    <a:lnTo>
                      <a:pt x="661" y="2146"/>
                    </a:lnTo>
                    <a:lnTo>
                      <a:pt x="673" y="2176"/>
                    </a:lnTo>
                    <a:lnTo>
                      <a:pt x="690" y="2204"/>
                    </a:lnTo>
                    <a:lnTo>
                      <a:pt x="712" y="2228"/>
                    </a:lnTo>
                    <a:lnTo>
                      <a:pt x="736" y="2250"/>
                    </a:lnTo>
                    <a:lnTo>
                      <a:pt x="764" y="2267"/>
                    </a:lnTo>
                    <a:lnTo>
                      <a:pt x="793" y="2279"/>
                    </a:lnTo>
                    <a:lnTo>
                      <a:pt x="826" y="2287"/>
                    </a:lnTo>
                    <a:lnTo>
                      <a:pt x="859" y="2290"/>
                    </a:lnTo>
                    <a:lnTo>
                      <a:pt x="893" y="2287"/>
                    </a:lnTo>
                    <a:lnTo>
                      <a:pt x="926" y="2279"/>
                    </a:lnTo>
                    <a:lnTo>
                      <a:pt x="956" y="2267"/>
                    </a:lnTo>
                    <a:lnTo>
                      <a:pt x="984" y="2250"/>
                    </a:lnTo>
                    <a:lnTo>
                      <a:pt x="1008" y="2228"/>
                    </a:lnTo>
                    <a:lnTo>
                      <a:pt x="1030" y="2204"/>
                    </a:lnTo>
                    <a:lnTo>
                      <a:pt x="1047" y="2176"/>
                    </a:lnTo>
                    <a:lnTo>
                      <a:pt x="1059" y="2146"/>
                    </a:lnTo>
                    <a:lnTo>
                      <a:pt x="1067" y="2113"/>
                    </a:lnTo>
                    <a:lnTo>
                      <a:pt x="1070" y="2079"/>
                    </a:lnTo>
                    <a:lnTo>
                      <a:pt x="1067" y="2046"/>
                    </a:lnTo>
                    <a:lnTo>
                      <a:pt x="1059" y="2013"/>
                    </a:lnTo>
                    <a:lnTo>
                      <a:pt x="1047" y="1983"/>
                    </a:lnTo>
                    <a:lnTo>
                      <a:pt x="1030" y="1955"/>
                    </a:lnTo>
                    <a:lnTo>
                      <a:pt x="1008" y="1931"/>
                    </a:lnTo>
                    <a:lnTo>
                      <a:pt x="984" y="1910"/>
                    </a:lnTo>
                    <a:lnTo>
                      <a:pt x="956" y="1893"/>
                    </a:lnTo>
                    <a:lnTo>
                      <a:pt x="926" y="1880"/>
                    </a:lnTo>
                    <a:lnTo>
                      <a:pt x="893" y="1872"/>
                    </a:lnTo>
                    <a:lnTo>
                      <a:pt x="859" y="1869"/>
                    </a:lnTo>
                    <a:close/>
                    <a:moveTo>
                      <a:pt x="170" y="969"/>
                    </a:moveTo>
                    <a:lnTo>
                      <a:pt x="170" y="1606"/>
                    </a:lnTo>
                    <a:lnTo>
                      <a:pt x="1549" y="1606"/>
                    </a:lnTo>
                    <a:lnTo>
                      <a:pt x="1549" y="969"/>
                    </a:lnTo>
                    <a:lnTo>
                      <a:pt x="170" y="969"/>
                    </a:lnTo>
                    <a:close/>
                    <a:moveTo>
                      <a:pt x="170" y="183"/>
                    </a:moveTo>
                    <a:lnTo>
                      <a:pt x="170" y="820"/>
                    </a:lnTo>
                    <a:lnTo>
                      <a:pt x="1549" y="820"/>
                    </a:lnTo>
                    <a:lnTo>
                      <a:pt x="1549" y="183"/>
                    </a:lnTo>
                    <a:lnTo>
                      <a:pt x="170" y="183"/>
                    </a:lnTo>
                    <a:close/>
                    <a:moveTo>
                      <a:pt x="0" y="0"/>
                    </a:moveTo>
                    <a:lnTo>
                      <a:pt x="1720" y="0"/>
                    </a:lnTo>
                    <a:lnTo>
                      <a:pt x="1720" y="3330"/>
                    </a:lnTo>
                    <a:lnTo>
                      <a:pt x="0" y="33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6" name="Rectangle 8">
                <a:extLst>
                  <a:ext uri="{FF2B5EF4-FFF2-40B4-BE49-F238E27FC236}">
                    <a16:creationId xmlns="" xmlns:a16="http://schemas.microsoft.com/office/drawing/2014/main" id="{10A9C58C-7B7D-42B5-9B4A-C5B8BFD14EC7}"/>
                  </a:ext>
                </a:extLst>
              </p:cNvPr>
              <p:cNvSpPr>
                <a:spLocks noChangeArrowheads="1"/>
              </p:cNvSpPr>
              <p:nvPr/>
            </p:nvSpPr>
            <p:spPr bwMode="auto">
              <a:xfrm>
                <a:off x="598488" y="590550"/>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7" name="Rectangle 9">
                <a:extLst>
                  <a:ext uri="{FF2B5EF4-FFF2-40B4-BE49-F238E27FC236}">
                    <a16:creationId xmlns="" xmlns:a16="http://schemas.microsoft.com/office/drawing/2014/main" id="{31A94278-2717-43DA-B493-53BD1E43641C}"/>
                  </a:ext>
                </a:extLst>
              </p:cNvPr>
              <p:cNvSpPr>
                <a:spLocks noChangeArrowheads="1"/>
              </p:cNvSpPr>
              <p:nvPr/>
            </p:nvSpPr>
            <p:spPr bwMode="auto">
              <a:xfrm>
                <a:off x="598488" y="839788"/>
                <a:ext cx="377825"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0" name="Freeform 24">
              <a:extLst>
                <a:ext uri="{FF2B5EF4-FFF2-40B4-BE49-F238E27FC236}">
                  <a16:creationId xmlns="" xmlns:a16="http://schemas.microsoft.com/office/drawing/2014/main" id="{A98422AE-ED9E-475C-97C1-35D2BC99692C}"/>
                </a:ext>
              </a:extLst>
            </p:cNvPr>
            <p:cNvSpPr>
              <a:spLocks/>
            </p:cNvSpPr>
            <p:nvPr/>
          </p:nvSpPr>
          <p:spPr bwMode="auto">
            <a:xfrm>
              <a:off x="9570814" y="1989611"/>
              <a:ext cx="2386119" cy="1414598"/>
            </a:xfrm>
            <a:custGeom>
              <a:avLst/>
              <a:gdLst/>
              <a:ahLst/>
              <a:cxnLst>
                <a:cxn ang="0">
                  <a:pos x="1291" y="3"/>
                </a:cxn>
                <a:cxn ang="0">
                  <a:pos x="1431" y="29"/>
                </a:cxn>
                <a:cxn ang="0">
                  <a:pos x="1562" y="77"/>
                </a:cxn>
                <a:cxn ang="0">
                  <a:pos x="1681" y="146"/>
                </a:cxn>
                <a:cxn ang="0">
                  <a:pos x="1786" y="234"/>
                </a:cxn>
                <a:cxn ang="0">
                  <a:pos x="1875" y="339"/>
                </a:cxn>
                <a:cxn ang="0">
                  <a:pos x="1946" y="457"/>
                </a:cxn>
                <a:cxn ang="0">
                  <a:pos x="2049" y="409"/>
                </a:cxn>
                <a:cxn ang="0">
                  <a:pos x="2160" y="379"/>
                </a:cxn>
                <a:cxn ang="0">
                  <a:pos x="2278" y="369"/>
                </a:cxn>
                <a:cxn ang="0">
                  <a:pos x="2415" y="383"/>
                </a:cxn>
                <a:cxn ang="0">
                  <a:pos x="2542" y="422"/>
                </a:cxn>
                <a:cxn ang="0">
                  <a:pos x="2657" y="484"/>
                </a:cxn>
                <a:cxn ang="0">
                  <a:pos x="2757" y="566"/>
                </a:cxn>
                <a:cxn ang="0">
                  <a:pos x="2841" y="666"/>
                </a:cxn>
                <a:cxn ang="0">
                  <a:pos x="2904" y="780"/>
                </a:cxn>
                <a:cxn ang="0">
                  <a:pos x="2944" y="906"/>
                </a:cxn>
                <a:cxn ang="0">
                  <a:pos x="2970" y="973"/>
                </a:cxn>
                <a:cxn ang="0">
                  <a:pos x="3089" y="985"/>
                </a:cxn>
                <a:cxn ang="0">
                  <a:pos x="3198" y="1022"/>
                </a:cxn>
                <a:cxn ang="0">
                  <a:pos x="3298" y="1080"/>
                </a:cxn>
                <a:cxn ang="0">
                  <a:pos x="3381" y="1156"/>
                </a:cxn>
                <a:cxn ang="0">
                  <a:pos x="3448" y="1249"/>
                </a:cxn>
                <a:cxn ang="0">
                  <a:pos x="3496" y="1354"/>
                </a:cxn>
                <a:cxn ang="0">
                  <a:pos x="3521" y="1469"/>
                </a:cxn>
                <a:cxn ang="0">
                  <a:pos x="3521" y="1589"/>
                </a:cxn>
                <a:cxn ang="0">
                  <a:pos x="3496" y="1704"/>
                </a:cxn>
                <a:cxn ang="0">
                  <a:pos x="3448" y="1809"/>
                </a:cxn>
                <a:cxn ang="0">
                  <a:pos x="3381" y="1901"/>
                </a:cxn>
                <a:cxn ang="0">
                  <a:pos x="3297" y="1977"/>
                </a:cxn>
                <a:cxn ang="0">
                  <a:pos x="3198" y="2035"/>
                </a:cxn>
                <a:cxn ang="0">
                  <a:pos x="3088" y="2072"/>
                </a:cxn>
                <a:cxn ang="0">
                  <a:pos x="2970" y="2084"/>
                </a:cxn>
                <a:cxn ang="0">
                  <a:pos x="646" y="2081"/>
                </a:cxn>
                <a:cxn ang="0">
                  <a:pos x="495" y="2081"/>
                </a:cxn>
                <a:cxn ang="0">
                  <a:pos x="380" y="2056"/>
                </a:cxn>
                <a:cxn ang="0">
                  <a:pos x="275" y="2008"/>
                </a:cxn>
                <a:cxn ang="0">
                  <a:pos x="183" y="1941"/>
                </a:cxn>
                <a:cxn ang="0">
                  <a:pos x="107" y="1857"/>
                </a:cxn>
                <a:cxn ang="0">
                  <a:pos x="49" y="1758"/>
                </a:cxn>
                <a:cxn ang="0">
                  <a:pos x="12" y="1649"/>
                </a:cxn>
                <a:cxn ang="0">
                  <a:pos x="0" y="1529"/>
                </a:cxn>
                <a:cxn ang="0">
                  <a:pos x="12" y="1411"/>
                </a:cxn>
                <a:cxn ang="0">
                  <a:pos x="48" y="1301"/>
                </a:cxn>
                <a:cxn ang="0">
                  <a:pos x="105" y="1204"/>
                </a:cxn>
                <a:cxn ang="0">
                  <a:pos x="180" y="1121"/>
                </a:cxn>
                <a:cxn ang="0">
                  <a:pos x="270" y="1052"/>
                </a:cxn>
                <a:cxn ang="0">
                  <a:pos x="373" y="1004"/>
                </a:cxn>
                <a:cxn ang="0">
                  <a:pos x="419" y="930"/>
                </a:cxn>
                <a:cxn ang="0">
                  <a:pos x="410" y="808"/>
                </a:cxn>
                <a:cxn ang="0">
                  <a:pos x="423" y="663"/>
                </a:cxn>
                <a:cxn ang="0">
                  <a:pos x="460" y="526"/>
                </a:cxn>
                <a:cxn ang="0">
                  <a:pos x="520" y="400"/>
                </a:cxn>
                <a:cxn ang="0">
                  <a:pos x="599" y="287"/>
                </a:cxn>
                <a:cxn ang="0">
                  <a:pos x="697" y="189"/>
                </a:cxn>
                <a:cxn ang="0">
                  <a:pos x="809" y="110"/>
                </a:cxn>
                <a:cxn ang="0">
                  <a:pos x="936" y="50"/>
                </a:cxn>
                <a:cxn ang="0">
                  <a:pos x="1072" y="13"/>
                </a:cxn>
                <a:cxn ang="0">
                  <a:pos x="1217" y="0"/>
                </a:cxn>
              </a:cxnLst>
              <a:rect l="0" t="0" r="r" b="b"/>
              <a:pathLst>
                <a:path w="3524" h="2084">
                  <a:moveTo>
                    <a:pt x="1217" y="0"/>
                  </a:moveTo>
                  <a:lnTo>
                    <a:pt x="1291" y="3"/>
                  </a:lnTo>
                  <a:lnTo>
                    <a:pt x="1362" y="13"/>
                  </a:lnTo>
                  <a:lnTo>
                    <a:pt x="1431" y="29"/>
                  </a:lnTo>
                  <a:lnTo>
                    <a:pt x="1498" y="50"/>
                  </a:lnTo>
                  <a:lnTo>
                    <a:pt x="1562" y="77"/>
                  </a:lnTo>
                  <a:lnTo>
                    <a:pt x="1623" y="109"/>
                  </a:lnTo>
                  <a:lnTo>
                    <a:pt x="1681" y="146"/>
                  </a:lnTo>
                  <a:lnTo>
                    <a:pt x="1736" y="188"/>
                  </a:lnTo>
                  <a:lnTo>
                    <a:pt x="1786" y="234"/>
                  </a:lnTo>
                  <a:lnTo>
                    <a:pt x="1833" y="284"/>
                  </a:lnTo>
                  <a:lnTo>
                    <a:pt x="1875" y="339"/>
                  </a:lnTo>
                  <a:lnTo>
                    <a:pt x="1913" y="396"/>
                  </a:lnTo>
                  <a:lnTo>
                    <a:pt x="1946" y="457"/>
                  </a:lnTo>
                  <a:lnTo>
                    <a:pt x="1996" y="432"/>
                  </a:lnTo>
                  <a:lnTo>
                    <a:pt x="2049" y="409"/>
                  </a:lnTo>
                  <a:lnTo>
                    <a:pt x="2104" y="393"/>
                  </a:lnTo>
                  <a:lnTo>
                    <a:pt x="2160" y="379"/>
                  </a:lnTo>
                  <a:lnTo>
                    <a:pt x="2219" y="371"/>
                  </a:lnTo>
                  <a:lnTo>
                    <a:pt x="2278" y="369"/>
                  </a:lnTo>
                  <a:lnTo>
                    <a:pt x="2348" y="373"/>
                  </a:lnTo>
                  <a:lnTo>
                    <a:pt x="2415" y="383"/>
                  </a:lnTo>
                  <a:lnTo>
                    <a:pt x="2479" y="399"/>
                  </a:lnTo>
                  <a:lnTo>
                    <a:pt x="2542" y="422"/>
                  </a:lnTo>
                  <a:lnTo>
                    <a:pt x="2601" y="451"/>
                  </a:lnTo>
                  <a:lnTo>
                    <a:pt x="2657" y="484"/>
                  </a:lnTo>
                  <a:lnTo>
                    <a:pt x="2709" y="523"/>
                  </a:lnTo>
                  <a:lnTo>
                    <a:pt x="2757" y="566"/>
                  </a:lnTo>
                  <a:lnTo>
                    <a:pt x="2801" y="614"/>
                  </a:lnTo>
                  <a:lnTo>
                    <a:pt x="2841" y="666"/>
                  </a:lnTo>
                  <a:lnTo>
                    <a:pt x="2875" y="721"/>
                  </a:lnTo>
                  <a:lnTo>
                    <a:pt x="2904" y="780"/>
                  </a:lnTo>
                  <a:lnTo>
                    <a:pt x="2927" y="841"/>
                  </a:lnTo>
                  <a:lnTo>
                    <a:pt x="2944" y="906"/>
                  </a:lnTo>
                  <a:lnTo>
                    <a:pt x="2955" y="973"/>
                  </a:lnTo>
                  <a:lnTo>
                    <a:pt x="2970" y="973"/>
                  </a:lnTo>
                  <a:lnTo>
                    <a:pt x="3030" y="977"/>
                  </a:lnTo>
                  <a:lnTo>
                    <a:pt x="3089" y="985"/>
                  </a:lnTo>
                  <a:lnTo>
                    <a:pt x="3145" y="1001"/>
                  </a:lnTo>
                  <a:lnTo>
                    <a:pt x="3198" y="1022"/>
                  </a:lnTo>
                  <a:lnTo>
                    <a:pt x="3250" y="1049"/>
                  </a:lnTo>
                  <a:lnTo>
                    <a:pt x="3298" y="1080"/>
                  </a:lnTo>
                  <a:lnTo>
                    <a:pt x="3341" y="1116"/>
                  </a:lnTo>
                  <a:lnTo>
                    <a:pt x="3381" y="1156"/>
                  </a:lnTo>
                  <a:lnTo>
                    <a:pt x="3417" y="1201"/>
                  </a:lnTo>
                  <a:lnTo>
                    <a:pt x="3448" y="1249"/>
                  </a:lnTo>
                  <a:lnTo>
                    <a:pt x="3475" y="1299"/>
                  </a:lnTo>
                  <a:lnTo>
                    <a:pt x="3496" y="1354"/>
                  </a:lnTo>
                  <a:lnTo>
                    <a:pt x="3512" y="1410"/>
                  </a:lnTo>
                  <a:lnTo>
                    <a:pt x="3521" y="1469"/>
                  </a:lnTo>
                  <a:lnTo>
                    <a:pt x="3524" y="1529"/>
                  </a:lnTo>
                  <a:lnTo>
                    <a:pt x="3521" y="1589"/>
                  </a:lnTo>
                  <a:lnTo>
                    <a:pt x="3512" y="1649"/>
                  </a:lnTo>
                  <a:lnTo>
                    <a:pt x="3496" y="1704"/>
                  </a:lnTo>
                  <a:lnTo>
                    <a:pt x="3475" y="1758"/>
                  </a:lnTo>
                  <a:lnTo>
                    <a:pt x="3448" y="1809"/>
                  </a:lnTo>
                  <a:lnTo>
                    <a:pt x="3417" y="1857"/>
                  </a:lnTo>
                  <a:lnTo>
                    <a:pt x="3381" y="1901"/>
                  </a:lnTo>
                  <a:lnTo>
                    <a:pt x="3341" y="1941"/>
                  </a:lnTo>
                  <a:lnTo>
                    <a:pt x="3297" y="1977"/>
                  </a:lnTo>
                  <a:lnTo>
                    <a:pt x="3250" y="2008"/>
                  </a:lnTo>
                  <a:lnTo>
                    <a:pt x="3198" y="2035"/>
                  </a:lnTo>
                  <a:lnTo>
                    <a:pt x="3145" y="2056"/>
                  </a:lnTo>
                  <a:lnTo>
                    <a:pt x="3088" y="2072"/>
                  </a:lnTo>
                  <a:lnTo>
                    <a:pt x="3030" y="2081"/>
                  </a:lnTo>
                  <a:lnTo>
                    <a:pt x="2970" y="2084"/>
                  </a:lnTo>
                  <a:lnTo>
                    <a:pt x="2872" y="2081"/>
                  </a:lnTo>
                  <a:lnTo>
                    <a:pt x="646" y="2081"/>
                  </a:lnTo>
                  <a:lnTo>
                    <a:pt x="555" y="2084"/>
                  </a:lnTo>
                  <a:lnTo>
                    <a:pt x="495" y="2081"/>
                  </a:lnTo>
                  <a:lnTo>
                    <a:pt x="436" y="2072"/>
                  </a:lnTo>
                  <a:lnTo>
                    <a:pt x="380" y="2056"/>
                  </a:lnTo>
                  <a:lnTo>
                    <a:pt x="326" y="2035"/>
                  </a:lnTo>
                  <a:lnTo>
                    <a:pt x="275" y="2008"/>
                  </a:lnTo>
                  <a:lnTo>
                    <a:pt x="228" y="1977"/>
                  </a:lnTo>
                  <a:lnTo>
                    <a:pt x="183" y="1941"/>
                  </a:lnTo>
                  <a:lnTo>
                    <a:pt x="143" y="1901"/>
                  </a:lnTo>
                  <a:lnTo>
                    <a:pt x="107" y="1857"/>
                  </a:lnTo>
                  <a:lnTo>
                    <a:pt x="76" y="1809"/>
                  </a:lnTo>
                  <a:lnTo>
                    <a:pt x="49" y="1758"/>
                  </a:lnTo>
                  <a:lnTo>
                    <a:pt x="28" y="1704"/>
                  </a:lnTo>
                  <a:lnTo>
                    <a:pt x="12" y="1649"/>
                  </a:lnTo>
                  <a:lnTo>
                    <a:pt x="3" y="1589"/>
                  </a:lnTo>
                  <a:lnTo>
                    <a:pt x="0" y="1529"/>
                  </a:lnTo>
                  <a:lnTo>
                    <a:pt x="3" y="1469"/>
                  </a:lnTo>
                  <a:lnTo>
                    <a:pt x="12" y="1411"/>
                  </a:lnTo>
                  <a:lnTo>
                    <a:pt x="28" y="1355"/>
                  </a:lnTo>
                  <a:lnTo>
                    <a:pt x="48" y="1301"/>
                  </a:lnTo>
                  <a:lnTo>
                    <a:pt x="75" y="1251"/>
                  </a:lnTo>
                  <a:lnTo>
                    <a:pt x="105" y="1204"/>
                  </a:lnTo>
                  <a:lnTo>
                    <a:pt x="141" y="1160"/>
                  </a:lnTo>
                  <a:lnTo>
                    <a:pt x="180" y="1121"/>
                  </a:lnTo>
                  <a:lnTo>
                    <a:pt x="223" y="1084"/>
                  </a:lnTo>
                  <a:lnTo>
                    <a:pt x="270" y="1052"/>
                  </a:lnTo>
                  <a:lnTo>
                    <a:pt x="320" y="1027"/>
                  </a:lnTo>
                  <a:lnTo>
                    <a:pt x="373" y="1004"/>
                  </a:lnTo>
                  <a:lnTo>
                    <a:pt x="429" y="989"/>
                  </a:lnTo>
                  <a:lnTo>
                    <a:pt x="419" y="930"/>
                  </a:lnTo>
                  <a:lnTo>
                    <a:pt x="412" y="869"/>
                  </a:lnTo>
                  <a:lnTo>
                    <a:pt x="410" y="808"/>
                  </a:lnTo>
                  <a:lnTo>
                    <a:pt x="413" y="734"/>
                  </a:lnTo>
                  <a:lnTo>
                    <a:pt x="423" y="663"/>
                  </a:lnTo>
                  <a:lnTo>
                    <a:pt x="439" y="593"/>
                  </a:lnTo>
                  <a:lnTo>
                    <a:pt x="460" y="526"/>
                  </a:lnTo>
                  <a:lnTo>
                    <a:pt x="488" y="462"/>
                  </a:lnTo>
                  <a:lnTo>
                    <a:pt x="520" y="400"/>
                  </a:lnTo>
                  <a:lnTo>
                    <a:pt x="557" y="341"/>
                  </a:lnTo>
                  <a:lnTo>
                    <a:pt x="599" y="287"/>
                  </a:lnTo>
                  <a:lnTo>
                    <a:pt x="646" y="236"/>
                  </a:lnTo>
                  <a:lnTo>
                    <a:pt x="697" y="189"/>
                  </a:lnTo>
                  <a:lnTo>
                    <a:pt x="751" y="147"/>
                  </a:lnTo>
                  <a:lnTo>
                    <a:pt x="809" y="110"/>
                  </a:lnTo>
                  <a:lnTo>
                    <a:pt x="871" y="78"/>
                  </a:lnTo>
                  <a:lnTo>
                    <a:pt x="936" y="50"/>
                  </a:lnTo>
                  <a:lnTo>
                    <a:pt x="1002" y="29"/>
                  </a:lnTo>
                  <a:lnTo>
                    <a:pt x="1072" y="13"/>
                  </a:lnTo>
                  <a:lnTo>
                    <a:pt x="1143" y="3"/>
                  </a:lnTo>
                  <a:lnTo>
                    <a:pt x="1217" y="0"/>
                  </a:lnTo>
                  <a:close/>
                </a:path>
              </a:pathLst>
            </a:custGeom>
            <a:solidFill>
              <a:srgbClr val="004E78"/>
            </a:solidFill>
            <a:ln w="1270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nvGrpSpPr>
            <p:cNvPr id="151" name="Group 126">
              <a:extLst>
                <a:ext uri="{FF2B5EF4-FFF2-40B4-BE49-F238E27FC236}">
                  <a16:creationId xmlns="" xmlns:a16="http://schemas.microsoft.com/office/drawing/2014/main" id="{BC10A27B-3B18-4963-B721-91A408DB8021}"/>
                </a:ext>
              </a:extLst>
            </p:cNvPr>
            <p:cNvGrpSpPr/>
            <p:nvPr/>
          </p:nvGrpSpPr>
          <p:grpSpPr>
            <a:xfrm>
              <a:off x="10684032" y="2647515"/>
              <a:ext cx="760865" cy="499509"/>
              <a:chOff x="5845175" y="4500563"/>
              <a:chExt cx="989013" cy="649288"/>
            </a:xfrm>
            <a:solidFill>
              <a:schemeClr val="bg1"/>
            </a:solidFill>
          </p:grpSpPr>
          <p:sp>
            <p:nvSpPr>
              <p:cNvPr id="153" name="Freeform 6">
                <a:extLst>
                  <a:ext uri="{FF2B5EF4-FFF2-40B4-BE49-F238E27FC236}">
                    <a16:creationId xmlns="" xmlns:a16="http://schemas.microsoft.com/office/drawing/2014/main" id="{8FA36172-BE54-488F-A8E4-0B84858F99DF}"/>
                  </a:ext>
                </a:extLst>
              </p:cNvPr>
              <p:cNvSpPr>
                <a:spLocks noEditPoints="1"/>
              </p:cNvSpPr>
              <p:nvPr/>
            </p:nvSpPr>
            <p:spPr bwMode="auto">
              <a:xfrm>
                <a:off x="5845175" y="5053013"/>
                <a:ext cx="989013" cy="96838"/>
              </a:xfrm>
              <a:custGeom>
                <a:avLst/>
                <a:gdLst/>
                <a:ahLst/>
                <a:cxnLst>
                  <a:cxn ang="0">
                    <a:pos x="1592" y="120"/>
                  </a:cxn>
                  <a:cxn ang="0">
                    <a:pos x="1592" y="248"/>
                  </a:cxn>
                  <a:cxn ang="0">
                    <a:pos x="2148" y="248"/>
                  </a:cxn>
                  <a:cxn ang="0">
                    <a:pos x="2148" y="120"/>
                  </a:cxn>
                  <a:cxn ang="0">
                    <a:pos x="1592" y="120"/>
                  </a:cxn>
                  <a:cxn ang="0">
                    <a:pos x="19" y="0"/>
                  </a:cxn>
                  <a:cxn ang="0">
                    <a:pos x="3720" y="0"/>
                  </a:cxn>
                  <a:cxn ang="0">
                    <a:pos x="3725" y="1"/>
                  </a:cxn>
                  <a:cxn ang="0">
                    <a:pos x="3728" y="2"/>
                  </a:cxn>
                  <a:cxn ang="0">
                    <a:pos x="3735" y="6"/>
                  </a:cxn>
                  <a:cxn ang="0">
                    <a:pos x="3737" y="10"/>
                  </a:cxn>
                  <a:cxn ang="0">
                    <a:pos x="3739" y="14"/>
                  </a:cxn>
                  <a:cxn ang="0">
                    <a:pos x="3739" y="25"/>
                  </a:cxn>
                  <a:cxn ang="0">
                    <a:pos x="3737" y="31"/>
                  </a:cxn>
                  <a:cxn ang="0">
                    <a:pos x="3732" y="54"/>
                  </a:cxn>
                  <a:cxn ang="0">
                    <a:pos x="3727" y="69"/>
                  </a:cxn>
                  <a:cxn ang="0">
                    <a:pos x="3720" y="87"/>
                  </a:cxn>
                  <a:cxn ang="0">
                    <a:pos x="3711" y="106"/>
                  </a:cxn>
                  <a:cxn ang="0">
                    <a:pos x="3701" y="128"/>
                  </a:cxn>
                  <a:cxn ang="0">
                    <a:pos x="3688" y="150"/>
                  </a:cxn>
                  <a:cxn ang="0">
                    <a:pos x="3674" y="173"/>
                  </a:cxn>
                  <a:cxn ang="0">
                    <a:pos x="3657" y="197"/>
                  </a:cxn>
                  <a:cxn ang="0">
                    <a:pos x="3636" y="220"/>
                  </a:cxn>
                  <a:cxn ang="0">
                    <a:pos x="3614" y="244"/>
                  </a:cxn>
                  <a:cxn ang="0">
                    <a:pos x="3587" y="265"/>
                  </a:cxn>
                  <a:cxn ang="0">
                    <a:pos x="3559" y="287"/>
                  </a:cxn>
                  <a:cxn ang="0">
                    <a:pos x="3526" y="306"/>
                  </a:cxn>
                  <a:cxn ang="0">
                    <a:pos x="3490" y="323"/>
                  </a:cxn>
                  <a:cxn ang="0">
                    <a:pos x="3450" y="339"/>
                  </a:cxn>
                  <a:cxn ang="0">
                    <a:pos x="3406" y="351"/>
                  </a:cxn>
                  <a:cxn ang="0">
                    <a:pos x="3358" y="360"/>
                  </a:cxn>
                  <a:cxn ang="0">
                    <a:pos x="3306" y="366"/>
                  </a:cxn>
                  <a:cxn ang="0">
                    <a:pos x="3249" y="368"/>
                  </a:cxn>
                  <a:cxn ang="0">
                    <a:pos x="490" y="368"/>
                  </a:cxn>
                  <a:cxn ang="0">
                    <a:pos x="433" y="366"/>
                  </a:cxn>
                  <a:cxn ang="0">
                    <a:pos x="381" y="360"/>
                  </a:cxn>
                  <a:cxn ang="0">
                    <a:pos x="334" y="351"/>
                  </a:cxn>
                  <a:cxn ang="0">
                    <a:pos x="289" y="339"/>
                  </a:cxn>
                  <a:cxn ang="0">
                    <a:pos x="250" y="323"/>
                  </a:cxn>
                  <a:cxn ang="0">
                    <a:pos x="213" y="306"/>
                  </a:cxn>
                  <a:cxn ang="0">
                    <a:pos x="180" y="287"/>
                  </a:cxn>
                  <a:cxn ang="0">
                    <a:pos x="152" y="265"/>
                  </a:cxn>
                  <a:cxn ang="0">
                    <a:pos x="126" y="244"/>
                  </a:cxn>
                  <a:cxn ang="0">
                    <a:pos x="103" y="220"/>
                  </a:cxn>
                  <a:cxn ang="0">
                    <a:pos x="83" y="197"/>
                  </a:cxn>
                  <a:cxn ang="0">
                    <a:pos x="66" y="173"/>
                  </a:cxn>
                  <a:cxn ang="0">
                    <a:pos x="51" y="150"/>
                  </a:cxn>
                  <a:cxn ang="0">
                    <a:pos x="39" y="128"/>
                  </a:cxn>
                  <a:cxn ang="0">
                    <a:pos x="28" y="106"/>
                  </a:cxn>
                  <a:cxn ang="0">
                    <a:pos x="19" y="87"/>
                  </a:cxn>
                  <a:cxn ang="0">
                    <a:pos x="12" y="69"/>
                  </a:cxn>
                  <a:cxn ang="0">
                    <a:pos x="8" y="54"/>
                  </a:cxn>
                  <a:cxn ang="0">
                    <a:pos x="2" y="31"/>
                  </a:cxn>
                  <a:cxn ang="0">
                    <a:pos x="0" y="25"/>
                  </a:cxn>
                  <a:cxn ang="0">
                    <a:pos x="0" y="14"/>
                  </a:cxn>
                  <a:cxn ang="0">
                    <a:pos x="2" y="10"/>
                  </a:cxn>
                  <a:cxn ang="0">
                    <a:pos x="5" y="6"/>
                  </a:cxn>
                  <a:cxn ang="0">
                    <a:pos x="11" y="2"/>
                  </a:cxn>
                  <a:cxn ang="0">
                    <a:pos x="15" y="1"/>
                  </a:cxn>
                  <a:cxn ang="0">
                    <a:pos x="19" y="0"/>
                  </a:cxn>
                </a:cxnLst>
                <a:rect l="0" t="0" r="r" b="b"/>
                <a:pathLst>
                  <a:path w="3739" h="368">
                    <a:moveTo>
                      <a:pt x="1592" y="120"/>
                    </a:moveTo>
                    <a:lnTo>
                      <a:pt x="1592" y="248"/>
                    </a:lnTo>
                    <a:lnTo>
                      <a:pt x="2148" y="248"/>
                    </a:lnTo>
                    <a:lnTo>
                      <a:pt x="2148" y="120"/>
                    </a:lnTo>
                    <a:lnTo>
                      <a:pt x="1592" y="120"/>
                    </a:lnTo>
                    <a:close/>
                    <a:moveTo>
                      <a:pt x="19" y="0"/>
                    </a:moveTo>
                    <a:lnTo>
                      <a:pt x="3720" y="0"/>
                    </a:lnTo>
                    <a:lnTo>
                      <a:pt x="3725" y="1"/>
                    </a:lnTo>
                    <a:lnTo>
                      <a:pt x="3728" y="2"/>
                    </a:lnTo>
                    <a:lnTo>
                      <a:pt x="3735" y="6"/>
                    </a:lnTo>
                    <a:lnTo>
                      <a:pt x="3737" y="10"/>
                    </a:lnTo>
                    <a:lnTo>
                      <a:pt x="3739" y="14"/>
                    </a:lnTo>
                    <a:lnTo>
                      <a:pt x="3739" y="25"/>
                    </a:lnTo>
                    <a:lnTo>
                      <a:pt x="3737" y="31"/>
                    </a:lnTo>
                    <a:lnTo>
                      <a:pt x="3732" y="54"/>
                    </a:lnTo>
                    <a:lnTo>
                      <a:pt x="3727" y="69"/>
                    </a:lnTo>
                    <a:lnTo>
                      <a:pt x="3720" y="87"/>
                    </a:lnTo>
                    <a:lnTo>
                      <a:pt x="3711" y="106"/>
                    </a:lnTo>
                    <a:lnTo>
                      <a:pt x="3701" y="128"/>
                    </a:lnTo>
                    <a:lnTo>
                      <a:pt x="3688" y="150"/>
                    </a:lnTo>
                    <a:lnTo>
                      <a:pt x="3674" y="173"/>
                    </a:lnTo>
                    <a:lnTo>
                      <a:pt x="3657" y="197"/>
                    </a:lnTo>
                    <a:lnTo>
                      <a:pt x="3636" y="220"/>
                    </a:lnTo>
                    <a:lnTo>
                      <a:pt x="3614" y="244"/>
                    </a:lnTo>
                    <a:lnTo>
                      <a:pt x="3587" y="265"/>
                    </a:lnTo>
                    <a:lnTo>
                      <a:pt x="3559" y="287"/>
                    </a:lnTo>
                    <a:lnTo>
                      <a:pt x="3526" y="306"/>
                    </a:lnTo>
                    <a:lnTo>
                      <a:pt x="3490" y="323"/>
                    </a:lnTo>
                    <a:lnTo>
                      <a:pt x="3450" y="339"/>
                    </a:lnTo>
                    <a:lnTo>
                      <a:pt x="3406" y="351"/>
                    </a:lnTo>
                    <a:lnTo>
                      <a:pt x="3358" y="360"/>
                    </a:lnTo>
                    <a:lnTo>
                      <a:pt x="3306" y="366"/>
                    </a:lnTo>
                    <a:lnTo>
                      <a:pt x="3249" y="368"/>
                    </a:lnTo>
                    <a:lnTo>
                      <a:pt x="490" y="368"/>
                    </a:lnTo>
                    <a:lnTo>
                      <a:pt x="433" y="366"/>
                    </a:lnTo>
                    <a:lnTo>
                      <a:pt x="381" y="360"/>
                    </a:lnTo>
                    <a:lnTo>
                      <a:pt x="334" y="351"/>
                    </a:lnTo>
                    <a:lnTo>
                      <a:pt x="289" y="339"/>
                    </a:lnTo>
                    <a:lnTo>
                      <a:pt x="250" y="323"/>
                    </a:lnTo>
                    <a:lnTo>
                      <a:pt x="213" y="306"/>
                    </a:lnTo>
                    <a:lnTo>
                      <a:pt x="180" y="287"/>
                    </a:lnTo>
                    <a:lnTo>
                      <a:pt x="152" y="265"/>
                    </a:lnTo>
                    <a:lnTo>
                      <a:pt x="126" y="244"/>
                    </a:lnTo>
                    <a:lnTo>
                      <a:pt x="103" y="220"/>
                    </a:lnTo>
                    <a:lnTo>
                      <a:pt x="83" y="197"/>
                    </a:lnTo>
                    <a:lnTo>
                      <a:pt x="66" y="173"/>
                    </a:lnTo>
                    <a:lnTo>
                      <a:pt x="51" y="150"/>
                    </a:lnTo>
                    <a:lnTo>
                      <a:pt x="39" y="128"/>
                    </a:lnTo>
                    <a:lnTo>
                      <a:pt x="28" y="106"/>
                    </a:lnTo>
                    <a:lnTo>
                      <a:pt x="19" y="87"/>
                    </a:lnTo>
                    <a:lnTo>
                      <a:pt x="12" y="69"/>
                    </a:lnTo>
                    <a:lnTo>
                      <a:pt x="8" y="54"/>
                    </a:lnTo>
                    <a:lnTo>
                      <a:pt x="2" y="31"/>
                    </a:lnTo>
                    <a:lnTo>
                      <a:pt x="0" y="25"/>
                    </a:lnTo>
                    <a:lnTo>
                      <a:pt x="0" y="14"/>
                    </a:lnTo>
                    <a:lnTo>
                      <a:pt x="2" y="10"/>
                    </a:lnTo>
                    <a:lnTo>
                      <a:pt x="5" y="6"/>
                    </a:lnTo>
                    <a:lnTo>
                      <a:pt x="11" y="2"/>
                    </a:lnTo>
                    <a:lnTo>
                      <a:pt x="15" y="1"/>
                    </a:lnTo>
                    <a:lnTo>
                      <a:pt x="19"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54" name="Freeform 7">
                <a:extLst>
                  <a:ext uri="{FF2B5EF4-FFF2-40B4-BE49-F238E27FC236}">
                    <a16:creationId xmlns="" xmlns:a16="http://schemas.microsoft.com/office/drawing/2014/main" id="{ABCAD5DD-F986-4EFB-B4B2-16A75F672D72}"/>
                  </a:ext>
                </a:extLst>
              </p:cNvPr>
              <p:cNvSpPr>
                <a:spLocks noEditPoints="1"/>
              </p:cNvSpPr>
              <p:nvPr/>
            </p:nvSpPr>
            <p:spPr bwMode="auto">
              <a:xfrm>
                <a:off x="5930900" y="4500563"/>
                <a:ext cx="817563" cy="515938"/>
              </a:xfrm>
              <a:custGeom>
                <a:avLst/>
                <a:gdLst/>
                <a:ahLst/>
                <a:cxnLst>
                  <a:cxn ang="0">
                    <a:pos x="269" y="269"/>
                  </a:cxn>
                  <a:cxn ang="0">
                    <a:pos x="269" y="1686"/>
                  </a:cxn>
                  <a:cxn ang="0">
                    <a:pos x="2817" y="1686"/>
                  </a:cxn>
                  <a:cxn ang="0">
                    <a:pos x="2817" y="269"/>
                  </a:cxn>
                  <a:cxn ang="0">
                    <a:pos x="269" y="269"/>
                  </a:cxn>
                  <a:cxn ang="0">
                    <a:pos x="77" y="0"/>
                  </a:cxn>
                  <a:cxn ang="0">
                    <a:pos x="3009" y="0"/>
                  </a:cxn>
                  <a:cxn ang="0">
                    <a:pos x="3029" y="2"/>
                  </a:cxn>
                  <a:cxn ang="0">
                    <a:pos x="3048" y="10"/>
                  </a:cxn>
                  <a:cxn ang="0">
                    <a:pos x="3063" y="22"/>
                  </a:cxn>
                  <a:cxn ang="0">
                    <a:pos x="3076" y="38"/>
                  </a:cxn>
                  <a:cxn ang="0">
                    <a:pos x="3083" y="56"/>
                  </a:cxn>
                  <a:cxn ang="0">
                    <a:pos x="3086" y="77"/>
                  </a:cxn>
                  <a:cxn ang="0">
                    <a:pos x="3086" y="1878"/>
                  </a:cxn>
                  <a:cxn ang="0">
                    <a:pos x="3083" y="1898"/>
                  </a:cxn>
                  <a:cxn ang="0">
                    <a:pos x="3076" y="1917"/>
                  </a:cxn>
                  <a:cxn ang="0">
                    <a:pos x="3063" y="1932"/>
                  </a:cxn>
                  <a:cxn ang="0">
                    <a:pos x="3048" y="1945"/>
                  </a:cxn>
                  <a:cxn ang="0">
                    <a:pos x="3029" y="1953"/>
                  </a:cxn>
                  <a:cxn ang="0">
                    <a:pos x="3009" y="1955"/>
                  </a:cxn>
                  <a:cxn ang="0">
                    <a:pos x="77" y="1955"/>
                  </a:cxn>
                  <a:cxn ang="0">
                    <a:pos x="56" y="1953"/>
                  </a:cxn>
                  <a:cxn ang="0">
                    <a:pos x="37" y="1945"/>
                  </a:cxn>
                  <a:cxn ang="0">
                    <a:pos x="22" y="1932"/>
                  </a:cxn>
                  <a:cxn ang="0">
                    <a:pos x="10" y="1917"/>
                  </a:cxn>
                  <a:cxn ang="0">
                    <a:pos x="2" y="1898"/>
                  </a:cxn>
                  <a:cxn ang="0">
                    <a:pos x="0" y="1878"/>
                  </a:cxn>
                  <a:cxn ang="0">
                    <a:pos x="0" y="77"/>
                  </a:cxn>
                  <a:cxn ang="0">
                    <a:pos x="2" y="56"/>
                  </a:cxn>
                  <a:cxn ang="0">
                    <a:pos x="10" y="38"/>
                  </a:cxn>
                  <a:cxn ang="0">
                    <a:pos x="22" y="22"/>
                  </a:cxn>
                  <a:cxn ang="0">
                    <a:pos x="37" y="10"/>
                  </a:cxn>
                  <a:cxn ang="0">
                    <a:pos x="56" y="2"/>
                  </a:cxn>
                  <a:cxn ang="0">
                    <a:pos x="77" y="0"/>
                  </a:cxn>
                </a:cxnLst>
                <a:rect l="0" t="0" r="r" b="b"/>
                <a:pathLst>
                  <a:path w="3086" h="1955">
                    <a:moveTo>
                      <a:pt x="269" y="269"/>
                    </a:moveTo>
                    <a:lnTo>
                      <a:pt x="269" y="1686"/>
                    </a:lnTo>
                    <a:lnTo>
                      <a:pt x="2817" y="1686"/>
                    </a:lnTo>
                    <a:lnTo>
                      <a:pt x="2817" y="269"/>
                    </a:lnTo>
                    <a:lnTo>
                      <a:pt x="269" y="269"/>
                    </a:lnTo>
                    <a:close/>
                    <a:moveTo>
                      <a:pt x="77" y="0"/>
                    </a:moveTo>
                    <a:lnTo>
                      <a:pt x="3009" y="0"/>
                    </a:lnTo>
                    <a:lnTo>
                      <a:pt x="3029" y="2"/>
                    </a:lnTo>
                    <a:lnTo>
                      <a:pt x="3048" y="10"/>
                    </a:lnTo>
                    <a:lnTo>
                      <a:pt x="3063" y="22"/>
                    </a:lnTo>
                    <a:lnTo>
                      <a:pt x="3076" y="38"/>
                    </a:lnTo>
                    <a:lnTo>
                      <a:pt x="3083" y="56"/>
                    </a:lnTo>
                    <a:lnTo>
                      <a:pt x="3086" y="77"/>
                    </a:lnTo>
                    <a:lnTo>
                      <a:pt x="3086" y="1878"/>
                    </a:lnTo>
                    <a:lnTo>
                      <a:pt x="3083" y="1898"/>
                    </a:lnTo>
                    <a:lnTo>
                      <a:pt x="3076" y="1917"/>
                    </a:lnTo>
                    <a:lnTo>
                      <a:pt x="3063" y="1932"/>
                    </a:lnTo>
                    <a:lnTo>
                      <a:pt x="3048" y="1945"/>
                    </a:lnTo>
                    <a:lnTo>
                      <a:pt x="3029" y="1953"/>
                    </a:lnTo>
                    <a:lnTo>
                      <a:pt x="3009" y="1955"/>
                    </a:lnTo>
                    <a:lnTo>
                      <a:pt x="77" y="1955"/>
                    </a:lnTo>
                    <a:lnTo>
                      <a:pt x="56" y="1953"/>
                    </a:lnTo>
                    <a:lnTo>
                      <a:pt x="37" y="1945"/>
                    </a:lnTo>
                    <a:lnTo>
                      <a:pt x="22" y="1932"/>
                    </a:lnTo>
                    <a:lnTo>
                      <a:pt x="10" y="1917"/>
                    </a:lnTo>
                    <a:lnTo>
                      <a:pt x="2" y="1898"/>
                    </a:lnTo>
                    <a:lnTo>
                      <a:pt x="0" y="1878"/>
                    </a:lnTo>
                    <a:lnTo>
                      <a:pt x="0" y="77"/>
                    </a:lnTo>
                    <a:lnTo>
                      <a:pt x="2" y="56"/>
                    </a:lnTo>
                    <a:lnTo>
                      <a:pt x="10" y="38"/>
                    </a:lnTo>
                    <a:lnTo>
                      <a:pt x="22" y="22"/>
                    </a:lnTo>
                    <a:lnTo>
                      <a:pt x="37" y="10"/>
                    </a:lnTo>
                    <a:lnTo>
                      <a:pt x="56" y="2"/>
                    </a:lnTo>
                    <a:lnTo>
                      <a:pt x="77" y="0"/>
                    </a:lnTo>
                    <a:close/>
                  </a:path>
                </a:pathLst>
              </a:custGeom>
              <a:grpFill/>
              <a:ln w="0">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2" name="Freeform 19">
              <a:extLst>
                <a:ext uri="{FF2B5EF4-FFF2-40B4-BE49-F238E27FC236}">
                  <a16:creationId xmlns="" xmlns:a16="http://schemas.microsoft.com/office/drawing/2014/main" id="{4DFAB553-79C5-45D2-AAE5-26AE85565B23}"/>
                </a:ext>
              </a:extLst>
            </p:cNvPr>
            <p:cNvSpPr>
              <a:spLocks noEditPoints="1"/>
            </p:cNvSpPr>
            <p:nvPr/>
          </p:nvSpPr>
          <p:spPr bwMode="auto">
            <a:xfrm>
              <a:off x="10255940" y="2613084"/>
              <a:ext cx="304006" cy="531812"/>
            </a:xfrm>
            <a:custGeom>
              <a:avLst/>
              <a:gdLst/>
              <a:ahLst/>
              <a:cxnLst>
                <a:cxn ang="0">
                  <a:pos x="935" y="2956"/>
                </a:cxn>
                <a:cxn ang="0">
                  <a:pos x="893" y="2976"/>
                </a:cxn>
                <a:cxn ang="0">
                  <a:pos x="865" y="3011"/>
                </a:cxn>
                <a:cxn ang="0">
                  <a:pos x="854" y="3056"/>
                </a:cxn>
                <a:cxn ang="0">
                  <a:pos x="865" y="3103"/>
                </a:cxn>
                <a:cxn ang="0">
                  <a:pos x="893" y="3138"/>
                </a:cxn>
                <a:cxn ang="0">
                  <a:pos x="935" y="3157"/>
                </a:cxn>
                <a:cxn ang="0">
                  <a:pos x="982" y="3157"/>
                </a:cxn>
                <a:cxn ang="0">
                  <a:pos x="1023" y="3138"/>
                </a:cxn>
                <a:cxn ang="0">
                  <a:pos x="1052" y="3103"/>
                </a:cxn>
                <a:cxn ang="0">
                  <a:pos x="1063" y="3056"/>
                </a:cxn>
                <a:cxn ang="0">
                  <a:pos x="1052" y="3011"/>
                </a:cxn>
                <a:cxn ang="0">
                  <a:pos x="1023" y="2976"/>
                </a:cxn>
                <a:cxn ang="0">
                  <a:pos x="982" y="2956"/>
                </a:cxn>
                <a:cxn ang="0">
                  <a:pos x="128" y="531"/>
                </a:cxn>
                <a:cxn ang="0">
                  <a:pos x="1790" y="2772"/>
                </a:cxn>
                <a:cxn ang="0">
                  <a:pos x="128" y="531"/>
                </a:cxn>
                <a:cxn ang="0">
                  <a:pos x="1731" y="0"/>
                </a:cxn>
                <a:cxn ang="0">
                  <a:pos x="1796" y="12"/>
                </a:cxn>
                <a:cxn ang="0">
                  <a:pos x="1851" y="43"/>
                </a:cxn>
                <a:cxn ang="0">
                  <a:pos x="1891" y="88"/>
                </a:cxn>
                <a:cxn ang="0">
                  <a:pos x="1914" y="147"/>
                </a:cxn>
                <a:cxn ang="0">
                  <a:pos x="1917" y="3168"/>
                </a:cxn>
                <a:cxn ang="0">
                  <a:pos x="1906" y="3231"/>
                </a:cxn>
                <a:cxn ang="0">
                  <a:pos x="1874" y="3284"/>
                </a:cxn>
                <a:cxn ang="0">
                  <a:pos x="1825" y="3323"/>
                </a:cxn>
                <a:cxn ang="0">
                  <a:pos x="1764" y="3345"/>
                </a:cxn>
                <a:cxn ang="0">
                  <a:pos x="187" y="3348"/>
                </a:cxn>
                <a:cxn ang="0">
                  <a:pos x="122" y="3336"/>
                </a:cxn>
                <a:cxn ang="0">
                  <a:pos x="66" y="3306"/>
                </a:cxn>
                <a:cxn ang="0">
                  <a:pos x="26" y="3259"/>
                </a:cxn>
                <a:cxn ang="0">
                  <a:pos x="3" y="3200"/>
                </a:cxn>
                <a:cxn ang="0">
                  <a:pos x="0" y="179"/>
                </a:cxn>
                <a:cxn ang="0">
                  <a:pos x="11" y="116"/>
                </a:cxn>
                <a:cxn ang="0">
                  <a:pos x="44" y="63"/>
                </a:cxn>
                <a:cxn ang="0">
                  <a:pos x="93" y="25"/>
                </a:cxn>
                <a:cxn ang="0">
                  <a:pos x="152" y="3"/>
                </a:cxn>
              </a:cxnLst>
              <a:rect l="0" t="0" r="r" b="b"/>
              <a:pathLst>
                <a:path w="1917" h="3348">
                  <a:moveTo>
                    <a:pt x="958" y="2953"/>
                  </a:moveTo>
                  <a:lnTo>
                    <a:pt x="935" y="2956"/>
                  </a:lnTo>
                  <a:lnTo>
                    <a:pt x="913" y="2963"/>
                  </a:lnTo>
                  <a:lnTo>
                    <a:pt x="893" y="2976"/>
                  </a:lnTo>
                  <a:lnTo>
                    <a:pt x="877" y="2992"/>
                  </a:lnTo>
                  <a:lnTo>
                    <a:pt x="865" y="3011"/>
                  </a:lnTo>
                  <a:lnTo>
                    <a:pt x="857" y="3032"/>
                  </a:lnTo>
                  <a:lnTo>
                    <a:pt x="854" y="3056"/>
                  </a:lnTo>
                  <a:lnTo>
                    <a:pt x="857" y="3080"/>
                  </a:lnTo>
                  <a:lnTo>
                    <a:pt x="865" y="3103"/>
                  </a:lnTo>
                  <a:lnTo>
                    <a:pt x="877" y="3121"/>
                  </a:lnTo>
                  <a:lnTo>
                    <a:pt x="893" y="3138"/>
                  </a:lnTo>
                  <a:lnTo>
                    <a:pt x="913" y="3150"/>
                  </a:lnTo>
                  <a:lnTo>
                    <a:pt x="935" y="3157"/>
                  </a:lnTo>
                  <a:lnTo>
                    <a:pt x="958" y="3160"/>
                  </a:lnTo>
                  <a:lnTo>
                    <a:pt x="982" y="3157"/>
                  </a:lnTo>
                  <a:lnTo>
                    <a:pt x="1005" y="3150"/>
                  </a:lnTo>
                  <a:lnTo>
                    <a:pt x="1023" y="3138"/>
                  </a:lnTo>
                  <a:lnTo>
                    <a:pt x="1040" y="3121"/>
                  </a:lnTo>
                  <a:lnTo>
                    <a:pt x="1052" y="3103"/>
                  </a:lnTo>
                  <a:lnTo>
                    <a:pt x="1059" y="3080"/>
                  </a:lnTo>
                  <a:lnTo>
                    <a:pt x="1063" y="3056"/>
                  </a:lnTo>
                  <a:lnTo>
                    <a:pt x="1059" y="3032"/>
                  </a:lnTo>
                  <a:lnTo>
                    <a:pt x="1052" y="3011"/>
                  </a:lnTo>
                  <a:lnTo>
                    <a:pt x="1040" y="2992"/>
                  </a:lnTo>
                  <a:lnTo>
                    <a:pt x="1023" y="2976"/>
                  </a:lnTo>
                  <a:lnTo>
                    <a:pt x="1005" y="2963"/>
                  </a:lnTo>
                  <a:lnTo>
                    <a:pt x="982" y="2956"/>
                  </a:lnTo>
                  <a:lnTo>
                    <a:pt x="958" y="2953"/>
                  </a:lnTo>
                  <a:close/>
                  <a:moveTo>
                    <a:pt x="128" y="531"/>
                  </a:moveTo>
                  <a:lnTo>
                    <a:pt x="128" y="2772"/>
                  </a:lnTo>
                  <a:lnTo>
                    <a:pt x="1790" y="2772"/>
                  </a:lnTo>
                  <a:lnTo>
                    <a:pt x="1790" y="531"/>
                  </a:lnTo>
                  <a:lnTo>
                    <a:pt x="128" y="531"/>
                  </a:lnTo>
                  <a:close/>
                  <a:moveTo>
                    <a:pt x="187" y="0"/>
                  </a:moveTo>
                  <a:lnTo>
                    <a:pt x="1731" y="0"/>
                  </a:lnTo>
                  <a:lnTo>
                    <a:pt x="1764" y="3"/>
                  </a:lnTo>
                  <a:lnTo>
                    <a:pt x="1796" y="12"/>
                  </a:lnTo>
                  <a:lnTo>
                    <a:pt x="1825" y="25"/>
                  </a:lnTo>
                  <a:lnTo>
                    <a:pt x="1851" y="43"/>
                  </a:lnTo>
                  <a:lnTo>
                    <a:pt x="1874" y="63"/>
                  </a:lnTo>
                  <a:lnTo>
                    <a:pt x="1891" y="88"/>
                  </a:lnTo>
                  <a:lnTo>
                    <a:pt x="1906" y="116"/>
                  </a:lnTo>
                  <a:lnTo>
                    <a:pt x="1914" y="147"/>
                  </a:lnTo>
                  <a:lnTo>
                    <a:pt x="1917" y="179"/>
                  </a:lnTo>
                  <a:lnTo>
                    <a:pt x="1917" y="3168"/>
                  </a:lnTo>
                  <a:lnTo>
                    <a:pt x="1914" y="3200"/>
                  </a:lnTo>
                  <a:lnTo>
                    <a:pt x="1906" y="3231"/>
                  </a:lnTo>
                  <a:lnTo>
                    <a:pt x="1891" y="3259"/>
                  </a:lnTo>
                  <a:lnTo>
                    <a:pt x="1874" y="3284"/>
                  </a:lnTo>
                  <a:lnTo>
                    <a:pt x="1851" y="3306"/>
                  </a:lnTo>
                  <a:lnTo>
                    <a:pt x="1825" y="3323"/>
                  </a:lnTo>
                  <a:lnTo>
                    <a:pt x="1796" y="3336"/>
                  </a:lnTo>
                  <a:lnTo>
                    <a:pt x="1764" y="3345"/>
                  </a:lnTo>
                  <a:lnTo>
                    <a:pt x="1731" y="3348"/>
                  </a:lnTo>
                  <a:lnTo>
                    <a:pt x="187" y="3348"/>
                  </a:lnTo>
                  <a:lnTo>
                    <a:pt x="152" y="3345"/>
                  </a:lnTo>
                  <a:lnTo>
                    <a:pt x="122" y="3336"/>
                  </a:lnTo>
                  <a:lnTo>
                    <a:pt x="93" y="3323"/>
                  </a:lnTo>
                  <a:lnTo>
                    <a:pt x="66" y="3306"/>
                  </a:lnTo>
                  <a:lnTo>
                    <a:pt x="44" y="3284"/>
                  </a:lnTo>
                  <a:lnTo>
                    <a:pt x="26" y="3259"/>
                  </a:lnTo>
                  <a:lnTo>
                    <a:pt x="11" y="3231"/>
                  </a:lnTo>
                  <a:lnTo>
                    <a:pt x="3" y="3200"/>
                  </a:lnTo>
                  <a:lnTo>
                    <a:pt x="0" y="3168"/>
                  </a:lnTo>
                  <a:lnTo>
                    <a:pt x="0" y="179"/>
                  </a:lnTo>
                  <a:lnTo>
                    <a:pt x="3" y="147"/>
                  </a:lnTo>
                  <a:lnTo>
                    <a:pt x="11" y="116"/>
                  </a:lnTo>
                  <a:lnTo>
                    <a:pt x="26" y="88"/>
                  </a:lnTo>
                  <a:lnTo>
                    <a:pt x="44" y="63"/>
                  </a:lnTo>
                  <a:lnTo>
                    <a:pt x="66" y="43"/>
                  </a:lnTo>
                  <a:lnTo>
                    <a:pt x="93" y="25"/>
                  </a:lnTo>
                  <a:lnTo>
                    <a:pt x="122" y="12"/>
                  </a:lnTo>
                  <a:lnTo>
                    <a:pt x="152" y="3"/>
                  </a:lnTo>
                  <a:lnTo>
                    <a:pt x="187"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grpSp>
      <p:sp>
        <p:nvSpPr>
          <p:cNvPr id="158" name="Freeform 157">
            <a:extLst>
              <a:ext uri="{FF2B5EF4-FFF2-40B4-BE49-F238E27FC236}">
                <a16:creationId xmlns="" xmlns:a16="http://schemas.microsoft.com/office/drawing/2014/main" id="{A48D858D-32D6-478A-97A0-6EB79C22729B}"/>
              </a:ext>
            </a:extLst>
          </p:cNvPr>
          <p:cNvSpPr/>
          <p:nvPr/>
        </p:nvSpPr>
        <p:spPr>
          <a:xfrm>
            <a:off x="2197764" y="7011158"/>
            <a:ext cx="381000" cy="396240"/>
          </a:xfrm>
          <a:custGeom>
            <a:avLst/>
            <a:gdLst>
              <a:gd name="connsiteX0" fmla="*/ 190500 w 190500"/>
              <a:gd name="connsiteY0" fmla="*/ 0 h 198120"/>
              <a:gd name="connsiteX1" fmla="*/ 0 w 190500"/>
              <a:gd name="connsiteY1" fmla="*/ 0 h 198120"/>
              <a:gd name="connsiteX2" fmla="*/ 0 w 190500"/>
              <a:gd name="connsiteY2" fmla="*/ 198120 h 198120"/>
            </a:gdLst>
            <a:ahLst/>
            <a:cxnLst>
              <a:cxn ang="0">
                <a:pos x="connsiteX0" y="connsiteY0"/>
              </a:cxn>
              <a:cxn ang="0">
                <a:pos x="connsiteX1" y="connsiteY1"/>
              </a:cxn>
              <a:cxn ang="0">
                <a:pos x="connsiteX2" y="connsiteY2"/>
              </a:cxn>
            </a:cxnLst>
            <a:rect l="l" t="t" r="r" b="b"/>
            <a:pathLst>
              <a:path w="190500" h="198120">
                <a:moveTo>
                  <a:pt x="190500" y="0"/>
                </a:moveTo>
                <a:lnTo>
                  <a:pt x="0" y="0"/>
                </a:lnTo>
                <a:lnTo>
                  <a:pt x="0" y="198120"/>
                </a:lnTo>
              </a:path>
            </a:pathLst>
          </a:cu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59" name="Straight Connector 158">
            <a:extLst>
              <a:ext uri="{FF2B5EF4-FFF2-40B4-BE49-F238E27FC236}">
                <a16:creationId xmlns="" xmlns:a16="http://schemas.microsoft.com/office/drawing/2014/main" id="{FB0E2E05-74A0-4132-8194-5F25FCD7CBEC}"/>
              </a:ext>
            </a:extLst>
          </p:cNvPr>
          <p:cNvCxnSpPr/>
          <p:nvPr/>
        </p:nvCxnSpPr>
        <p:spPr>
          <a:xfrm flipH="1">
            <a:off x="1469331" y="7641913"/>
            <a:ext cx="470846" cy="2"/>
          </a:xfrm>
          <a:prstGeom prst="line">
            <a:avLst/>
          </a:prstGeom>
          <a:noFill/>
          <a:ln w="6350">
            <a:solidFill>
              <a:srgbClr val="3EABD8"/>
            </a:solidFill>
            <a:headEnd type="stealth"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160" name="Freeform 159">
            <a:extLst>
              <a:ext uri="{FF2B5EF4-FFF2-40B4-BE49-F238E27FC236}">
                <a16:creationId xmlns="" xmlns:a16="http://schemas.microsoft.com/office/drawing/2014/main" id="{D3B82004-5738-434C-9181-2C490080D723}"/>
              </a:ext>
            </a:extLst>
          </p:cNvPr>
          <p:cNvSpPr/>
          <p:nvPr/>
        </p:nvSpPr>
        <p:spPr>
          <a:xfrm>
            <a:off x="142266" y="7641906"/>
            <a:ext cx="670560" cy="1517356"/>
          </a:xfrm>
          <a:custGeom>
            <a:avLst/>
            <a:gdLst>
              <a:gd name="connsiteX0" fmla="*/ 335280 w 335280"/>
              <a:gd name="connsiteY0" fmla="*/ 716280 h 716280"/>
              <a:gd name="connsiteX1" fmla="*/ 0 w 335280"/>
              <a:gd name="connsiteY1" fmla="*/ 716280 h 716280"/>
              <a:gd name="connsiteX2" fmla="*/ 0 w 335280"/>
              <a:gd name="connsiteY2" fmla="*/ 0 h 716280"/>
              <a:gd name="connsiteX3" fmla="*/ 160020 w 335280"/>
              <a:gd name="connsiteY3" fmla="*/ 0 h 716280"/>
            </a:gdLst>
            <a:ahLst/>
            <a:cxnLst>
              <a:cxn ang="0">
                <a:pos x="connsiteX0" y="connsiteY0"/>
              </a:cxn>
              <a:cxn ang="0">
                <a:pos x="connsiteX1" y="connsiteY1"/>
              </a:cxn>
              <a:cxn ang="0">
                <a:pos x="connsiteX2" y="connsiteY2"/>
              </a:cxn>
              <a:cxn ang="0">
                <a:pos x="connsiteX3" y="connsiteY3"/>
              </a:cxn>
            </a:cxnLst>
            <a:rect l="l" t="t" r="r" b="b"/>
            <a:pathLst>
              <a:path w="335280" h="716280">
                <a:moveTo>
                  <a:pt x="335280" y="716280"/>
                </a:moveTo>
                <a:lnTo>
                  <a:pt x="0" y="716280"/>
                </a:lnTo>
                <a:lnTo>
                  <a:pt x="0" y="0"/>
                </a:lnTo>
                <a:lnTo>
                  <a:pt x="160020" y="0"/>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1" name="Freeform 160">
            <a:extLst>
              <a:ext uri="{FF2B5EF4-FFF2-40B4-BE49-F238E27FC236}">
                <a16:creationId xmlns="" xmlns:a16="http://schemas.microsoft.com/office/drawing/2014/main" id="{212A028C-1749-4AAF-8543-78BC3B7E5CBE}"/>
              </a:ext>
            </a:extLst>
          </p:cNvPr>
          <p:cNvSpPr/>
          <p:nvPr/>
        </p:nvSpPr>
        <p:spPr>
          <a:xfrm>
            <a:off x="2246669" y="3072202"/>
            <a:ext cx="1543050" cy="1480236"/>
          </a:xfrm>
          <a:custGeom>
            <a:avLst/>
            <a:gdLst>
              <a:gd name="connsiteX0" fmla="*/ 0 w 927100"/>
              <a:gd name="connsiteY0" fmla="*/ 0 h 565150"/>
              <a:gd name="connsiteX1" fmla="*/ 450850 w 927100"/>
              <a:gd name="connsiteY1" fmla="*/ 0 h 565150"/>
              <a:gd name="connsiteX2" fmla="*/ 450850 w 927100"/>
              <a:gd name="connsiteY2" fmla="*/ 565150 h 565150"/>
              <a:gd name="connsiteX3" fmla="*/ 927100 w 927100"/>
              <a:gd name="connsiteY3" fmla="*/ 565150 h 565150"/>
              <a:gd name="connsiteX0" fmla="*/ 0 w 771525"/>
              <a:gd name="connsiteY0" fmla="*/ 0 h 565150"/>
              <a:gd name="connsiteX1" fmla="*/ 295275 w 771525"/>
              <a:gd name="connsiteY1" fmla="*/ 0 h 565150"/>
              <a:gd name="connsiteX2" fmla="*/ 295275 w 771525"/>
              <a:gd name="connsiteY2" fmla="*/ 565150 h 565150"/>
              <a:gd name="connsiteX3" fmla="*/ 771525 w 771525"/>
              <a:gd name="connsiteY3" fmla="*/ 565150 h 565150"/>
            </a:gdLst>
            <a:ahLst/>
            <a:cxnLst>
              <a:cxn ang="0">
                <a:pos x="connsiteX0" y="connsiteY0"/>
              </a:cxn>
              <a:cxn ang="0">
                <a:pos x="connsiteX1" y="connsiteY1"/>
              </a:cxn>
              <a:cxn ang="0">
                <a:pos x="connsiteX2" y="connsiteY2"/>
              </a:cxn>
              <a:cxn ang="0">
                <a:pos x="connsiteX3" y="connsiteY3"/>
              </a:cxn>
            </a:cxnLst>
            <a:rect l="l" t="t" r="r" b="b"/>
            <a:pathLst>
              <a:path w="771525" h="565150">
                <a:moveTo>
                  <a:pt x="0" y="0"/>
                </a:moveTo>
                <a:lnTo>
                  <a:pt x="295275" y="0"/>
                </a:lnTo>
                <a:lnTo>
                  <a:pt x="295275" y="565150"/>
                </a:lnTo>
                <a:lnTo>
                  <a:pt x="771525" y="565150"/>
                </a:lnTo>
              </a:path>
            </a:pathLst>
          </a:custGeom>
          <a:noFill/>
          <a:ln w="6350">
            <a:solidFill>
              <a:schemeClr val="bg1">
                <a:lumMod val="50000"/>
              </a:schemeClr>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
        <p:nvSpPr>
          <p:cNvPr id="162" name="Freeform 161">
            <a:extLst>
              <a:ext uri="{FF2B5EF4-FFF2-40B4-BE49-F238E27FC236}">
                <a16:creationId xmlns="" xmlns:a16="http://schemas.microsoft.com/office/drawing/2014/main" id="{E307203B-9A50-4694-A680-CA24FCFE7CC9}"/>
              </a:ext>
            </a:extLst>
          </p:cNvPr>
          <p:cNvSpPr/>
          <p:nvPr/>
        </p:nvSpPr>
        <p:spPr>
          <a:xfrm>
            <a:off x="2430806" y="4065884"/>
            <a:ext cx="1193800" cy="1432704"/>
          </a:xfrm>
          <a:custGeom>
            <a:avLst/>
            <a:gdLst>
              <a:gd name="connsiteX0" fmla="*/ 0 w 730250"/>
              <a:gd name="connsiteY0" fmla="*/ 0 h 539750"/>
              <a:gd name="connsiteX1" fmla="*/ 196850 w 730250"/>
              <a:gd name="connsiteY1" fmla="*/ 0 h 539750"/>
              <a:gd name="connsiteX2" fmla="*/ 196850 w 730250"/>
              <a:gd name="connsiteY2" fmla="*/ 539750 h 539750"/>
              <a:gd name="connsiteX3" fmla="*/ 730250 w 730250"/>
              <a:gd name="connsiteY3" fmla="*/ 539750 h 539750"/>
              <a:gd name="connsiteX0" fmla="*/ 0 w 596900"/>
              <a:gd name="connsiteY0" fmla="*/ 0 h 539750"/>
              <a:gd name="connsiteX1" fmla="*/ 63500 w 596900"/>
              <a:gd name="connsiteY1" fmla="*/ 0 h 539750"/>
              <a:gd name="connsiteX2" fmla="*/ 63500 w 596900"/>
              <a:gd name="connsiteY2" fmla="*/ 539750 h 539750"/>
              <a:gd name="connsiteX3" fmla="*/ 596900 w 596900"/>
              <a:gd name="connsiteY3" fmla="*/ 539750 h 539750"/>
              <a:gd name="connsiteX0" fmla="*/ 0 w 596900"/>
              <a:gd name="connsiteY0" fmla="*/ 5437 h 545187"/>
              <a:gd name="connsiteX1" fmla="*/ 63500 w 596900"/>
              <a:gd name="connsiteY1" fmla="*/ 0 h 545187"/>
              <a:gd name="connsiteX2" fmla="*/ 63500 w 596900"/>
              <a:gd name="connsiteY2" fmla="*/ 545187 h 545187"/>
              <a:gd name="connsiteX3" fmla="*/ 596900 w 596900"/>
              <a:gd name="connsiteY3" fmla="*/ 545187 h 545187"/>
              <a:gd name="connsiteX0" fmla="*/ 0 w 596900"/>
              <a:gd name="connsiteY0" fmla="*/ 0 h 545187"/>
              <a:gd name="connsiteX1" fmla="*/ 63500 w 596900"/>
              <a:gd name="connsiteY1" fmla="*/ 0 h 545187"/>
              <a:gd name="connsiteX2" fmla="*/ 63500 w 596900"/>
              <a:gd name="connsiteY2" fmla="*/ 545187 h 545187"/>
              <a:gd name="connsiteX3" fmla="*/ 596900 w 596900"/>
              <a:gd name="connsiteY3" fmla="*/ 545187 h 545187"/>
            </a:gdLst>
            <a:ahLst/>
            <a:cxnLst>
              <a:cxn ang="0">
                <a:pos x="connsiteX0" y="connsiteY0"/>
              </a:cxn>
              <a:cxn ang="0">
                <a:pos x="connsiteX1" y="connsiteY1"/>
              </a:cxn>
              <a:cxn ang="0">
                <a:pos x="connsiteX2" y="connsiteY2"/>
              </a:cxn>
              <a:cxn ang="0">
                <a:pos x="connsiteX3" y="connsiteY3"/>
              </a:cxn>
            </a:cxnLst>
            <a:rect l="l" t="t" r="r" b="b"/>
            <a:pathLst>
              <a:path w="596900" h="545187">
                <a:moveTo>
                  <a:pt x="0" y="0"/>
                </a:moveTo>
                <a:lnTo>
                  <a:pt x="63500" y="0"/>
                </a:lnTo>
                <a:lnTo>
                  <a:pt x="63500" y="545187"/>
                </a:lnTo>
                <a:lnTo>
                  <a:pt x="596900" y="545187"/>
                </a:lnTo>
              </a:path>
            </a:pathLst>
          </a:cu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cxnSp>
        <p:nvCxnSpPr>
          <p:cNvPr id="163" name="Straight Connector 162">
            <a:extLst>
              <a:ext uri="{FF2B5EF4-FFF2-40B4-BE49-F238E27FC236}">
                <a16:creationId xmlns="" xmlns:a16="http://schemas.microsoft.com/office/drawing/2014/main" id="{EC68FA70-2F6C-42B8-8A73-17B98D21F043}"/>
              </a:ext>
            </a:extLst>
          </p:cNvPr>
          <p:cNvCxnSpPr/>
          <p:nvPr/>
        </p:nvCxnSpPr>
        <p:spPr>
          <a:xfrm>
            <a:off x="11043058" y="2106334"/>
            <a:ext cx="0" cy="302332"/>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cxnSp>
        <p:nvCxnSpPr>
          <p:cNvPr id="164" name="Straight Connector 163">
            <a:extLst>
              <a:ext uri="{FF2B5EF4-FFF2-40B4-BE49-F238E27FC236}">
                <a16:creationId xmlns="" xmlns:a16="http://schemas.microsoft.com/office/drawing/2014/main" id="{A13D8909-679E-472B-9789-C59DF377BAC3}"/>
              </a:ext>
            </a:extLst>
          </p:cNvPr>
          <p:cNvCxnSpPr/>
          <p:nvPr/>
        </p:nvCxnSpPr>
        <p:spPr>
          <a:xfrm>
            <a:off x="13419904" y="2106334"/>
            <a:ext cx="0" cy="292324"/>
          </a:xfrm>
          <a:prstGeom prst="line">
            <a:avLst/>
          </a:prstGeom>
          <a:noFill/>
          <a:ln w="6350">
            <a:solidFill>
              <a:srgbClr val="3EABD8"/>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cxnSp>
      <p:sp>
        <p:nvSpPr>
          <p:cNvPr id="165" name="Isosceles Triangle 164">
            <a:extLst>
              <a:ext uri="{FF2B5EF4-FFF2-40B4-BE49-F238E27FC236}">
                <a16:creationId xmlns="" xmlns:a16="http://schemas.microsoft.com/office/drawing/2014/main" id="{0078F831-3949-4823-9DA5-A901FAD277A1}"/>
              </a:ext>
            </a:extLst>
          </p:cNvPr>
          <p:cNvSpPr/>
          <p:nvPr/>
        </p:nvSpPr>
        <p:spPr>
          <a:xfrm>
            <a:off x="920922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6" name="Isosceles Triangle 165">
            <a:extLst>
              <a:ext uri="{FF2B5EF4-FFF2-40B4-BE49-F238E27FC236}">
                <a16:creationId xmlns="" xmlns:a16="http://schemas.microsoft.com/office/drawing/2014/main" id="{6AA2A5AB-C3EE-4935-93B5-4C199F3D2C32}"/>
              </a:ext>
            </a:extLst>
          </p:cNvPr>
          <p:cNvSpPr/>
          <p:nvPr/>
        </p:nvSpPr>
        <p:spPr>
          <a:xfrm>
            <a:off x="10883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7" name="Isosceles Triangle 166">
            <a:extLst>
              <a:ext uri="{FF2B5EF4-FFF2-40B4-BE49-F238E27FC236}">
                <a16:creationId xmlns="" xmlns:a16="http://schemas.microsoft.com/office/drawing/2014/main" id="{FE31B92F-075E-4E47-93BE-372B041AC01B}"/>
              </a:ext>
            </a:extLst>
          </p:cNvPr>
          <p:cNvSpPr/>
          <p:nvPr/>
        </p:nvSpPr>
        <p:spPr>
          <a:xfrm>
            <a:off x="7594699"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8" name="Isosceles Triangle 167">
            <a:extLst>
              <a:ext uri="{FF2B5EF4-FFF2-40B4-BE49-F238E27FC236}">
                <a16:creationId xmlns="" xmlns:a16="http://schemas.microsoft.com/office/drawing/2014/main" id="{06D1D5AE-412D-4A6B-9149-EDEAE2756AA4}"/>
              </a:ext>
            </a:extLst>
          </p:cNvPr>
          <p:cNvSpPr/>
          <p:nvPr/>
        </p:nvSpPr>
        <p:spPr>
          <a:xfrm>
            <a:off x="5936145" y="298126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69" name="Isosceles Triangle 168">
            <a:extLst>
              <a:ext uri="{FF2B5EF4-FFF2-40B4-BE49-F238E27FC236}">
                <a16:creationId xmlns="" xmlns:a16="http://schemas.microsoft.com/office/drawing/2014/main" id="{0F027EAE-CF76-440E-8DBD-E88A231DB1EC}"/>
              </a:ext>
            </a:extLst>
          </p:cNvPr>
          <p:cNvSpPr/>
          <p:nvPr/>
        </p:nvSpPr>
        <p:spPr>
          <a:xfrm rot="20367954">
            <a:off x="4520981" y="31985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0" name="Isosceles Triangle 169">
            <a:extLst>
              <a:ext uri="{FF2B5EF4-FFF2-40B4-BE49-F238E27FC236}">
                <a16:creationId xmlns="" xmlns:a16="http://schemas.microsoft.com/office/drawing/2014/main" id="{7927D6DB-FC2C-4A34-8EFF-E60EF7CA00B3}"/>
              </a:ext>
            </a:extLst>
          </p:cNvPr>
          <p:cNvSpPr/>
          <p:nvPr/>
        </p:nvSpPr>
        <p:spPr>
          <a:xfrm rot="1232046" flipH="1">
            <a:off x="13206457" y="315168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1" name="Isosceles Triangle 170">
            <a:extLst>
              <a:ext uri="{FF2B5EF4-FFF2-40B4-BE49-F238E27FC236}">
                <a16:creationId xmlns="" xmlns:a16="http://schemas.microsoft.com/office/drawing/2014/main" id="{1F830FBB-3A2C-4751-BAF0-9C8ACEA222AE}"/>
              </a:ext>
            </a:extLst>
          </p:cNvPr>
          <p:cNvSpPr/>
          <p:nvPr/>
        </p:nvSpPr>
        <p:spPr>
          <a:xfrm rot="2960392" flipH="1">
            <a:off x="14515425" y="398922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2" name="Isosceles Triangle 171">
            <a:extLst>
              <a:ext uri="{FF2B5EF4-FFF2-40B4-BE49-F238E27FC236}">
                <a16:creationId xmlns="" xmlns:a16="http://schemas.microsoft.com/office/drawing/2014/main" id="{BFF33A36-47AE-477E-AC90-214E6C15D8E2}"/>
              </a:ext>
            </a:extLst>
          </p:cNvPr>
          <p:cNvSpPr/>
          <p:nvPr/>
        </p:nvSpPr>
        <p:spPr>
          <a:xfrm rot="5719774" flipH="1">
            <a:off x="15001765" y="556401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3" name="Isosceles Triangle 172">
            <a:extLst>
              <a:ext uri="{FF2B5EF4-FFF2-40B4-BE49-F238E27FC236}">
                <a16:creationId xmlns="" xmlns:a16="http://schemas.microsoft.com/office/drawing/2014/main" id="{11749219-517E-457E-A672-22B3F108C108}"/>
              </a:ext>
            </a:extLst>
          </p:cNvPr>
          <p:cNvSpPr/>
          <p:nvPr/>
        </p:nvSpPr>
        <p:spPr>
          <a:xfrm rot="19490191" flipH="1" flipV="1">
            <a:off x="13981909" y="710127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4" name="Isosceles Triangle 173">
            <a:extLst>
              <a:ext uri="{FF2B5EF4-FFF2-40B4-BE49-F238E27FC236}">
                <a16:creationId xmlns="" xmlns:a16="http://schemas.microsoft.com/office/drawing/2014/main" id="{8196319E-3322-4E05-AFEE-C87D7813698E}"/>
              </a:ext>
            </a:extLst>
          </p:cNvPr>
          <p:cNvSpPr/>
          <p:nvPr/>
        </p:nvSpPr>
        <p:spPr>
          <a:xfrm rot="20949008" flipH="1" flipV="1">
            <a:off x="12748773" y="7610201"/>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5" name="Isosceles Triangle 174">
            <a:extLst>
              <a:ext uri="{FF2B5EF4-FFF2-40B4-BE49-F238E27FC236}">
                <a16:creationId xmlns="" xmlns:a16="http://schemas.microsoft.com/office/drawing/2014/main" id="{1453ADCB-A38B-40DF-AA2B-DF9ECEA82823}"/>
              </a:ext>
            </a:extLst>
          </p:cNvPr>
          <p:cNvSpPr/>
          <p:nvPr/>
        </p:nvSpPr>
        <p:spPr>
          <a:xfrm flipV="1">
            <a:off x="10443721"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6" name="Isosceles Triangle 175">
            <a:extLst>
              <a:ext uri="{FF2B5EF4-FFF2-40B4-BE49-F238E27FC236}">
                <a16:creationId xmlns="" xmlns:a16="http://schemas.microsoft.com/office/drawing/2014/main" id="{390CDAE0-EC81-4039-8D8E-72A7D64AF8D4}"/>
              </a:ext>
            </a:extLst>
          </p:cNvPr>
          <p:cNvSpPr/>
          <p:nvPr/>
        </p:nvSpPr>
        <p:spPr>
          <a:xfrm flipV="1">
            <a:off x="8700609"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7" name="Isosceles Triangle 176">
            <a:extLst>
              <a:ext uri="{FF2B5EF4-FFF2-40B4-BE49-F238E27FC236}">
                <a16:creationId xmlns="" xmlns:a16="http://schemas.microsoft.com/office/drawing/2014/main" id="{A1F4BB1D-2B42-4C1A-A65F-362CFF4D6705}"/>
              </a:ext>
            </a:extLst>
          </p:cNvPr>
          <p:cNvSpPr/>
          <p:nvPr/>
        </p:nvSpPr>
        <p:spPr>
          <a:xfrm flipV="1">
            <a:off x="7396903"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8" name="Isosceles Triangle 177">
            <a:extLst>
              <a:ext uri="{FF2B5EF4-FFF2-40B4-BE49-F238E27FC236}">
                <a16:creationId xmlns="" xmlns:a16="http://schemas.microsoft.com/office/drawing/2014/main" id="{5ADDF7D4-29BA-4ADE-B88B-43F107B3D90B}"/>
              </a:ext>
            </a:extLst>
          </p:cNvPr>
          <p:cNvSpPr/>
          <p:nvPr/>
        </p:nvSpPr>
        <p:spPr>
          <a:xfrm flipV="1">
            <a:off x="5767977" y="765741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79" name="Isosceles Triangle 178">
            <a:extLst>
              <a:ext uri="{FF2B5EF4-FFF2-40B4-BE49-F238E27FC236}">
                <a16:creationId xmlns="" xmlns:a16="http://schemas.microsoft.com/office/drawing/2014/main" id="{0EF0850B-E259-4A16-9CA5-803B7605CC47}"/>
              </a:ext>
            </a:extLst>
          </p:cNvPr>
          <p:cNvSpPr/>
          <p:nvPr/>
        </p:nvSpPr>
        <p:spPr>
          <a:xfrm rot="1748478" flipV="1">
            <a:off x="4270403" y="7339905"/>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0" name="Isosceles Triangle 179">
            <a:extLst>
              <a:ext uri="{FF2B5EF4-FFF2-40B4-BE49-F238E27FC236}">
                <a16:creationId xmlns="" xmlns:a16="http://schemas.microsoft.com/office/drawing/2014/main" id="{A524E661-2C29-4723-8182-8845D0D2C7E8}"/>
              </a:ext>
            </a:extLst>
          </p:cNvPr>
          <p:cNvSpPr/>
          <p:nvPr/>
        </p:nvSpPr>
        <p:spPr>
          <a:xfrm rot="3244850" flipV="1">
            <a:off x="3389877" y="6636603"/>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1" name="Isosceles Triangle 180">
            <a:extLst>
              <a:ext uri="{FF2B5EF4-FFF2-40B4-BE49-F238E27FC236}">
                <a16:creationId xmlns="" xmlns:a16="http://schemas.microsoft.com/office/drawing/2014/main" id="{B828D844-2EC9-4998-8868-09439C5415A0}"/>
              </a:ext>
            </a:extLst>
          </p:cNvPr>
          <p:cNvSpPr/>
          <p:nvPr/>
        </p:nvSpPr>
        <p:spPr>
          <a:xfrm rot="4496220" flipV="1">
            <a:off x="2975775" y="5792079"/>
            <a:ext cx="281758" cy="181906"/>
          </a:xfrm>
          <a:prstGeom prst="triangle">
            <a:avLst/>
          </a:prstGeom>
          <a:solidFill>
            <a:srgbClr val="004E78"/>
          </a:solidFill>
          <a:ln>
            <a:noFill/>
          </a:ln>
        </p:spPr>
        <p:txBody>
          <a:bodyPr vert="horz" wrap="square" lIns="182880" tIns="91440" rIns="182880" bIns="91440" numCol="1" anchor="t" anchorCtr="0" compatLnSpc="1">
            <a:prstTxWarp prst="textNoShape">
              <a:avLst/>
            </a:prstTxWarp>
          </a:bodyPr>
          <a:lstStyle/>
          <a:p>
            <a:pPr defTabSz="1371600"/>
            <a:endParaRPr lang="en-US" sz="2800">
              <a:solidFill>
                <a:prstClr val="black"/>
              </a:solidFill>
              <a:latin typeface="Arial" pitchFamily="34" charset="0"/>
              <a:cs typeface="Arial" pitchFamily="34" charset="0"/>
            </a:endParaRPr>
          </a:p>
        </p:txBody>
      </p:sp>
      <p:sp>
        <p:nvSpPr>
          <p:cNvPr id="182" name="Freeform 181">
            <a:extLst>
              <a:ext uri="{FF2B5EF4-FFF2-40B4-BE49-F238E27FC236}">
                <a16:creationId xmlns="" xmlns:a16="http://schemas.microsoft.com/office/drawing/2014/main" id="{9B4D9855-69A7-4091-B004-42C82D6BC5C8}"/>
              </a:ext>
            </a:extLst>
          </p:cNvPr>
          <p:cNvSpPr/>
          <p:nvPr/>
        </p:nvSpPr>
        <p:spPr>
          <a:xfrm>
            <a:off x="1949776" y="8191854"/>
            <a:ext cx="3322320" cy="746760"/>
          </a:xfrm>
          <a:custGeom>
            <a:avLst/>
            <a:gdLst>
              <a:gd name="connsiteX0" fmla="*/ 1661160 w 1661160"/>
              <a:gd name="connsiteY0" fmla="*/ 0 h 373380"/>
              <a:gd name="connsiteX1" fmla="*/ 1493520 w 1661160"/>
              <a:gd name="connsiteY1" fmla="*/ 0 h 373380"/>
              <a:gd name="connsiteX2" fmla="*/ 1493520 w 1661160"/>
              <a:gd name="connsiteY2" fmla="*/ 228600 h 373380"/>
              <a:gd name="connsiteX3" fmla="*/ 0 w 1661160"/>
              <a:gd name="connsiteY3" fmla="*/ 228600 h 373380"/>
              <a:gd name="connsiteX4" fmla="*/ 0 w 1661160"/>
              <a:gd name="connsiteY4" fmla="*/ 373380 h 37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160" h="373380">
                <a:moveTo>
                  <a:pt x="1661160" y="0"/>
                </a:moveTo>
                <a:lnTo>
                  <a:pt x="1493520" y="0"/>
                </a:lnTo>
                <a:lnTo>
                  <a:pt x="1493520" y="228600"/>
                </a:lnTo>
                <a:lnTo>
                  <a:pt x="0" y="228600"/>
                </a:lnTo>
                <a:lnTo>
                  <a:pt x="0" y="373380"/>
                </a:lnTo>
              </a:path>
            </a:pathLst>
          </a:custGeom>
          <a:noFill/>
          <a:ln w="6350">
            <a:solidFill>
              <a:srgbClr val="D6A300"/>
            </a:solidFill>
            <a:headEnd type="none" w="med" len="med"/>
            <a:tailEnd type="stealth" w="med" len="med"/>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rtlCol="0" anchor="ctr"/>
          <a:lstStyle/>
          <a:p>
            <a:pPr algn="ctr" defTabSz="1371600"/>
            <a:endParaRPr lang="en-US" sz="2800">
              <a:solidFill>
                <a:prstClr val="white"/>
              </a:solidFill>
              <a:latin typeface="Arial" pitchFamily="34" charset="0"/>
              <a:cs typeface="Arial" pitchFamily="34" charset="0"/>
            </a:endParaRPr>
          </a:p>
        </p:txBody>
      </p:sp>
    </p:spTree>
    <p:extLst>
      <p:ext uri="{BB962C8B-B14F-4D97-AF65-F5344CB8AC3E}">
        <p14:creationId xmlns:p14="http://schemas.microsoft.com/office/powerpoint/2010/main" val="276570395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36B5F34-643D-480D-B06A-EC18CFC43732}"/>
              </a:ext>
            </a:extLst>
          </p:cNvPr>
          <p:cNvSpPr txBox="1">
            <a:spLocks/>
          </p:cNvSpPr>
          <p:nvPr/>
        </p:nvSpPr>
        <p:spPr>
          <a:xfrm>
            <a:off x="712854" y="446090"/>
            <a:ext cx="10334626" cy="510524"/>
          </a:xfrm>
          <a:prstGeom prst="rect">
            <a:avLst/>
          </a:prstGeom>
        </p:spPr>
        <p:txBody>
          <a:bodyPr wrap="square" lIns="0" tIns="0" rIns="0" bIns="0" anchor="t">
            <a:spAutoFit/>
          </a:bodyPr>
          <a:lstStyle/>
          <a:p>
            <a:pPr defTabSz="913792">
              <a:lnSpc>
                <a:spcPts val="3867"/>
              </a:lnSpc>
              <a:spcBef>
                <a:spcPct val="0"/>
              </a:spcBef>
              <a:defRPr/>
            </a:pPr>
            <a:r>
              <a:rPr lang="en-US" sz="3200" b="1" cap="all" dirty="0" smtClean="0">
                <a:solidFill>
                  <a:schemeClr val="bg1">
                    <a:lumMod val="10000"/>
                  </a:schemeClr>
                </a:solidFill>
                <a:latin typeface="Calibri"/>
                <a:ea typeface="+mj-ea"/>
                <a:cs typeface="Calibri"/>
              </a:rPr>
              <a:t>DevOps Road Map </a:t>
            </a:r>
            <a:endParaRPr lang="en-US" sz="3200" b="1" cap="all" dirty="0">
              <a:solidFill>
                <a:schemeClr val="bg1">
                  <a:lumMod val="10000"/>
                </a:schemeClr>
              </a:solidFill>
              <a:latin typeface="Calibri" panose="020F0502020204030204" pitchFamily="34" charset="0"/>
              <a:ea typeface="+mj-ea"/>
              <a:cs typeface="Calibri" panose="020F0502020204030204" pitchFamily="34" charset="0"/>
            </a:endParaRPr>
          </a:p>
        </p:txBody>
      </p:sp>
      <p:cxnSp>
        <p:nvCxnSpPr>
          <p:cNvPr id="5" name="Straight Arrow Connector 4">
            <a:extLst>
              <a:ext uri="{FF2B5EF4-FFF2-40B4-BE49-F238E27FC236}">
                <a16:creationId xmlns="" xmlns:a16="http://schemas.microsoft.com/office/drawing/2014/main" id="{81196EE9-E9FC-4031-853E-54B87B984A87}"/>
              </a:ext>
            </a:extLst>
          </p:cNvPr>
          <p:cNvCxnSpPr>
            <a:cxnSpLocks/>
          </p:cNvCxnSpPr>
          <p:nvPr/>
        </p:nvCxnSpPr>
        <p:spPr>
          <a:xfrm>
            <a:off x="5120150" y="3145801"/>
            <a:ext cx="0" cy="124706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5">
            <a:extLst>
              <a:ext uri="{FF2B5EF4-FFF2-40B4-BE49-F238E27FC236}">
                <a16:creationId xmlns="" xmlns:a16="http://schemas.microsoft.com/office/drawing/2014/main" id="{08DE6268-B766-4606-977F-F5DA92EEA721}"/>
              </a:ext>
            </a:extLst>
          </p:cNvPr>
          <p:cNvSpPr txBox="1"/>
          <p:nvPr/>
        </p:nvSpPr>
        <p:spPr>
          <a:xfrm>
            <a:off x="3976611" y="6747001"/>
            <a:ext cx="1654631" cy="307777"/>
          </a:xfrm>
          <a:prstGeom prst="rect">
            <a:avLst/>
          </a:prstGeom>
          <a:solidFill>
            <a:srgbClr val="7030A0"/>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dirty="0">
                <a:solidFill>
                  <a:schemeClr val="bg1"/>
                </a:solidFill>
                <a:latin typeface="Calibri" panose="020F0502020204030204" pitchFamily="34" charset="0"/>
                <a:cs typeface="Calibri" panose="020F0502020204030204" pitchFamily="34" charset="0"/>
              </a:rPr>
              <a:t>Aspire Deliverables</a:t>
            </a:r>
            <a:endParaRPr lang="en-IN" sz="1400" b="1" dirty="0">
              <a:solidFill>
                <a:schemeClr val="bg1"/>
              </a:solidFill>
              <a:latin typeface="Calibri" panose="020F0502020204030204" pitchFamily="34" charset="0"/>
              <a:cs typeface="Calibri" panose="020F0502020204030204" pitchFamily="34" charset="0"/>
            </a:endParaRPr>
          </a:p>
        </p:txBody>
      </p:sp>
      <p:pic>
        <p:nvPicPr>
          <p:cNvPr id="8" name="Picture 7">
            <a:extLst>
              <a:ext uri="{FF2B5EF4-FFF2-40B4-BE49-F238E27FC236}">
                <a16:creationId xmlns="" xmlns:a16="http://schemas.microsoft.com/office/drawing/2014/main" id="{9C4DAD47-34EB-4ED7-B448-AC2A85C97DAB}"/>
              </a:ext>
            </a:extLst>
          </p:cNvPr>
          <p:cNvPicPr>
            <a:picLocks noChangeAspect="1" noChangeArrowheads="1"/>
          </p:cNvPicPr>
          <p:nvPr/>
        </p:nvPicPr>
        <p:blipFill>
          <a:blip r:embed="rId2"/>
          <a:srcRect/>
          <a:stretch>
            <a:fillRect/>
          </a:stretch>
        </p:blipFill>
        <p:spPr bwMode="auto">
          <a:xfrm>
            <a:off x="10415576" y="6581836"/>
            <a:ext cx="994424" cy="347876"/>
          </a:xfrm>
          <a:prstGeom prst="rect">
            <a:avLst/>
          </a:prstGeom>
          <a:noFill/>
        </p:spPr>
      </p:pic>
      <p:pic>
        <p:nvPicPr>
          <p:cNvPr id="9" name="Picture 8">
            <a:extLst>
              <a:ext uri="{FF2B5EF4-FFF2-40B4-BE49-F238E27FC236}">
                <a16:creationId xmlns="" xmlns:a16="http://schemas.microsoft.com/office/drawing/2014/main" id="{9E58A07F-9FE0-4B7D-A102-97ED902F680F}"/>
              </a:ext>
            </a:extLst>
          </p:cNvPr>
          <p:cNvPicPr>
            <a:picLocks noChangeAspect="1" noChangeArrowheads="1"/>
          </p:cNvPicPr>
          <p:nvPr/>
        </p:nvPicPr>
        <p:blipFill>
          <a:blip r:embed="rId2"/>
          <a:srcRect/>
          <a:stretch>
            <a:fillRect/>
          </a:stretch>
        </p:blipFill>
        <p:spPr bwMode="auto">
          <a:xfrm>
            <a:off x="6201009" y="5569960"/>
            <a:ext cx="994424" cy="347876"/>
          </a:xfrm>
          <a:prstGeom prst="rect">
            <a:avLst/>
          </a:prstGeom>
          <a:noFill/>
        </p:spPr>
      </p:pic>
      <p:pic>
        <p:nvPicPr>
          <p:cNvPr id="10" name="Picture 9">
            <a:extLst>
              <a:ext uri="{FF2B5EF4-FFF2-40B4-BE49-F238E27FC236}">
                <a16:creationId xmlns="" xmlns:a16="http://schemas.microsoft.com/office/drawing/2014/main" id="{90FEE73A-92FA-4851-994A-E767D6656BE9}"/>
              </a:ext>
            </a:extLst>
          </p:cNvPr>
          <p:cNvPicPr>
            <a:picLocks noChangeAspect="1" noChangeArrowheads="1"/>
          </p:cNvPicPr>
          <p:nvPr/>
        </p:nvPicPr>
        <p:blipFill>
          <a:blip r:embed="rId2"/>
          <a:srcRect/>
          <a:stretch>
            <a:fillRect/>
          </a:stretch>
        </p:blipFill>
        <p:spPr bwMode="auto">
          <a:xfrm>
            <a:off x="8965957" y="6196983"/>
            <a:ext cx="994424" cy="347876"/>
          </a:xfrm>
          <a:prstGeom prst="rect">
            <a:avLst/>
          </a:prstGeom>
          <a:noFill/>
        </p:spPr>
      </p:pic>
      <p:grpSp>
        <p:nvGrpSpPr>
          <p:cNvPr id="11" name="Group 10">
            <a:extLst>
              <a:ext uri="{FF2B5EF4-FFF2-40B4-BE49-F238E27FC236}">
                <a16:creationId xmlns="" xmlns:a16="http://schemas.microsoft.com/office/drawing/2014/main" id="{1FF6FED0-957B-4EC9-BD75-6390FB6706DD}"/>
              </a:ext>
            </a:extLst>
          </p:cNvPr>
          <p:cNvGrpSpPr/>
          <p:nvPr/>
        </p:nvGrpSpPr>
        <p:grpSpPr>
          <a:xfrm>
            <a:off x="3280480" y="4055432"/>
            <a:ext cx="1290084" cy="753868"/>
            <a:chOff x="283546" y="2308646"/>
            <a:chExt cx="1011508" cy="1085848"/>
          </a:xfrm>
        </p:grpSpPr>
        <p:sp>
          <p:nvSpPr>
            <p:cNvPr id="12" name="Rounded Rectangle 2">
              <a:extLst>
                <a:ext uri="{FF2B5EF4-FFF2-40B4-BE49-F238E27FC236}">
                  <a16:creationId xmlns="" xmlns:a16="http://schemas.microsoft.com/office/drawing/2014/main" id="{E99DFCCC-4930-4D4E-A2ED-D2EB117D75A0}"/>
                </a:ext>
              </a:extLst>
            </p:cNvPr>
            <p:cNvSpPr/>
            <p:nvPr/>
          </p:nvSpPr>
          <p:spPr>
            <a:xfrm>
              <a:off x="283546" y="2308646"/>
              <a:ext cx="1011508" cy="1085848"/>
            </a:xfrm>
            <a:prstGeom prst="roundRect">
              <a:avLst/>
            </a:prstGeom>
            <a:gradFill flip="none" rotWithShape="1">
              <a:gsLst>
                <a:gs pos="0">
                  <a:srgbClr val="F7941D">
                    <a:shade val="30000"/>
                    <a:satMod val="115000"/>
                  </a:srgbClr>
                </a:gs>
                <a:gs pos="50000">
                  <a:srgbClr val="F7941D">
                    <a:shade val="67500"/>
                    <a:satMod val="115000"/>
                  </a:srgbClr>
                </a:gs>
                <a:gs pos="100000">
                  <a:srgbClr val="F7941D">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3" name="Rounded Rectangle 3">
              <a:extLst>
                <a:ext uri="{FF2B5EF4-FFF2-40B4-BE49-F238E27FC236}">
                  <a16:creationId xmlns="" xmlns:a16="http://schemas.microsoft.com/office/drawing/2014/main" id="{6B86B251-3F9B-448A-87F7-B5F644BCF24E}"/>
                </a:ext>
              </a:extLst>
            </p:cNvPr>
            <p:cNvSpPr/>
            <p:nvPr/>
          </p:nvSpPr>
          <p:spPr>
            <a:xfrm>
              <a:off x="377613" y="240962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 xmlns:a16="http://schemas.microsoft.com/office/drawing/2014/main" id="{77DD6EE8-0E2C-46D4-8762-F7F58E3BEC03}"/>
                </a:ext>
              </a:extLst>
            </p:cNvPr>
            <p:cNvSpPr/>
            <p:nvPr/>
          </p:nvSpPr>
          <p:spPr>
            <a:xfrm>
              <a:off x="283546" y="2589960"/>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Initiation</a:t>
              </a:r>
            </a:p>
          </p:txBody>
        </p:sp>
      </p:grpSp>
      <p:sp>
        <p:nvSpPr>
          <p:cNvPr id="15" name="Speech Bubble: Rectangle with Corners Rounded 12">
            <a:extLst>
              <a:ext uri="{FF2B5EF4-FFF2-40B4-BE49-F238E27FC236}">
                <a16:creationId xmlns="" xmlns:a16="http://schemas.microsoft.com/office/drawing/2014/main" id="{84C0AC04-9442-432E-B571-5D49AAF416CE}"/>
              </a:ext>
            </a:extLst>
          </p:cNvPr>
          <p:cNvSpPr/>
          <p:nvPr/>
        </p:nvSpPr>
        <p:spPr>
          <a:xfrm>
            <a:off x="3230126" y="3387364"/>
            <a:ext cx="1390793" cy="381977"/>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Project </a:t>
            </a:r>
            <a:r>
              <a:rPr lang="en-US" sz="1200" dirty="0">
                <a:solidFill>
                  <a:srgbClr val="4D4F53"/>
                </a:solidFill>
                <a:latin typeface="Calibri" panose="020F0502020204030204" pitchFamily="34" charset="0"/>
                <a:cs typeface="Calibri" panose="020F0502020204030204" pitchFamily="34" charset="0"/>
              </a:rPr>
              <a:t>Handover, Kick off</a:t>
            </a:r>
          </a:p>
        </p:txBody>
      </p:sp>
      <p:grpSp>
        <p:nvGrpSpPr>
          <p:cNvPr id="16" name="Group 15">
            <a:extLst>
              <a:ext uri="{FF2B5EF4-FFF2-40B4-BE49-F238E27FC236}">
                <a16:creationId xmlns="" xmlns:a16="http://schemas.microsoft.com/office/drawing/2014/main" id="{9FD15F39-6738-468A-AD51-DE51FECEB4BE}"/>
              </a:ext>
            </a:extLst>
          </p:cNvPr>
          <p:cNvGrpSpPr/>
          <p:nvPr/>
        </p:nvGrpSpPr>
        <p:grpSpPr>
          <a:xfrm>
            <a:off x="4659617" y="4439164"/>
            <a:ext cx="1290084" cy="753868"/>
            <a:chOff x="1662683" y="2692378"/>
            <a:chExt cx="1011508" cy="1085848"/>
          </a:xfrm>
        </p:grpSpPr>
        <p:sp>
          <p:nvSpPr>
            <p:cNvPr id="17" name="Rounded Rectangle 6">
              <a:extLst>
                <a:ext uri="{FF2B5EF4-FFF2-40B4-BE49-F238E27FC236}">
                  <a16:creationId xmlns="" xmlns:a16="http://schemas.microsoft.com/office/drawing/2014/main" id="{2A07A1DF-A898-427B-9197-286D24E5B23B}"/>
                </a:ext>
              </a:extLst>
            </p:cNvPr>
            <p:cNvSpPr/>
            <p:nvPr/>
          </p:nvSpPr>
          <p:spPr>
            <a:xfrm>
              <a:off x="1662683" y="2692378"/>
              <a:ext cx="1011508" cy="1085848"/>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8" name="Rounded Rectangle 7">
              <a:extLst>
                <a:ext uri="{FF2B5EF4-FFF2-40B4-BE49-F238E27FC236}">
                  <a16:creationId xmlns="" xmlns:a16="http://schemas.microsoft.com/office/drawing/2014/main" id="{2251D666-CB99-4457-ACE5-DA67C123B2EB}"/>
                </a:ext>
              </a:extLst>
            </p:cNvPr>
            <p:cNvSpPr/>
            <p:nvPr/>
          </p:nvSpPr>
          <p:spPr>
            <a:xfrm>
              <a:off x="1756750" y="279335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 xmlns:a16="http://schemas.microsoft.com/office/drawing/2014/main" id="{5E296B1C-12F5-4794-9F8F-6CD1A648D2FC}"/>
                </a:ext>
              </a:extLst>
            </p:cNvPr>
            <p:cNvSpPr/>
            <p:nvPr/>
          </p:nvSpPr>
          <p:spPr>
            <a:xfrm>
              <a:off x="1684985" y="2973692"/>
              <a:ext cx="989206" cy="46547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Discover</a:t>
              </a:r>
            </a:p>
          </p:txBody>
        </p:sp>
      </p:grpSp>
      <p:grpSp>
        <p:nvGrpSpPr>
          <p:cNvPr id="20" name="Group 19">
            <a:extLst>
              <a:ext uri="{FF2B5EF4-FFF2-40B4-BE49-F238E27FC236}">
                <a16:creationId xmlns="" xmlns:a16="http://schemas.microsoft.com/office/drawing/2014/main" id="{EB4B2BBC-83F9-4D1B-948C-39DE780BF304}"/>
              </a:ext>
            </a:extLst>
          </p:cNvPr>
          <p:cNvGrpSpPr/>
          <p:nvPr/>
        </p:nvGrpSpPr>
        <p:grpSpPr>
          <a:xfrm>
            <a:off x="3337910" y="7279060"/>
            <a:ext cx="1114397" cy="904641"/>
            <a:chOff x="340974" y="5532262"/>
            <a:chExt cx="1015565" cy="678479"/>
          </a:xfrm>
        </p:grpSpPr>
        <p:sp>
          <p:nvSpPr>
            <p:cNvPr id="21" name="Rectangle: Folded Corner 119">
              <a:extLst>
                <a:ext uri="{FF2B5EF4-FFF2-40B4-BE49-F238E27FC236}">
                  <a16:creationId xmlns="" xmlns:a16="http://schemas.microsoft.com/office/drawing/2014/main" id="{1296D0C6-BCAF-45CE-98EF-7F0D7ADB9BB4}"/>
                </a:ext>
              </a:extLst>
            </p:cNvPr>
            <p:cNvSpPr/>
            <p:nvPr/>
          </p:nvSpPr>
          <p:spPr>
            <a:xfrm>
              <a:off x="340976" y="5532262"/>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 xmlns:a16="http://schemas.microsoft.com/office/drawing/2014/main" id="{ACEB5D81-9AA7-44DD-9B22-70962B260F3D}"/>
                </a:ext>
              </a:extLst>
            </p:cNvPr>
            <p:cNvSpPr/>
            <p:nvPr/>
          </p:nvSpPr>
          <p:spPr>
            <a:xfrm>
              <a:off x="340974" y="5561038"/>
              <a:ext cx="955457" cy="3462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US" sz="1200" dirty="0">
                  <a:solidFill>
                    <a:schemeClr val="tx2">
                      <a:lumMod val="50000"/>
                    </a:schemeClr>
                  </a:solidFill>
                  <a:latin typeface="Calibri" panose="020F0502020204030204" pitchFamily="34" charset="0"/>
                  <a:cs typeface="Calibri" panose="020F0502020204030204" pitchFamily="34" charset="0"/>
                </a:rPr>
                <a:t>Proposal </a:t>
              </a:r>
              <a:r>
                <a:rPr lang="en-US" sz="1200" dirty="0" smtClean="0">
                  <a:solidFill>
                    <a:schemeClr val="tx2">
                      <a:lumMod val="50000"/>
                    </a:schemeClr>
                  </a:solidFill>
                  <a:latin typeface="Calibri" panose="020F0502020204030204" pitchFamily="34" charset="0"/>
                  <a:cs typeface="Calibri" panose="020F0502020204030204" pitchFamily="34" charset="0"/>
                </a:rPr>
                <a:t>Review</a:t>
              </a:r>
              <a:endParaRPr lang="en-US" sz="1200" dirty="0">
                <a:solidFill>
                  <a:schemeClr val="tx2">
                    <a:lumMod val="50000"/>
                  </a:schemeClr>
                </a:solidFill>
                <a:latin typeface="Calibri" panose="020F0502020204030204" pitchFamily="34" charset="0"/>
                <a:cs typeface="Calibri" panose="020F0502020204030204" pitchFamily="34" charset="0"/>
              </a:endParaRPr>
            </a:p>
          </p:txBody>
        </p:sp>
      </p:grpSp>
      <p:sp>
        <p:nvSpPr>
          <p:cNvPr id="23" name="Speech Bubble: Rectangle with Corners Rounded 12">
            <a:extLst>
              <a:ext uri="{FF2B5EF4-FFF2-40B4-BE49-F238E27FC236}">
                <a16:creationId xmlns="" xmlns:a16="http://schemas.microsoft.com/office/drawing/2014/main" id="{C0DCDB5F-21A7-4ACC-A6B4-5B6E913F914B}"/>
              </a:ext>
            </a:extLst>
          </p:cNvPr>
          <p:cNvSpPr/>
          <p:nvPr/>
        </p:nvSpPr>
        <p:spPr>
          <a:xfrm>
            <a:off x="4236562" y="2777357"/>
            <a:ext cx="1729205" cy="487323"/>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US" sz="1200" dirty="0" smtClean="0">
                <a:solidFill>
                  <a:srgbClr val="4D4F53"/>
                </a:solidFill>
                <a:latin typeface="Calibri" panose="020F0502020204030204" pitchFamily="34" charset="0"/>
                <a:cs typeface="Calibri" panose="020F0502020204030204" pitchFamily="34" charset="0"/>
              </a:rPr>
              <a:t>Identify Business </a:t>
            </a:r>
            <a:r>
              <a:rPr lang="en-US" sz="1200" dirty="0">
                <a:solidFill>
                  <a:srgbClr val="4D4F53"/>
                </a:solidFill>
                <a:latin typeface="Calibri" panose="020F0502020204030204" pitchFamily="34" charset="0"/>
                <a:cs typeface="Calibri" panose="020F0502020204030204" pitchFamily="34" charset="0"/>
              </a:rPr>
              <a:t>requirements, Technical </a:t>
            </a:r>
            <a:r>
              <a:rPr lang="en-US" sz="1200" dirty="0" smtClean="0">
                <a:solidFill>
                  <a:srgbClr val="4D4F53"/>
                </a:solidFill>
                <a:latin typeface="Calibri" panose="020F0502020204030204" pitchFamily="34" charset="0"/>
                <a:cs typeface="Calibri" panose="020F0502020204030204" pitchFamily="34" charset="0"/>
              </a:rPr>
              <a:t>Risk.</a:t>
            </a:r>
            <a:endParaRPr lang="en-US" sz="1200" dirty="0">
              <a:solidFill>
                <a:srgbClr val="4D4F53"/>
              </a:solidFill>
              <a:latin typeface="Calibri" panose="020F0502020204030204" pitchFamily="34" charset="0"/>
              <a:cs typeface="Calibri" panose="020F0502020204030204" pitchFamily="34" charset="0"/>
            </a:endParaRPr>
          </a:p>
        </p:txBody>
      </p:sp>
      <p:grpSp>
        <p:nvGrpSpPr>
          <p:cNvPr id="24" name="Group 23">
            <a:extLst>
              <a:ext uri="{FF2B5EF4-FFF2-40B4-BE49-F238E27FC236}">
                <a16:creationId xmlns="" xmlns:a16="http://schemas.microsoft.com/office/drawing/2014/main" id="{86C990BC-967D-49C4-833E-0B3520567450}"/>
              </a:ext>
            </a:extLst>
          </p:cNvPr>
          <p:cNvGrpSpPr/>
          <p:nvPr/>
        </p:nvGrpSpPr>
        <p:grpSpPr>
          <a:xfrm>
            <a:off x="4521735" y="7292967"/>
            <a:ext cx="1537312" cy="902750"/>
            <a:chOff x="1524802" y="5546171"/>
            <a:chExt cx="1122716" cy="989469"/>
          </a:xfrm>
        </p:grpSpPr>
        <p:sp>
          <p:nvSpPr>
            <p:cNvPr id="25" name="Rectangle: Folded Corner 117">
              <a:extLst>
                <a:ext uri="{FF2B5EF4-FFF2-40B4-BE49-F238E27FC236}">
                  <a16:creationId xmlns="" xmlns:a16="http://schemas.microsoft.com/office/drawing/2014/main" id="{6C222CE1-00AF-4A4D-A0F7-6A890886462C}"/>
                </a:ext>
              </a:extLst>
            </p:cNvPr>
            <p:cNvSpPr/>
            <p:nvPr/>
          </p:nvSpPr>
          <p:spPr>
            <a:xfrm>
              <a:off x="1553020" y="5546171"/>
              <a:ext cx="1015563" cy="989469"/>
            </a:xfrm>
            <a:prstGeom prst="foldedCorner">
              <a:avLst>
                <a:gd name="adj" fmla="val 24234"/>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 xmlns:a16="http://schemas.microsoft.com/office/drawing/2014/main" id="{A46850BA-B946-4E05-936C-B7334535A80B}"/>
                </a:ext>
              </a:extLst>
            </p:cNvPr>
            <p:cNvSpPr/>
            <p:nvPr/>
          </p:nvSpPr>
          <p:spPr>
            <a:xfrm>
              <a:off x="1524802" y="5546171"/>
              <a:ext cx="1122716" cy="506013"/>
            </a:xfrm>
            <a:prstGeom prst="rect">
              <a:avLst/>
            </a:prstGeom>
          </p:spPr>
          <p:txBody>
            <a:bodyPr wrap="square"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411" indent="-69411">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Analysis of</a:t>
              </a:r>
            </a:p>
            <a:p>
              <a:r>
                <a:rPr lang="en-IN" sz="1200" dirty="0" smtClean="0">
                  <a:solidFill>
                    <a:schemeClr val="tx2">
                      <a:lumMod val="50000"/>
                    </a:schemeClr>
                  </a:solidFill>
                  <a:latin typeface="Calibri" panose="020F0502020204030204" pitchFamily="34" charset="0"/>
                  <a:cs typeface="Calibri" panose="020F0502020204030204" pitchFamily="34" charset="0"/>
                </a:rPr>
                <a:t> AS-IS Process.</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27" name="Group 26">
            <a:extLst>
              <a:ext uri="{FF2B5EF4-FFF2-40B4-BE49-F238E27FC236}">
                <a16:creationId xmlns="" xmlns:a16="http://schemas.microsoft.com/office/drawing/2014/main" id="{BC7C3F2B-BCC5-4623-9749-6159C36389CA}"/>
              </a:ext>
            </a:extLst>
          </p:cNvPr>
          <p:cNvGrpSpPr/>
          <p:nvPr/>
        </p:nvGrpSpPr>
        <p:grpSpPr>
          <a:xfrm>
            <a:off x="6043272" y="4814146"/>
            <a:ext cx="1290084" cy="753871"/>
            <a:chOff x="3046338" y="3067358"/>
            <a:chExt cx="1011508" cy="1085848"/>
          </a:xfrm>
        </p:grpSpPr>
        <p:sp>
          <p:nvSpPr>
            <p:cNvPr id="28" name="Rounded Rectangle 9">
              <a:extLst>
                <a:ext uri="{FF2B5EF4-FFF2-40B4-BE49-F238E27FC236}">
                  <a16:creationId xmlns="" xmlns:a16="http://schemas.microsoft.com/office/drawing/2014/main" id="{1CC83F57-EFDA-4EC4-85BB-B8D1C17F0C05}"/>
                </a:ext>
              </a:extLst>
            </p:cNvPr>
            <p:cNvSpPr/>
            <p:nvPr/>
          </p:nvSpPr>
          <p:spPr>
            <a:xfrm>
              <a:off x="3046338" y="3067358"/>
              <a:ext cx="1011508" cy="1085848"/>
            </a:xfrm>
            <a:prstGeom prst="roundRect">
              <a:avLst/>
            </a:prstGeom>
            <a:solidFill>
              <a:srgbClr val="00B0F0"/>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29" name="Rounded Rectangle 10">
              <a:extLst>
                <a:ext uri="{FF2B5EF4-FFF2-40B4-BE49-F238E27FC236}">
                  <a16:creationId xmlns="" xmlns:a16="http://schemas.microsoft.com/office/drawing/2014/main" id="{F64F562E-AD88-4908-A4B7-F2DD5B7097EB}"/>
                </a:ext>
              </a:extLst>
            </p:cNvPr>
            <p:cNvSpPr/>
            <p:nvPr/>
          </p:nvSpPr>
          <p:spPr>
            <a:xfrm>
              <a:off x="3140405" y="3168339"/>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0" name="Rectangle 29">
              <a:extLst>
                <a:ext uri="{FF2B5EF4-FFF2-40B4-BE49-F238E27FC236}">
                  <a16:creationId xmlns="" xmlns:a16="http://schemas.microsoft.com/office/drawing/2014/main" id="{0EBB702E-8486-4E3F-8A4C-5295508530EF}"/>
                </a:ext>
              </a:extLst>
            </p:cNvPr>
            <p:cNvSpPr/>
            <p:nvPr/>
          </p:nvSpPr>
          <p:spPr>
            <a:xfrm>
              <a:off x="3057488" y="3348671"/>
              <a:ext cx="989206" cy="465475"/>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Design</a:t>
              </a:r>
            </a:p>
          </p:txBody>
        </p:sp>
      </p:grpSp>
      <p:sp>
        <p:nvSpPr>
          <p:cNvPr id="31" name="Speech Bubble: Rectangle with Corners Rounded 12">
            <a:extLst>
              <a:ext uri="{FF2B5EF4-FFF2-40B4-BE49-F238E27FC236}">
                <a16:creationId xmlns="" xmlns:a16="http://schemas.microsoft.com/office/drawing/2014/main" id="{2F52E1DC-0837-4640-80C8-427288A76D05}"/>
              </a:ext>
            </a:extLst>
          </p:cNvPr>
          <p:cNvSpPr/>
          <p:nvPr/>
        </p:nvSpPr>
        <p:spPr>
          <a:xfrm>
            <a:off x="5880167" y="3145802"/>
            <a:ext cx="1453190" cy="64365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smtClean="0">
                <a:solidFill>
                  <a:srgbClr val="4D4F53"/>
                </a:solidFill>
                <a:latin typeface="Calibri" panose="020F0502020204030204" pitchFamily="34" charset="0"/>
                <a:cs typeface="Calibri" panose="020F0502020204030204" pitchFamily="34" charset="0"/>
              </a:rPr>
              <a:t>Design deployment strategy.</a:t>
            </a:r>
          </a:p>
          <a:p>
            <a:pPr defTabSz="457108"/>
            <a:r>
              <a:rPr lang="en-IN" sz="1200" dirty="0" smtClean="0">
                <a:solidFill>
                  <a:srgbClr val="4D4F53"/>
                </a:solidFill>
                <a:latin typeface="Calibri" panose="020F0502020204030204" pitchFamily="34" charset="0"/>
                <a:cs typeface="Calibri" panose="020F0502020204030204" pitchFamily="34" charset="0"/>
              </a:rPr>
              <a:t>Design the CICD Pipeiine Solution</a:t>
            </a:r>
            <a:endParaRPr lang="en-IN" sz="1200" dirty="0">
              <a:solidFill>
                <a:srgbClr val="4D4F53"/>
              </a:solidFill>
              <a:latin typeface="Calibri" panose="020F0502020204030204" pitchFamily="34" charset="0"/>
              <a:cs typeface="Calibri" panose="020F0502020204030204" pitchFamily="34" charset="0"/>
            </a:endParaRPr>
          </a:p>
        </p:txBody>
      </p:sp>
      <p:grpSp>
        <p:nvGrpSpPr>
          <p:cNvPr id="32" name="Group 31">
            <a:extLst>
              <a:ext uri="{FF2B5EF4-FFF2-40B4-BE49-F238E27FC236}">
                <a16:creationId xmlns="" xmlns:a16="http://schemas.microsoft.com/office/drawing/2014/main" id="{5F90110B-0A86-47C4-85A6-01B9C38DE4E4}"/>
              </a:ext>
            </a:extLst>
          </p:cNvPr>
          <p:cNvGrpSpPr/>
          <p:nvPr/>
        </p:nvGrpSpPr>
        <p:grpSpPr>
          <a:xfrm>
            <a:off x="5991278" y="7291077"/>
            <a:ext cx="1416199" cy="904640"/>
            <a:chOff x="2994343" y="5544279"/>
            <a:chExt cx="1122716" cy="678479"/>
          </a:xfrm>
        </p:grpSpPr>
        <p:sp>
          <p:nvSpPr>
            <p:cNvPr id="33" name="Rectangle: Folded Corner 112">
              <a:extLst>
                <a:ext uri="{FF2B5EF4-FFF2-40B4-BE49-F238E27FC236}">
                  <a16:creationId xmlns="" xmlns:a16="http://schemas.microsoft.com/office/drawing/2014/main" id="{28DCF383-965E-4E62-A1B7-5AC8AD5DCCDD}"/>
                </a:ext>
              </a:extLst>
            </p:cNvPr>
            <p:cNvSpPr/>
            <p:nvPr/>
          </p:nvSpPr>
          <p:spPr>
            <a:xfrm>
              <a:off x="3011216" y="5544279"/>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34" name="Rectangle 33">
              <a:extLst>
                <a:ext uri="{FF2B5EF4-FFF2-40B4-BE49-F238E27FC236}">
                  <a16:creationId xmlns="" xmlns:a16="http://schemas.microsoft.com/office/drawing/2014/main" id="{B9FE8B05-315F-4222-8861-610A0E304028}"/>
                </a:ext>
              </a:extLst>
            </p:cNvPr>
            <p:cNvSpPr/>
            <p:nvPr/>
          </p:nvSpPr>
          <p:spPr>
            <a:xfrm>
              <a:off x="2994343" y="5544279"/>
              <a:ext cx="1122716" cy="62324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Design Deployment Strategy</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35" name="Group 34">
            <a:extLst>
              <a:ext uri="{FF2B5EF4-FFF2-40B4-BE49-F238E27FC236}">
                <a16:creationId xmlns="" xmlns:a16="http://schemas.microsoft.com/office/drawing/2014/main" id="{5F0FADD5-1CA3-4A01-96B7-58A7DE601509}"/>
              </a:ext>
            </a:extLst>
          </p:cNvPr>
          <p:cNvGrpSpPr/>
          <p:nvPr/>
        </p:nvGrpSpPr>
        <p:grpSpPr>
          <a:xfrm>
            <a:off x="7424723" y="5098464"/>
            <a:ext cx="1311377" cy="747715"/>
            <a:chOff x="4427787" y="3351676"/>
            <a:chExt cx="1028203" cy="1085848"/>
          </a:xfrm>
        </p:grpSpPr>
        <p:sp>
          <p:nvSpPr>
            <p:cNvPr id="36" name="Rounded Rectangle 12">
              <a:extLst>
                <a:ext uri="{FF2B5EF4-FFF2-40B4-BE49-F238E27FC236}">
                  <a16:creationId xmlns="" xmlns:a16="http://schemas.microsoft.com/office/drawing/2014/main" id="{B9CB172E-3D73-4C6B-B752-55667EBD9CF9}"/>
                </a:ext>
              </a:extLst>
            </p:cNvPr>
            <p:cNvSpPr/>
            <p:nvPr/>
          </p:nvSpPr>
          <p:spPr>
            <a:xfrm>
              <a:off x="4441744" y="3351676"/>
              <a:ext cx="1011508" cy="1085848"/>
            </a:xfrm>
            <a:prstGeom prst="roundRect">
              <a:avLst/>
            </a:prstGeom>
            <a:solidFill>
              <a:schemeClr val="accent2">
                <a:lumMod val="75000"/>
              </a:schemeClr>
            </a:solidFill>
            <a:ln>
              <a:no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7" name="Rounded Rectangle 13">
              <a:extLst>
                <a:ext uri="{FF2B5EF4-FFF2-40B4-BE49-F238E27FC236}">
                  <a16:creationId xmlns="" xmlns:a16="http://schemas.microsoft.com/office/drawing/2014/main" id="{E0055D07-6350-46F7-8FF7-B58D89EC9AAC}"/>
                </a:ext>
              </a:extLst>
            </p:cNvPr>
            <p:cNvSpPr/>
            <p:nvPr/>
          </p:nvSpPr>
          <p:spPr>
            <a:xfrm>
              <a:off x="4535811" y="3452657"/>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 xmlns:a16="http://schemas.microsoft.com/office/drawing/2014/main" id="{03EEC576-F591-48DE-B22B-A8B812E11C75}"/>
                </a:ext>
              </a:extLst>
            </p:cNvPr>
            <p:cNvSpPr/>
            <p:nvPr/>
          </p:nvSpPr>
          <p:spPr>
            <a:xfrm>
              <a:off x="4427787" y="3616436"/>
              <a:ext cx="1028203"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Deliver</a:t>
              </a:r>
            </a:p>
          </p:txBody>
        </p:sp>
      </p:grpSp>
      <p:sp>
        <p:nvSpPr>
          <p:cNvPr id="39" name="Speech Bubble: Rectangle with Corners Rounded 12">
            <a:extLst>
              <a:ext uri="{FF2B5EF4-FFF2-40B4-BE49-F238E27FC236}">
                <a16:creationId xmlns="" xmlns:a16="http://schemas.microsoft.com/office/drawing/2014/main" id="{BD626559-39FC-45B3-AF30-43D8A31DD467}"/>
              </a:ext>
            </a:extLst>
          </p:cNvPr>
          <p:cNvSpPr/>
          <p:nvPr/>
        </p:nvSpPr>
        <p:spPr>
          <a:xfrm>
            <a:off x="7079430" y="3789456"/>
            <a:ext cx="2118279"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endParaRPr lang="en-IN" sz="1200" dirty="0" smtClean="0">
              <a:solidFill>
                <a:srgbClr val="4D4F53"/>
              </a:solidFill>
              <a:latin typeface="Calibri" panose="020F0502020204030204" pitchFamily="34" charset="0"/>
              <a:cs typeface="Calibri" panose="020F0502020204030204" pitchFamily="34" charset="0"/>
            </a:endParaRPr>
          </a:p>
          <a:p>
            <a:pPr defTabSz="457108"/>
            <a:r>
              <a:rPr lang="en-IN" sz="1200" dirty="0">
                <a:solidFill>
                  <a:srgbClr val="4D4F53"/>
                </a:solidFill>
                <a:latin typeface="Calibri" panose="020F0502020204030204" pitchFamily="34" charset="0"/>
                <a:cs typeface="Calibri" panose="020F0502020204030204" pitchFamily="34" charset="0"/>
              </a:rPr>
              <a:t>Implementation </a:t>
            </a:r>
            <a:r>
              <a:rPr lang="en-IN" sz="1200" dirty="0" smtClean="0">
                <a:solidFill>
                  <a:srgbClr val="4D4F53"/>
                </a:solidFill>
                <a:latin typeface="Calibri" panose="020F0502020204030204" pitchFamily="34" charset="0"/>
                <a:cs typeface="Calibri" panose="020F0502020204030204" pitchFamily="34" charset="0"/>
              </a:rPr>
              <a:t>of </a:t>
            </a:r>
            <a:r>
              <a:rPr lang="en-IN" sz="1200" dirty="0">
                <a:solidFill>
                  <a:srgbClr val="4D4F53"/>
                </a:solidFill>
                <a:latin typeface="Calibri" panose="020F0502020204030204" pitchFamily="34" charset="0"/>
                <a:cs typeface="Calibri" panose="020F0502020204030204" pitchFamily="34" charset="0"/>
              </a:rPr>
              <a:t>CICD </a:t>
            </a:r>
            <a:r>
              <a:rPr lang="en-IN" sz="1200" dirty="0" smtClean="0">
                <a:solidFill>
                  <a:srgbClr val="4D4F53"/>
                </a:solidFill>
                <a:latin typeface="Calibri" panose="020F0502020204030204" pitchFamily="34" charset="0"/>
                <a:cs typeface="Calibri" panose="020F0502020204030204" pitchFamily="34" charset="0"/>
              </a:rPr>
              <a:t>Pipeline on </a:t>
            </a:r>
            <a:r>
              <a:rPr lang="en-IN" sz="1200" dirty="0" smtClean="0">
                <a:solidFill>
                  <a:srgbClr val="4D4F53"/>
                </a:solidFill>
                <a:latin typeface="Calibri" panose="020F0502020204030204" pitchFamily="34" charset="0"/>
                <a:cs typeface="Calibri" panose="020F0502020204030204" pitchFamily="34" charset="0"/>
              </a:rPr>
              <a:t>Premises </a:t>
            </a:r>
            <a:r>
              <a:rPr lang="en-IN" sz="1200" dirty="0" smtClean="0">
                <a:solidFill>
                  <a:srgbClr val="4D4F53"/>
                </a:solidFill>
                <a:latin typeface="Calibri" panose="020F0502020204030204" pitchFamily="34" charset="0"/>
                <a:cs typeface="Calibri" panose="020F0502020204030204" pitchFamily="34" charset="0"/>
              </a:rPr>
              <a:t>in Dev/QA/Stage/Prod Env</a:t>
            </a:r>
          </a:p>
          <a:p>
            <a:pPr defTabSz="457108"/>
            <a:endParaRPr lang="en-IN" sz="1200" dirty="0">
              <a:solidFill>
                <a:srgbClr val="4D4F53"/>
              </a:solidFill>
              <a:latin typeface="Calibri" panose="020F0502020204030204" pitchFamily="34" charset="0"/>
              <a:cs typeface="Calibri" panose="020F0502020204030204" pitchFamily="34" charset="0"/>
            </a:endParaRPr>
          </a:p>
        </p:txBody>
      </p:sp>
      <p:grpSp>
        <p:nvGrpSpPr>
          <p:cNvPr id="40" name="Group 39">
            <a:extLst>
              <a:ext uri="{FF2B5EF4-FFF2-40B4-BE49-F238E27FC236}">
                <a16:creationId xmlns="" xmlns:a16="http://schemas.microsoft.com/office/drawing/2014/main" id="{B81A7EBB-7C2D-47A4-9903-9E205C61D002}"/>
              </a:ext>
            </a:extLst>
          </p:cNvPr>
          <p:cNvGrpSpPr/>
          <p:nvPr/>
        </p:nvGrpSpPr>
        <p:grpSpPr>
          <a:xfrm>
            <a:off x="9083785" y="7265060"/>
            <a:ext cx="1614284" cy="904639"/>
            <a:chOff x="4349150" y="5544277"/>
            <a:chExt cx="1210713" cy="678479"/>
          </a:xfrm>
        </p:grpSpPr>
        <p:sp>
          <p:nvSpPr>
            <p:cNvPr id="41"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 xmlns:a16="http://schemas.microsoft.com/office/drawing/2014/main" id="{E1DA7638-0736-4614-A751-357CD15014D1}"/>
                </a:ext>
              </a:extLst>
            </p:cNvPr>
            <p:cNvSpPr/>
            <p:nvPr/>
          </p:nvSpPr>
          <p:spPr>
            <a:xfrm>
              <a:off x="4349150" y="5591624"/>
              <a:ext cx="1210713" cy="20774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Project Handover</a:t>
              </a:r>
              <a:endParaRPr lang="en-IN" sz="1200" dirty="0">
                <a:solidFill>
                  <a:schemeClr val="tx2">
                    <a:lumMod val="50000"/>
                  </a:schemeClr>
                </a:solidFill>
                <a:latin typeface="Calibri" panose="020F0502020204030204" pitchFamily="34" charset="0"/>
                <a:cs typeface="Calibri" panose="020F0502020204030204" pitchFamily="34" charset="0"/>
              </a:endParaRPr>
            </a:p>
          </p:txBody>
        </p:sp>
      </p:grpSp>
      <p:grpSp>
        <p:nvGrpSpPr>
          <p:cNvPr id="56" name="Group 55">
            <a:extLst>
              <a:ext uri="{FF2B5EF4-FFF2-40B4-BE49-F238E27FC236}">
                <a16:creationId xmlns="" xmlns:a16="http://schemas.microsoft.com/office/drawing/2014/main" id="{E63F73A7-5AA8-4B5A-9521-E4B968B00A90}"/>
              </a:ext>
            </a:extLst>
          </p:cNvPr>
          <p:cNvGrpSpPr/>
          <p:nvPr/>
        </p:nvGrpSpPr>
        <p:grpSpPr>
          <a:xfrm>
            <a:off x="8903585" y="5442360"/>
            <a:ext cx="1288536" cy="747715"/>
            <a:chOff x="8675544" y="4486314"/>
            <a:chExt cx="1011508" cy="1085848"/>
          </a:xfrm>
        </p:grpSpPr>
        <p:sp>
          <p:nvSpPr>
            <p:cNvPr id="57" name="Rounded Rectangle 21">
              <a:extLst>
                <a:ext uri="{FF2B5EF4-FFF2-40B4-BE49-F238E27FC236}">
                  <a16:creationId xmlns="" xmlns:a16="http://schemas.microsoft.com/office/drawing/2014/main" id="{841A88A8-6106-4F9F-8D88-0F1DFDF71C15}"/>
                </a:ext>
              </a:extLst>
            </p:cNvPr>
            <p:cNvSpPr/>
            <p:nvPr/>
          </p:nvSpPr>
          <p:spPr>
            <a:xfrm>
              <a:off x="8675544" y="4486314"/>
              <a:ext cx="1011508" cy="1085848"/>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8" name="Rounded Rectangle 22">
              <a:extLst>
                <a:ext uri="{FF2B5EF4-FFF2-40B4-BE49-F238E27FC236}">
                  <a16:creationId xmlns="" xmlns:a16="http://schemas.microsoft.com/office/drawing/2014/main" id="{D34507B3-5861-4D55-A1CA-163720DAD74B}"/>
                </a:ext>
              </a:extLst>
            </p:cNvPr>
            <p:cNvSpPr/>
            <p:nvPr/>
          </p:nvSpPr>
          <p:spPr>
            <a:xfrm>
              <a:off x="8772062" y="4587295"/>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59" name="Rectangle 58">
              <a:extLst>
                <a:ext uri="{FF2B5EF4-FFF2-40B4-BE49-F238E27FC236}">
                  <a16:creationId xmlns="" xmlns:a16="http://schemas.microsoft.com/office/drawing/2014/main" id="{418945B3-0949-4240-9CB6-8E7DE0BD62E5}"/>
                </a:ext>
              </a:extLst>
            </p:cNvPr>
            <p:cNvSpPr/>
            <p:nvPr/>
          </p:nvSpPr>
          <p:spPr>
            <a:xfrm>
              <a:off x="8686694" y="4792331"/>
              <a:ext cx="989207"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dirty="0">
                  <a:solidFill>
                    <a:schemeClr val="tx2">
                      <a:lumMod val="50000"/>
                    </a:schemeClr>
                  </a:solidFill>
                  <a:latin typeface="Calibri" panose="020F0502020204030204" pitchFamily="34" charset="0"/>
                  <a:cs typeface="Calibri" panose="020F0502020204030204" pitchFamily="34" charset="0"/>
                </a:rPr>
                <a:t>Go Live</a:t>
              </a:r>
            </a:p>
          </p:txBody>
        </p:sp>
      </p:grpSp>
      <p:sp>
        <p:nvSpPr>
          <p:cNvPr id="63" name="Speech Bubble: Rectangle with Corners Rounded 12">
            <a:extLst>
              <a:ext uri="{FF2B5EF4-FFF2-40B4-BE49-F238E27FC236}">
                <a16:creationId xmlns="" xmlns:a16="http://schemas.microsoft.com/office/drawing/2014/main" id="{825EEDC7-BF28-4879-84B2-9E52735E4130}"/>
              </a:ext>
            </a:extLst>
          </p:cNvPr>
          <p:cNvSpPr/>
          <p:nvPr/>
        </p:nvSpPr>
        <p:spPr>
          <a:xfrm>
            <a:off x="8750409" y="4321506"/>
            <a:ext cx="1753523"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Release Sign Off</a:t>
            </a:r>
          </a:p>
          <a:p>
            <a:pPr defTabSz="457108"/>
            <a:r>
              <a:rPr lang="en-IN" sz="1200" dirty="0">
                <a:solidFill>
                  <a:srgbClr val="4D4F53"/>
                </a:solidFill>
                <a:latin typeface="Calibri" panose="020F0502020204030204" pitchFamily="34" charset="0"/>
                <a:cs typeface="Calibri" panose="020F0502020204030204" pitchFamily="34" charset="0"/>
              </a:rPr>
              <a:t>Operational readiness</a:t>
            </a:r>
          </a:p>
        </p:txBody>
      </p:sp>
      <p:grpSp>
        <p:nvGrpSpPr>
          <p:cNvPr id="67" name="Group 66">
            <a:extLst>
              <a:ext uri="{FF2B5EF4-FFF2-40B4-BE49-F238E27FC236}">
                <a16:creationId xmlns="" xmlns:a16="http://schemas.microsoft.com/office/drawing/2014/main" id="{D3B6B4D8-D34D-4D52-B410-69B079877E51}"/>
              </a:ext>
            </a:extLst>
          </p:cNvPr>
          <p:cNvGrpSpPr/>
          <p:nvPr/>
        </p:nvGrpSpPr>
        <p:grpSpPr>
          <a:xfrm>
            <a:off x="10466534" y="5859244"/>
            <a:ext cx="1296533" cy="747715"/>
            <a:chOff x="10081456" y="4876507"/>
            <a:chExt cx="1011508" cy="1085848"/>
          </a:xfrm>
        </p:grpSpPr>
        <p:sp>
          <p:nvSpPr>
            <p:cNvPr id="68" name="Rounded Rectangle 24">
              <a:extLst>
                <a:ext uri="{FF2B5EF4-FFF2-40B4-BE49-F238E27FC236}">
                  <a16:creationId xmlns="" xmlns:a16="http://schemas.microsoft.com/office/drawing/2014/main" id="{83FBDFAE-AC10-4A3D-87A2-4E10EE6E89FA}"/>
                </a:ext>
              </a:extLst>
            </p:cNvPr>
            <p:cNvSpPr/>
            <p:nvPr/>
          </p:nvSpPr>
          <p:spPr>
            <a:xfrm>
              <a:off x="10081456" y="4876507"/>
              <a:ext cx="1011508" cy="108584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69" name="Rounded Rectangle 25">
              <a:extLst>
                <a:ext uri="{FF2B5EF4-FFF2-40B4-BE49-F238E27FC236}">
                  <a16:creationId xmlns="" xmlns:a16="http://schemas.microsoft.com/office/drawing/2014/main" id="{62BAFAEF-9325-4906-A3D6-853885CB558B}"/>
                </a:ext>
              </a:extLst>
            </p:cNvPr>
            <p:cNvSpPr/>
            <p:nvPr/>
          </p:nvSpPr>
          <p:spPr>
            <a:xfrm>
              <a:off x="10175523" y="4977488"/>
              <a:ext cx="823374" cy="883887"/>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400">
                <a:latin typeface="Calibri" panose="020F0502020204030204" pitchFamily="34" charset="0"/>
                <a:cs typeface="Calibri" panose="020F0502020204030204" pitchFamily="34" charset="0"/>
              </a:endParaRPr>
            </a:p>
          </p:txBody>
        </p:sp>
        <p:sp>
          <p:nvSpPr>
            <p:cNvPr id="70" name="Rectangle 69">
              <a:extLst>
                <a:ext uri="{FF2B5EF4-FFF2-40B4-BE49-F238E27FC236}">
                  <a16:creationId xmlns="" xmlns:a16="http://schemas.microsoft.com/office/drawing/2014/main" id="{CCFFC672-BAD4-4CA4-9D0F-D952184E22F0}"/>
                </a:ext>
              </a:extLst>
            </p:cNvPr>
            <p:cNvSpPr/>
            <p:nvPr/>
          </p:nvSpPr>
          <p:spPr>
            <a:xfrm>
              <a:off x="10092608" y="5170959"/>
              <a:ext cx="989206" cy="469307"/>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a:solidFill>
                    <a:schemeClr val="tx2">
                      <a:lumMod val="50000"/>
                    </a:schemeClr>
                  </a:solidFill>
                  <a:latin typeface="Calibri" panose="020F0502020204030204" pitchFamily="34" charset="0"/>
                  <a:cs typeface="Calibri" panose="020F0502020204030204" pitchFamily="34" charset="0"/>
                </a:rPr>
                <a:t>Closure</a:t>
              </a:r>
            </a:p>
          </p:txBody>
        </p:sp>
      </p:grpSp>
      <p:sp>
        <p:nvSpPr>
          <p:cNvPr id="74" name="Speech Bubble: Rectangle with Corners Rounded 12">
            <a:extLst>
              <a:ext uri="{FF2B5EF4-FFF2-40B4-BE49-F238E27FC236}">
                <a16:creationId xmlns="" xmlns:a16="http://schemas.microsoft.com/office/drawing/2014/main" id="{0F1B4A7B-66E0-43F2-B7BA-3A00355F3690}"/>
              </a:ext>
            </a:extLst>
          </p:cNvPr>
          <p:cNvSpPr/>
          <p:nvPr/>
        </p:nvSpPr>
        <p:spPr>
          <a:xfrm>
            <a:off x="10406156" y="4839402"/>
            <a:ext cx="1417288" cy="487324"/>
          </a:xfrm>
          <a:prstGeom prst="roundRect">
            <a:avLst/>
          </a:prstGeom>
          <a:gradFill>
            <a:gsLst>
              <a:gs pos="0">
                <a:schemeClr val="bg1"/>
              </a:gs>
              <a:gs pos="100000">
                <a:schemeClr val="bg1">
                  <a:lumMod val="95000"/>
                </a:schemeClr>
              </a:gs>
            </a:gsLst>
            <a:lin ang="5400000" scaled="0"/>
          </a:gradFill>
          <a:ln w="1270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457108"/>
            <a:r>
              <a:rPr lang="en-IN" sz="1200" dirty="0">
                <a:solidFill>
                  <a:srgbClr val="4D4F53"/>
                </a:solidFill>
                <a:latin typeface="Calibri" panose="020F0502020204030204" pitchFamily="34" charset="0"/>
                <a:cs typeface="Calibri" panose="020F0502020204030204" pitchFamily="34" charset="0"/>
              </a:rPr>
              <a:t>Project Closure &amp; Post Impl. Review</a:t>
            </a:r>
          </a:p>
        </p:txBody>
      </p:sp>
      <p:cxnSp>
        <p:nvCxnSpPr>
          <p:cNvPr id="75" name="Connector: Elbow 34">
            <a:extLst>
              <a:ext uri="{FF2B5EF4-FFF2-40B4-BE49-F238E27FC236}">
                <a16:creationId xmlns="" xmlns:a16="http://schemas.microsoft.com/office/drawing/2014/main" id="{F86FFCEF-4B36-4876-8F31-088819323201}"/>
              </a:ext>
            </a:extLst>
          </p:cNvPr>
          <p:cNvCxnSpPr>
            <a:cxnSpLocks/>
          </p:cNvCxnSpPr>
          <p:nvPr/>
        </p:nvCxnSpPr>
        <p:spPr>
          <a:xfrm rot="5400000" flipH="1">
            <a:off x="8281202" y="3975131"/>
            <a:ext cx="1024498" cy="4210271"/>
          </a:xfrm>
          <a:prstGeom prst="bentConnector3">
            <a:avLst>
              <a:gd name="adj1" fmla="val -2975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7" name="Arrow: Right 37">
            <a:extLst>
              <a:ext uri="{FF2B5EF4-FFF2-40B4-BE49-F238E27FC236}">
                <a16:creationId xmlns="" xmlns:a16="http://schemas.microsoft.com/office/drawing/2014/main" id="{DBBE5BF6-7005-426D-9014-FE9A45F41024}"/>
              </a:ext>
            </a:extLst>
          </p:cNvPr>
          <p:cNvSpPr/>
          <p:nvPr/>
        </p:nvSpPr>
        <p:spPr>
          <a:xfrm>
            <a:off x="4440761" y="4504621"/>
            <a:ext cx="292153" cy="264176"/>
          </a:xfrm>
          <a:prstGeom prst="rightArrow">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8" name="Arrow: Right 38">
            <a:extLst>
              <a:ext uri="{FF2B5EF4-FFF2-40B4-BE49-F238E27FC236}">
                <a16:creationId xmlns="" xmlns:a16="http://schemas.microsoft.com/office/drawing/2014/main" id="{6AB5B35B-FDF7-4161-81D1-29CECB18BDC3}"/>
              </a:ext>
            </a:extLst>
          </p:cNvPr>
          <p:cNvSpPr/>
          <p:nvPr/>
        </p:nvSpPr>
        <p:spPr>
          <a:xfrm>
            <a:off x="5798902" y="4872476"/>
            <a:ext cx="292153" cy="264176"/>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79" name="Arrow: Right 39">
            <a:extLst>
              <a:ext uri="{FF2B5EF4-FFF2-40B4-BE49-F238E27FC236}">
                <a16:creationId xmlns="" xmlns:a16="http://schemas.microsoft.com/office/drawing/2014/main" id="{54C70FE0-721C-4448-ADE4-A3E87E33FAA8}"/>
              </a:ext>
            </a:extLst>
          </p:cNvPr>
          <p:cNvSpPr/>
          <p:nvPr/>
        </p:nvSpPr>
        <p:spPr>
          <a:xfrm>
            <a:off x="7213383" y="5171750"/>
            <a:ext cx="292153" cy="264176"/>
          </a:xfrm>
          <a:prstGeom prst="rightArrow">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0" name="Arrow: Right 40">
            <a:extLst>
              <a:ext uri="{FF2B5EF4-FFF2-40B4-BE49-F238E27FC236}">
                <a16:creationId xmlns="" xmlns:a16="http://schemas.microsoft.com/office/drawing/2014/main" id="{317E447C-7A01-431B-BE40-242AF4EA28AB}"/>
              </a:ext>
            </a:extLst>
          </p:cNvPr>
          <p:cNvSpPr/>
          <p:nvPr/>
        </p:nvSpPr>
        <p:spPr>
          <a:xfrm>
            <a:off x="8604333" y="5497502"/>
            <a:ext cx="292153" cy="264176"/>
          </a:xfrm>
          <a:prstGeom prst="rightArrow">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sp>
        <p:nvSpPr>
          <p:cNvPr id="83" name="Arrow: Right 43">
            <a:extLst>
              <a:ext uri="{FF2B5EF4-FFF2-40B4-BE49-F238E27FC236}">
                <a16:creationId xmlns="" xmlns:a16="http://schemas.microsoft.com/office/drawing/2014/main" id="{1A629AE0-61E8-48EE-A5AD-27FCE4C036FF}"/>
              </a:ext>
            </a:extLst>
          </p:cNvPr>
          <p:cNvSpPr/>
          <p:nvPr/>
        </p:nvSpPr>
        <p:spPr>
          <a:xfrm>
            <a:off x="10196085" y="5819072"/>
            <a:ext cx="292153" cy="264176"/>
          </a:xfrm>
          <a:prstGeom prst="rightArrow">
            <a:avLst/>
          </a:prstGeom>
          <a:solidFill>
            <a:schemeClr val="tx1">
              <a:lumMod val="50000"/>
              <a:lumOff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21896" tIns="60948" rIns="121896" bIns="60948"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sz="2400">
              <a:latin typeface="Calibri" panose="020F0502020204030204" pitchFamily="34" charset="0"/>
              <a:cs typeface="Calibri" panose="020F0502020204030204" pitchFamily="34" charset="0"/>
            </a:endParaRPr>
          </a:p>
        </p:txBody>
      </p:sp>
      <p:pic>
        <p:nvPicPr>
          <p:cNvPr id="84" name="Picture 83">
            <a:extLst>
              <a:ext uri="{FF2B5EF4-FFF2-40B4-BE49-F238E27FC236}">
                <a16:creationId xmlns="" xmlns:a16="http://schemas.microsoft.com/office/drawing/2014/main" id="{9F576B22-A082-4E12-AF4D-E64FA86E2F8D}"/>
              </a:ext>
            </a:extLst>
          </p:cNvPr>
          <p:cNvPicPr>
            <a:picLocks noChangeAspect="1" noChangeArrowheads="1"/>
          </p:cNvPicPr>
          <p:nvPr/>
        </p:nvPicPr>
        <p:blipFill>
          <a:blip r:embed="rId2"/>
          <a:srcRect/>
          <a:stretch>
            <a:fillRect/>
          </a:stretch>
        </p:blipFill>
        <p:spPr bwMode="auto">
          <a:xfrm>
            <a:off x="3400452" y="4788776"/>
            <a:ext cx="994424" cy="347876"/>
          </a:xfrm>
          <a:prstGeom prst="rect">
            <a:avLst/>
          </a:prstGeom>
          <a:noFill/>
        </p:spPr>
      </p:pic>
      <p:pic>
        <p:nvPicPr>
          <p:cNvPr id="85" name="Picture 84">
            <a:extLst>
              <a:ext uri="{FF2B5EF4-FFF2-40B4-BE49-F238E27FC236}">
                <a16:creationId xmlns="" xmlns:a16="http://schemas.microsoft.com/office/drawing/2014/main" id="{98F1ED24-EA13-4837-B25E-F7D372D0804E}"/>
              </a:ext>
            </a:extLst>
          </p:cNvPr>
          <p:cNvPicPr>
            <a:picLocks noChangeAspect="1" noChangeArrowheads="1"/>
          </p:cNvPicPr>
          <p:nvPr/>
        </p:nvPicPr>
        <p:blipFill>
          <a:blip r:embed="rId2"/>
          <a:srcRect/>
          <a:stretch>
            <a:fillRect/>
          </a:stretch>
        </p:blipFill>
        <p:spPr bwMode="auto">
          <a:xfrm>
            <a:off x="4835301" y="5187952"/>
            <a:ext cx="994424" cy="347876"/>
          </a:xfrm>
          <a:prstGeom prst="rect">
            <a:avLst/>
          </a:prstGeom>
          <a:noFill/>
        </p:spPr>
      </p:pic>
      <p:pic>
        <p:nvPicPr>
          <p:cNvPr id="86" name="Picture 85">
            <a:extLst>
              <a:ext uri="{FF2B5EF4-FFF2-40B4-BE49-F238E27FC236}">
                <a16:creationId xmlns="" xmlns:a16="http://schemas.microsoft.com/office/drawing/2014/main" id="{D47BA3DD-6DD5-45A9-8B77-0781D2DB3F56}"/>
              </a:ext>
            </a:extLst>
          </p:cNvPr>
          <p:cNvPicPr>
            <a:picLocks noChangeAspect="1" noChangeArrowheads="1"/>
          </p:cNvPicPr>
          <p:nvPr/>
        </p:nvPicPr>
        <p:blipFill>
          <a:blip r:embed="rId2"/>
          <a:srcRect/>
          <a:stretch>
            <a:fillRect/>
          </a:stretch>
        </p:blipFill>
        <p:spPr bwMode="auto">
          <a:xfrm>
            <a:off x="7551457" y="5841160"/>
            <a:ext cx="994424" cy="347876"/>
          </a:xfrm>
          <a:prstGeom prst="rect">
            <a:avLst/>
          </a:prstGeom>
          <a:noFill/>
        </p:spPr>
      </p:pic>
      <p:cxnSp>
        <p:nvCxnSpPr>
          <p:cNvPr id="89" name="Straight Arrow Connector 88">
            <a:extLst>
              <a:ext uri="{FF2B5EF4-FFF2-40B4-BE49-F238E27FC236}">
                <a16:creationId xmlns="" xmlns:a16="http://schemas.microsoft.com/office/drawing/2014/main" id="{CB3BE914-445D-41C7-AB8A-56432FA73829}"/>
              </a:ext>
            </a:extLst>
          </p:cNvPr>
          <p:cNvCxnSpPr>
            <a:cxnSpLocks/>
          </p:cNvCxnSpPr>
          <p:nvPr/>
        </p:nvCxnSpPr>
        <p:spPr>
          <a:xfrm>
            <a:off x="4065121" y="3611529"/>
            <a:ext cx="1" cy="109745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 xmlns:a16="http://schemas.microsoft.com/office/drawing/2014/main" id="{2658B845-B6FC-446E-A800-DB4A86424F55}"/>
              </a:ext>
            </a:extLst>
          </p:cNvPr>
          <p:cNvCxnSpPr>
            <a:cxnSpLocks/>
            <a:stCxn id="78" idx="2"/>
          </p:cNvCxnSpPr>
          <p:nvPr/>
        </p:nvCxnSpPr>
        <p:spPr>
          <a:xfrm>
            <a:off x="8080409" y="4276780"/>
            <a:ext cx="7156" cy="82168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 xmlns:a16="http://schemas.microsoft.com/office/drawing/2014/main" id="{3941B025-2BB2-45C1-A228-B613EB2F7CE9}"/>
              </a:ext>
            </a:extLst>
          </p:cNvPr>
          <p:cNvCxnSpPr>
            <a:cxnSpLocks/>
          </p:cNvCxnSpPr>
          <p:nvPr/>
        </p:nvCxnSpPr>
        <p:spPr>
          <a:xfrm flipH="1">
            <a:off x="3895108" y="4788776"/>
            <a:ext cx="2556" cy="249027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 xmlns:a16="http://schemas.microsoft.com/office/drawing/2014/main" id="{6CEE5BFD-14A4-48B0-B886-B2BBB24646F6}"/>
              </a:ext>
            </a:extLst>
          </p:cNvPr>
          <p:cNvCxnSpPr>
            <a:cxnSpLocks/>
          </p:cNvCxnSpPr>
          <p:nvPr/>
        </p:nvCxnSpPr>
        <p:spPr>
          <a:xfrm flipH="1">
            <a:off x="5279115" y="5122925"/>
            <a:ext cx="37268" cy="217003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 xmlns:a16="http://schemas.microsoft.com/office/drawing/2014/main" id="{3D0D8D74-E753-4A03-A861-F8D836EE4F30}"/>
              </a:ext>
            </a:extLst>
          </p:cNvPr>
          <p:cNvCxnSpPr>
            <a:cxnSpLocks/>
          </p:cNvCxnSpPr>
          <p:nvPr/>
        </p:nvCxnSpPr>
        <p:spPr>
          <a:xfrm flipH="1">
            <a:off x="8086346" y="5846178"/>
            <a:ext cx="1218" cy="145017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09D88BF4-3E6F-47FA-BFDA-5C63B756D915}"/>
              </a:ext>
            </a:extLst>
          </p:cNvPr>
          <p:cNvCxnSpPr>
            <a:cxnSpLocks/>
          </p:cNvCxnSpPr>
          <p:nvPr/>
        </p:nvCxnSpPr>
        <p:spPr>
          <a:xfrm>
            <a:off x="6326832" y="5584003"/>
            <a:ext cx="16814" cy="169504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 xmlns:a16="http://schemas.microsoft.com/office/drawing/2014/main" id="{5A9B9E8E-43A1-4D30-97E2-2F6C67F3A72C}"/>
              </a:ext>
            </a:extLst>
          </p:cNvPr>
          <p:cNvCxnSpPr>
            <a:cxnSpLocks/>
          </p:cNvCxnSpPr>
          <p:nvPr/>
        </p:nvCxnSpPr>
        <p:spPr>
          <a:xfrm>
            <a:off x="9786927" y="6275504"/>
            <a:ext cx="1469" cy="101557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 xmlns:a16="http://schemas.microsoft.com/office/drawing/2014/main" id="{1F1FBB2E-13E7-4A5E-A506-D1AF2C82356F}"/>
              </a:ext>
            </a:extLst>
          </p:cNvPr>
          <p:cNvCxnSpPr>
            <a:cxnSpLocks/>
          </p:cNvCxnSpPr>
          <p:nvPr/>
        </p:nvCxnSpPr>
        <p:spPr>
          <a:xfrm>
            <a:off x="11138255" y="6576489"/>
            <a:ext cx="3098" cy="68857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3" name="TextBox 103">
            <a:extLst>
              <a:ext uri="{FF2B5EF4-FFF2-40B4-BE49-F238E27FC236}">
                <a16:creationId xmlns="" xmlns:a16="http://schemas.microsoft.com/office/drawing/2014/main" id="{F168AFBA-B813-421D-9A75-23ADB914972B}"/>
              </a:ext>
            </a:extLst>
          </p:cNvPr>
          <p:cNvSpPr txBox="1"/>
          <p:nvPr/>
        </p:nvSpPr>
        <p:spPr>
          <a:xfrm>
            <a:off x="6069949" y="2777357"/>
            <a:ext cx="2362607" cy="276981"/>
          </a:xfrm>
          <a:prstGeom prst="rect">
            <a:avLst/>
          </a:prstGeom>
          <a:solidFill>
            <a:srgbClr val="5F2987"/>
          </a:solidFill>
        </p:spPr>
        <p:txBody>
          <a:bodyPr wrap="squar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smtClean="0">
                <a:solidFill>
                  <a:schemeClr val="bg1"/>
                </a:solidFill>
                <a:latin typeface="Calibri" panose="020F0502020204030204" pitchFamily="34" charset="0"/>
                <a:cs typeface="Calibri" panose="020F0502020204030204" pitchFamily="34" charset="0"/>
              </a:rPr>
              <a:t>Customer Application team </a:t>
            </a:r>
            <a:r>
              <a:rPr lang="en-US" sz="1200" b="1" dirty="0">
                <a:solidFill>
                  <a:schemeClr val="bg1"/>
                </a:solidFill>
                <a:latin typeface="Calibri" panose="020F0502020204030204" pitchFamily="34" charset="0"/>
                <a:cs typeface="Calibri" panose="020F0502020204030204" pitchFamily="34" charset="0"/>
              </a:rPr>
              <a:t>Input</a:t>
            </a:r>
            <a:endParaRPr lang="en-IN" sz="1200" b="1" dirty="0">
              <a:solidFill>
                <a:schemeClr val="bg1"/>
              </a:solidFill>
              <a:latin typeface="Calibri" panose="020F0502020204030204" pitchFamily="34" charset="0"/>
              <a:cs typeface="Calibri" panose="020F0502020204030204" pitchFamily="34" charset="0"/>
            </a:endParaRPr>
          </a:p>
        </p:txBody>
      </p:sp>
      <p:sp>
        <p:nvSpPr>
          <p:cNvPr id="107" name="TextBox 108">
            <a:extLst>
              <a:ext uri="{FF2B5EF4-FFF2-40B4-BE49-F238E27FC236}">
                <a16:creationId xmlns="" xmlns:a16="http://schemas.microsoft.com/office/drawing/2014/main" id="{762ADC65-68E8-41EF-A898-3A2716C57282}"/>
              </a:ext>
            </a:extLst>
          </p:cNvPr>
          <p:cNvSpPr txBox="1"/>
          <p:nvPr/>
        </p:nvSpPr>
        <p:spPr>
          <a:xfrm>
            <a:off x="3479770" y="5172838"/>
            <a:ext cx="742383" cy="307777"/>
          </a:xfrm>
          <a:prstGeom prst="rect">
            <a:avLst/>
          </a:prstGeom>
          <a:noFill/>
        </p:spPr>
        <p:txBody>
          <a:bodyPr wrap="none" lIns="91422" tIns="45711" rIns="91422" bIns="45711"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alibri" panose="020F0502020204030204" pitchFamily="34" charset="0"/>
                <a:cs typeface="Calibri" panose="020F0502020204030204" pitchFamily="34" charset="0"/>
              </a:rPr>
              <a:t>Kick Off</a:t>
            </a:r>
            <a:endParaRPr lang="en-IN" sz="1400">
              <a:latin typeface="Calibri" panose="020F0502020204030204" pitchFamily="34" charset="0"/>
              <a:cs typeface="Calibri" panose="020F0502020204030204" pitchFamily="34" charset="0"/>
            </a:endParaRPr>
          </a:p>
        </p:txBody>
      </p:sp>
      <p:sp>
        <p:nvSpPr>
          <p:cNvPr id="110" name="TextBox 116">
            <a:extLst>
              <a:ext uri="{FF2B5EF4-FFF2-40B4-BE49-F238E27FC236}">
                <a16:creationId xmlns="" xmlns:a16="http://schemas.microsoft.com/office/drawing/2014/main" id="{52310906-DB18-4A4A-A04D-0BD388AF2662}"/>
              </a:ext>
            </a:extLst>
          </p:cNvPr>
          <p:cNvSpPr txBox="1"/>
          <p:nvPr/>
        </p:nvSpPr>
        <p:spPr>
          <a:xfrm>
            <a:off x="3709734" y="5503291"/>
            <a:ext cx="2067380" cy="307777"/>
          </a:xfrm>
          <a:prstGeom prst="rect">
            <a:avLst/>
          </a:prstGeom>
          <a:solidFill>
            <a:schemeClr val="accent5">
              <a:lumMod val="60000"/>
              <a:lumOff val="40000"/>
            </a:schemeClr>
          </a:solidFill>
        </p:spPr>
        <p:txBody>
          <a:bodyPr wrap="square" lIns="91422" tIns="45711" rIns="91422" bIns="45711"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solidFill>
                  <a:schemeClr val="bg1">
                    <a:lumMod val="10000"/>
                  </a:schemeClr>
                </a:solidFill>
                <a:latin typeface="Calibri" panose="020F0502020204030204" pitchFamily="34" charset="0"/>
                <a:cs typeface="Calibri" panose="020F0502020204030204" pitchFamily="34" charset="0"/>
              </a:rPr>
              <a:t>Analysis Workshop</a:t>
            </a:r>
          </a:p>
        </p:txBody>
      </p:sp>
      <p:sp>
        <p:nvSpPr>
          <p:cNvPr id="117" name="Oval 116">
            <a:extLst>
              <a:ext uri="{FF2B5EF4-FFF2-40B4-BE49-F238E27FC236}">
                <a16:creationId xmlns="" xmlns:a16="http://schemas.microsoft.com/office/drawing/2014/main" id="{56B38173-60E4-45A7-9C46-C8DE955E6142}"/>
              </a:ext>
            </a:extLst>
          </p:cNvPr>
          <p:cNvSpPr/>
          <p:nvPr/>
        </p:nvSpPr>
        <p:spPr>
          <a:xfrm>
            <a:off x="8432557" y="2731280"/>
            <a:ext cx="533400" cy="533400"/>
          </a:xfrm>
          <a:prstGeom prst="ellipse">
            <a:avLst/>
          </a:prstGeom>
          <a:solidFill>
            <a:srgbClr val="5F2987"/>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8" name="Freeform 797">
            <a:extLst>
              <a:ext uri="{FF2B5EF4-FFF2-40B4-BE49-F238E27FC236}">
                <a16:creationId xmlns="" xmlns:a16="http://schemas.microsoft.com/office/drawing/2014/main" id="{D779A663-0C50-48DA-8A90-E44AE8DD0CE7}"/>
              </a:ext>
            </a:extLst>
          </p:cNvPr>
          <p:cNvSpPr>
            <a:spLocks noEditPoints="1"/>
          </p:cNvSpPr>
          <p:nvPr/>
        </p:nvSpPr>
        <p:spPr bwMode="auto">
          <a:xfrm>
            <a:off x="8509081" y="2874449"/>
            <a:ext cx="414659" cy="237833"/>
          </a:xfrm>
          <a:custGeom>
            <a:avLst/>
            <a:gdLst/>
            <a:ahLst/>
            <a:cxnLst>
              <a:cxn ang="0">
                <a:pos x="266" y="142"/>
              </a:cxn>
              <a:cxn ang="0">
                <a:pos x="0" y="102"/>
              </a:cxn>
              <a:cxn ang="0">
                <a:pos x="98" y="106"/>
              </a:cxn>
              <a:cxn ang="0">
                <a:pos x="0" y="112"/>
              </a:cxn>
              <a:cxn ang="0">
                <a:pos x="213" y="85"/>
              </a:cxn>
              <a:cxn ang="0">
                <a:pos x="213" y="105"/>
              </a:cxn>
              <a:cxn ang="0">
                <a:pos x="209" y="126"/>
              </a:cxn>
              <a:cxn ang="0">
                <a:pos x="145" y="115"/>
              </a:cxn>
              <a:cxn ang="0">
                <a:pos x="142" y="86"/>
              </a:cxn>
              <a:cxn ang="0">
                <a:pos x="98" y="67"/>
              </a:cxn>
              <a:cxn ang="0">
                <a:pos x="99" y="96"/>
              </a:cxn>
              <a:cxn ang="0">
                <a:pos x="47" y="99"/>
              </a:cxn>
              <a:cxn ang="0">
                <a:pos x="44" y="70"/>
              </a:cxn>
              <a:cxn ang="0">
                <a:pos x="155" y="63"/>
              </a:cxn>
              <a:cxn ang="0">
                <a:pos x="178" y="70"/>
              </a:cxn>
              <a:cxn ang="0">
                <a:pos x="201" y="63"/>
              </a:cxn>
              <a:cxn ang="0">
                <a:pos x="229" y="82"/>
              </a:cxn>
              <a:cxn ang="0">
                <a:pos x="246" y="116"/>
              </a:cxn>
              <a:cxn ang="0">
                <a:pos x="242" y="126"/>
              </a:cxn>
              <a:cxn ang="0">
                <a:pos x="216" y="106"/>
              </a:cxn>
              <a:cxn ang="0">
                <a:pos x="216" y="83"/>
              </a:cxn>
              <a:cxn ang="0">
                <a:pos x="141" y="83"/>
              </a:cxn>
              <a:cxn ang="0">
                <a:pos x="141" y="115"/>
              </a:cxn>
              <a:cxn ang="0">
                <a:pos x="118" y="126"/>
              </a:cxn>
              <a:cxn ang="0">
                <a:pos x="114" y="118"/>
              </a:cxn>
              <a:cxn ang="0">
                <a:pos x="102" y="122"/>
              </a:cxn>
              <a:cxn ang="0">
                <a:pos x="98" y="124"/>
              </a:cxn>
              <a:cxn ang="0">
                <a:pos x="101" y="112"/>
              </a:cxn>
              <a:cxn ang="0">
                <a:pos x="114" y="105"/>
              </a:cxn>
              <a:cxn ang="0">
                <a:pos x="127" y="86"/>
              </a:cxn>
              <a:cxn ang="0">
                <a:pos x="141" y="67"/>
              </a:cxn>
              <a:cxn ang="0">
                <a:pos x="57" y="50"/>
              </a:cxn>
              <a:cxn ang="0">
                <a:pos x="88" y="50"/>
              </a:cxn>
              <a:cxn ang="0">
                <a:pos x="102" y="53"/>
              </a:cxn>
              <a:cxn ang="0">
                <a:pos x="115" y="70"/>
              </a:cxn>
              <a:cxn ang="0">
                <a:pos x="122" y="83"/>
              </a:cxn>
              <a:cxn ang="0">
                <a:pos x="118" y="93"/>
              </a:cxn>
              <a:cxn ang="0">
                <a:pos x="102" y="99"/>
              </a:cxn>
              <a:cxn ang="0">
                <a:pos x="104" y="70"/>
              </a:cxn>
              <a:cxn ang="0">
                <a:pos x="98" y="65"/>
              </a:cxn>
              <a:cxn ang="0">
                <a:pos x="42" y="69"/>
              </a:cxn>
              <a:cxn ang="0">
                <a:pos x="43" y="98"/>
              </a:cxn>
              <a:cxn ang="0">
                <a:pos x="20" y="96"/>
              </a:cxn>
              <a:cxn ang="0">
                <a:pos x="26" y="80"/>
              </a:cxn>
              <a:cxn ang="0">
                <a:pos x="49" y="52"/>
              </a:cxn>
              <a:cxn ang="0">
                <a:pos x="78" y="1"/>
              </a:cxn>
              <a:cxn ang="0">
                <a:pos x="92" y="16"/>
              </a:cxn>
              <a:cxn ang="0">
                <a:pos x="85" y="44"/>
              </a:cxn>
              <a:cxn ang="0">
                <a:pos x="60" y="46"/>
              </a:cxn>
              <a:cxn ang="0">
                <a:pos x="53" y="16"/>
              </a:cxn>
              <a:cxn ang="0">
                <a:pos x="66" y="1"/>
              </a:cxn>
              <a:cxn ang="0">
                <a:pos x="197" y="7"/>
              </a:cxn>
              <a:cxn ang="0">
                <a:pos x="201" y="42"/>
              </a:cxn>
              <a:cxn ang="0">
                <a:pos x="180" y="63"/>
              </a:cxn>
              <a:cxn ang="0">
                <a:pos x="157" y="42"/>
              </a:cxn>
              <a:cxn ang="0">
                <a:pos x="160" y="7"/>
              </a:cxn>
            </a:cxnLst>
            <a:rect l="0" t="0" r="r" b="b"/>
            <a:pathLst>
              <a:path w="266" h="142">
                <a:moveTo>
                  <a:pt x="82" y="129"/>
                </a:moveTo>
                <a:lnTo>
                  <a:pt x="266" y="129"/>
                </a:lnTo>
                <a:lnTo>
                  <a:pt x="266" y="142"/>
                </a:lnTo>
                <a:lnTo>
                  <a:pt x="82" y="142"/>
                </a:lnTo>
                <a:lnTo>
                  <a:pt x="82" y="129"/>
                </a:lnTo>
                <a:close/>
                <a:moveTo>
                  <a:pt x="0" y="102"/>
                </a:moveTo>
                <a:lnTo>
                  <a:pt x="105" y="102"/>
                </a:lnTo>
                <a:lnTo>
                  <a:pt x="102" y="105"/>
                </a:lnTo>
                <a:lnTo>
                  <a:pt x="98" y="106"/>
                </a:lnTo>
                <a:lnTo>
                  <a:pt x="95" y="109"/>
                </a:lnTo>
                <a:lnTo>
                  <a:pt x="93" y="112"/>
                </a:lnTo>
                <a:lnTo>
                  <a:pt x="0" y="112"/>
                </a:lnTo>
                <a:lnTo>
                  <a:pt x="0" y="102"/>
                </a:lnTo>
                <a:close/>
                <a:moveTo>
                  <a:pt x="144" y="85"/>
                </a:moveTo>
                <a:lnTo>
                  <a:pt x="213" y="85"/>
                </a:lnTo>
                <a:lnTo>
                  <a:pt x="214" y="86"/>
                </a:lnTo>
                <a:lnTo>
                  <a:pt x="214" y="95"/>
                </a:lnTo>
                <a:lnTo>
                  <a:pt x="213" y="105"/>
                </a:lnTo>
                <a:lnTo>
                  <a:pt x="212" y="122"/>
                </a:lnTo>
                <a:lnTo>
                  <a:pt x="212" y="124"/>
                </a:lnTo>
                <a:lnTo>
                  <a:pt x="209" y="126"/>
                </a:lnTo>
                <a:lnTo>
                  <a:pt x="148" y="126"/>
                </a:lnTo>
                <a:lnTo>
                  <a:pt x="145" y="124"/>
                </a:lnTo>
                <a:lnTo>
                  <a:pt x="145" y="115"/>
                </a:lnTo>
                <a:lnTo>
                  <a:pt x="144" y="105"/>
                </a:lnTo>
                <a:lnTo>
                  <a:pt x="142" y="88"/>
                </a:lnTo>
                <a:lnTo>
                  <a:pt x="142" y="86"/>
                </a:lnTo>
                <a:lnTo>
                  <a:pt x="144" y="85"/>
                </a:lnTo>
                <a:close/>
                <a:moveTo>
                  <a:pt x="46" y="67"/>
                </a:moveTo>
                <a:lnTo>
                  <a:pt x="98" y="67"/>
                </a:lnTo>
                <a:lnTo>
                  <a:pt x="101" y="70"/>
                </a:lnTo>
                <a:lnTo>
                  <a:pt x="101" y="82"/>
                </a:lnTo>
                <a:lnTo>
                  <a:pt x="99" y="96"/>
                </a:lnTo>
                <a:lnTo>
                  <a:pt x="99" y="98"/>
                </a:lnTo>
                <a:lnTo>
                  <a:pt x="98" y="99"/>
                </a:lnTo>
                <a:lnTo>
                  <a:pt x="47" y="99"/>
                </a:lnTo>
                <a:lnTo>
                  <a:pt x="46" y="98"/>
                </a:lnTo>
                <a:lnTo>
                  <a:pt x="46" y="85"/>
                </a:lnTo>
                <a:lnTo>
                  <a:pt x="44" y="70"/>
                </a:lnTo>
                <a:lnTo>
                  <a:pt x="44" y="69"/>
                </a:lnTo>
                <a:lnTo>
                  <a:pt x="46" y="67"/>
                </a:lnTo>
                <a:close/>
                <a:moveTo>
                  <a:pt x="155" y="63"/>
                </a:moveTo>
                <a:lnTo>
                  <a:pt x="160" y="63"/>
                </a:lnTo>
                <a:lnTo>
                  <a:pt x="168" y="69"/>
                </a:lnTo>
                <a:lnTo>
                  <a:pt x="178" y="70"/>
                </a:lnTo>
                <a:lnTo>
                  <a:pt x="188" y="69"/>
                </a:lnTo>
                <a:lnTo>
                  <a:pt x="197" y="63"/>
                </a:lnTo>
                <a:lnTo>
                  <a:pt x="201" y="63"/>
                </a:lnTo>
                <a:lnTo>
                  <a:pt x="213" y="66"/>
                </a:lnTo>
                <a:lnTo>
                  <a:pt x="222" y="73"/>
                </a:lnTo>
                <a:lnTo>
                  <a:pt x="229" y="82"/>
                </a:lnTo>
                <a:lnTo>
                  <a:pt x="239" y="102"/>
                </a:lnTo>
                <a:lnTo>
                  <a:pt x="245" y="112"/>
                </a:lnTo>
                <a:lnTo>
                  <a:pt x="246" y="116"/>
                </a:lnTo>
                <a:lnTo>
                  <a:pt x="246" y="122"/>
                </a:lnTo>
                <a:lnTo>
                  <a:pt x="245" y="125"/>
                </a:lnTo>
                <a:lnTo>
                  <a:pt x="242" y="126"/>
                </a:lnTo>
                <a:lnTo>
                  <a:pt x="214" y="126"/>
                </a:lnTo>
                <a:lnTo>
                  <a:pt x="216" y="125"/>
                </a:lnTo>
                <a:lnTo>
                  <a:pt x="216" y="106"/>
                </a:lnTo>
                <a:lnTo>
                  <a:pt x="217" y="96"/>
                </a:lnTo>
                <a:lnTo>
                  <a:pt x="217" y="86"/>
                </a:lnTo>
                <a:lnTo>
                  <a:pt x="216" y="83"/>
                </a:lnTo>
                <a:lnTo>
                  <a:pt x="210" y="80"/>
                </a:lnTo>
                <a:lnTo>
                  <a:pt x="147" y="80"/>
                </a:lnTo>
                <a:lnTo>
                  <a:pt x="141" y="83"/>
                </a:lnTo>
                <a:lnTo>
                  <a:pt x="138" y="89"/>
                </a:lnTo>
                <a:lnTo>
                  <a:pt x="140" y="105"/>
                </a:lnTo>
                <a:lnTo>
                  <a:pt x="141" y="115"/>
                </a:lnTo>
                <a:lnTo>
                  <a:pt x="141" y="125"/>
                </a:lnTo>
                <a:lnTo>
                  <a:pt x="142" y="126"/>
                </a:lnTo>
                <a:lnTo>
                  <a:pt x="118" y="126"/>
                </a:lnTo>
                <a:lnTo>
                  <a:pt x="118" y="122"/>
                </a:lnTo>
                <a:lnTo>
                  <a:pt x="116" y="119"/>
                </a:lnTo>
                <a:lnTo>
                  <a:pt x="114" y="118"/>
                </a:lnTo>
                <a:lnTo>
                  <a:pt x="106" y="118"/>
                </a:lnTo>
                <a:lnTo>
                  <a:pt x="104" y="119"/>
                </a:lnTo>
                <a:lnTo>
                  <a:pt x="102" y="122"/>
                </a:lnTo>
                <a:lnTo>
                  <a:pt x="102" y="126"/>
                </a:lnTo>
                <a:lnTo>
                  <a:pt x="101" y="126"/>
                </a:lnTo>
                <a:lnTo>
                  <a:pt x="98" y="124"/>
                </a:lnTo>
                <a:lnTo>
                  <a:pt x="98" y="119"/>
                </a:lnTo>
                <a:lnTo>
                  <a:pt x="99" y="115"/>
                </a:lnTo>
                <a:lnTo>
                  <a:pt x="101" y="112"/>
                </a:lnTo>
                <a:lnTo>
                  <a:pt x="104" y="109"/>
                </a:lnTo>
                <a:lnTo>
                  <a:pt x="108" y="108"/>
                </a:lnTo>
                <a:lnTo>
                  <a:pt x="114" y="105"/>
                </a:lnTo>
                <a:lnTo>
                  <a:pt x="118" y="102"/>
                </a:lnTo>
                <a:lnTo>
                  <a:pt x="121" y="98"/>
                </a:lnTo>
                <a:lnTo>
                  <a:pt x="127" y="86"/>
                </a:lnTo>
                <a:lnTo>
                  <a:pt x="128" y="82"/>
                </a:lnTo>
                <a:lnTo>
                  <a:pt x="131" y="79"/>
                </a:lnTo>
                <a:lnTo>
                  <a:pt x="141" y="67"/>
                </a:lnTo>
                <a:lnTo>
                  <a:pt x="155" y="63"/>
                </a:lnTo>
                <a:close/>
                <a:moveTo>
                  <a:pt x="55" y="50"/>
                </a:moveTo>
                <a:lnTo>
                  <a:pt x="57" y="50"/>
                </a:lnTo>
                <a:lnTo>
                  <a:pt x="68" y="56"/>
                </a:lnTo>
                <a:lnTo>
                  <a:pt x="78" y="56"/>
                </a:lnTo>
                <a:lnTo>
                  <a:pt x="88" y="50"/>
                </a:lnTo>
                <a:lnTo>
                  <a:pt x="92" y="50"/>
                </a:lnTo>
                <a:lnTo>
                  <a:pt x="96" y="52"/>
                </a:lnTo>
                <a:lnTo>
                  <a:pt x="102" y="53"/>
                </a:lnTo>
                <a:lnTo>
                  <a:pt x="106" y="56"/>
                </a:lnTo>
                <a:lnTo>
                  <a:pt x="112" y="65"/>
                </a:lnTo>
                <a:lnTo>
                  <a:pt x="115" y="70"/>
                </a:lnTo>
                <a:lnTo>
                  <a:pt x="118" y="75"/>
                </a:lnTo>
                <a:lnTo>
                  <a:pt x="119" y="79"/>
                </a:lnTo>
                <a:lnTo>
                  <a:pt x="122" y="83"/>
                </a:lnTo>
                <a:lnTo>
                  <a:pt x="122" y="85"/>
                </a:lnTo>
                <a:lnTo>
                  <a:pt x="121" y="85"/>
                </a:lnTo>
                <a:lnTo>
                  <a:pt x="118" y="93"/>
                </a:lnTo>
                <a:lnTo>
                  <a:pt x="115" y="96"/>
                </a:lnTo>
                <a:lnTo>
                  <a:pt x="111" y="99"/>
                </a:lnTo>
                <a:lnTo>
                  <a:pt x="102" y="99"/>
                </a:lnTo>
                <a:lnTo>
                  <a:pt x="102" y="96"/>
                </a:lnTo>
                <a:lnTo>
                  <a:pt x="104" y="82"/>
                </a:lnTo>
                <a:lnTo>
                  <a:pt x="104" y="70"/>
                </a:lnTo>
                <a:lnTo>
                  <a:pt x="102" y="67"/>
                </a:lnTo>
                <a:lnTo>
                  <a:pt x="101" y="66"/>
                </a:lnTo>
                <a:lnTo>
                  <a:pt x="98" y="65"/>
                </a:lnTo>
                <a:lnTo>
                  <a:pt x="46" y="65"/>
                </a:lnTo>
                <a:lnTo>
                  <a:pt x="43" y="66"/>
                </a:lnTo>
                <a:lnTo>
                  <a:pt x="42" y="69"/>
                </a:lnTo>
                <a:lnTo>
                  <a:pt x="42" y="70"/>
                </a:lnTo>
                <a:lnTo>
                  <a:pt x="43" y="85"/>
                </a:lnTo>
                <a:lnTo>
                  <a:pt x="43" y="98"/>
                </a:lnTo>
                <a:lnTo>
                  <a:pt x="44" y="99"/>
                </a:lnTo>
                <a:lnTo>
                  <a:pt x="23" y="99"/>
                </a:lnTo>
                <a:lnTo>
                  <a:pt x="20" y="96"/>
                </a:lnTo>
                <a:lnTo>
                  <a:pt x="20" y="93"/>
                </a:lnTo>
                <a:lnTo>
                  <a:pt x="21" y="89"/>
                </a:lnTo>
                <a:lnTo>
                  <a:pt x="26" y="80"/>
                </a:lnTo>
                <a:lnTo>
                  <a:pt x="29" y="72"/>
                </a:lnTo>
                <a:lnTo>
                  <a:pt x="42" y="54"/>
                </a:lnTo>
                <a:lnTo>
                  <a:pt x="49" y="52"/>
                </a:lnTo>
                <a:lnTo>
                  <a:pt x="55" y="50"/>
                </a:lnTo>
                <a:close/>
                <a:moveTo>
                  <a:pt x="66" y="1"/>
                </a:moveTo>
                <a:lnTo>
                  <a:pt x="78" y="1"/>
                </a:lnTo>
                <a:lnTo>
                  <a:pt x="83" y="4"/>
                </a:lnTo>
                <a:lnTo>
                  <a:pt x="86" y="7"/>
                </a:lnTo>
                <a:lnTo>
                  <a:pt x="92" y="16"/>
                </a:lnTo>
                <a:lnTo>
                  <a:pt x="92" y="20"/>
                </a:lnTo>
                <a:lnTo>
                  <a:pt x="91" y="34"/>
                </a:lnTo>
                <a:lnTo>
                  <a:pt x="85" y="44"/>
                </a:lnTo>
                <a:lnTo>
                  <a:pt x="76" y="50"/>
                </a:lnTo>
                <a:lnTo>
                  <a:pt x="69" y="50"/>
                </a:lnTo>
                <a:lnTo>
                  <a:pt x="60" y="46"/>
                </a:lnTo>
                <a:lnTo>
                  <a:pt x="55" y="36"/>
                </a:lnTo>
                <a:lnTo>
                  <a:pt x="53" y="20"/>
                </a:lnTo>
                <a:lnTo>
                  <a:pt x="53" y="16"/>
                </a:lnTo>
                <a:lnTo>
                  <a:pt x="59" y="7"/>
                </a:lnTo>
                <a:lnTo>
                  <a:pt x="62" y="4"/>
                </a:lnTo>
                <a:lnTo>
                  <a:pt x="66" y="1"/>
                </a:lnTo>
                <a:close/>
                <a:moveTo>
                  <a:pt x="178" y="0"/>
                </a:moveTo>
                <a:lnTo>
                  <a:pt x="188" y="1"/>
                </a:lnTo>
                <a:lnTo>
                  <a:pt x="197" y="7"/>
                </a:lnTo>
                <a:lnTo>
                  <a:pt x="201" y="16"/>
                </a:lnTo>
                <a:lnTo>
                  <a:pt x="204" y="24"/>
                </a:lnTo>
                <a:lnTo>
                  <a:pt x="201" y="42"/>
                </a:lnTo>
                <a:lnTo>
                  <a:pt x="197" y="53"/>
                </a:lnTo>
                <a:lnTo>
                  <a:pt x="188" y="62"/>
                </a:lnTo>
                <a:lnTo>
                  <a:pt x="180" y="63"/>
                </a:lnTo>
                <a:lnTo>
                  <a:pt x="170" y="62"/>
                </a:lnTo>
                <a:lnTo>
                  <a:pt x="161" y="54"/>
                </a:lnTo>
                <a:lnTo>
                  <a:pt x="157" y="42"/>
                </a:lnTo>
                <a:lnTo>
                  <a:pt x="154" y="24"/>
                </a:lnTo>
                <a:lnTo>
                  <a:pt x="155" y="16"/>
                </a:lnTo>
                <a:lnTo>
                  <a:pt x="160" y="7"/>
                </a:lnTo>
                <a:lnTo>
                  <a:pt x="168" y="1"/>
                </a:lnTo>
                <a:lnTo>
                  <a:pt x="178" y="0"/>
                </a:lnTo>
                <a:close/>
              </a:path>
            </a:pathLst>
          </a:custGeom>
          <a:solidFill>
            <a:schemeClr val="bg2"/>
          </a:solidFill>
          <a:ln w="0">
            <a:noFill/>
            <a:prstDash val="solid"/>
            <a:round/>
            <a:headEnd/>
            <a:tailEnd/>
          </a:ln>
        </p:spPr>
        <p:txBody>
          <a:bodyPr vert="horz" wrap="square" lIns="63996" tIns="31998" rIns="63996" bIns="31998"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cxnSp>
        <p:nvCxnSpPr>
          <p:cNvPr id="119" name="Straight Arrow Connector 118">
            <a:extLst>
              <a:ext uri="{FF2B5EF4-FFF2-40B4-BE49-F238E27FC236}">
                <a16:creationId xmlns="" xmlns:a16="http://schemas.microsoft.com/office/drawing/2014/main" id="{2658B845-B6FC-446E-A800-DB4A86424F55}"/>
              </a:ext>
            </a:extLst>
          </p:cNvPr>
          <p:cNvCxnSpPr>
            <a:cxnSpLocks/>
          </p:cNvCxnSpPr>
          <p:nvPr/>
        </p:nvCxnSpPr>
        <p:spPr>
          <a:xfrm>
            <a:off x="6586898" y="3839897"/>
            <a:ext cx="0" cy="95615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 xmlns:a16="http://schemas.microsoft.com/office/drawing/2014/main" id="{2658B845-B6FC-446E-A800-DB4A86424F55}"/>
              </a:ext>
            </a:extLst>
          </p:cNvPr>
          <p:cNvCxnSpPr>
            <a:cxnSpLocks/>
          </p:cNvCxnSpPr>
          <p:nvPr/>
        </p:nvCxnSpPr>
        <p:spPr>
          <a:xfrm>
            <a:off x="9577507" y="4884254"/>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 xmlns:a16="http://schemas.microsoft.com/office/drawing/2014/main" id="{2658B845-B6FC-446E-A800-DB4A86424F55}"/>
              </a:ext>
            </a:extLst>
          </p:cNvPr>
          <p:cNvCxnSpPr>
            <a:cxnSpLocks/>
          </p:cNvCxnSpPr>
          <p:nvPr/>
        </p:nvCxnSpPr>
        <p:spPr>
          <a:xfrm>
            <a:off x="11114800" y="5320496"/>
            <a:ext cx="0" cy="57807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9" name="Group 128">
            <a:extLst>
              <a:ext uri="{FF2B5EF4-FFF2-40B4-BE49-F238E27FC236}">
                <a16:creationId xmlns="" xmlns:a16="http://schemas.microsoft.com/office/drawing/2014/main" id="{B81A7EBB-7C2D-47A4-9903-9E205C61D002}"/>
              </a:ext>
            </a:extLst>
          </p:cNvPr>
          <p:cNvGrpSpPr/>
          <p:nvPr/>
        </p:nvGrpSpPr>
        <p:grpSpPr>
          <a:xfrm>
            <a:off x="7483432" y="7319602"/>
            <a:ext cx="1623296" cy="904639"/>
            <a:chOff x="4377433" y="5544277"/>
            <a:chExt cx="1217472" cy="678479"/>
          </a:xfrm>
        </p:grpSpPr>
        <p:sp>
          <p:nvSpPr>
            <p:cNvPr id="130"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1" name="Rectangle 130">
              <a:extLst>
                <a:ext uri="{FF2B5EF4-FFF2-40B4-BE49-F238E27FC236}">
                  <a16:creationId xmlns="" xmlns:a16="http://schemas.microsoft.com/office/drawing/2014/main" id="{E1DA7638-0736-4614-A751-357CD15014D1}"/>
                </a:ext>
              </a:extLst>
            </p:cNvPr>
            <p:cNvSpPr/>
            <p:nvPr/>
          </p:nvSpPr>
          <p:spPr>
            <a:xfrm>
              <a:off x="4384192" y="554824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Deliverables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Reports</a:t>
              </a:r>
              <a:endParaRPr lang="en-IN" sz="1200" dirty="0">
                <a:solidFill>
                  <a:schemeClr val="tx2">
                    <a:lumMod val="50000"/>
                  </a:schemeClr>
                </a:solidFill>
                <a:latin typeface="Calibri" panose="020F0502020204030204" pitchFamily="34" charset="0"/>
                <a:cs typeface="Calibri" panose="020F0502020204030204" pitchFamily="34" charset="0"/>
              </a:endParaRP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Release notes</a:t>
              </a:r>
            </a:p>
          </p:txBody>
        </p:sp>
      </p:grpSp>
      <p:grpSp>
        <p:nvGrpSpPr>
          <p:cNvPr id="133" name="Group 132">
            <a:extLst>
              <a:ext uri="{FF2B5EF4-FFF2-40B4-BE49-F238E27FC236}">
                <a16:creationId xmlns="" xmlns:a16="http://schemas.microsoft.com/office/drawing/2014/main" id="{B81A7EBB-7C2D-47A4-9903-9E205C61D002}"/>
              </a:ext>
            </a:extLst>
          </p:cNvPr>
          <p:cNvGrpSpPr/>
          <p:nvPr/>
        </p:nvGrpSpPr>
        <p:grpSpPr>
          <a:xfrm>
            <a:off x="10627980" y="7275723"/>
            <a:ext cx="1614284" cy="904639"/>
            <a:chOff x="4349150" y="5544277"/>
            <a:chExt cx="1210713" cy="678479"/>
          </a:xfrm>
        </p:grpSpPr>
        <p:sp>
          <p:nvSpPr>
            <p:cNvPr id="134" name="Rectangle: Folded Corner 107">
              <a:extLst>
                <a:ext uri="{FF2B5EF4-FFF2-40B4-BE49-F238E27FC236}">
                  <a16:creationId xmlns="" xmlns:a16="http://schemas.microsoft.com/office/drawing/2014/main" id="{740D249C-8F6F-44B9-BECA-A844837A1A18}"/>
                </a:ext>
              </a:extLst>
            </p:cNvPr>
            <p:cNvSpPr/>
            <p:nvPr/>
          </p:nvSpPr>
          <p:spPr>
            <a:xfrm>
              <a:off x="4377433" y="5544277"/>
              <a:ext cx="1015563" cy="678479"/>
            </a:xfrm>
            <a:prstGeom prst="foldedCorner">
              <a:avLst>
                <a:gd name="adj" fmla="val 33905"/>
              </a:avLst>
            </a:prstGeom>
          </p:spPr>
          <p:style>
            <a:lnRef idx="2">
              <a:schemeClr val="accent1"/>
            </a:lnRef>
            <a:fillRef idx="1">
              <a:schemeClr val="lt1"/>
            </a:fillRef>
            <a:effectRef idx="0">
              <a:schemeClr val="accent1"/>
            </a:effectRef>
            <a:fontRef idx="minor">
              <a:schemeClr val="dk1"/>
            </a:fontRef>
          </p:style>
          <p:txBody>
            <a:bodyPr rot="0" spcFirstLastPara="0" vert="horz" wrap="square" lIns="121920" tIns="60960" rIns="121920" bIns="6096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IN" sz="1600">
                <a:latin typeface="Calibri" panose="020F0502020204030204" pitchFamily="34" charset="0"/>
                <a:cs typeface="Calibri" panose="020F0502020204030204" pitchFamily="34" charset="0"/>
              </a:endParaRPr>
            </a:p>
          </p:txBody>
        </p:sp>
        <p:sp>
          <p:nvSpPr>
            <p:cNvPr id="135" name="Rectangle 134">
              <a:extLst>
                <a:ext uri="{FF2B5EF4-FFF2-40B4-BE49-F238E27FC236}">
                  <a16:creationId xmlns="" xmlns:a16="http://schemas.microsoft.com/office/drawing/2014/main" id="{E1DA7638-0736-4614-A751-357CD15014D1}"/>
                </a:ext>
              </a:extLst>
            </p:cNvPr>
            <p:cNvSpPr/>
            <p:nvPr/>
          </p:nvSpPr>
          <p:spPr>
            <a:xfrm>
              <a:off x="4349150" y="5591624"/>
              <a:ext cx="1210713" cy="48474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Training</a:t>
              </a:r>
            </a:p>
            <a:p>
              <a:pPr marL="69834" indent="-69834">
                <a:buFont typeface="Arial" panose="020B0604020202020204" pitchFamily="34" charset="0"/>
                <a:buChar char="•"/>
              </a:pPr>
              <a:r>
                <a:rPr lang="en-IN" sz="1200" dirty="0">
                  <a:solidFill>
                    <a:schemeClr val="tx2">
                      <a:lumMod val="50000"/>
                    </a:schemeClr>
                  </a:solidFill>
                  <a:latin typeface="Calibri" panose="020F0502020204030204" pitchFamily="34" charset="0"/>
                  <a:cs typeface="Calibri" panose="020F0502020204030204" pitchFamily="34" charset="0"/>
                </a:rPr>
                <a:t>Post </a:t>
              </a:r>
              <a:r>
                <a:rPr lang="en-IN" sz="1200" dirty="0" smtClean="0">
                  <a:solidFill>
                    <a:schemeClr val="tx2">
                      <a:lumMod val="50000"/>
                    </a:schemeClr>
                  </a:solidFill>
                  <a:latin typeface="Calibri" panose="020F0502020204030204" pitchFamily="34" charset="0"/>
                  <a:cs typeface="Calibri" panose="020F0502020204030204" pitchFamily="34" charset="0"/>
                </a:rPr>
                <a:t>Implementation</a:t>
              </a:r>
            </a:p>
            <a:p>
              <a:pPr marL="69834" indent="-69834">
                <a:buFont typeface="Arial" panose="020B0604020202020204" pitchFamily="34" charset="0"/>
                <a:buChar char="•"/>
              </a:pPr>
              <a:r>
                <a:rPr lang="en-IN" sz="1200" dirty="0" smtClean="0">
                  <a:solidFill>
                    <a:schemeClr val="tx2">
                      <a:lumMod val="50000"/>
                    </a:schemeClr>
                  </a:solidFill>
                  <a:latin typeface="Calibri" panose="020F0502020204030204" pitchFamily="34" charset="0"/>
                  <a:cs typeface="Calibri" panose="020F0502020204030204" pitchFamily="34" charset="0"/>
                </a:rPr>
                <a:t>Review </a:t>
              </a:r>
              <a:r>
                <a:rPr lang="en-IN" sz="1200" dirty="0">
                  <a:solidFill>
                    <a:schemeClr val="tx2">
                      <a:lumMod val="50000"/>
                    </a:schemeClr>
                  </a:solidFill>
                  <a:latin typeface="Calibri" panose="020F0502020204030204" pitchFamily="34" charset="0"/>
                  <a:cs typeface="Calibri" panose="020F0502020204030204" pitchFamily="34" charset="0"/>
                </a:rPr>
                <a:t>Report</a:t>
              </a:r>
            </a:p>
          </p:txBody>
        </p:sp>
      </p:grpSp>
    </p:spTree>
    <p:extLst>
      <p:ext uri="{BB962C8B-B14F-4D97-AF65-F5344CB8AC3E}">
        <p14:creationId xmlns:p14="http://schemas.microsoft.com/office/powerpoint/2010/main" val="42685514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spire 2020">
      <a:dk1>
        <a:srgbClr val="0A091B"/>
      </a:dk1>
      <a:lt1>
        <a:srgbClr val="F2F2F5"/>
      </a:lt1>
      <a:dk2>
        <a:srgbClr val="858591"/>
      </a:dk2>
      <a:lt2>
        <a:srgbClr val="FFFFFF"/>
      </a:lt2>
      <a:accent1>
        <a:srgbClr val="8C42AD"/>
      </a:accent1>
      <a:accent2>
        <a:srgbClr val="35B6B4"/>
      </a:accent2>
      <a:accent3>
        <a:srgbClr val="2E4496"/>
      </a:accent3>
      <a:accent4>
        <a:srgbClr val="FFD75F"/>
      </a:accent4>
      <a:accent5>
        <a:srgbClr val="E83C61"/>
      </a:accent5>
      <a:accent6>
        <a:srgbClr val="FF8D6D"/>
      </a:accent6>
      <a:hlink>
        <a:srgbClr val="8C42AD"/>
      </a:hlink>
      <a:folHlink>
        <a:srgbClr val="FF61FF"/>
      </a:folHlink>
    </a:clrScheme>
    <a:fontScheme name="Aspire 2020 Calibri">
      <a:majorFont>
        <a:latin typeface="Calibri"/>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3.xml><?xml version="1.0" encoding="utf-8"?>
<a:theme xmlns:a="http://schemas.openxmlformats.org/drawingml/2006/main" name="1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4.xml><?xml version="1.0" encoding="utf-8"?>
<a:theme xmlns:a="http://schemas.openxmlformats.org/drawingml/2006/main" name="2_Motyw pakietu Office">
  <a:themeElements>
    <a:clrScheme name="Pakiet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akiet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pire-presentation-guidelines" id="{C8FE2FE8-54EE-144B-9C54-AB614EC0A1B4}" vid="{03BAE8AE-AD95-FC4B-8A97-C246EE5301D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c7741ed8-a7bd-49c4-be06-4f13806b252f">76CS5CVCPHMC-991991551-52786</_dlc_DocId>
    <_dlc_DocIdUrl xmlns="c7741ed8-a7bd-49c4-be06-4f13806b252f">
      <Url>https://aspiresysinc.sharepoint.com/sites/PolandDelivery/_layouts/15/DocIdRedir.aspx?ID=76CS5CVCPHMC-991991551-52786</Url>
      <Description>76CS5CVCPHMC-991991551-52786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EB492F50155144954B387EF3073AB6" ma:contentTypeVersion="12" ma:contentTypeDescription="Create a new document." ma:contentTypeScope="" ma:versionID="0956ebe3029fac7a0d6947b759dd030c">
  <xsd:schema xmlns:xsd="http://www.w3.org/2001/XMLSchema" xmlns:xs="http://www.w3.org/2001/XMLSchema" xmlns:p="http://schemas.microsoft.com/office/2006/metadata/properties" xmlns:ns2="c7741ed8-a7bd-49c4-be06-4f13806b252f" xmlns:ns3="2eba9128-bbf3-4d1f-ba9e-1cc410f7c4f8" targetNamespace="http://schemas.microsoft.com/office/2006/metadata/properties" ma:root="true" ma:fieldsID="739d5e2b93eb255f974162eaf038747a" ns2:_="" ns3:_="">
    <xsd:import namespace="c7741ed8-a7bd-49c4-be06-4f13806b252f"/>
    <xsd:import namespace="2eba9128-bbf3-4d1f-ba9e-1cc410f7c4f8"/>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741ed8-a7bd-49c4-be06-4f13806b252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eba9128-bbf3-4d1f-ba9e-1cc410f7c4f8"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52E1B39-E682-4DE6-B708-2C7F47461CB1}">
  <ds:schemaRefs>
    <ds:schemaRef ds:uri="http://schemas.microsoft.com/office/2006/metadata/properties"/>
    <ds:schemaRef ds:uri="http://purl.org/dc/term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2eba9128-bbf3-4d1f-ba9e-1cc410f7c4f8"/>
    <ds:schemaRef ds:uri="c7741ed8-a7bd-49c4-be06-4f13806b252f"/>
    <ds:schemaRef ds:uri="http://www.w3.org/XML/1998/namespace"/>
  </ds:schemaRefs>
</ds:datastoreItem>
</file>

<file path=customXml/itemProps2.xml><?xml version="1.0" encoding="utf-8"?>
<ds:datastoreItem xmlns:ds="http://schemas.openxmlformats.org/officeDocument/2006/customXml" ds:itemID="{9DE1FC44-5547-4341-9C26-9D80C7A0E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741ed8-a7bd-49c4-be06-4f13806b252f"/>
    <ds:schemaRef ds:uri="2eba9128-bbf3-4d1f-ba9e-1cc410f7c4f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F9E6DD8-B41C-43F8-8909-34617B99122E}">
  <ds:schemaRefs>
    <ds:schemaRef ds:uri="http://schemas.microsoft.com/sharepoint/v3/contenttype/forms"/>
  </ds:schemaRefs>
</ds:datastoreItem>
</file>

<file path=customXml/itemProps4.xml><?xml version="1.0" encoding="utf-8"?>
<ds:datastoreItem xmlns:ds="http://schemas.openxmlformats.org/officeDocument/2006/customXml" ds:itemID="{1C294BEF-22B9-4AC9-A14F-422B9450862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Aspire Systems PPT Template</Template>
  <TotalTime>1059</TotalTime>
  <Words>1055</Words>
  <Application>Microsoft Office PowerPoint</Application>
  <PresentationFormat>Custom</PresentationFormat>
  <Paragraphs>170</Paragraphs>
  <Slides>14</Slides>
  <Notes>0</Notes>
  <HiddenSlides>0</HiddenSlides>
  <MMClips>0</MMClips>
  <ScaleCrop>false</ScaleCrop>
  <HeadingPairs>
    <vt:vector size="4" baseType="variant">
      <vt:variant>
        <vt:lpstr>Theme</vt:lpstr>
      </vt:variant>
      <vt:variant>
        <vt:i4>4</vt:i4>
      </vt:variant>
      <vt:variant>
        <vt:lpstr>Slide Titles</vt:lpstr>
      </vt:variant>
      <vt:variant>
        <vt:i4>14</vt:i4>
      </vt:variant>
    </vt:vector>
  </HeadingPairs>
  <TitlesOfParts>
    <vt:vector size="18" baseType="lpstr">
      <vt:lpstr>Office Theme</vt:lpstr>
      <vt:lpstr>Motyw pakietu Office</vt:lpstr>
      <vt:lpstr>1_Motyw pakietu Office</vt:lpstr>
      <vt:lpstr>2_Motyw pakietu Office</vt:lpstr>
      <vt:lpstr>DevOps Assessment Proposal</vt:lpstr>
      <vt:lpstr>InTRODUCTION </vt:lpstr>
      <vt:lpstr>Scope </vt:lpstr>
      <vt:lpstr>DevOps - Why us?</vt:lpstr>
      <vt:lpstr>Assessment and GAP ANALYSIS</vt:lpstr>
      <vt:lpstr>PowerPoint Presentation</vt:lpstr>
      <vt:lpstr>BraNCHING STRATEGY</vt:lpstr>
      <vt:lpstr>Philosophy &amp; Approach</vt:lpstr>
      <vt:lpstr>PowerPoint Presentation</vt:lpstr>
      <vt:lpstr>Tools and Skillsets</vt:lpstr>
      <vt:lpstr>Case Study1 - Custom Product for a Banking and Financial Services Company</vt:lpstr>
      <vt:lpstr>Case Study 2 - Migration to AWS on Containers - US courseware     division to a private equity Firm</vt:lpstr>
      <vt:lpstr>Assumptions &amp; Out of Scope</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Bigil Avarachan</dc:creator>
  <cp:lastModifiedBy>Sudhakar Chavali</cp:lastModifiedBy>
  <cp:revision>99</cp:revision>
  <dcterms:created xsi:type="dcterms:W3CDTF">2021-03-15T08:21:49Z</dcterms:created>
  <dcterms:modified xsi:type="dcterms:W3CDTF">2021-05-20T15:47:40Z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0x0101002DEB492F50155144954B387EF3073AB6</vt:lpwstr>
  </property>
  <property fmtid="{D5CDD505-2E9C-101B-9397-08002B2CF9AE}" pid="3" name="_dlc_DocIdItemGuid">
    <vt:lpwstr>1d7a14c8-e3e0-4102-af26-20f89bc8d10c</vt:lpwstr>
  </property>
</Properties>
</file>