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 id="2147483687" r:id="rId6"/>
  </p:sldMasterIdLst>
  <p:notesMasterIdLst>
    <p:notesMasterId r:id="rId25"/>
  </p:notesMasterIdLst>
  <p:sldIdLst>
    <p:sldId id="371" r:id="rId7"/>
    <p:sldId id="297" r:id="rId8"/>
    <p:sldId id="1223" r:id="rId9"/>
    <p:sldId id="1227" r:id="rId10"/>
    <p:sldId id="1225" r:id="rId11"/>
    <p:sldId id="1240" r:id="rId12"/>
    <p:sldId id="1231" r:id="rId13"/>
    <p:sldId id="1235" r:id="rId14"/>
    <p:sldId id="1232" r:id="rId15"/>
    <p:sldId id="1234" r:id="rId16"/>
    <p:sldId id="1236" r:id="rId17"/>
    <p:sldId id="1244" r:id="rId18"/>
    <p:sldId id="1237" r:id="rId19"/>
    <p:sldId id="1241" r:id="rId20"/>
    <p:sldId id="1239" r:id="rId21"/>
    <p:sldId id="1245" r:id="rId22"/>
    <p:sldId id="1243" r:id="rId23"/>
    <p:sldId id="378" r:id="rId24"/>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8" autoAdjust="0"/>
    <p:restoredTop sz="96441" autoAdjust="0"/>
  </p:normalViewPr>
  <p:slideViewPr>
    <p:cSldViewPr snapToGrid="0">
      <p:cViewPr>
        <p:scale>
          <a:sx n="73" d="100"/>
          <a:sy n="73" d="100"/>
        </p:scale>
        <p:origin x="-72" y="924"/>
      </p:cViewPr>
      <p:guideLst>
        <p:guide orient="horz" pos="3240"/>
        <p:guide pos="5760"/>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100" d="100"/>
          <a:sy n="100" d="100"/>
        </p:scale>
        <p:origin x="269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5CA12-A99F-40D7-8A64-6FB4FB225C80}" type="datetimeFigureOut">
              <a:rPr lang="en-GB" smtClean="0"/>
              <a:t>25/03/2021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EB568-2DC2-4BEE-BAB4-F23C67ABA13F}" type="slidenum">
              <a:rPr lang="en-GB" smtClean="0"/>
              <a:t>‹#›</a:t>
            </a:fld>
            <a:endParaRPr lang="en-GB" dirty="0"/>
          </a:p>
        </p:txBody>
      </p:sp>
    </p:spTree>
    <p:extLst>
      <p:ext uri="{BB962C8B-B14F-4D97-AF65-F5344CB8AC3E}">
        <p14:creationId xmlns:p14="http://schemas.microsoft.com/office/powerpoint/2010/main" val="283101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Click on the icon to add background picture.</a:t>
            </a:r>
          </a:p>
          <a:p>
            <a:r>
              <a:rPr lang="pl-PL" dirty="0"/>
              <a:t>Right click on the photo and use CROP option to adjust its position.</a:t>
            </a:r>
          </a:p>
          <a:p>
            <a:r>
              <a:rPr lang="pl-PL" dirty="0"/>
              <a:t>Please only use photos with a clean, bright background so the title, date and Aspire logo stands out.</a:t>
            </a:r>
          </a:p>
          <a:p>
            <a:r>
              <a:rPr lang="pl-PL" dirty="0"/>
              <a:t>Samples with photos are in the last section of this template.</a:t>
            </a:r>
            <a:endParaRPr lang="en-GB" dirty="0"/>
          </a:p>
        </p:txBody>
      </p:sp>
      <p:sp>
        <p:nvSpPr>
          <p:cNvPr id="4" name="Slide Number Placeholder 3"/>
          <p:cNvSpPr>
            <a:spLocks noGrp="1"/>
          </p:cNvSpPr>
          <p:nvPr>
            <p:ph type="sldNum" sz="quarter" idx="5"/>
          </p:nvPr>
        </p:nvSpPr>
        <p:spPr/>
        <p:txBody>
          <a:bodyPr/>
          <a:lstStyle/>
          <a:p>
            <a:fld id="{46CEB568-2DC2-4BEE-BAB4-F23C67ABA13F}" type="slidenum">
              <a:rPr lang="en-GB" smtClean="0"/>
              <a:t>1</a:t>
            </a:fld>
            <a:endParaRPr lang="en-GB" dirty="0"/>
          </a:p>
        </p:txBody>
      </p:sp>
    </p:spTree>
    <p:extLst>
      <p:ext uri="{BB962C8B-B14F-4D97-AF65-F5344CB8AC3E}">
        <p14:creationId xmlns:p14="http://schemas.microsoft.com/office/powerpoint/2010/main" val="351471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2.sv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xmlns="" id="{348DF747-61F3-4E3D-ACBC-FD3DE421179C}"/>
              </a:ext>
            </a:extLst>
          </p:cNvPr>
          <p:cNvSpPr>
            <a:spLocks noGrp="1"/>
          </p:cNvSpPr>
          <p:nvPr>
            <p:ph type="pic" sz="quarter" idx="12" hasCustomPrompt="1"/>
          </p:nvPr>
        </p:nvSpPr>
        <p:spPr>
          <a:xfrm>
            <a:off x="0" y="1"/>
            <a:ext cx="18288000" cy="10286998"/>
          </a:xfrm>
          <a:prstGeom prst="rect">
            <a:avLst/>
          </a:prstGeom>
          <a:solidFill>
            <a:schemeClr val="accent2"/>
          </a:solidFill>
        </p:spPr>
        <p:txBody>
          <a:bodyPr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
        <p:nvSpPr>
          <p:cNvPr id="2" name="Title 1">
            <a:extLst>
              <a:ext uri="{FF2B5EF4-FFF2-40B4-BE49-F238E27FC236}">
                <a16:creationId xmlns:a16="http://schemas.microsoft.com/office/drawing/2014/main" xmlns="" id="{DAF5A823-F9C7-4D78-BEEA-821AAD090050}"/>
              </a:ext>
            </a:extLst>
          </p:cNvPr>
          <p:cNvSpPr>
            <a:spLocks noGrp="1"/>
          </p:cNvSpPr>
          <p:nvPr>
            <p:ph type="title" hasCustomPrompt="1"/>
          </p:nvPr>
        </p:nvSpPr>
        <p:spPr>
          <a:xfrm>
            <a:off x="1228724" y="1555049"/>
            <a:ext cx="6463847" cy="2641813"/>
          </a:xfrm>
          <a:prstGeom prst="rect">
            <a:avLst/>
          </a:prstGeom>
        </p:spPr>
        <p:txBody>
          <a:bodyPr wrap="square" lIns="0" tIns="0" rIns="0" bIns="0">
            <a:spAutoFit/>
          </a:bodyPr>
          <a:lstStyle>
            <a:lvl1pPr>
              <a:lnSpc>
                <a:spcPts val="6800"/>
              </a:lnSpc>
              <a:defRPr sz="7200" b="1" cap="all" baseline="0">
                <a:solidFill>
                  <a:schemeClr val="bg1">
                    <a:lumMod val="10000"/>
                  </a:schemeClr>
                </a:solidFill>
                <a:latin typeface="Calibri" panose="020F0502020204030204" pitchFamily="34" charset="0"/>
                <a:cs typeface="Calibri" panose="020F0502020204030204" pitchFamily="34" charset="0"/>
              </a:defRPr>
            </a:lvl1pPr>
          </a:lstStyle>
          <a:p>
            <a:r>
              <a:rPr lang="pl-PL" dirty="0"/>
              <a:t>presentation</a:t>
            </a:r>
            <a:r>
              <a:rPr lang="en-GB" dirty="0"/>
              <a:t> TITLE, CALIBRI BOLD, </a:t>
            </a:r>
            <a:r>
              <a:rPr lang="pl-PL" dirty="0"/>
              <a:t>72</a:t>
            </a:r>
            <a:r>
              <a:rPr lang="en-GB" dirty="0"/>
              <a:t> PT</a:t>
            </a:r>
          </a:p>
        </p:txBody>
      </p:sp>
      <p:sp>
        <p:nvSpPr>
          <p:cNvPr id="3" name="Text Placeholder 10">
            <a:extLst>
              <a:ext uri="{FF2B5EF4-FFF2-40B4-BE49-F238E27FC236}">
                <a16:creationId xmlns:a16="http://schemas.microsoft.com/office/drawing/2014/main" xmlns="" id="{BF123548-86B5-4EE5-8CBC-9F16B16DC4C9}"/>
              </a:ext>
            </a:extLst>
          </p:cNvPr>
          <p:cNvSpPr>
            <a:spLocks noGrp="1"/>
          </p:cNvSpPr>
          <p:nvPr>
            <p:ph type="body" sz="quarter" idx="10" hasCustomPrompt="1"/>
          </p:nvPr>
        </p:nvSpPr>
        <p:spPr>
          <a:xfrm>
            <a:off x="1228723" y="7506697"/>
            <a:ext cx="6463847" cy="312073"/>
          </a:xfrm>
          <a:prstGeom prst="rect">
            <a:avLst/>
          </a:prstGeom>
        </p:spPr>
        <p:txBody>
          <a:bodyPr lIns="0" tIns="0" rIns="0" bIns="0">
            <a:spAutoFit/>
          </a:bodyPr>
          <a:lstStyle>
            <a:lvl1pPr marL="0" indent="0">
              <a:lnSpc>
                <a:spcPts val="2400"/>
              </a:lnSpc>
              <a:spcBef>
                <a:spcPts val="0"/>
              </a:spcBef>
              <a:buFontTx/>
              <a:buNone/>
              <a:defRPr sz="2400">
                <a:solidFill>
                  <a:schemeClr val="bg1">
                    <a:lumMod val="10000"/>
                  </a:schemeClr>
                </a:solidFill>
                <a:latin typeface="Calibri Light" panose="020F0302020204030204" pitchFamily="34" charset="0"/>
                <a:cs typeface="Calibri Light" panose="020F0302020204030204" pitchFamily="34" charset="0"/>
              </a:defRPr>
            </a:lvl1pPr>
            <a:lvl2pPr>
              <a:defRPr sz="3200">
                <a:latin typeface="Calibri Light" panose="020F0302020204030204" pitchFamily="34" charset="0"/>
                <a:cs typeface="Calibri Light" panose="020F0302020204030204" pitchFamily="34" charset="0"/>
              </a:defRPr>
            </a:lvl2pPr>
            <a:lvl3pPr>
              <a:defRPr sz="2800">
                <a:latin typeface="Calibri Light" panose="020F0302020204030204" pitchFamily="34" charset="0"/>
                <a:cs typeface="Calibri Light" panose="020F0302020204030204" pitchFamily="34" charset="0"/>
              </a:defRPr>
            </a:lvl3pPr>
            <a:lvl4pPr>
              <a:defRPr sz="2400">
                <a:latin typeface="Calibri Light" panose="020F0302020204030204" pitchFamily="34" charset="0"/>
                <a:cs typeface="Calibri Light" panose="020F0302020204030204" pitchFamily="34" charset="0"/>
              </a:defRPr>
            </a:lvl4pPr>
            <a:lvl5pPr>
              <a:defRPr sz="2400">
                <a:latin typeface="Calibri Light" panose="020F0302020204030204" pitchFamily="34" charset="0"/>
                <a:cs typeface="Calibri Light" panose="020F0302020204030204" pitchFamily="34" charset="0"/>
              </a:defRPr>
            </a:lvl5pPr>
          </a:lstStyle>
          <a:p>
            <a:pPr lvl="0"/>
            <a:r>
              <a:rPr lang="pl-PL" dirty="0"/>
              <a:t>Place, Date (Calibri Light, 24 pt)</a:t>
            </a:r>
            <a:endParaRPr lang="en-GB" dirty="0"/>
          </a:p>
        </p:txBody>
      </p:sp>
      <p:sp>
        <p:nvSpPr>
          <p:cNvPr id="10" name="Picture Placeholder 13">
            <a:extLst>
              <a:ext uri="{FF2B5EF4-FFF2-40B4-BE49-F238E27FC236}">
                <a16:creationId xmlns:a16="http://schemas.microsoft.com/office/drawing/2014/main" xmlns="" id="{C7FAD685-821B-4576-ACDE-75F7BF30E1A7}"/>
              </a:ext>
            </a:extLst>
          </p:cNvPr>
          <p:cNvSpPr>
            <a:spLocks noGrp="1"/>
          </p:cNvSpPr>
          <p:nvPr>
            <p:ph type="pic" sz="quarter" idx="13" hasCustomPrompt="1"/>
          </p:nvPr>
        </p:nvSpPr>
        <p:spPr>
          <a:xfrm>
            <a:off x="-1" y="1109018"/>
            <a:ext cx="809625" cy="1619250"/>
          </a:xfrm>
          <a:prstGeom prst="rect">
            <a:avLst/>
          </a:prstGeom>
          <a:ln>
            <a:noFill/>
          </a:ln>
        </p:spPr>
        <p:txBody>
          <a:bodyPr anchor="ctr" anchorCtr="0"/>
          <a:lstStyle>
            <a:lvl1pPr marL="0" indent="0" algn="ctr">
              <a:buFontTx/>
              <a:buNone/>
              <a:defRPr sz="1800"/>
            </a:lvl1pPr>
          </a:lstStyle>
          <a:p>
            <a:r>
              <a:rPr lang="pl-PL" dirty="0"/>
              <a:t>&gt;</a:t>
            </a:r>
            <a:endParaRPr lang="en-GB" dirty="0"/>
          </a:p>
        </p:txBody>
      </p:sp>
      <p:sp>
        <p:nvSpPr>
          <p:cNvPr id="18" name="Picture Placeholder 17">
            <a:extLst>
              <a:ext uri="{FF2B5EF4-FFF2-40B4-BE49-F238E27FC236}">
                <a16:creationId xmlns:a16="http://schemas.microsoft.com/office/drawing/2014/main" xmlns="" id="{EC4C3586-4BCD-4E25-B395-8D8CB54D50E2}"/>
              </a:ext>
            </a:extLst>
          </p:cNvPr>
          <p:cNvSpPr>
            <a:spLocks noGrp="1"/>
          </p:cNvSpPr>
          <p:nvPr>
            <p:ph type="pic" sz="quarter" idx="14" hasCustomPrompt="1"/>
          </p:nvPr>
        </p:nvSpPr>
        <p:spPr>
          <a:xfrm>
            <a:off x="1228722" y="8671885"/>
            <a:ext cx="4724399" cy="762000"/>
          </a:xfrm>
          <a:prstGeom prst="rect">
            <a:avLst/>
          </a:prstGeom>
        </p:spPr>
        <p:txBody>
          <a:bodyPr anchor="ctr" anchorCtr="0"/>
          <a:lstStyle>
            <a:lvl1pPr marL="0" indent="0" algn="ctr">
              <a:buFontTx/>
              <a:buNone/>
              <a:defRPr sz="1800"/>
            </a:lvl1pPr>
          </a:lstStyle>
          <a:p>
            <a:r>
              <a:rPr lang="pl-PL" dirty="0"/>
              <a:t>^</a:t>
            </a:r>
            <a:endParaRPr lang="en-GB" dirty="0"/>
          </a:p>
        </p:txBody>
      </p:sp>
    </p:spTree>
    <p:extLst>
      <p:ext uri="{BB962C8B-B14F-4D97-AF65-F5344CB8AC3E}">
        <p14:creationId xmlns:p14="http://schemas.microsoft.com/office/powerpoint/2010/main" val="210914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photo, dark">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xmlns="" id="{B2A4F4AB-8AB3-40FA-8B68-587A73F975A9}"/>
              </a:ext>
            </a:extLst>
          </p:cNvPr>
          <p:cNvSpPr>
            <a:spLocks noGrp="1"/>
          </p:cNvSpPr>
          <p:nvPr>
            <p:ph type="pic" sz="quarter" idx="11" hasCustomPrompt="1"/>
          </p:nvPr>
        </p:nvSpPr>
        <p:spPr>
          <a:xfrm>
            <a:off x="12192000" y="1"/>
            <a:ext cx="6096000" cy="10286999"/>
          </a:xfrm>
          <a:custGeom>
            <a:avLst/>
            <a:gdLst>
              <a:gd name="connsiteX0" fmla="*/ 5322354 w 6096000"/>
              <a:gd name="connsiteY0" fmla="*/ 9370028 h 10286999"/>
              <a:gd name="connsiteX1" fmla="*/ 5034354 w 6096000"/>
              <a:gd name="connsiteY1" fmla="*/ 9658028 h 10286999"/>
              <a:gd name="connsiteX2" fmla="*/ 5322354 w 6096000"/>
              <a:gd name="connsiteY2" fmla="*/ 9946028 h 10286999"/>
              <a:gd name="connsiteX3" fmla="*/ 5610354 w 6096000"/>
              <a:gd name="connsiteY3" fmla="*/ 9658028 h 10286999"/>
              <a:gd name="connsiteX4" fmla="*/ 5322354 w 6096000"/>
              <a:gd name="connsiteY4" fmla="*/ 9370028 h 10286999"/>
              <a:gd name="connsiteX5" fmla="*/ 5324008 w 6096000"/>
              <a:gd name="connsiteY5" fmla="*/ 1304617 h 10286999"/>
              <a:gd name="connsiteX6" fmla="*/ 5162396 w 6096000"/>
              <a:gd name="connsiteY6" fmla="*/ 1442218 h 10286999"/>
              <a:gd name="connsiteX7" fmla="*/ 5485616 w 6096000"/>
              <a:gd name="connsiteY7" fmla="*/ 1442218 h 10286999"/>
              <a:gd name="connsiteX8" fmla="*/ 5324006 w 6096000"/>
              <a:gd name="connsiteY8" fmla="*/ 1057990 h 10286999"/>
              <a:gd name="connsiteX9" fmla="*/ 5078168 w 6096000"/>
              <a:gd name="connsiteY9" fmla="*/ 1388767 h 10286999"/>
              <a:gd name="connsiteX10" fmla="*/ 5127680 w 6096000"/>
              <a:gd name="connsiteY10" fmla="*/ 1423325 h 10286999"/>
              <a:gd name="connsiteX11" fmla="*/ 5324006 w 6096000"/>
              <a:gd name="connsiteY11" fmla="*/ 1216215 h 10286999"/>
              <a:gd name="connsiteX12" fmla="*/ 5520724 w 6096000"/>
              <a:gd name="connsiteY12" fmla="*/ 1423325 h 10286999"/>
              <a:gd name="connsiteX13" fmla="*/ 5569768 w 6096000"/>
              <a:gd name="connsiteY13" fmla="*/ 1390893 h 10286999"/>
              <a:gd name="connsiteX14" fmla="*/ 5455152 w 6096000"/>
              <a:gd name="connsiteY14" fmla="*/ 729653 h 10286999"/>
              <a:gd name="connsiteX15" fmla="*/ 5637464 w 6096000"/>
              <a:gd name="connsiteY15" fmla="*/ 1316346 h 10286999"/>
              <a:gd name="connsiteX16" fmla="*/ 5455152 w 6096000"/>
              <a:gd name="connsiteY16" fmla="*/ 729653 h 10286999"/>
              <a:gd name="connsiteX17" fmla="*/ 5192860 w 6096000"/>
              <a:gd name="connsiteY17" fmla="*/ 729653 h 10286999"/>
              <a:gd name="connsiteX18" fmla="*/ 5010548 w 6096000"/>
              <a:gd name="connsiteY18" fmla="*/ 1316346 h 10286999"/>
              <a:gd name="connsiteX19" fmla="*/ 5324008 w 6096000"/>
              <a:gd name="connsiteY19" fmla="*/ 592446 h 10286999"/>
              <a:gd name="connsiteX20" fmla="*/ 5024560 w 6096000"/>
              <a:gd name="connsiteY20" fmla="*/ 1337443 h 10286999"/>
              <a:gd name="connsiteX21" fmla="*/ 5057544 w 6096000"/>
              <a:gd name="connsiteY21" fmla="*/ 1372394 h 10286999"/>
              <a:gd name="connsiteX22" fmla="*/ 5324008 w 6096000"/>
              <a:gd name="connsiteY22" fmla="*/ 899686 h 10286999"/>
              <a:gd name="connsiteX23" fmla="*/ 5590944 w 6096000"/>
              <a:gd name="connsiteY23" fmla="*/ 1372394 h 10286999"/>
              <a:gd name="connsiteX24" fmla="*/ 5623532 w 6096000"/>
              <a:gd name="connsiteY24" fmla="*/ 1337443 h 10286999"/>
              <a:gd name="connsiteX25" fmla="*/ 0 w 6096000"/>
              <a:gd name="connsiteY25" fmla="*/ 0 h 10286999"/>
              <a:gd name="connsiteX26" fmla="*/ 6096000 w 6096000"/>
              <a:gd name="connsiteY26" fmla="*/ 0 h 10286999"/>
              <a:gd name="connsiteX27" fmla="*/ 6096000 w 6096000"/>
              <a:gd name="connsiteY27" fmla="*/ 10286999 h 10286999"/>
              <a:gd name="connsiteX28" fmla="*/ 0 w 6096000"/>
              <a:gd name="connsiteY28" fmla="*/ 10286999 h 1028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6999">
                <a:moveTo>
                  <a:pt x="5322354" y="9370028"/>
                </a:moveTo>
                <a:cubicBezTo>
                  <a:pt x="5163296" y="9370028"/>
                  <a:pt x="5034354" y="9498970"/>
                  <a:pt x="5034354" y="9658028"/>
                </a:cubicBezTo>
                <a:cubicBezTo>
                  <a:pt x="5034354" y="9817086"/>
                  <a:pt x="5163296" y="9946028"/>
                  <a:pt x="5322354" y="9946028"/>
                </a:cubicBezTo>
                <a:cubicBezTo>
                  <a:pt x="5481412" y="9946028"/>
                  <a:pt x="5610354" y="9817086"/>
                  <a:pt x="5610354" y="9658028"/>
                </a:cubicBezTo>
                <a:cubicBezTo>
                  <a:pt x="5610354" y="9498970"/>
                  <a:pt x="5481412" y="9370028"/>
                  <a:pt x="5322354" y="9370028"/>
                </a:cubicBezTo>
                <a:close/>
                <a:moveTo>
                  <a:pt x="5324008" y="1304617"/>
                </a:moveTo>
                <a:lnTo>
                  <a:pt x="5162396" y="1442218"/>
                </a:lnTo>
                <a:cubicBezTo>
                  <a:pt x="5247020" y="1483939"/>
                  <a:pt x="5373128" y="1495668"/>
                  <a:pt x="5485616" y="1442218"/>
                </a:cubicBezTo>
                <a:close/>
                <a:moveTo>
                  <a:pt x="5324006" y="1057990"/>
                </a:moveTo>
                <a:lnTo>
                  <a:pt x="5078168" y="1388767"/>
                </a:lnTo>
                <a:cubicBezTo>
                  <a:pt x="5092572" y="1402701"/>
                  <a:pt x="5108632" y="1414036"/>
                  <a:pt x="5127680" y="1423325"/>
                </a:cubicBezTo>
                <a:lnTo>
                  <a:pt x="5324006" y="1216215"/>
                </a:lnTo>
                <a:lnTo>
                  <a:pt x="5520724" y="1423325"/>
                </a:lnTo>
                <a:cubicBezTo>
                  <a:pt x="5537176" y="1414036"/>
                  <a:pt x="5555834" y="1402701"/>
                  <a:pt x="5569768" y="1390893"/>
                </a:cubicBezTo>
                <a:close/>
                <a:moveTo>
                  <a:pt x="5455152" y="729653"/>
                </a:moveTo>
                <a:lnTo>
                  <a:pt x="5637464" y="1316346"/>
                </a:lnTo>
                <a:cubicBezTo>
                  <a:pt x="5789786" y="1109315"/>
                  <a:pt x="5696348" y="815929"/>
                  <a:pt x="5455152" y="729653"/>
                </a:cubicBezTo>
                <a:close/>
                <a:moveTo>
                  <a:pt x="5192860" y="729653"/>
                </a:moveTo>
                <a:cubicBezTo>
                  <a:pt x="4952140" y="815929"/>
                  <a:pt x="4858228" y="1109315"/>
                  <a:pt x="5010548" y="1316346"/>
                </a:cubicBezTo>
                <a:close/>
                <a:moveTo>
                  <a:pt x="5324008" y="592446"/>
                </a:moveTo>
                <a:lnTo>
                  <a:pt x="5024560" y="1337443"/>
                </a:lnTo>
                <a:cubicBezTo>
                  <a:pt x="5038492" y="1353895"/>
                  <a:pt x="5047782" y="1365231"/>
                  <a:pt x="5057544" y="1372394"/>
                </a:cubicBezTo>
                <a:lnTo>
                  <a:pt x="5324008" y="899686"/>
                </a:lnTo>
                <a:lnTo>
                  <a:pt x="5590944" y="1372394"/>
                </a:lnTo>
                <a:cubicBezTo>
                  <a:pt x="5607474" y="1355942"/>
                  <a:pt x="5618888" y="1342087"/>
                  <a:pt x="5623532" y="1337443"/>
                </a:cubicBezTo>
                <a:close/>
                <a:moveTo>
                  <a:pt x="0" y="0"/>
                </a:moveTo>
                <a:lnTo>
                  <a:pt x="6096000" y="0"/>
                </a:lnTo>
                <a:lnTo>
                  <a:pt x="6096000" y="10286999"/>
                </a:lnTo>
                <a:lnTo>
                  <a:pt x="0" y="10286999"/>
                </a:lnTo>
                <a:close/>
              </a:path>
            </a:pathLst>
          </a:custGeom>
          <a:solidFill>
            <a:schemeClr val="accent2"/>
          </a:solidFill>
        </p:spPr>
        <p:txBody>
          <a:bodyPr wrap="square" lIns="1080000" rIns="1080000" anchor="ctr" anchorCtr="0">
            <a:noAutofit/>
          </a:bodyPr>
          <a:lstStyle>
            <a:lvl1pPr marL="0" indent="0" algn="ctr">
              <a:buFontTx/>
              <a:buNone/>
              <a:defRPr>
                <a:solidFill>
                  <a:schemeClr val="bg2">
                    <a:alpha val="50000"/>
                  </a:schemeClr>
                </a:solidFill>
              </a:defRPr>
            </a:lvl1pPr>
          </a:lstStyle>
          <a:p>
            <a:r>
              <a:rPr lang="pl-PL" dirty="0"/>
              <a:t>Click on the icon to add picture</a:t>
            </a: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271425"/>
            <a:ext cx="809625" cy="1619250"/>
          </a:xfrm>
          <a:prstGeom prst="rect">
            <a:avLst/>
          </a:prstGeom>
        </p:spPr>
      </p:pic>
      <p:sp>
        <p:nvSpPr>
          <p:cNvPr id="24" name="Oval 23">
            <a:extLst>
              <a:ext uri="{FF2B5EF4-FFF2-40B4-BE49-F238E27FC236}">
                <a16:creationId xmlns:a16="http://schemas.microsoft.com/office/drawing/2014/main" xmlns="" id="{F2B4F968-0455-4905-BFDC-C879937C1C5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6" name="Title 1">
            <a:extLst>
              <a:ext uri="{FF2B5EF4-FFF2-40B4-BE49-F238E27FC236}">
                <a16:creationId xmlns:a16="http://schemas.microsoft.com/office/drawing/2014/main" xmlns="" id="{892B9F98-2E53-4359-BF10-7BB104CA8504}"/>
              </a:ext>
            </a:extLst>
          </p:cNvPr>
          <p:cNvSpPr>
            <a:spLocks noGrp="1"/>
          </p:cNvSpPr>
          <p:nvPr>
            <p:ph type="title" hasCustomPrompt="1"/>
          </p:nvPr>
        </p:nvSpPr>
        <p:spPr>
          <a:xfrm>
            <a:off x="1228725" y="762008"/>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41007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 photo, b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3643B7F-E240-478A-AB76-30C6B0CCBD0F}"/>
              </a:ext>
            </a:extLst>
          </p:cNvPr>
          <p:cNvSpPr/>
          <p:nvPr userDrawn="1"/>
        </p:nvSpPr>
        <p:spPr>
          <a:xfrm>
            <a:off x="16373856" y="0"/>
            <a:ext cx="1914144" cy="1914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Picture Placeholder 22">
            <a:extLst>
              <a:ext uri="{FF2B5EF4-FFF2-40B4-BE49-F238E27FC236}">
                <a16:creationId xmlns:a16="http://schemas.microsoft.com/office/drawing/2014/main" xmlns="" id="{B2A4F4AB-8AB3-40FA-8B68-587A73F975A9}"/>
              </a:ext>
            </a:extLst>
          </p:cNvPr>
          <p:cNvSpPr>
            <a:spLocks noGrp="1"/>
          </p:cNvSpPr>
          <p:nvPr>
            <p:ph type="pic" sz="quarter" idx="11" hasCustomPrompt="1"/>
          </p:nvPr>
        </p:nvSpPr>
        <p:spPr>
          <a:xfrm>
            <a:off x="12192000" y="1"/>
            <a:ext cx="6096000" cy="10286999"/>
          </a:xfrm>
          <a:custGeom>
            <a:avLst/>
            <a:gdLst>
              <a:gd name="connsiteX0" fmla="*/ 5322354 w 6096000"/>
              <a:gd name="connsiteY0" fmla="*/ 9370028 h 10286999"/>
              <a:gd name="connsiteX1" fmla="*/ 5034354 w 6096000"/>
              <a:gd name="connsiteY1" fmla="*/ 9658028 h 10286999"/>
              <a:gd name="connsiteX2" fmla="*/ 5322354 w 6096000"/>
              <a:gd name="connsiteY2" fmla="*/ 9946028 h 10286999"/>
              <a:gd name="connsiteX3" fmla="*/ 5610354 w 6096000"/>
              <a:gd name="connsiteY3" fmla="*/ 9658028 h 10286999"/>
              <a:gd name="connsiteX4" fmla="*/ 5322354 w 6096000"/>
              <a:gd name="connsiteY4" fmla="*/ 9370028 h 10286999"/>
              <a:gd name="connsiteX5" fmla="*/ 5324008 w 6096000"/>
              <a:gd name="connsiteY5" fmla="*/ 1304617 h 10286999"/>
              <a:gd name="connsiteX6" fmla="*/ 5162396 w 6096000"/>
              <a:gd name="connsiteY6" fmla="*/ 1442218 h 10286999"/>
              <a:gd name="connsiteX7" fmla="*/ 5485616 w 6096000"/>
              <a:gd name="connsiteY7" fmla="*/ 1442218 h 10286999"/>
              <a:gd name="connsiteX8" fmla="*/ 5324006 w 6096000"/>
              <a:gd name="connsiteY8" fmla="*/ 1057990 h 10286999"/>
              <a:gd name="connsiteX9" fmla="*/ 5078168 w 6096000"/>
              <a:gd name="connsiteY9" fmla="*/ 1388767 h 10286999"/>
              <a:gd name="connsiteX10" fmla="*/ 5127680 w 6096000"/>
              <a:gd name="connsiteY10" fmla="*/ 1423325 h 10286999"/>
              <a:gd name="connsiteX11" fmla="*/ 5324006 w 6096000"/>
              <a:gd name="connsiteY11" fmla="*/ 1216215 h 10286999"/>
              <a:gd name="connsiteX12" fmla="*/ 5520724 w 6096000"/>
              <a:gd name="connsiteY12" fmla="*/ 1423325 h 10286999"/>
              <a:gd name="connsiteX13" fmla="*/ 5569768 w 6096000"/>
              <a:gd name="connsiteY13" fmla="*/ 1390893 h 10286999"/>
              <a:gd name="connsiteX14" fmla="*/ 5455152 w 6096000"/>
              <a:gd name="connsiteY14" fmla="*/ 729653 h 10286999"/>
              <a:gd name="connsiteX15" fmla="*/ 5637464 w 6096000"/>
              <a:gd name="connsiteY15" fmla="*/ 1316346 h 10286999"/>
              <a:gd name="connsiteX16" fmla="*/ 5455152 w 6096000"/>
              <a:gd name="connsiteY16" fmla="*/ 729653 h 10286999"/>
              <a:gd name="connsiteX17" fmla="*/ 5192860 w 6096000"/>
              <a:gd name="connsiteY17" fmla="*/ 729653 h 10286999"/>
              <a:gd name="connsiteX18" fmla="*/ 5010548 w 6096000"/>
              <a:gd name="connsiteY18" fmla="*/ 1316346 h 10286999"/>
              <a:gd name="connsiteX19" fmla="*/ 5324008 w 6096000"/>
              <a:gd name="connsiteY19" fmla="*/ 592446 h 10286999"/>
              <a:gd name="connsiteX20" fmla="*/ 5024560 w 6096000"/>
              <a:gd name="connsiteY20" fmla="*/ 1337443 h 10286999"/>
              <a:gd name="connsiteX21" fmla="*/ 5057544 w 6096000"/>
              <a:gd name="connsiteY21" fmla="*/ 1372394 h 10286999"/>
              <a:gd name="connsiteX22" fmla="*/ 5324008 w 6096000"/>
              <a:gd name="connsiteY22" fmla="*/ 899686 h 10286999"/>
              <a:gd name="connsiteX23" fmla="*/ 5590944 w 6096000"/>
              <a:gd name="connsiteY23" fmla="*/ 1372394 h 10286999"/>
              <a:gd name="connsiteX24" fmla="*/ 5623532 w 6096000"/>
              <a:gd name="connsiteY24" fmla="*/ 1337443 h 10286999"/>
              <a:gd name="connsiteX25" fmla="*/ 0 w 6096000"/>
              <a:gd name="connsiteY25" fmla="*/ 0 h 10286999"/>
              <a:gd name="connsiteX26" fmla="*/ 6096000 w 6096000"/>
              <a:gd name="connsiteY26" fmla="*/ 0 h 10286999"/>
              <a:gd name="connsiteX27" fmla="*/ 6096000 w 6096000"/>
              <a:gd name="connsiteY27" fmla="*/ 10286999 h 10286999"/>
              <a:gd name="connsiteX28" fmla="*/ 0 w 6096000"/>
              <a:gd name="connsiteY28" fmla="*/ 10286999 h 1028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6999">
                <a:moveTo>
                  <a:pt x="5322354" y="9370028"/>
                </a:moveTo>
                <a:cubicBezTo>
                  <a:pt x="5163296" y="9370028"/>
                  <a:pt x="5034354" y="9498970"/>
                  <a:pt x="5034354" y="9658028"/>
                </a:cubicBezTo>
                <a:cubicBezTo>
                  <a:pt x="5034354" y="9817086"/>
                  <a:pt x="5163296" y="9946028"/>
                  <a:pt x="5322354" y="9946028"/>
                </a:cubicBezTo>
                <a:cubicBezTo>
                  <a:pt x="5481412" y="9946028"/>
                  <a:pt x="5610354" y="9817086"/>
                  <a:pt x="5610354" y="9658028"/>
                </a:cubicBezTo>
                <a:cubicBezTo>
                  <a:pt x="5610354" y="9498970"/>
                  <a:pt x="5481412" y="9370028"/>
                  <a:pt x="5322354" y="9370028"/>
                </a:cubicBezTo>
                <a:close/>
                <a:moveTo>
                  <a:pt x="5324008" y="1304617"/>
                </a:moveTo>
                <a:lnTo>
                  <a:pt x="5162396" y="1442218"/>
                </a:lnTo>
                <a:cubicBezTo>
                  <a:pt x="5247020" y="1483939"/>
                  <a:pt x="5373128" y="1495668"/>
                  <a:pt x="5485616" y="1442218"/>
                </a:cubicBezTo>
                <a:close/>
                <a:moveTo>
                  <a:pt x="5324006" y="1057990"/>
                </a:moveTo>
                <a:lnTo>
                  <a:pt x="5078168" y="1388767"/>
                </a:lnTo>
                <a:cubicBezTo>
                  <a:pt x="5092572" y="1402701"/>
                  <a:pt x="5108632" y="1414036"/>
                  <a:pt x="5127680" y="1423325"/>
                </a:cubicBezTo>
                <a:lnTo>
                  <a:pt x="5324006" y="1216215"/>
                </a:lnTo>
                <a:lnTo>
                  <a:pt x="5520724" y="1423325"/>
                </a:lnTo>
                <a:cubicBezTo>
                  <a:pt x="5537176" y="1414036"/>
                  <a:pt x="5555834" y="1402701"/>
                  <a:pt x="5569768" y="1390893"/>
                </a:cubicBezTo>
                <a:close/>
                <a:moveTo>
                  <a:pt x="5455152" y="729653"/>
                </a:moveTo>
                <a:lnTo>
                  <a:pt x="5637464" y="1316346"/>
                </a:lnTo>
                <a:cubicBezTo>
                  <a:pt x="5789786" y="1109315"/>
                  <a:pt x="5696348" y="815929"/>
                  <a:pt x="5455152" y="729653"/>
                </a:cubicBezTo>
                <a:close/>
                <a:moveTo>
                  <a:pt x="5192860" y="729653"/>
                </a:moveTo>
                <a:cubicBezTo>
                  <a:pt x="4952140" y="815929"/>
                  <a:pt x="4858228" y="1109315"/>
                  <a:pt x="5010548" y="1316346"/>
                </a:cubicBezTo>
                <a:close/>
                <a:moveTo>
                  <a:pt x="5324008" y="592446"/>
                </a:moveTo>
                <a:lnTo>
                  <a:pt x="5024560" y="1337443"/>
                </a:lnTo>
                <a:cubicBezTo>
                  <a:pt x="5038492" y="1353895"/>
                  <a:pt x="5047782" y="1365231"/>
                  <a:pt x="5057544" y="1372394"/>
                </a:cubicBezTo>
                <a:lnTo>
                  <a:pt x="5324008" y="899686"/>
                </a:lnTo>
                <a:lnTo>
                  <a:pt x="5590944" y="1372394"/>
                </a:lnTo>
                <a:cubicBezTo>
                  <a:pt x="5607474" y="1355942"/>
                  <a:pt x="5618888" y="1342087"/>
                  <a:pt x="5623532" y="1337443"/>
                </a:cubicBezTo>
                <a:close/>
                <a:moveTo>
                  <a:pt x="0" y="0"/>
                </a:moveTo>
                <a:lnTo>
                  <a:pt x="6096000" y="0"/>
                </a:lnTo>
                <a:lnTo>
                  <a:pt x="6096000" y="10286999"/>
                </a:lnTo>
                <a:lnTo>
                  <a:pt x="0" y="10286999"/>
                </a:lnTo>
                <a:close/>
              </a:path>
            </a:pathLst>
          </a:custGeom>
          <a:solidFill>
            <a:schemeClr val="accent2">
              <a:lumMod val="40000"/>
              <a:lumOff val="60000"/>
            </a:schemeClr>
          </a:solidFill>
        </p:spPr>
        <p:txBody>
          <a:bodyPr wrap="square" lIns="1080000" rIns="1080000" anchor="ctr" anchorCtr="0">
            <a:noAutofit/>
          </a:bodyPr>
          <a:lstStyle>
            <a:lvl1pPr marL="0" indent="0" algn="ctr">
              <a:buFontTx/>
              <a:buNone/>
              <a:defRPr>
                <a:solidFill>
                  <a:schemeClr val="accent2">
                    <a:lumMod val="75000"/>
                    <a:alpha val="50000"/>
                  </a:schemeClr>
                </a:solidFill>
              </a:defRPr>
            </a:lvl1pPr>
          </a:lstStyle>
          <a:p>
            <a:r>
              <a:rPr lang="pl-PL" dirty="0"/>
              <a:t>Click on the icon to add picture</a:t>
            </a: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271425"/>
            <a:ext cx="809625" cy="1619250"/>
          </a:xfrm>
          <a:prstGeom prst="rect">
            <a:avLst/>
          </a:prstGeom>
        </p:spPr>
      </p:pic>
      <p:sp>
        <p:nvSpPr>
          <p:cNvPr id="24" name="Oval 23">
            <a:extLst>
              <a:ext uri="{FF2B5EF4-FFF2-40B4-BE49-F238E27FC236}">
                <a16:creationId xmlns:a16="http://schemas.microsoft.com/office/drawing/2014/main" xmlns="" id="{F2B4F968-0455-4905-BFDC-C879937C1C5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8" name="Title 1">
            <a:extLst>
              <a:ext uri="{FF2B5EF4-FFF2-40B4-BE49-F238E27FC236}">
                <a16:creationId xmlns:a16="http://schemas.microsoft.com/office/drawing/2014/main" xmlns="" id="{C07B99D7-CB89-4A63-A33D-CE5F7E7201A6}"/>
              </a:ext>
            </a:extLst>
          </p:cNvPr>
          <p:cNvSpPr>
            <a:spLocks noGrp="1"/>
          </p:cNvSpPr>
          <p:nvPr>
            <p:ph type="title" hasCustomPrompt="1"/>
          </p:nvPr>
        </p:nvSpPr>
        <p:spPr>
          <a:xfrm>
            <a:off x="1228725" y="762008"/>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296061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899C25-4970-47A3-A3BC-2B8F4CEF81A3}"/>
              </a:ext>
            </a:extLst>
          </p:cNvPr>
          <p:cNvSpPr/>
          <p:nvPr userDrawn="1"/>
        </p:nvSpPr>
        <p:spPr>
          <a:xfrm>
            <a:off x="0" y="0"/>
            <a:ext cx="182880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a:extLst>
              <a:ext uri="{FF2B5EF4-FFF2-40B4-BE49-F238E27FC236}">
                <a16:creationId xmlns:a16="http://schemas.microsoft.com/office/drawing/2014/main" xmlns="" id="{EA26CC81-52C7-4F36-9EC7-A049E3E7DCA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534150" y="0"/>
            <a:ext cx="5219700" cy="2609850"/>
          </a:xfrm>
          <a:prstGeom prst="rect">
            <a:avLst/>
          </a:prstGeom>
        </p:spPr>
      </p:pic>
      <p:pic>
        <p:nvPicPr>
          <p:cNvPr id="10" name="Graphic 9">
            <a:extLst>
              <a:ext uri="{FF2B5EF4-FFF2-40B4-BE49-F238E27FC236}">
                <a16:creationId xmlns:a16="http://schemas.microsoft.com/office/drawing/2014/main" xmlns="" id="{A4CDCD79-1450-4EB7-A312-16C9C45A6645}"/>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8677275" y="8524645"/>
            <a:ext cx="933450" cy="1076325"/>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5892800" y="3884148"/>
            <a:ext cx="6502400" cy="3513847"/>
          </a:xfrm>
          <a:prstGeom prst="rect">
            <a:avLst/>
          </a:prstGeom>
        </p:spPr>
        <p:txBody>
          <a:bodyPr wrap="square" lIns="0" tIns="0" rIns="0" bIns="0">
            <a:spAutoFit/>
          </a:bodyPr>
          <a:lstStyle>
            <a:lvl1pPr algn="ctr">
              <a:lnSpc>
                <a:spcPts val="6800"/>
              </a:lnSpc>
              <a:defRPr sz="7200" b="1" cap="all" baseline="0">
                <a:solidFill>
                  <a:schemeClr val="bg2"/>
                </a:solidFill>
                <a:latin typeface="Calibri" panose="020F0502020204030204" pitchFamily="34" charset="0"/>
                <a:cs typeface="Calibri" panose="020F0502020204030204" pitchFamily="34" charset="0"/>
              </a:defRPr>
            </a:lvl1pPr>
          </a:lstStyle>
          <a:p>
            <a:r>
              <a:rPr lang="pl-PL" dirty="0"/>
              <a:t>SECTION BREAK </a:t>
            </a:r>
            <a:r>
              <a:rPr lang="en-GB" dirty="0"/>
              <a:t>SLIDE TITLE, CALIBRI BOLD, </a:t>
            </a:r>
            <a:r>
              <a:rPr lang="pl-PL" dirty="0"/>
              <a:t>72</a:t>
            </a:r>
            <a:r>
              <a:rPr lang="en-GB" dirty="0"/>
              <a:t> PT</a:t>
            </a:r>
          </a:p>
        </p:txBody>
      </p:sp>
    </p:spTree>
    <p:extLst>
      <p:ext uri="{BB962C8B-B14F-4D97-AF65-F5344CB8AC3E}">
        <p14:creationId xmlns:p14="http://schemas.microsoft.com/office/powerpoint/2010/main" val="4155245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899C25-4970-47A3-A3BC-2B8F4CEF81A3}"/>
              </a:ext>
            </a:extLst>
          </p:cNvPr>
          <p:cNvSpPr/>
          <p:nvPr userDrawn="1"/>
        </p:nvSpPr>
        <p:spPr>
          <a:xfrm>
            <a:off x="0" y="0"/>
            <a:ext cx="182880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Graphic 9">
            <a:extLst>
              <a:ext uri="{FF2B5EF4-FFF2-40B4-BE49-F238E27FC236}">
                <a16:creationId xmlns:a16="http://schemas.microsoft.com/office/drawing/2014/main" xmlns="" id="{A4CDCD79-1450-4EB7-A312-16C9C45A6645}"/>
              </a:ext>
            </a:extLst>
          </p:cNvPr>
          <p:cNvPicPr>
            <a:picLocks noChangeAspect="1"/>
          </p:cNvPicPr>
          <p:nvPr userDrawn="1"/>
        </p:nvPicPr>
        <p:blipFill rotWithShape="1">
          <a:blip r:embed="rId2">
            <a:alphaModFix amt="7000"/>
            <a:extLst>
              <a:ext uri="{96DAC541-7B7A-43D3-8B79-37D633B846F1}">
                <asvg:svgBlip xmlns:asvg="http://schemas.microsoft.com/office/drawing/2016/SVG/main" xmlns="" r:embed="rId3"/>
              </a:ext>
            </a:extLst>
          </a:blip>
          <a:srcRect t="27726" b="17511"/>
          <a:stretch/>
        </p:blipFill>
        <p:spPr>
          <a:xfrm>
            <a:off x="999918" y="0"/>
            <a:ext cx="16288164" cy="10287000"/>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5986462" y="4694627"/>
            <a:ext cx="6315076" cy="897746"/>
          </a:xfrm>
          <a:prstGeom prst="rect">
            <a:avLst/>
          </a:prstGeom>
        </p:spPr>
        <p:txBody>
          <a:bodyPr wrap="square" lIns="0" tIns="0" rIns="0" bIns="0">
            <a:spAutoFit/>
          </a:bodyPr>
          <a:lstStyle>
            <a:lvl1pPr algn="ctr">
              <a:lnSpc>
                <a:spcPts val="6800"/>
              </a:lnSpc>
              <a:defRPr sz="7200" b="1" cap="all" baseline="0">
                <a:solidFill>
                  <a:schemeClr val="bg2"/>
                </a:solidFill>
                <a:latin typeface="Calibri" panose="020F0502020204030204" pitchFamily="34" charset="0"/>
                <a:cs typeface="Calibri" panose="020F0502020204030204" pitchFamily="34" charset="0"/>
              </a:defRPr>
            </a:lvl1pPr>
          </a:lstStyle>
          <a:p>
            <a:r>
              <a:rPr lang="pl-PL" dirty="0"/>
              <a:t>Thank you!</a:t>
            </a:r>
            <a:endParaRPr lang="en-GB" dirty="0"/>
          </a:p>
        </p:txBody>
      </p:sp>
    </p:spTree>
    <p:extLst>
      <p:ext uri="{BB962C8B-B14F-4D97-AF65-F5344CB8AC3E}">
        <p14:creationId xmlns:p14="http://schemas.microsoft.com/office/powerpoint/2010/main" val="951940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554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7" name="Picture Placeholder 7">
            <a:extLst>
              <a:ext uri="{FF2B5EF4-FFF2-40B4-BE49-F238E27FC236}">
                <a16:creationId xmlns="" xmlns:a16="http://schemas.microsoft.com/office/drawing/2014/main" id="{348DF747-61F3-4E3D-ACBC-FD3DE421179C}"/>
              </a:ext>
            </a:extLst>
          </p:cNvPr>
          <p:cNvSpPr>
            <a:spLocks noGrp="1"/>
          </p:cNvSpPr>
          <p:nvPr>
            <p:ph type="pic" sz="quarter" idx="12" hasCustomPrompt="1"/>
          </p:nvPr>
        </p:nvSpPr>
        <p:spPr>
          <a:xfrm>
            <a:off x="0" y="1"/>
            <a:ext cx="18288000" cy="10286998"/>
          </a:xfrm>
          <a:prstGeom prst="rect">
            <a:avLst/>
          </a:prstGeom>
          <a:solidFill>
            <a:schemeClr val="accent2"/>
          </a:solidFill>
        </p:spPr>
        <p:txBody>
          <a:bodyPr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
        <p:nvSpPr>
          <p:cNvPr id="2" name="Title 1">
            <a:extLst>
              <a:ext uri="{FF2B5EF4-FFF2-40B4-BE49-F238E27FC236}">
                <a16:creationId xmlns="" xmlns:a16="http://schemas.microsoft.com/office/drawing/2014/main" id="{DAF5A823-F9C7-4D78-BEEA-821AAD090050}"/>
              </a:ext>
            </a:extLst>
          </p:cNvPr>
          <p:cNvSpPr>
            <a:spLocks noGrp="1"/>
          </p:cNvSpPr>
          <p:nvPr>
            <p:ph type="title" hasCustomPrompt="1"/>
          </p:nvPr>
        </p:nvSpPr>
        <p:spPr>
          <a:xfrm>
            <a:off x="1228724" y="1555049"/>
            <a:ext cx="6463847" cy="2641813"/>
          </a:xfrm>
          <a:prstGeom prst="rect">
            <a:avLst/>
          </a:prstGeom>
        </p:spPr>
        <p:txBody>
          <a:bodyPr wrap="square" lIns="0" tIns="0" rIns="0" bIns="0">
            <a:spAutoFit/>
          </a:bodyPr>
          <a:lstStyle>
            <a:lvl1pPr>
              <a:lnSpc>
                <a:spcPts val="6800"/>
              </a:lnSpc>
              <a:defRPr sz="7200" b="1" cap="all" baseline="0">
                <a:solidFill>
                  <a:schemeClr val="bg1">
                    <a:lumMod val="10000"/>
                  </a:schemeClr>
                </a:solidFill>
                <a:latin typeface="Calibri" panose="020F0502020204030204" pitchFamily="34" charset="0"/>
                <a:cs typeface="Calibri" panose="020F0502020204030204" pitchFamily="34" charset="0"/>
              </a:defRPr>
            </a:lvl1pPr>
          </a:lstStyle>
          <a:p>
            <a:r>
              <a:rPr lang="pl-PL" dirty="0"/>
              <a:t>presentation</a:t>
            </a:r>
            <a:r>
              <a:rPr lang="en-GB" dirty="0"/>
              <a:t> TITLE, CALIBRI BOLD, </a:t>
            </a:r>
            <a:r>
              <a:rPr lang="pl-PL" dirty="0"/>
              <a:t>72</a:t>
            </a:r>
            <a:r>
              <a:rPr lang="en-GB" dirty="0"/>
              <a:t> PT</a:t>
            </a:r>
          </a:p>
        </p:txBody>
      </p:sp>
      <p:sp>
        <p:nvSpPr>
          <p:cNvPr id="3" name="Text Placeholder 10">
            <a:extLst>
              <a:ext uri="{FF2B5EF4-FFF2-40B4-BE49-F238E27FC236}">
                <a16:creationId xmlns="" xmlns:a16="http://schemas.microsoft.com/office/drawing/2014/main" id="{BF123548-86B5-4EE5-8CBC-9F16B16DC4C9}"/>
              </a:ext>
            </a:extLst>
          </p:cNvPr>
          <p:cNvSpPr>
            <a:spLocks noGrp="1"/>
          </p:cNvSpPr>
          <p:nvPr>
            <p:ph type="body" sz="quarter" idx="10" hasCustomPrompt="1"/>
          </p:nvPr>
        </p:nvSpPr>
        <p:spPr>
          <a:xfrm>
            <a:off x="1228723" y="7506697"/>
            <a:ext cx="6463847" cy="312073"/>
          </a:xfrm>
          <a:prstGeom prst="rect">
            <a:avLst/>
          </a:prstGeom>
        </p:spPr>
        <p:txBody>
          <a:bodyPr lIns="0" tIns="0" rIns="0" bIns="0">
            <a:spAutoFit/>
          </a:bodyPr>
          <a:lstStyle>
            <a:lvl1pPr marL="0" indent="0">
              <a:lnSpc>
                <a:spcPts val="2400"/>
              </a:lnSpc>
              <a:spcBef>
                <a:spcPts val="0"/>
              </a:spcBef>
              <a:buFontTx/>
              <a:buNone/>
              <a:defRPr sz="2400">
                <a:solidFill>
                  <a:schemeClr val="bg1">
                    <a:lumMod val="10000"/>
                  </a:schemeClr>
                </a:solidFill>
                <a:latin typeface="Calibri Light" panose="020F0302020204030204" pitchFamily="34" charset="0"/>
                <a:cs typeface="Calibri Light" panose="020F0302020204030204" pitchFamily="34" charset="0"/>
              </a:defRPr>
            </a:lvl1pPr>
            <a:lvl2pPr>
              <a:defRPr sz="3200">
                <a:latin typeface="Calibri Light" panose="020F0302020204030204" pitchFamily="34" charset="0"/>
                <a:cs typeface="Calibri Light" panose="020F0302020204030204" pitchFamily="34" charset="0"/>
              </a:defRPr>
            </a:lvl2pPr>
            <a:lvl3pPr>
              <a:defRPr sz="2800">
                <a:latin typeface="Calibri Light" panose="020F0302020204030204" pitchFamily="34" charset="0"/>
                <a:cs typeface="Calibri Light" panose="020F0302020204030204" pitchFamily="34" charset="0"/>
              </a:defRPr>
            </a:lvl3pPr>
            <a:lvl4pPr>
              <a:defRPr sz="2400">
                <a:latin typeface="Calibri Light" panose="020F0302020204030204" pitchFamily="34" charset="0"/>
                <a:cs typeface="Calibri Light" panose="020F0302020204030204" pitchFamily="34" charset="0"/>
              </a:defRPr>
            </a:lvl4pPr>
            <a:lvl5pPr>
              <a:defRPr sz="2400">
                <a:latin typeface="Calibri Light" panose="020F0302020204030204" pitchFamily="34" charset="0"/>
                <a:cs typeface="Calibri Light" panose="020F0302020204030204" pitchFamily="34" charset="0"/>
              </a:defRPr>
            </a:lvl5pPr>
          </a:lstStyle>
          <a:p>
            <a:pPr lvl="0"/>
            <a:r>
              <a:rPr lang="pl-PL" dirty="0"/>
              <a:t>Place, Date (Calibri Light, 24 pt)</a:t>
            </a:r>
            <a:endParaRPr lang="en-GB" dirty="0"/>
          </a:p>
        </p:txBody>
      </p:sp>
      <p:sp>
        <p:nvSpPr>
          <p:cNvPr id="10" name="Picture Placeholder 13">
            <a:extLst>
              <a:ext uri="{FF2B5EF4-FFF2-40B4-BE49-F238E27FC236}">
                <a16:creationId xmlns="" xmlns:a16="http://schemas.microsoft.com/office/drawing/2014/main" id="{C7FAD685-821B-4576-ACDE-75F7BF30E1A7}"/>
              </a:ext>
            </a:extLst>
          </p:cNvPr>
          <p:cNvSpPr>
            <a:spLocks noGrp="1"/>
          </p:cNvSpPr>
          <p:nvPr>
            <p:ph type="pic" sz="quarter" idx="13" hasCustomPrompt="1"/>
          </p:nvPr>
        </p:nvSpPr>
        <p:spPr>
          <a:xfrm>
            <a:off x="-1" y="1109018"/>
            <a:ext cx="809625" cy="1619250"/>
          </a:xfrm>
          <a:prstGeom prst="rect">
            <a:avLst/>
          </a:prstGeom>
          <a:ln>
            <a:noFill/>
          </a:ln>
        </p:spPr>
        <p:txBody>
          <a:bodyPr anchor="ctr" anchorCtr="0"/>
          <a:lstStyle>
            <a:lvl1pPr marL="0" indent="0" algn="ctr">
              <a:buFontTx/>
              <a:buNone/>
              <a:defRPr sz="1800"/>
            </a:lvl1pPr>
          </a:lstStyle>
          <a:p>
            <a:r>
              <a:rPr lang="pl-PL" dirty="0"/>
              <a:t>&gt;</a:t>
            </a:r>
            <a:endParaRPr lang="en-GB" dirty="0"/>
          </a:p>
        </p:txBody>
      </p:sp>
      <p:sp>
        <p:nvSpPr>
          <p:cNvPr id="18" name="Picture Placeholder 17">
            <a:extLst>
              <a:ext uri="{FF2B5EF4-FFF2-40B4-BE49-F238E27FC236}">
                <a16:creationId xmlns="" xmlns:a16="http://schemas.microsoft.com/office/drawing/2014/main" id="{EC4C3586-4BCD-4E25-B395-8D8CB54D50E2}"/>
              </a:ext>
            </a:extLst>
          </p:cNvPr>
          <p:cNvSpPr>
            <a:spLocks noGrp="1"/>
          </p:cNvSpPr>
          <p:nvPr>
            <p:ph type="pic" sz="quarter" idx="14" hasCustomPrompt="1"/>
          </p:nvPr>
        </p:nvSpPr>
        <p:spPr>
          <a:xfrm>
            <a:off x="1228722" y="8671885"/>
            <a:ext cx="4724399" cy="762000"/>
          </a:xfrm>
          <a:prstGeom prst="rect">
            <a:avLst/>
          </a:prstGeom>
        </p:spPr>
        <p:txBody>
          <a:bodyPr anchor="ctr" anchorCtr="0"/>
          <a:lstStyle>
            <a:lvl1pPr marL="0" indent="0" algn="ctr">
              <a:buFontTx/>
              <a:buNone/>
              <a:defRPr sz="1800"/>
            </a:lvl1pPr>
          </a:lstStyle>
          <a:p>
            <a:r>
              <a:rPr lang="pl-PL" dirty="0"/>
              <a:t>^</a:t>
            </a:r>
            <a:endParaRPr lang="en-GB" dirty="0"/>
          </a:p>
        </p:txBody>
      </p:sp>
    </p:spTree>
    <p:extLst>
      <p:ext uri="{BB962C8B-B14F-4D97-AF65-F5344CB8AC3E}">
        <p14:creationId xmlns:p14="http://schemas.microsoft.com/office/powerpoint/2010/main" val="341889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 xmlns:a16="http://schemas.microsoft.com/office/drawing/2014/main"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rgbClr val="F2F2F5">
                    <a:lumMod val="10000"/>
                  </a:srgbClr>
                </a:solidFill>
                <a:cs typeface="Arial" panose="020B0604020202020204" pitchFamily="34" charset="0"/>
              </a:rPr>
              <a:pPr algn="ctr"/>
              <a:t>‹#›</a:t>
            </a:fld>
            <a:endParaRPr lang="pl-PL" sz="2400" dirty="0">
              <a:solidFill>
                <a:srgbClr val="F2F2F5">
                  <a:lumMod val="10000"/>
                </a:srgbClr>
              </a:solidFill>
              <a:cs typeface="Arial" panose="020B0604020202020204" pitchFamily="34" charset="0"/>
            </a:endParaRPr>
          </a:p>
        </p:txBody>
      </p:sp>
      <p:pic>
        <p:nvPicPr>
          <p:cNvPr id="5" name="Graphic 4">
            <a:extLst>
              <a:ext uri="{FF2B5EF4-FFF2-40B4-BE49-F238E27FC236}">
                <a16:creationId xmlns="" xmlns:a16="http://schemas.microsoft.com/office/drawing/2014/main" id="{22B6A3DF-45E2-45ED-B82C-F28F7AE07E9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7128631" y="592447"/>
            <a:ext cx="771446" cy="889525"/>
          </a:xfrm>
          <a:prstGeom prst="rect">
            <a:avLst/>
          </a:prstGeom>
        </p:spPr>
      </p:pic>
      <p:pic>
        <p:nvPicPr>
          <p:cNvPr id="6" name="Graphic 5">
            <a:extLst>
              <a:ext uri="{FF2B5EF4-FFF2-40B4-BE49-F238E27FC236}">
                <a16:creationId xmlns="" xmlns:a16="http://schemas.microsoft.com/office/drawing/2014/main" id="{38368C94-FFE1-4DED-8215-FBD80F225AD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0" y="271425"/>
            <a:ext cx="809625" cy="1619250"/>
          </a:xfrm>
          <a:prstGeom prst="rect">
            <a:avLst/>
          </a:prstGeom>
        </p:spPr>
      </p:pic>
    </p:spTree>
    <p:extLst>
      <p:ext uri="{BB962C8B-B14F-4D97-AF65-F5344CB8AC3E}">
        <p14:creationId xmlns:p14="http://schemas.microsoft.com/office/powerpoint/2010/main" val="3536183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ockup Layout 1">
    <p:spTree>
      <p:nvGrpSpPr>
        <p:cNvPr id="1" name=""/>
        <p:cNvGrpSpPr/>
        <p:nvPr/>
      </p:nvGrpSpPr>
      <p:grpSpPr>
        <a:xfrm>
          <a:off x="0" y="0"/>
          <a:ext cx="0" cy="0"/>
          <a:chOff x="0" y="0"/>
          <a:chExt cx="0" cy="0"/>
        </a:xfrm>
      </p:grpSpPr>
      <p:pic>
        <p:nvPicPr>
          <p:cNvPr id="13" name="Picture 12" descr="A screen shot of a computer monitor&#10;&#10;Description automatically generated">
            <a:extLst>
              <a:ext uri="{FF2B5EF4-FFF2-40B4-BE49-F238E27FC236}">
                <a16:creationId xmlns="" xmlns:a16="http://schemas.microsoft.com/office/drawing/2014/main" id="{6013F0D5-BD5D-4A67-BEC3-37DED9C9E5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227" y="2463261"/>
            <a:ext cx="8191500" cy="6858000"/>
          </a:xfrm>
          <a:prstGeom prst="rect">
            <a:avLst/>
          </a:prstGeom>
        </p:spPr>
      </p:pic>
      <p:sp>
        <p:nvSpPr>
          <p:cNvPr id="2" name="Title 1">
            <a:extLst>
              <a:ext uri="{FF2B5EF4-FFF2-40B4-BE49-F238E27FC236}">
                <a16:creationId xmlns="" xmlns:a16="http://schemas.microsoft.com/office/drawing/2014/main"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 xmlns:a16="http://schemas.microsoft.com/office/drawing/2014/main"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rgbClr val="F2F2F5">
                    <a:lumMod val="10000"/>
                  </a:srgbClr>
                </a:solidFill>
                <a:cs typeface="Arial" panose="020B0604020202020204" pitchFamily="34" charset="0"/>
              </a:rPr>
              <a:pPr algn="ctr"/>
              <a:t>‹#›</a:t>
            </a:fld>
            <a:endParaRPr lang="pl-PL" sz="2400" dirty="0">
              <a:solidFill>
                <a:srgbClr val="F2F2F5">
                  <a:lumMod val="10000"/>
                </a:srgbClr>
              </a:solidFill>
              <a:cs typeface="Arial" panose="020B0604020202020204" pitchFamily="34" charset="0"/>
            </a:endParaRPr>
          </a:p>
        </p:txBody>
      </p:sp>
      <p:pic>
        <p:nvPicPr>
          <p:cNvPr id="5" name="Graphic 4">
            <a:extLst>
              <a:ext uri="{FF2B5EF4-FFF2-40B4-BE49-F238E27FC236}">
                <a16:creationId xmlns="" xmlns:a16="http://schemas.microsoft.com/office/drawing/2014/main" id="{22B6A3DF-45E2-45ED-B82C-F28F7AE07E96}"/>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17128631" y="592447"/>
            <a:ext cx="771446" cy="889525"/>
          </a:xfrm>
          <a:prstGeom prst="rect">
            <a:avLst/>
          </a:prstGeom>
        </p:spPr>
      </p:pic>
      <p:pic>
        <p:nvPicPr>
          <p:cNvPr id="6" name="Graphic 5">
            <a:extLst>
              <a:ext uri="{FF2B5EF4-FFF2-40B4-BE49-F238E27FC236}">
                <a16:creationId xmlns="" xmlns:a16="http://schemas.microsoft.com/office/drawing/2014/main" id="{38368C94-FFE1-4DED-8215-FBD80F225AD1}"/>
              </a:ext>
            </a:extLst>
          </p:cNvPr>
          <p:cNvPicPr>
            <a:picLocks noChangeAspect="1"/>
          </p:cNvPicPr>
          <p:nvPr userDrawn="1"/>
        </p:nvPicPr>
        <p:blipFill>
          <a:blip r:embed="rId5">
            <a:extLst>
              <a:ext uri="{96DAC541-7B7A-43D3-8B79-37D633B846F1}">
                <asvg:svgBlip xmlns="" xmlns:asvg="http://schemas.microsoft.com/office/drawing/2016/SVG/main" r:embed="rId6"/>
              </a:ext>
            </a:extLst>
          </a:blip>
          <a:stretch>
            <a:fillRect/>
          </a:stretch>
        </p:blipFill>
        <p:spPr>
          <a:xfrm>
            <a:off x="0" y="271425"/>
            <a:ext cx="809625" cy="1619250"/>
          </a:xfrm>
          <a:prstGeom prst="rect">
            <a:avLst/>
          </a:prstGeom>
        </p:spPr>
      </p:pic>
      <p:sp>
        <p:nvSpPr>
          <p:cNvPr id="11" name="Picture Placeholder 7">
            <a:extLst>
              <a:ext uri="{FF2B5EF4-FFF2-40B4-BE49-F238E27FC236}">
                <a16:creationId xmlns="" xmlns:a16="http://schemas.microsoft.com/office/drawing/2014/main" id="{8C3938FE-13CD-483D-BA9C-CD8332D5FBC6}"/>
              </a:ext>
            </a:extLst>
          </p:cNvPr>
          <p:cNvSpPr>
            <a:spLocks noGrp="1"/>
          </p:cNvSpPr>
          <p:nvPr>
            <p:ph type="pic" sz="quarter" idx="12" hasCustomPrompt="1"/>
          </p:nvPr>
        </p:nvSpPr>
        <p:spPr>
          <a:xfrm>
            <a:off x="8689848" y="2851405"/>
            <a:ext cx="7384258" cy="4181474"/>
          </a:xfrm>
          <a:prstGeom prst="rect">
            <a:avLst/>
          </a:prstGeom>
          <a:solidFill>
            <a:schemeClr val="accent2"/>
          </a:solidFill>
        </p:spPr>
        <p:txBody>
          <a:bodyPr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1006638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ockup Layou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 xmlns:a16="http://schemas.microsoft.com/office/drawing/2014/main"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rgbClr val="F2F2F5">
                    <a:lumMod val="10000"/>
                  </a:srgbClr>
                </a:solidFill>
                <a:cs typeface="Arial" panose="020B0604020202020204" pitchFamily="34" charset="0"/>
              </a:rPr>
              <a:pPr algn="ctr"/>
              <a:t>‹#›</a:t>
            </a:fld>
            <a:endParaRPr lang="pl-PL" sz="2400" dirty="0">
              <a:solidFill>
                <a:srgbClr val="F2F2F5">
                  <a:lumMod val="10000"/>
                </a:srgbClr>
              </a:solidFill>
              <a:cs typeface="Arial" panose="020B0604020202020204" pitchFamily="34" charset="0"/>
            </a:endParaRPr>
          </a:p>
        </p:txBody>
      </p:sp>
      <p:pic>
        <p:nvPicPr>
          <p:cNvPr id="5" name="Graphic 4">
            <a:extLst>
              <a:ext uri="{FF2B5EF4-FFF2-40B4-BE49-F238E27FC236}">
                <a16:creationId xmlns="" xmlns:a16="http://schemas.microsoft.com/office/drawing/2014/main" id="{22B6A3DF-45E2-45ED-B82C-F28F7AE07E9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7128631" y="592447"/>
            <a:ext cx="771446" cy="889525"/>
          </a:xfrm>
          <a:prstGeom prst="rect">
            <a:avLst/>
          </a:prstGeom>
        </p:spPr>
      </p:pic>
      <p:pic>
        <p:nvPicPr>
          <p:cNvPr id="6" name="Graphic 5">
            <a:extLst>
              <a:ext uri="{FF2B5EF4-FFF2-40B4-BE49-F238E27FC236}">
                <a16:creationId xmlns="" xmlns:a16="http://schemas.microsoft.com/office/drawing/2014/main" id="{38368C94-FFE1-4DED-8215-FBD80F225AD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0" y="271425"/>
            <a:ext cx="809625" cy="1619250"/>
          </a:xfrm>
          <a:prstGeom prst="rect">
            <a:avLst/>
          </a:prstGeom>
        </p:spPr>
      </p:pic>
      <p:pic>
        <p:nvPicPr>
          <p:cNvPr id="7" name="Picture 6" descr="A picture containing indoor, monitor, sitting, computer&#10;&#10;Description automatically generated">
            <a:extLst>
              <a:ext uri="{FF2B5EF4-FFF2-40B4-BE49-F238E27FC236}">
                <a16:creationId xmlns="" xmlns:a16="http://schemas.microsoft.com/office/drawing/2014/main" id="{A81EE8AF-938D-46E9-A9DC-9C1AF8F38D3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05227" y="3558636"/>
            <a:ext cx="8953500" cy="5524500"/>
          </a:xfrm>
          <a:prstGeom prst="rect">
            <a:avLst/>
          </a:prstGeom>
        </p:spPr>
      </p:pic>
      <p:sp>
        <p:nvSpPr>
          <p:cNvPr id="11" name="Picture Placeholder 7">
            <a:extLst>
              <a:ext uri="{FF2B5EF4-FFF2-40B4-BE49-F238E27FC236}">
                <a16:creationId xmlns="" xmlns:a16="http://schemas.microsoft.com/office/drawing/2014/main" id="{8C3938FE-13CD-483D-BA9C-CD8332D5FBC6}"/>
              </a:ext>
            </a:extLst>
          </p:cNvPr>
          <p:cNvSpPr>
            <a:spLocks noGrp="1"/>
          </p:cNvSpPr>
          <p:nvPr>
            <p:ph type="pic" sz="quarter" idx="12" hasCustomPrompt="1"/>
          </p:nvPr>
        </p:nvSpPr>
        <p:spPr>
          <a:xfrm>
            <a:off x="9477375" y="4343399"/>
            <a:ext cx="5809204" cy="3729039"/>
          </a:xfrm>
          <a:prstGeom prst="rect">
            <a:avLst/>
          </a:prstGeom>
          <a:solidFill>
            <a:schemeClr val="accent2"/>
          </a:solidFill>
        </p:spPr>
        <p:txBody>
          <a:bodyPr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3945648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ockup Layou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 xmlns:a16="http://schemas.microsoft.com/office/drawing/2014/main"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rgbClr val="F2F2F5">
                    <a:lumMod val="10000"/>
                  </a:srgbClr>
                </a:solidFill>
                <a:cs typeface="Arial" panose="020B0604020202020204" pitchFamily="34" charset="0"/>
              </a:rPr>
              <a:pPr algn="ctr"/>
              <a:t>‹#›</a:t>
            </a:fld>
            <a:endParaRPr lang="pl-PL" sz="2400" dirty="0">
              <a:solidFill>
                <a:srgbClr val="F2F2F5">
                  <a:lumMod val="10000"/>
                </a:srgbClr>
              </a:solidFill>
              <a:cs typeface="Arial" panose="020B0604020202020204" pitchFamily="34" charset="0"/>
            </a:endParaRPr>
          </a:p>
        </p:txBody>
      </p:sp>
      <p:pic>
        <p:nvPicPr>
          <p:cNvPr id="5" name="Graphic 4">
            <a:extLst>
              <a:ext uri="{FF2B5EF4-FFF2-40B4-BE49-F238E27FC236}">
                <a16:creationId xmlns="" xmlns:a16="http://schemas.microsoft.com/office/drawing/2014/main" id="{22B6A3DF-45E2-45ED-B82C-F28F7AE07E9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7128631" y="592447"/>
            <a:ext cx="771446" cy="889525"/>
          </a:xfrm>
          <a:prstGeom prst="rect">
            <a:avLst/>
          </a:prstGeom>
        </p:spPr>
      </p:pic>
      <p:pic>
        <p:nvPicPr>
          <p:cNvPr id="6" name="Graphic 5">
            <a:extLst>
              <a:ext uri="{FF2B5EF4-FFF2-40B4-BE49-F238E27FC236}">
                <a16:creationId xmlns="" xmlns:a16="http://schemas.microsoft.com/office/drawing/2014/main" id="{38368C94-FFE1-4DED-8215-FBD80F225AD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0" y="271425"/>
            <a:ext cx="809625" cy="1619250"/>
          </a:xfrm>
          <a:prstGeom prst="rect">
            <a:avLst/>
          </a:prstGeom>
        </p:spPr>
      </p:pic>
      <p:pic>
        <p:nvPicPr>
          <p:cNvPr id="9" name="Picture 8" descr="A close up of a screen&#10;&#10;Description automatically generated">
            <a:extLst>
              <a:ext uri="{FF2B5EF4-FFF2-40B4-BE49-F238E27FC236}">
                <a16:creationId xmlns="" xmlns:a16="http://schemas.microsoft.com/office/drawing/2014/main" id="{B5FA5E9E-48D2-4566-AD42-63BD9A78529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44227" y="2038029"/>
            <a:ext cx="5715000" cy="7620000"/>
          </a:xfrm>
          <a:prstGeom prst="rect">
            <a:avLst/>
          </a:prstGeom>
        </p:spPr>
      </p:pic>
      <p:sp>
        <p:nvSpPr>
          <p:cNvPr id="14" name="Picture Placeholder 7">
            <a:extLst>
              <a:ext uri="{FF2B5EF4-FFF2-40B4-BE49-F238E27FC236}">
                <a16:creationId xmlns="" xmlns:a16="http://schemas.microsoft.com/office/drawing/2014/main" id="{1BBD5A5B-F5F9-42A7-9CFF-F7C031CBFDB3}"/>
              </a:ext>
            </a:extLst>
          </p:cNvPr>
          <p:cNvSpPr>
            <a:spLocks noGrp="1"/>
          </p:cNvSpPr>
          <p:nvPr>
            <p:ph type="pic" sz="quarter" idx="13" hasCustomPrompt="1"/>
          </p:nvPr>
        </p:nvSpPr>
        <p:spPr>
          <a:xfrm>
            <a:off x="4694158" y="2502691"/>
            <a:ext cx="3015138" cy="6517767"/>
          </a:xfrm>
          <a:prstGeom prst="roundRect">
            <a:avLst>
              <a:gd name="adj" fmla="val 10770"/>
            </a:avLst>
          </a:prstGeom>
          <a:solidFill>
            <a:schemeClr val="accent2"/>
          </a:solidFill>
        </p:spPr>
        <p:txBody>
          <a:bodyPr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pic>
        <p:nvPicPr>
          <p:cNvPr id="18" name="Picture 17" descr="A close up of a sign&#10;&#10;Description automatically generated">
            <a:extLst>
              <a:ext uri="{FF2B5EF4-FFF2-40B4-BE49-F238E27FC236}">
                <a16:creationId xmlns="" xmlns:a16="http://schemas.microsoft.com/office/drawing/2014/main" id="{C692DE1C-D28B-4387-B25E-75FC0AFC371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48033" y="4694507"/>
            <a:ext cx="3864387" cy="4830485"/>
          </a:xfrm>
          <a:prstGeom prst="rect">
            <a:avLst/>
          </a:prstGeom>
        </p:spPr>
      </p:pic>
      <p:sp>
        <p:nvSpPr>
          <p:cNvPr id="19" name="Picture Placeholder 7">
            <a:extLst>
              <a:ext uri="{FF2B5EF4-FFF2-40B4-BE49-F238E27FC236}">
                <a16:creationId xmlns="" xmlns:a16="http://schemas.microsoft.com/office/drawing/2014/main" id="{2143401C-D05B-4CAC-8643-C1321C7B5534}"/>
              </a:ext>
            </a:extLst>
          </p:cNvPr>
          <p:cNvSpPr>
            <a:spLocks noGrp="1"/>
          </p:cNvSpPr>
          <p:nvPr>
            <p:ph type="pic" sz="quarter" idx="14" hasCustomPrompt="1"/>
          </p:nvPr>
        </p:nvSpPr>
        <p:spPr>
          <a:xfrm>
            <a:off x="10709275" y="5645150"/>
            <a:ext cx="2416175" cy="2867025"/>
          </a:xfrm>
          <a:prstGeom prst="roundRect">
            <a:avLst>
              <a:gd name="adj" fmla="val 15645"/>
            </a:avLst>
          </a:prstGeom>
          <a:solidFill>
            <a:schemeClr val="accent2"/>
          </a:solidFill>
        </p:spPr>
        <p:txBody>
          <a:bodyPr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427917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31" y="592447"/>
            <a:ext cx="771446" cy="889525"/>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271425"/>
            <a:ext cx="809625" cy="1619250"/>
          </a:xfrm>
          <a:prstGeom prst="rect">
            <a:avLst/>
          </a:prstGeom>
        </p:spPr>
      </p:pic>
    </p:spTree>
    <p:extLst>
      <p:ext uri="{BB962C8B-B14F-4D97-AF65-F5344CB8AC3E}">
        <p14:creationId xmlns:p14="http://schemas.microsoft.com/office/powerpoint/2010/main" val="14412825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 xmlns:a16="http://schemas.microsoft.com/office/drawing/2014/main"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rgbClr val="F2F2F5">
                    <a:lumMod val="10000"/>
                  </a:srgbClr>
                </a:solidFill>
                <a:cs typeface="Arial" panose="020B0604020202020204" pitchFamily="34" charset="0"/>
              </a:rPr>
              <a:pPr algn="ctr"/>
              <a:t>‹#›</a:t>
            </a:fld>
            <a:endParaRPr lang="pl-PL" sz="2400" dirty="0">
              <a:solidFill>
                <a:srgbClr val="F2F2F5">
                  <a:lumMod val="10000"/>
                </a:srgbClr>
              </a:solidFill>
              <a:cs typeface="Arial" panose="020B0604020202020204" pitchFamily="34" charset="0"/>
            </a:endParaRPr>
          </a:p>
        </p:txBody>
      </p:sp>
      <p:pic>
        <p:nvPicPr>
          <p:cNvPr id="5" name="Graphic 4">
            <a:extLst>
              <a:ext uri="{FF2B5EF4-FFF2-40B4-BE49-F238E27FC236}">
                <a16:creationId xmlns="" xmlns:a16="http://schemas.microsoft.com/office/drawing/2014/main" id="{22B6A3DF-45E2-45ED-B82C-F28F7AE07E9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7128631" y="592447"/>
            <a:ext cx="771446" cy="889525"/>
          </a:xfrm>
          <a:prstGeom prst="rect">
            <a:avLst/>
          </a:prstGeom>
        </p:spPr>
      </p:pic>
      <p:pic>
        <p:nvPicPr>
          <p:cNvPr id="6" name="Graphic 5">
            <a:extLst>
              <a:ext uri="{FF2B5EF4-FFF2-40B4-BE49-F238E27FC236}">
                <a16:creationId xmlns="" xmlns:a16="http://schemas.microsoft.com/office/drawing/2014/main" id="{38368C94-FFE1-4DED-8215-FBD80F225AD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0" y="271425"/>
            <a:ext cx="809625" cy="1619250"/>
          </a:xfrm>
          <a:prstGeom prst="rect">
            <a:avLst/>
          </a:prstGeom>
        </p:spPr>
      </p:pic>
      <p:sp>
        <p:nvSpPr>
          <p:cNvPr id="19" name="Picture Placeholder 7">
            <a:extLst>
              <a:ext uri="{FF2B5EF4-FFF2-40B4-BE49-F238E27FC236}">
                <a16:creationId xmlns="" xmlns:a16="http://schemas.microsoft.com/office/drawing/2014/main" id="{2143401C-D05B-4CAC-8643-C1321C7B5534}"/>
              </a:ext>
            </a:extLst>
          </p:cNvPr>
          <p:cNvSpPr>
            <a:spLocks noGrp="1" noChangeAspect="1"/>
          </p:cNvSpPr>
          <p:nvPr>
            <p:ph type="pic" sz="quarter" idx="14" hasCustomPrompt="1"/>
          </p:nvPr>
        </p:nvSpPr>
        <p:spPr>
          <a:xfrm>
            <a:off x="5343952" y="3523500"/>
            <a:ext cx="3240000" cy="3240000"/>
          </a:xfrm>
          <a:prstGeom prst="roundRect">
            <a:avLst>
              <a:gd name="adj" fmla="val 50000"/>
            </a:avLst>
          </a:prstGeom>
          <a:solidFill>
            <a:schemeClr val="accent2"/>
          </a:solidFill>
          <a:ln>
            <a:noFill/>
          </a:ln>
        </p:spPr>
        <p:txBody>
          <a:bodyPr anchor="ctr" anchorCtr="0"/>
          <a:lstStyle>
            <a:lvl1pPr marL="0" indent="0" algn="ctr">
              <a:buFontTx/>
              <a:buNone/>
              <a:defRPr sz="3600">
                <a:solidFill>
                  <a:schemeClr val="bg2">
                    <a:alpha val="50000"/>
                  </a:schemeClr>
                </a:solidFill>
              </a:defRPr>
            </a:lvl1pPr>
          </a:lstStyle>
          <a:p>
            <a:r>
              <a:rPr lang="pl-PL" dirty="0"/>
              <a:t>Click on the icon to add picture</a:t>
            </a:r>
            <a:endParaRPr lang="en-GB" dirty="0"/>
          </a:p>
        </p:txBody>
      </p:sp>
      <p:sp>
        <p:nvSpPr>
          <p:cNvPr id="15" name="Text Placeholder 14">
            <a:extLst>
              <a:ext uri="{FF2B5EF4-FFF2-40B4-BE49-F238E27FC236}">
                <a16:creationId xmlns="" xmlns:a16="http://schemas.microsoft.com/office/drawing/2014/main" id="{1C66E4EB-EECA-4F69-AE5A-A39582F456C9}"/>
              </a:ext>
            </a:extLst>
          </p:cNvPr>
          <p:cNvSpPr>
            <a:spLocks noGrp="1"/>
          </p:cNvSpPr>
          <p:nvPr>
            <p:ph type="body" sz="quarter" idx="15" hasCustomPrompt="1"/>
          </p:nvPr>
        </p:nvSpPr>
        <p:spPr>
          <a:xfrm>
            <a:off x="9144000" y="4386262"/>
            <a:ext cx="2971800" cy="1514475"/>
          </a:xfrm>
          <a:prstGeom prst="rect">
            <a:avLst/>
          </a:prstGeom>
        </p:spPr>
        <p:txBody>
          <a:bodyPr/>
          <a:lstStyle>
            <a:lvl1pPr marL="0" indent="0">
              <a:spcBef>
                <a:spcPts val="0"/>
              </a:spcBef>
              <a:buFontTx/>
              <a:buNone/>
              <a:defRPr sz="28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pl-PL" dirty="0"/>
              <a:t>Your name, function and contact details here</a:t>
            </a:r>
          </a:p>
        </p:txBody>
      </p:sp>
    </p:spTree>
    <p:extLst>
      <p:ext uri="{BB962C8B-B14F-4D97-AF65-F5344CB8AC3E}">
        <p14:creationId xmlns:p14="http://schemas.microsoft.com/office/powerpoint/2010/main" val="4193594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orizontal photo, dark">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AF8EDE58-4FDE-4B68-ADFA-5A27F05EF47F}"/>
              </a:ext>
            </a:extLst>
          </p:cNvPr>
          <p:cNvSpPr>
            <a:spLocks noGrp="1"/>
          </p:cNvSpPr>
          <p:nvPr>
            <p:ph type="pic" sz="quarter" idx="10" hasCustomPrompt="1"/>
          </p:nvPr>
        </p:nvSpPr>
        <p:spPr>
          <a:xfrm>
            <a:off x="-1" y="0"/>
            <a:ext cx="18288001" cy="5143499"/>
          </a:xfrm>
          <a:custGeom>
            <a:avLst/>
            <a:gdLst>
              <a:gd name="connsiteX0" fmla="*/ 17516009 w 18288001"/>
              <a:gd name="connsiteY0" fmla="*/ 1304618 h 5143499"/>
              <a:gd name="connsiteX1" fmla="*/ 17354397 w 18288001"/>
              <a:gd name="connsiteY1" fmla="*/ 1442219 h 5143499"/>
              <a:gd name="connsiteX2" fmla="*/ 17677617 w 18288001"/>
              <a:gd name="connsiteY2" fmla="*/ 1442219 h 5143499"/>
              <a:gd name="connsiteX3" fmla="*/ 17516009 w 18288001"/>
              <a:gd name="connsiteY3" fmla="*/ 1057991 h 5143499"/>
              <a:gd name="connsiteX4" fmla="*/ 17270169 w 18288001"/>
              <a:gd name="connsiteY4" fmla="*/ 1388768 h 5143499"/>
              <a:gd name="connsiteX5" fmla="*/ 17319681 w 18288001"/>
              <a:gd name="connsiteY5" fmla="*/ 1423326 h 5143499"/>
              <a:gd name="connsiteX6" fmla="*/ 17516009 w 18288001"/>
              <a:gd name="connsiteY6" fmla="*/ 1216216 h 5143499"/>
              <a:gd name="connsiteX7" fmla="*/ 17712725 w 18288001"/>
              <a:gd name="connsiteY7" fmla="*/ 1423326 h 5143499"/>
              <a:gd name="connsiteX8" fmla="*/ 17761769 w 18288001"/>
              <a:gd name="connsiteY8" fmla="*/ 1390894 h 5143499"/>
              <a:gd name="connsiteX9" fmla="*/ 17647153 w 18288001"/>
              <a:gd name="connsiteY9" fmla="*/ 729654 h 5143499"/>
              <a:gd name="connsiteX10" fmla="*/ 17829465 w 18288001"/>
              <a:gd name="connsiteY10" fmla="*/ 1316347 h 5143499"/>
              <a:gd name="connsiteX11" fmla="*/ 17647153 w 18288001"/>
              <a:gd name="connsiteY11" fmla="*/ 729654 h 5143499"/>
              <a:gd name="connsiteX12" fmla="*/ 17384861 w 18288001"/>
              <a:gd name="connsiteY12" fmla="*/ 729654 h 5143499"/>
              <a:gd name="connsiteX13" fmla="*/ 17202549 w 18288001"/>
              <a:gd name="connsiteY13" fmla="*/ 1316347 h 5143499"/>
              <a:gd name="connsiteX14" fmla="*/ 17516009 w 18288001"/>
              <a:gd name="connsiteY14" fmla="*/ 592447 h 5143499"/>
              <a:gd name="connsiteX15" fmla="*/ 17216561 w 18288001"/>
              <a:gd name="connsiteY15" fmla="*/ 1337444 h 5143499"/>
              <a:gd name="connsiteX16" fmla="*/ 17249545 w 18288001"/>
              <a:gd name="connsiteY16" fmla="*/ 1372395 h 5143499"/>
              <a:gd name="connsiteX17" fmla="*/ 17516009 w 18288001"/>
              <a:gd name="connsiteY17" fmla="*/ 899687 h 5143499"/>
              <a:gd name="connsiteX18" fmla="*/ 17782945 w 18288001"/>
              <a:gd name="connsiteY18" fmla="*/ 1372395 h 5143499"/>
              <a:gd name="connsiteX19" fmla="*/ 17815533 w 18288001"/>
              <a:gd name="connsiteY19" fmla="*/ 1337444 h 5143499"/>
              <a:gd name="connsiteX20" fmla="*/ 1 w 18288001"/>
              <a:gd name="connsiteY20" fmla="*/ 271425 h 5143499"/>
              <a:gd name="connsiteX21" fmla="*/ 1 w 18288001"/>
              <a:gd name="connsiteY21" fmla="*/ 1890675 h 5143499"/>
              <a:gd name="connsiteX22" fmla="*/ 809626 w 18288001"/>
              <a:gd name="connsiteY22" fmla="*/ 1081050 h 5143499"/>
              <a:gd name="connsiteX23" fmla="*/ 0 w 18288001"/>
              <a:gd name="connsiteY23" fmla="*/ 0 h 5143499"/>
              <a:gd name="connsiteX24" fmla="*/ 18288001 w 18288001"/>
              <a:gd name="connsiteY24" fmla="*/ 0 h 5143499"/>
              <a:gd name="connsiteX25" fmla="*/ 18288001 w 18288001"/>
              <a:gd name="connsiteY25" fmla="*/ 5143499 h 5143499"/>
              <a:gd name="connsiteX26" fmla="*/ 0 w 18288001"/>
              <a:gd name="connsiteY26" fmla="*/ 5143499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88001" h="5143499">
                <a:moveTo>
                  <a:pt x="17516009" y="1304618"/>
                </a:moveTo>
                <a:lnTo>
                  <a:pt x="17354397" y="1442219"/>
                </a:lnTo>
                <a:cubicBezTo>
                  <a:pt x="17439021" y="1483940"/>
                  <a:pt x="17565129" y="1495669"/>
                  <a:pt x="17677617" y="1442219"/>
                </a:cubicBezTo>
                <a:close/>
                <a:moveTo>
                  <a:pt x="17516009" y="1057991"/>
                </a:moveTo>
                <a:lnTo>
                  <a:pt x="17270169" y="1388768"/>
                </a:lnTo>
                <a:cubicBezTo>
                  <a:pt x="17284573" y="1402702"/>
                  <a:pt x="17300633" y="1414037"/>
                  <a:pt x="17319681" y="1423326"/>
                </a:cubicBezTo>
                <a:lnTo>
                  <a:pt x="17516009" y="1216216"/>
                </a:lnTo>
                <a:lnTo>
                  <a:pt x="17712725" y="1423326"/>
                </a:lnTo>
                <a:cubicBezTo>
                  <a:pt x="17729177" y="1414037"/>
                  <a:pt x="17747837" y="1402702"/>
                  <a:pt x="17761769" y="1390894"/>
                </a:cubicBezTo>
                <a:close/>
                <a:moveTo>
                  <a:pt x="17647153" y="729654"/>
                </a:moveTo>
                <a:lnTo>
                  <a:pt x="17829465" y="1316347"/>
                </a:lnTo>
                <a:cubicBezTo>
                  <a:pt x="17981789" y="1109316"/>
                  <a:pt x="17888349" y="815930"/>
                  <a:pt x="17647153" y="729654"/>
                </a:cubicBezTo>
                <a:close/>
                <a:moveTo>
                  <a:pt x="17384861" y="729654"/>
                </a:moveTo>
                <a:cubicBezTo>
                  <a:pt x="17144141" y="815930"/>
                  <a:pt x="17050229" y="1109316"/>
                  <a:pt x="17202549" y="1316347"/>
                </a:cubicBezTo>
                <a:close/>
                <a:moveTo>
                  <a:pt x="17516009" y="592447"/>
                </a:moveTo>
                <a:lnTo>
                  <a:pt x="17216561" y="1337444"/>
                </a:lnTo>
                <a:cubicBezTo>
                  <a:pt x="17230493" y="1353896"/>
                  <a:pt x="17239785" y="1365232"/>
                  <a:pt x="17249545" y="1372395"/>
                </a:cubicBezTo>
                <a:lnTo>
                  <a:pt x="17516009" y="899687"/>
                </a:lnTo>
                <a:lnTo>
                  <a:pt x="17782945" y="1372395"/>
                </a:lnTo>
                <a:cubicBezTo>
                  <a:pt x="17799477" y="1355943"/>
                  <a:pt x="17810889" y="1342088"/>
                  <a:pt x="17815533" y="1337444"/>
                </a:cubicBezTo>
                <a:close/>
                <a:moveTo>
                  <a:pt x="1" y="271425"/>
                </a:moveTo>
                <a:lnTo>
                  <a:pt x="1" y="1890675"/>
                </a:lnTo>
                <a:lnTo>
                  <a:pt x="809626" y="1081050"/>
                </a:lnTo>
                <a:close/>
                <a:moveTo>
                  <a:pt x="0" y="0"/>
                </a:moveTo>
                <a:lnTo>
                  <a:pt x="18288001" y="0"/>
                </a:lnTo>
                <a:lnTo>
                  <a:pt x="18288001" y="5143499"/>
                </a:lnTo>
                <a:lnTo>
                  <a:pt x="0" y="5143499"/>
                </a:lnTo>
                <a:close/>
              </a:path>
            </a:pathLst>
          </a:custGeom>
          <a:solidFill>
            <a:schemeClr val="accent1"/>
          </a:solidFill>
        </p:spPr>
        <p:txBody>
          <a:bodyPr wrap="square" anchor="ctr" anchorCtr="0">
            <a:noAutofit/>
          </a:bodyPr>
          <a:lstStyle>
            <a:lvl1pPr marL="0" indent="0" algn="ctr">
              <a:buFontTx/>
              <a:buNone/>
              <a:defRPr>
                <a:solidFill>
                  <a:schemeClr val="bg2">
                    <a:alpha val="50000"/>
                  </a:schemeClr>
                </a:solidFill>
              </a:defRPr>
            </a:lvl1pPr>
          </a:lstStyle>
          <a:p>
            <a:r>
              <a:rPr lang="pl-PL" dirty="0"/>
              <a:t>Click on the icon to add picture</a:t>
            </a:r>
            <a:endParaRPr lang="en-GB" dirty="0"/>
          </a:p>
        </p:txBody>
      </p:sp>
      <p:sp>
        <p:nvSpPr>
          <p:cNvPr id="2" name="Title 1">
            <a:extLst>
              <a:ext uri="{FF2B5EF4-FFF2-40B4-BE49-F238E27FC236}">
                <a16:creationId xmlns="" xmlns:a16="http://schemas.microsoft.com/office/drawing/2014/main"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a:solidFill>
                  <a:schemeClr val="bg2"/>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 xmlns:a16="http://schemas.microsoft.com/office/drawing/2014/main"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rgbClr val="F2F2F5">
                    <a:lumMod val="10000"/>
                  </a:srgbClr>
                </a:solidFill>
                <a:cs typeface="Arial" panose="020B0604020202020204" pitchFamily="34" charset="0"/>
              </a:rPr>
              <a:pPr algn="ctr"/>
              <a:t>‹#›</a:t>
            </a:fld>
            <a:endParaRPr lang="pl-PL" sz="2400" dirty="0">
              <a:solidFill>
                <a:srgbClr val="F2F2F5">
                  <a:lumMod val="10000"/>
                </a:srgbClr>
              </a:solidFill>
              <a:cs typeface="Arial" panose="020B0604020202020204" pitchFamily="34" charset="0"/>
            </a:endParaRPr>
          </a:p>
        </p:txBody>
      </p:sp>
    </p:spTree>
    <p:extLst>
      <p:ext uri="{BB962C8B-B14F-4D97-AF65-F5344CB8AC3E}">
        <p14:creationId xmlns:p14="http://schemas.microsoft.com/office/powerpoint/2010/main" val="5685280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rizontal photo, bright">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E8E87EC6-9C52-4C05-992F-D59143FED6DD}"/>
              </a:ext>
            </a:extLst>
          </p:cNvPr>
          <p:cNvSpPr/>
          <p:nvPr userDrawn="1"/>
        </p:nvSpPr>
        <p:spPr>
          <a:xfrm>
            <a:off x="-1" y="0"/>
            <a:ext cx="18288001" cy="25725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2F2F5"/>
              </a:solidFill>
            </a:endParaRPr>
          </a:p>
        </p:txBody>
      </p:sp>
      <p:sp>
        <p:nvSpPr>
          <p:cNvPr id="22" name="Picture Placeholder 21">
            <a:extLst>
              <a:ext uri="{FF2B5EF4-FFF2-40B4-BE49-F238E27FC236}">
                <a16:creationId xmlns="" xmlns:a16="http://schemas.microsoft.com/office/drawing/2014/main" id="{AF8EDE58-4FDE-4B68-ADFA-5A27F05EF47F}"/>
              </a:ext>
            </a:extLst>
          </p:cNvPr>
          <p:cNvSpPr>
            <a:spLocks noGrp="1"/>
          </p:cNvSpPr>
          <p:nvPr>
            <p:ph type="pic" sz="quarter" idx="10" hasCustomPrompt="1"/>
          </p:nvPr>
        </p:nvSpPr>
        <p:spPr>
          <a:xfrm>
            <a:off x="-1" y="0"/>
            <a:ext cx="18288001" cy="5143499"/>
          </a:xfrm>
          <a:custGeom>
            <a:avLst/>
            <a:gdLst>
              <a:gd name="connsiteX0" fmla="*/ 17516009 w 18288001"/>
              <a:gd name="connsiteY0" fmla="*/ 1304618 h 5143499"/>
              <a:gd name="connsiteX1" fmla="*/ 17354397 w 18288001"/>
              <a:gd name="connsiteY1" fmla="*/ 1442219 h 5143499"/>
              <a:gd name="connsiteX2" fmla="*/ 17677617 w 18288001"/>
              <a:gd name="connsiteY2" fmla="*/ 1442219 h 5143499"/>
              <a:gd name="connsiteX3" fmla="*/ 17516009 w 18288001"/>
              <a:gd name="connsiteY3" fmla="*/ 1057991 h 5143499"/>
              <a:gd name="connsiteX4" fmla="*/ 17270169 w 18288001"/>
              <a:gd name="connsiteY4" fmla="*/ 1388768 h 5143499"/>
              <a:gd name="connsiteX5" fmla="*/ 17319681 w 18288001"/>
              <a:gd name="connsiteY5" fmla="*/ 1423326 h 5143499"/>
              <a:gd name="connsiteX6" fmla="*/ 17516009 w 18288001"/>
              <a:gd name="connsiteY6" fmla="*/ 1216216 h 5143499"/>
              <a:gd name="connsiteX7" fmla="*/ 17712725 w 18288001"/>
              <a:gd name="connsiteY7" fmla="*/ 1423326 h 5143499"/>
              <a:gd name="connsiteX8" fmla="*/ 17761769 w 18288001"/>
              <a:gd name="connsiteY8" fmla="*/ 1390894 h 5143499"/>
              <a:gd name="connsiteX9" fmla="*/ 17647153 w 18288001"/>
              <a:gd name="connsiteY9" fmla="*/ 729654 h 5143499"/>
              <a:gd name="connsiteX10" fmla="*/ 17829465 w 18288001"/>
              <a:gd name="connsiteY10" fmla="*/ 1316347 h 5143499"/>
              <a:gd name="connsiteX11" fmla="*/ 17647153 w 18288001"/>
              <a:gd name="connsiteY11" fmla="*/ 729654 h 5143499"/>
              <a:gd name="connsiteX12" fmla="*/ 17384861 w 18288001"/>
              <a:gd name="connsiteY12" fmla="*/ 729654 h 5143499"/>
              <a:gd name="connsiteX13" fmla="*/ 17202549 w 18288001"/>
              <a:gd name="connsiteY13" fmla="*/ 1316347 h 5143499"/>
              <a:gd name="connsiteX14" fmla="*/ 17516009 w 18288001"/>
              <a:gd name="connsiteY14" fmla="*/ 592447 h 5143499"/>
              <a:gd name="connsiteX15" fmla="*/ 17216561 w 18288001"/>
              <a:gd name="connsiteY15" fmla="*/ 1337444 h 5143499"/>
              <a:gd name="connsiteX16" fmla="*/ 17249545 w 18288001"/>
              <a:gd name="connsiteY16" fmla="*/ 1372395 h 5143499"/>
              <a:gd name="connsiteX17" fmla="*/ 17516009 w 18288001"/>
              <a:gd name="connsiteY17" fmla="*/ 899687 h 5143499"/>
              <a:gd name="connsiteX18" fmla="*/ 17782945 w 18288001"/>
              <a:gd name="connsiteY18" fmla="*/ 1372395 h 5143499"/>
              <a:gd name="connsiteX19" fmla="*/ 17815533 w 18288001"/>
              <a:gd name="connsiteY19" fmla="*/ 1337444 h 5143499"/>
              <a:gd name="connsiteX20" fmla="*/ 1 w 18288001"/>
              <a:gd name="connsiteY20" fmla="*/ 271425 h 5143499"/>
              <a:gd name="connsiteX21" fmla="*/ 1 w 18288001"/>
              <a:gd name="connsiteY21" fmla="*/ 1890675 h 5143499"/>
              <a:gd name="connsiteX22" fmla="*/ 809626 w 18288001"/>
              <a:gd name="connsiteY22" fmla="*/ 1081050 h 5143499"/>
              <a:gd name="connsiteX23" fmla="*/ 0 w 18288001"/>
              <a:gd name="connsiteY23" fmla="*/ 0 h 5143499"/>
              <a:gd name="connsiteX24" fmla="*/ 18288001 w 18288001"/>
              <a:gd name="connsiteY24" fmla="*/ 0 h 5143499"/>
              <a:gd name="connsiteX25" fmla="*/ 18288001 w 18288001"/>
              <a:gd name="connsiteY25" fmla="*/ 5143499 h 5143499"/>
              <a:gd name="connsiteX26" fmla="*/ 0 w 18288001"/>
              <a:gd name="connsiteY26" fmla="*/ 5143499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88001" h="5143499">
                <a:moveTo>
                  <a:pt x="17516009" y="1304618"/>
                </a:moveTo>
                <a:lnTo>
                  <a:pt x="17354397" y="1442219"/>
                </a:lnTo>
                <a:cubicBezTo>
                  <a:pt x="17439021" y="1483940"/>
                  <a:pt x="17565129" y="1495669"/>
                  <a:pt x="17677617" y="1442219"/>
                </a:cubicBezTo>
                <a:close/>
                <a:moveTo>
                  <a:pt x="17516009" y="1057991"/>
                </a:moveTo>
                <a:lnTo>
                  <a:pt x="17270169" y="1388768"/>
                </a:lnTo>
                <a:cubicBezTo>
                  <a:pt x="17284573" y="1402702"/>
                  <a:pt x="17300633" y="1414037"/>
                  <a:pt x="17319681" y="1423326"/>
                </a:cubicBezTo>
                <a:lnTo>
                  <a:pt x="17516009" y="1216216"/>
                </a:lnTo>
                <a:lnTo>
                  <a:pt x="17712725" y="1423326"/>
                </a:lnTo>
                <a:cubicBezTo>
                  <a:pt x="17729177" y="1414037"/>
                  <a:pt x="17747837" y="1402702"/>
                  <a:pt x="17761769" y="1390894"/>
                </a:cubicBezTo>
                <a:close/>
                <a:moveTo>
                  <a:pt x="17647153" y="729654"/>
                </a:moveTo>
                <a:lnTo>
                  <a:pt x="17829465" y="1316347"/>
                </a:lnTo>
                <a:cubicBezTo>
                  <a:pt x="17981789" y="1109316"/>
                  <a:pt x="17888349" y="815930"/>
                  <a:pt x="17647153" y="729654"/>
                </a:cubicBezTo>
                <a:close/>
                <a:moveTo>
                  <a:pt x="17384861" y="729654"/>
                </a:moveTo>
                <a:cubicBezTo>
                  <a:pt x="17144141" y="815930"/>
                  <a:pt x="17050229" y="1109316"/>
                  <a:pt x="17202549" y="1316347"/>
                </a:cubicBezTo>
                <a:close/>
                <a:moveTo>
                  <a:pt x="17516009" y="592447"/>
                </a:moveTo>
                <a:lnTo>
                  <a:pt x="17216561" y="1337444"/>
                </a:lnTo>
                <a:cubicBezTo>
                  <a:pt x="17230493" y="1353896"/>
                  <a:pt x="17239785" y="1365232"/>
                  <a:pt x="17249545" y="1372395"/>
                </a:cubicBezTo>
                <a:lnTo>
                  <a:pt x="17516009" y="899687"/>
                </a:lnTo>
                <a:lnTo>
                  <a:pt x="17782945" y="1372395"/>
                </a:lnTo>
                <a:cubicBezTo>
                  <a:pt x="17799477" y="1355943"/>
                  <a:pt x="17810889" y="1342088"/>
                  <a:pt x="17815533" y="1337444"/>
                </a:cubicBezTo>
                <a:close/>
                <a:moveTo>
                  <a:pt x="1" y="271425"/>
                </a:moveTo>
                <a:lnTo>
                  <a:pt x="1" y="1890675"/>
                </a:lnTo>
                <a:lnTo>
                  <a:pt x="809626" y="1081050"/>
                </a:lnTo>
                <a:close/>
                <a:moveTo>
                  <a:pt x="0" y="0"/>
                </a:moveTo>
                <a:lnTo>
                  <a:pt x="18288001" y="0"/>
                </a:lnTo>
                <a:lnTo>
                  <a:pt x="18288001" y="5143499"/>
                </a:lnTo>
                <a:lnTo>
                  <a:pt x="0" y="5143499"/>
                </a:lnTo>
                <a:close/>
              </a:path>
            </a:pathLst>
          </a:custGeom>
          <a:solidFill>
            <a:schemeClr val="accent1">
              <a:lumMod val="40000"/>
              <a:lumOff val="60000"/>
            </a:schemeClr>
          </a:solidFill>
        </p:spPr>
        <p:txBody>
          <a:bodyPr wrap="square" anchor="ctr" anchorCtr="0">
            <a:noAutofit/>
          </a:bodyPr>
          <a:lstStyle>
            <a:lvl1pPr marL="0" indent="0" algn="ctr">
              <a:buFontTx/>
              <a:buNone/>
              <a:defRPr>
                <a:solidFill>
                  <a:schemeClr val="accent1">
                    <a:alpha val="50000"/>
                  </a:schemeClr>
                </a:solidFill>
              </a:defRPr>
            </a:lvl1pPr>
          </a:lstStyle>
          <a:p>
            <a:r>
              <a:rPr lang="pl-PL" dirty="0"/>
              <a:t>Click on the icon to add picture</a:t>
            </a:r>
            <a:endParaRPr lang="en-GB" dirty="0"/>
          </a:p>
        </p:txBody>
      </p:sp>
      <p:sp>
        <p:nvSpPr>
          <p:cNvPr id="4" name="Oval 3">
            <a:extLst>
              <a:ext uri="{FF2B5EF4-FFF2-40B4-BE49-F238E27FC236}">
                <a16:creationId xmlns="" xmlns:a16="http://schemas.microsoft.com/office/drawing/2014/main"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rgbClr val="F2F2F5">
                    <a:lumMod val="10000"/>
                  </a:srgbClr>
                </a:solidFill>
                <a:cs typeface="Arial" panose="020B0604020202020204" pitchFamily="34" charset="0"/>
              </a:rPr>
              <a:pPr algn="ctr"/>
              <a:t>‹#›</a:t>
            </a:fld>
            <a:endParaRPr lang="pl-PL" sz="2400" dirty="0">
              <a:solidFill>
                <a:srgbClr val="F2F2F5">
                  <a:lumMod val="10000"/>
                </a:srgbClr>
              </a:solidFill>
              <a:cs typeface="Arial" panose="020B0604020202020204" pitchFamily="34" charset="0"/>
            </a:endParaRPr>
          </a:p>
        </p:txBody>
      </p:sp>
      <p:sp>
        <p:nvSpPr>
          <p:cNvPr id="2" name="Title 1">
            <a:extLst>
              <a:ext uri="{FF2B5EF4-FFF2-40B4-BE49-F238E27FC236}">
                <a16:creationId xmlns="" xmlns:a16="http://schemas.microsoft.com/office/drawing/2014/main"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2213045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 box">
    <p:spTree>
      <p:nvGrpSpPr>
        <p:cNvPr id="1" name=""/>
        <p:cNvGrpSpPr/>
        <p:nvPr/>
      </p:nvGrpSpPr>
      <p:grpSpPr>
        <a:xfrm>
          <a:off x="0" y="0"/>
          <a:ext cx="0" cy="0"/>
          <a:chOff x="0" y="0"/>
          <a:chExt cx="0" cy="0"/>
        </a:xfrm>
      </p:grpSpPr>
      <p:sp>
        <p:nvSpPr>
          <p:cNvPr id="18" name="Freeform: Shape 17">
            <a:extLst>
              <a:ext uri="{FF2B5EF4-FFF2-40B4-BE49-F238E27FC236}">
                <a16:creationId xmlns="" xmlns:a16="http://schemas.microsoft.com/office/drawing/2014/main" id="{9C975890-208A-4476-B7F9-F083D4422328}"/>
              </a:ext>
            </a:extLst>
          </p:cNvPr>
          <p:cNvSpPr/>
          <p:nvPr userDrawn="1"/>
        </p:nvSpPr>
        <p:spPr>
          <a:xfrm>
            <a:off x="12192000" y="0"/>
            <a:ext cx="6096000" cy="10287000"/>
          </a:xfrm>
          <a:custGeom>
            <a:avLst/>
            <a:gdLst>
              <a:gd name="connsiteX0" fmla="*/ 5322354 w 6096000"/>
              <a:gd name="connsiteY0" fmla="*/ 9370029 h 10287000"/>
              <a:gd name="connsiteX1" fmla="*/ 5034354 w 6096000"/>
              <a:gd name="connsiteY1" fmla="*/ 9658029 h 10287000"/>
              <a:gd name="connsiteX2" fmla="*/ 5322354 w 6096000"/>
              <a:gd name="connsiteY2" fmla="*/ 9946029 h 10287000"/>
              <a:gd name="connsiteX3" fmla="*/ 5610354 w 6096000"/>
              <a:gd name="connsiteY3" fmla="*/ 9658029 h 10287000"/>
              <a:gd name="connsiteX4" fmla="*/ 5322354 w 6096000"/>
              <a:gd name="connsiteY4" fmla="*/ 9370029 h 10287000"/>
              <a:gd name="connsiteX5" fmla="*/ 5324008 w 6096000"/>
              <a:gd name="connsiteY5" fmla="*/ 1304618 h 10287000"/>
              <a:gd name="connsiteX6" fmla="*/ 5162396 w 6096000"/>
              <a:gd name="connsiteY6" fmla="*/ 1442219 h 10287000"/>
              <a:gd name="connsiteX7" fmla="*/ 5485616 w 6096000"/>
              <a:gd name="connsiteY7" fmla="*/ 1442219 h 10287000"/>
              <a:gd name="connsiteX8" fmla="*/ 5324006 w 6096000"/>
              <a:gd name="connsiteY8" fmla="*/ 1057991 h 10287000"/>
              <a:gd name="connsiteX9" fmla="*/ 5078168 w 6096000"/>
              <a:gd name="connsiteY9" fmla="*/ 1388768 h 10287000"/>
              <a:gd name="connsiteX10" fmla="*/ 5127680 w 6096000"/>
              <a:gd name="connsiteY10" fmla="*/ 1423326 h 10287000"/>
              <a:gd name="connsiteX11" fmla="*/ 5324006 w 6096000"/>
              <a:gd name="connsiteY11" fmla="*/ 1216216 h 10287000"/>
              <a:gd name="connsiteX12" fmla="*/ 5520724 w 6096000"/>
              <a:gd name="connsiteY12" fmla="*/ 1423326 h 10287000"/>
              <a:gd name="connsiteX13" fmla="*/ 5569768 w 6096000"/>
              <a:gd name="connsiteY13" fmla="*/ 1390894 h 10287000"/>
              <a:gd name="connsiteX14" fmla="*/ 5455152 w 6096000"/>
              <a:gd name="connsiteY14" fmla="*/ 729654 h 10287000"/>
              <a:gd name="connsiteX15" fmla="*/ 5637464 w 6096000"/>
              <a:gd name="connsiteY15" fmla="*/ 1316347 h 10287000"/>
              <a:gd name="connsiteX16" fmla="*/ 5455152 w 6096000"/>
              <a:gd name="connsiteY16" fmla="*/ 729654 h 10287000"/>
              <a:gd name="connsiteX17" fmla="*/ 5192860 w 6096000"/>
              <a:gd name="connsiteY17" fmla="*/ 729654 h 10287000"/>
              <a:gd name="connsiteX18" fmla="*/ 5010548 w 6096000"/>
              <a:gd name="connsiteY18" fmla="*/ 1316347 h 10287000"/>
              <a:gd name="connsiteX19" fmla="*/ 5324008 w 6096000"/>
              <a:gd name="connsiteY19" fmla="*/ 592447 h 10287000"/>
              <a:gd name="connsiteX20" fmla="*/ 5024560 w 6096000"/>
              <a:gd name="connsiteY20" fmla="*/ 1337444 h 10287000"/>
              <a:gd name="connsiteX21" fmla="*/ 5057544 w 6096000"/>
              <a:gd name="connsiteY21" fmla="*/ 1372395 h 10287000"/>
              <a:gd name="connsiteX22" fmla="*/ 5324008 w 6096000"/>
              <a:gd name="connsiteY22" fmla="*/ 899687 h 10287000"/>
              <a:gd name="connsiteX23" fmla="*/ 5590944 w 6096000"/>
              <a:gd name="connsiteY23" fmla="*/ 1372395 h 10287000"/>
              <a:gd name="connsiteX24" fmla="*/ 5623532 w 6096000"/>
              <a:gd name="connsiteY24" fmla="*/ 1337444 h 10287000"/>
              <a:gd name="connsiteX25" fmla="*/ 0 w 6096000"/>
              <a:gd name="connsiteY25" fmla="*/ 0 h 10287000"/>
              <a:gd name="connsiteX26" fmla="*/ 6096000 w 6096000"/>
              <a:gd name="connsiteY26" fmla="*/ 0 h 10287000"/>
              <a:gd name="connsiteX27" fmla="*/ 6096000 w 6096000"/>
              <a:gd name="connsiteY27" fmla="*/ 10287000 h 10287000"/>
              <a:gd name="connsiteX28" fmla="*/ 0 w 6096000"/>
              <a:gd name="connsiteY28"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7000">
                <a:moveTo>
                  <a:pt x="5322354" y="9370029"/>
                </a:moveTo>
                <a:cubicBezTo>
                  <a:pt x="5163296" y="9370029"/>
                  <a:pt x="5034354" y="9498971"/>
                  <a:pt x="5034354" y="9658029"/>
                </a:cubicBezTo>
                <a:cubicBezTo>
                  <a:pt x="5034354" y="9817087"/>
                  <a:pt x="5163296" y="9946029"/>
                  <a:pt x="5322354" y="9946029"/>
                </a:cubicBezTo>
                <a:cubicBezTo>
                  <a:pt x="5481412" y="9946029"/>
                  <a:pt x="5610354" y="9817087"/>
                  <a:pt x="5610354" y="9658029"/>
                </a:cubicBezTo>
                <a:cubicBezTo>
                  <a:pt x="5610354" y="9498971"/>
                  <a:pt x="5481412" y="9370029"/>
                  <a:pt x="5322354" y="9370029"/>
                </a:cubicBezTo>
                <a:close/>
                <a:moveTo>
                  <a:pt x="5324008" y="1304618"/>
                </a:moveTo>
                <a:lnTo>
                  <a:pt x="5162396" y="1442219"/>
                </a:lnTo>
                <a:cubicBezTo>
                  <a:pt x="5247020" y="1483940"/>
                  <a:pt x="5373128" y="1495669"/>
                  <a:pt x="5485616" y="1442219"/>
                </a:cubicBezTo>
                <a:close/>
                <a:moveTo>
                  <a:pt x="5324006" y="1057991"/>
                </a:moveTo>
                <a:lnTo>
                  <a:pt x="5078168" y="1388768"/>
                </a:lnTo>
                <a:cubicBezTo>
                  <a:pt x="5092572" y="1402702"/>
                  <a:pt x="5108632" y="1414037"/>
                  <a:pt x="5127680" y="1423326"/>
                </a:cubicBezTo>
                <a:lnTo>
                  <a:pt x="5324006" y="1216216"/>
                </a:lnTo>
                <a:lnTo>
                  <a:pt x="5520724" y="1423326"/>
                </a:lnTo>
                <a:cubicBezTo>
                  <a:pt x="5537176" y="1414037"/>
                  <a:pt x="5555834" y="1402702"/>
                  <a:pt x="5569768" y="1390894"/>
                </a:cubicBezTo>
                <a:close/>
                <a:moveTo>
                  <a:pt x="5455152" y="729654"/>
                </a:moveTo>
                <a:lnTo>
                  <a:pt x="5637464" y="1316347"/>
                </a:lnTo>
                <a:cubicBezTo>
                  <a:pt x="5789786" y="1109316"/>
                  <a:pt x="5696348" y="815930"/>
                  <a:pt x="5455152" y="729654"/>
                </a:cubicBezTo>
                <a:close/>
                <a:moveTo>
                  <a:pt x="5192860" y="729654"/>
                </a:moveTo>
                <a:cubicBezTo>
                  <a:pt x="4952140" y="815930"/>
                  <a:pt x="4858228" y="1109316"/>
                  <a:pt x="5010548" y="1316347"/>
                </a:cubicBezTo>
                <a:close/>
                <a:moveTo>
                  <a:pt x="5324008" y="592447"/>
                </a:moveTo>
                <a:lnTo>
                  <a:pt x="5024560" y="1337444"/>
                </a:lnTo>
                <a:cubicBezTo>
                  <a:pt x="5038492" y="1353896"/>
                  <a:pt x="5047782" y="1365232"/>
                  <a:pt x="5057544" y="1372395"/>
                </a:cubicBezTo>
                <a:lnTo>
                  <a:pt x="5324008" y="899687"/>
                </a:lnTo>
                <a:lnTo>
                  <a:pt x="5590944" y="1372395"/>
                </a:lnTo>
                <a:cubicBezTo>
                  <a:pt x="5607474" y="1355943"/>
                  <a:pt x="5618888" y="1342088"/>
                  <a:pt x="5623532" y="1337444"/>
                </a:cubicBezTo>
                <a:close/>
                <a:moveTo>
                  <a:pt x="0" y="0"/>
                </a:moveTo>
                <a:lnTo>
                  <a:pt x="6096000" y="0"/>
                </a:lnTo>
                <a:lnTo>
                  <a:pt x="6096000" y="10287000"/>
                </a:lnTo>
                <a:lnTo>
                  <a:pt x="0" y="10287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solidFill>
                <a:srgbClr val="F2F2F5"/>
              </a:solidFill>
            </a:endParaRPr>
          </a:p>
        </p:txBody>
      </p:sp>
      <p:pic>
        <p:nvPicPr>
          <p:cNvPr id="19" name="Graphic 18">
            <a:extLst>
              <a:ext uri="{FF2B5EF4-FFF2-40B4-BE49-F238E27FC236}">
                <a16:creationId xmlns="" xmlns:a16="http://schemas.microsoft.com/office/drawing/2014/main" id="{D3DAADC7-5582-4C2F-84F8-FF5FB674C145}"/>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271425"/>
            <a:ext cx="809625" cy="1619250"/>
          </a:xfrm>
          <a:prstGeom prst="rect">
            <a:avLst/>
          </a:prstGeom>
        </p:spPr>
      </p:pic>
      <p:sp>
        <p:nvSpPr>
          <p:cNvPr id="20" name="Oval 19">
            <a:extLst>
              <a:ext uri="{FF2B5EF4-FFF2-40B4-BE49-F238E27FC236}">
                <a16:creationId xmlns="" xmlns:a16="http://schemas.microsoft.com/office/drawing/2014/main" id="{C6AF0F62-4B06-4F93-BFFD-0E52154F53FC}"/>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rgbClr val="F2F2F5">
                    <a:lumMod val="10000"/>
                  </a:srgbClr>
                </a:solidFill>
                <a:cs typeface="Arial" panose="020B0604020202020204" pitchFamily="34" charset="0"/>
              </a:rPr>
              <a:pPr algn="ctr"/>
              <a:t>‹#›</a:t>
            </a:fld>
            <a:endParaRPr lang="pl-PL" sz="2400" dirty="0">
              <a:solidFill>
                <a:srgbClr val="F2F2F5">
                  <a:lumMod val="10000"/>
                </a:srgbClr>
              </a:solidFill>
              <a:cs typeface="Arial" panose="020B0604020202020204" pitchFamily="34" charset="0"/>
            </a:endParaRPr>
          </a:p>
        </p:txBody>
      </p:sp>
      <p:sp>
        <p:nvSpPr>
          <p:cNvPr id="6" name="Title 1">
            <a:extLst>
              <a:ext uri="{FF2B5EF4-FFF2-40B4-BE49-F238E27FC236}">
                <a16:creationId xmlns="" xmlns:a16="http://schemas.microsoft.com/office/drawing/2014/main" id="{9B0E4FFD-45A4-452B-9085-36DC4D610360}"/>
              </a:ext>
            </a:extLst>
          </p:cNvPr>
          <p:cNvSpPr>
            <a:spLocks noGrp="1"/>
          </p:cNvSpPr>
          <p:nvPr>
            <p:ph type="title" hasCustomPrompt="1"/>
          </p:nvPr>
        </p:nvSpPr>
        <p:spPr>
          <a:xfrm>
            <a:off x="1228725" y="762008"/>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9084998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de photo, dark">
    <p:spTree>
      <p:nvGrpSpPr>
        <p:cNvPr id="1" name=""/>
        <p:cNvGrpSpPr/>
        <p:nvPr/>
      </p:nvGrpSpPr>
      <p:grpSpPr>
        <a:xfrm>
          <a:off x="0" y="0"/>
          <a:ext cx="0" cy="0"/>
          <a:chOff x="0" y="0"/>
          <a:chExt cx="0" cy="0"/>
        </a:xfrm>
      </p:grpSpPr>
      <p:sp>
        <p:nvSpPr>
          <p:cNvPr id="23" name="Picture Placeholder 22">
            <a:extLst>
              <a:ext uri="{FF2B5EF4-FFF2-40B4-BE49-F238E27FC236}">
                <a16:creationId xmlns="" xmlns:a16="http://schemas.microsoft.com/office/drawing/2014/main" id="{B2A4F4AB-8AB3-40FA-8B68-587A73F975A9}"/>
              </a:ext>
            </a:extLst>
          </p:cNvPr>
          <p:cNvSpPr>
            <a:spLocks noGrp="1"/>
          </p:cNvSpPr>
          <p:nvPr>
            <p:ph type="pic" sz="quarter" idx="11" hasCustomPrompt="1"/>
          </p:nvPr>
        </p:nvSpPr>
        <p:spPr>
          <a:xfrm>
            <a:off x="12192000" y="1"/>
            <a:ext cx="6096000" cy="10286999"/>
          </a:xfrm>
          <a:custGeom>
            <a:avLst/>
            <a:gdLst>
              <a:gd name="connsiteX0" fmla="*/ 5322354 w 6096000"/>
              <a:gd name="connsiteY0" fmla="*/ 9370028 h 10286999"/>
              <a:gd name="connsiteX1" fmla="*/ 5034354 w 6096000"/>
              <a:gd name="connsiteY1" fmla="*/ 9658028 h 10286999"/>
              <a:gd name="connsiteX2" fmla="*/ 5322354 w 6096000"/>
              <a:gd name="connsiteY2" fmla="*/ 9946028 h 10286999"/>
              <a:gd name="connsiteX3" fmla="*/ 5610354 w 6096000"/>
              <a:gd name="connsiteY3" fmla="*/ 9658028 h 10286999"/>
              <a:gd name="connsiteX4" fmla="*/ 5322354 w 6096000"/>
              <a:gd name="connsiteY4" fmla="*/ 9370028 h 10286999"/>
              <a:gd name="connsiteX5" fmla="*/ 5324008 w 6096000"/>
              <a:gd name="connsiteY5" fmla="*/ 1304617 h 10286999"/>
              <a:gd name="connsiteX6" fmla="*/ 5162396 w 6096000"/>
              <a:gd name="connsiteY6" fmla="*/ 1442218 h 10286999"/>
              <a:gd name="connsiteX7" fmla="*/ 5485616 w 6096000"/>
              <a:gd name="connsiteY7" fmla="*/ 1442218 h 10286999"/>
              <a:gd name="connsiteX8" fmla="*/ 5324006 w 6096000"/>
              <a:gd name="connsiteY8" fmla="*/ 1057990 h 10286999"/>
              <a:gd name="connsiteX9" fmla="*/ 5078168 w 6096000"/>
              <a:gd name="connsiteY9" fmla="*/ 1388767 h 10286999"/>
              <a:gd name="connsiteX10" fmla="*/ 5127680 w 6096000"/>
              <a:gd name="connsiteY10" fmla="*/ 1423325 h 10286999"/>
              <a:gd name="connsiteX11" fmla="*/ 5324006 w 6096000"/>
              <a:gd name="connsiteY11" fmla="*/ 1216215 h 10286999"/>
              <a:gd name="connsiteX12" fmla="*/ 5520724 w 6096000"/>
              <a:gd name="connsiteY12" fmla="*/ 1423325 h 10286999"/>
              <a:gd name="connsiteX13" fmla="*/ 5569768 w 6096000"/>
              <a:gd name="connsiteY13" fmla="*/ 1390893 h 10286999"/>
              <a:gd name="connsiteX14" fmla="*/ 5455152 w 6096000"/>
              <a:gd name="connsiteY14" fmla="*/ 729653 h 10286999"/>
              <a:gd name="connsiteX15" fmla="*/ 5637464 w 6096000"/>
              <a:gd name="connsiteY15" fmla="*/ 1316346 h 10286999"/>
              <a:gd name="connsiteX16" fmla="*/ 5455152 w 6096000"/>
              <a:gd name="connsiteY16" fmla="*/ 729653 h 10286999"/>
              <a:gd name="connsiteX17" fmla="*/ 5192860 w 6096000"/>
              <a:gd name="connsiteY17" fmla="*/ 729653 h 10286999"/>
              <a:gd name="connsiteX18" fmla="*/ 5010548 w 6096000"/>
              <a:gd name="connsiteY18" fmla="*/ 1316346 h 10286999"/>
              <a:gd name="connsiteX19" fmla="*/ 5324008 w 6096000"/>
              <a:gd name="connsiteY19" fmla="*/ 592446 h 10286999"/>
              <a:gd name="connsiteX20" fmla="*/ 5024560 w 6096000"/>
              <a:gd name="connsiteY20" fmla="*/ 1337443 h 10286999"/>
              <a:gd name="connsiteX21" fmla="*/ 5057544 w 6096000"/>
              <a:gd name="connsiteY21" fmla="*/ 1372394 h 10286999"/>
              <a:gd name="connsiteX22" fmla="*/ 5324008 w 6096000"/>
              <a:gd name="connsiteY22" fmla="*/ 899686 h 10286999"/>
              <a:gd name="connsiteX23" fmla="*/ 5590944 w 6096000"/>
              <a:gd name="connsiteY23" fmla="*/ 1372394 h 10286999"/>
              <a:gd name="connsiteX24" fmla="*/ 5623532 w 6096000"/>
              <a:gd name="connsiteY24" fmla="*/ 1337443 h 10286999"/>
              <a:gd name="connsiteX25" fmla="*/ 0 w 6096000"/>
              <a:gd name="connsiteY25" fmla="*/ 0 h 10286999"/>
              <a:gd name="connsiteX26" fmla="*/ 6096000 w 6096000"/>
              <a:gd name="connsiteY26" fmla="*/ 0 h 10286999"/>
              <a:gd name="connsiteX27" fmla="*/ 6096000 w 6096000"/>
              <a:gd name="connsiteY27" fmla="*/ 10286999 h 10286999"/>
              <a:gd name="connsiteX28" fmla="*/ 0 w 6096000"/>
              <a:gd name="connsiteY28" fmla="*/ 10286999 h 1028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6999">
                <a:moveTo>
                  <a:pt x="5322354" y="9370028"/>
                </a:moveTo>
                <a:cubicBezTo>
                  <a:pt x="5163296" y="9370028"/>
                  <a:pt x="5034354" y="9498970"/>
                  <a:pt x="5034354" y="9658028"/>
                </a:cubicBezTo>
                <a:cubicBezTo>
                  <a:pt x="5034354" y="9817086"/>
                  <a:pt x="5163296" y="9946028"/>
                  <a:pt x="5322354" y="9946028"/>
                </a:cubicBezTo>
                <a:cubicBezTo>
                  <a:pt x="5481412" y="9946028"/>
                  <a:pt x="5610354" y="9817086"/>
                  <a:pt x="5610354" y="9658028"/>
                </a:cubicBezTo>
                <a:cubicBezTo>
                  <a:pt x="5610354" y="9498970"/>
                  <a:pt x="5481412" y="9370028"/>
                  <a:pt x="5322354" y="9370028"/>
                </a:cubicBezTo>
                <a:close/>
                <a:moveTo>
                  <a:pt x="5324008" y="1304617"/>
                </a:moveTo>
                <a:lnTo>
                  <a:pt x="5162396" y="1442218"/>
                </a:lnTo>
                <a:cubicBezTo>
                  <a:pt x="5247020" y="1483939"/>
                  <a:pt x="5373128" y="1495668"/>
                  <a:pt x="5485616" y="1442218"/>
                </a:cubicBezTo>
                <a:close/>
                <a:moveTo>
                  <a:pt x="5324006" y="1057990"/>
                </a:moveTo>
                <a:lnTo>
                  <a:pt x="5078168" y="1388767"/>
                </a:lnTo>
                <a:cubicBezTo>
                  <a:pt x="5092572" y="1402701"/>
                  <a:pt x="5108632" y="1414036"/>
                  <a:pt x="5127680" y="1423325"/>
                </a:cubicBezTo>
                <a:lnTo>
                  <a:pt x="5324006" y="1216215"/>
                </a:lnTo>
                <a:lnTo>
                  <a:pt x="5520724" y="1423325"/>
                </a:lnTo>
                <a:cubicBezTo>
                  <a:pt x="5537176" y="1414036"/>
                  <a:pt x="5555834" y="1402701"/>
                  <a:pt x="5569768" y="1390893"/>
                </a:cubicBezTo>
                <a:close/>
                <a:moveTo>
                  <a:pt x="5455152" y="729653"/>
                </a:moveTo>
                <a:lnTo>
                  <a:pt x="5637464" y="1316346"/>
                </a:lnTo>
                <a:cubicBezTo>
                  <a:pt x="5789786" y="1109315"/>
                  <a:pt x="5696348" y="815929"/>
                  <a:pt x="5455152" y="729653"/>
                </a:cubicBezTo>
                <a:close/>
                <a:moveTo>
                  <a:pt x="5192860" y="729653"/>
                </a:moveTo>
                <a:cubicBezTo>
                  <a:pt x="4952140" y="815929"/>
                  <a:pt x="4858228" y="1109315"/>
                  <a:pt x="5010548" y="1316346"/>
                </a:cubicBezTo>
                <a:close/>
                <a:moveTo>
                  <a:pt x="5324008" y="592446"/>
                </a:moveTo>
                <a:lnTo>
                  <a:pt x="5024560" y="1337443"/>
                </a:lnTo>
                <a:cubicBezTo>
                  <a:pt x="5038492" y="1353895"/>
                  <a:pt x="5047782" y="1365231"/>
                  <a:pt x="5057544" y="1372394"/>
                </a:cubicBezTo>
                <a:lnTo>
                  <a:pt x="5324008" y="899686"/>
                </a:lnTo>
                <a:lnTo>
                  <a:pt x="5590944" y="1372394"/>
                </a:lnTo>
                <a:cubicBezTo>
                  <a:pt x="5607474" y="1355942"/>
                  <a:pt x="5618888" y="1342087"/>
                  <a:pt x="5623532" y="1337443"/>
                </a:cubicBezTo>
                <a:close/>
                <a:moveTo>
                  <a:pt x="0" y="0"/>
                </a:moveTo>
                <a:lnTo>
                  <a:pt x="6096000" y="0"/>
                </a:lnTo>
                <a:lnTo>
                  <a:pt x="6096000" y="10286999"/>
                </a:lnTo>
                <a:lnTo>
                  <a:pt x="0" y="10286999"/>
                </a:lnTo>
                <a:close/>
              </a:path>
            </a:pathLst>
          </a:custGeom>
          <a:solidFill>
            <a:schemeClr val="accent2"/>
          </a:solidFill>
        </p:spPr>
        <p:txBody>
          <a:bodyPr wrap="square" lIns="1080000" rIns="1080000" anchor="ctr" anchorCtr="0">
            <a:noAutofit/>
          </a:bodyPr>
          <a:lstStyle>
            <a:lvl1pPr marL="0" indent="0" algn="ctr">
              <a:buFontTx/>
              <a:buNone/>
              <a:defRPr>
                <a:solidFill>
                  <a:schemeClr val="bg2">
                    <a:alpha val="50000"/>
                  </a:schemeClr>
                </a:solidFill>
              </a:defRPr>
            </a:lvl1pPr>
          </a:lstStyle>
          <a:p>
            <a:r>
              <a:rPr lang="pl-PL" dirty="0"/>
              <a:t>Click on the icon to add picture</a:t>
            </a:r>
            <a:endParaRPr lang="en-GB" dirty="0"/>
          </a:p>
        </p:txBody>
      </p:sp>
      <p:pic>
        <p:nvPicPr>
          <p:cNvPr id="19" name="Graphic 18">
            <a:extLst>
              <a:ext uri="{FF2B5EF4-FFF2-40B4-BE49-F238E27FC236}">
                <a16:creationId xmlns="" xmlns:a16="http://schemas.microsoft.com/office/drawing/2014/main" id="{D3DAADC7-5582-4C2F-84F8-FF5FB674C145}"/>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271425"/>
            <a:ext cx="809625" cy="1619250"/>
          </a:xfrm>
          <a:prstGeom prst="rect">
            <a:avLst/>
          </a:prstGeom>
        </p:spPr>
      </p:pic>
      <p:sp>
        <p:nvSpPr>
          <p:cNvPr id="24" name="Oval 23">
            <a:extLst>
              <a:ext uri="{FF2B5EF4-FFF2-40B4-BE49-F238E27FC236}">
                <a16:creationId xmlns="" xmlns:a16="http://schemas.microsoft.com/office/drawing/2014/main" id="{F2B4F968-0455-4905-BFDC-C879937C1C5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rgbClr val="F2F2F5">
                    <a:lumMod val="10000"/>
                  </a:srgbClr>
                </a:solidFill>
                <a:cs typeface="Arial" panose="020B0604020202020204" pitchFamily="34" charset="0"/>
              </a:rPr>
              <a:pPr algn="ctr"/>
              <a:t>‹#›</a:t>
            </a:fld>
            <a:endParaRPr lang="pl-PL" sz="2400" dirty="0">
              <a:solidFill>
                <a:srgbClr val="F2F2F5">
                  <a:lumMod val="10000"/>
                </a:srgbClr>
              </a:solidFill>
              <a:cs typeface="Arial" panose="020B0604020202020204" pitchFamily="34" charset="0"/>
            </a:endParaRPr>
          </a:p>
        </p:txBody>
      </p:sp>
      <p:sp>
        <p:nvSpPr>
          <p:cNvPr id="6" name="Title 1">
            <a:extLst>
              <a:ext uri="{FF2B5EF4-FFF2-40B4-BE49-F238E27FC236}">
                <a16:creationId xmlns="" xmlns:a16="http://schemas.microsoft.com/office/drawing/2014/main" id="{892B9F98-2E53-4359-BF10-7BB104CA8504}"/>
              </a:ext>
            </a:extLst>
          </p:cNvPr>
          <p:cNvSpPr>
            <a:spLocks noGrp="1"/>
          </p:cNvSpPr>
          <p:nvPr>
            <p:ph type="title" hasCustomPrompt="1"/>
          </p:nvPr>
        </p:nvSpPr>
        <p:spPr>
          <a:xfrm>
            <a:off x="1228725" y="762008"/>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25450685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de photo, bright">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63643B7F-E240-478A-AB76-30C6B0CCBD0F}"/>
              </a:ext>
            </a:extLst>
          </p:cNvPr>
          <p:cNvSpPr/>
          <p:nvPr userDrawn="1"/>
        </p:nvSpPr>
        <p:spPr>
          <a:xfrm>
            <a:off x="16373856" y="0"/>
            <a:ext cx="1914144" cy="1914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2F2F5"/>
              </a:solidFill>
            </a:endParaRPr>
          </a:p>
        </p:txBody>
      </p:sp>
      <p:sp>
        <p:nvSpPr>
          <p:cNvPr id="23" name="Picture Placeholder 22">
            <a:extLst>
              <a:ext uri="{FF2B5EF4-FFF2-40B4-BE49-F238E27FC236}">
                <a16:creationId xmlns="" xmlns:a16="http://schemas.microsoft.com/office/drawing/2014/main" id="{B2A4F4AB-8AB3-40FA-8B68-587A73F975A9}"/>
              </a:ext>
            </a:extLst>
          </p:cNvPr>
          <p:cNvSpPr>
            <a:spLocks noGrp="1"/>
          </p:cNvSpPr>
          <p:nvPr>
            <p:ph type="pic" sz="quarter" idx="11" hasCustomPrompt="1"/>
          </p:nvPr>
        </p:nvSpPr>
        <p:spPr>
          <a:xfrm>
            <a:off x="12192000" y="1"/>
            <a:ext cx="6096000" cy="10286999"/>
          </a:xfrm>
          <a:custGeom>
            <a:avLst/>
            <a:gdLst>
              <a:gd name="connsiteX0" fmla="*/ 5322354 w 6096000"/>
              <a:gd name="connsiteY0" fmla="*/ 9370028 h 10286999"/>
              <a:gd name="connsiteX1" fmla="*/ 5034354 w 6096000"/>
              <a:gd name="connsiteY1" fmla="*/ 9658028 h 10286999"/>
              <a:gd name="connsiteX2" fmla="*/ 5322354 w 6096000"/>
              <a:gd name="connsiteY2" fmla="*/ 9946028 h 10286999"/>
              <a:gd name="connsiteX3" fmla="*/ 5610354 w 6096000"/>
              <a:gd name="connsiteY3" fmla="*/ 9658028 h 10286999"/>
              <a:gd name="connsiteX4" fmla="*/ 5322354 w 6096000"/>
              <a:gd name="connsiteY4" fmla="*/ 9370028 h 10286999"/>
              <a:gd name="connsiteX5" fmla="*/ 5324008 w 6096000"/>
              <a:gd name="connsiteY5" fmla="*/ 1304617 h 10286999"/>
              <a:gd name="connsiteX6" fmla="*/ 5162396 w 6096000"/>
              <a:gd name="connsiteY6" fmla="*/ 1442218 h 10286999"/>
              <a:gd name="connsiteX7" fmla="*/ 5485616 w 6096000"/>
              <a:gd name="connsiteY7" fmla="*/ 1442218 h 10286999"/>
              <a:gd name="connsiteX8" fmla="*/ 5324006 w 6096000"/>
              <a:gd name="connsiteY8" fmla="*/ 1057990 h 10286999"/>
              <a:gd name="connsiteX9" fmla="*/ 5078168 w 6096000"/>
              <a:gd name="connsiteY9" fmla="*/ 1388767 h 10286999"/>
              <a:gd name="connsiteX10" fmla="*/ 5127680 w 6096000"/>
              <a:gd name="connsiteY10" fmla="*/ 1423325 h 10286999"/>
              <a:gd name="connsiteX11" fmla="*/ 5324006 w 6096000"/>
              <a:gd name="connsiteY11" fmla="*/ 1216215 h 10286999"/>
              <a:gd name="connsiteX12" fmla="*/ 5520724 w 6096000"/>
              <a:gd name="connsiteY12" fmla="*/ 1423325 h 10286999"/>
              <a:gd name="connsiteX13" fmla="*/ 5569768 w 6096000"/>
              <a:gd name="connsiteY13" fmla="*/ 1390893 h 10286999"/>
              <a:gd name="connsiteX14" fmla="*/ 5455152 w 6096000"/>
              <a:gd name="connsiteY14" fmla="*/ 729653 h 10286999"/>
              <a:gd name="connsiteX15" fmla="*/ 5637464 w 6096000"/>
              <a:gd name="connsiteY15" fmla="*/ 1316346 h 10286999"/>
              <a:gd name="connsiteX16" fmla="*/ 5455152 w 6096000"/>
              <a:gd name="connsiteY16" fmla="*/ 729653 h 10286999"/>
              <a:gd name="connsiteX17" fmla="*/ 5192860 w 6096000"/>
              <a:gd name="connsiteY17" fmla="*/ 729653 h 10286999"/>
              <a:gd name="connsiteX18" fmla="*/ 5010548 w 6096000"/>
              <a:gd name="connsiteY18" fmla="*/ 1316346 h 10286999"/>
              <a:gd name="connsiteX19" fmla="*/ 5324008 w 6096000"/>
              <a:gd name="connsiteY19" fmla="*/ 592446 h 10286999"/>
              <a:gd name="connsiteX20" fmla="*/ 5024560 w 6096000"/>
              <a:gd name="connsiteY20" fmla="*/ 1337443 h 10286999"/>
              <a:gd name="connsiteX21" fmla="*/ 5057544 w 6096000"/>
              <a:gd name="connsiteY21" fmla="*/ 1372394 h 10286999"/>
              <a:gd name="connsiteX22" fmla="*/ 5324008 w 6096000"/>
              <a:gd name="connsiteY22" fmla="*/ 899686 h 10286999"/>
              <a:gd name="connsiteX23" fmla="*/ 5590944 w 6096000"/>
              <a:gd name="connsiteY23" fmla="*/ 1372394 h 10286999"/>
              <a:gd name="connsiteX24" fmla="*/ 5623532 w 6096000"/>
              <a:gd name="connsiteY24" fmla="*/ 1337443 h 10286999"/>
              <a:gd name="connsiteX25" fmla="*/ 0 w 6096000"/>
              <a:gd name="connsiteY25" fmla="*/ 0 h 10286999"/>
              <a:gd name="connsiteX26" fmla="*/ 6096000 w 6096000"/>
              <a:gd name="connsiteY26" fmla="*/ 0 h 10286999"/>
              <a:gd name="connsiteX27" fmla="*/ 6096000 w 6096000"/>
              <a:gd name="connsiteY27" fmla="*/ 10286999 h 10286999"/>
              <a:gd name="connsiteX28" fmla="*/ 0 w 6096000"/>
              <a:gd name="connsiteY28" fmla="*/ 10286999 h 1028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6999">
                <a:moveTo>
                  <a:pt x="5322354" y="9370028"/>
                </a:moveTo>
                <a:cubicBezTo>
                  <a:pt x="5163296" y="9370028"/>
                  <a:pt x="5034354" y="9498970"/>
                  <a:pt x="5034354" y="9658028"/>
                </a:cubicBezTo>
                <a:cubicBezTo>
                  <a:pt x="5034354" y="9817086"/>
                  <a:pt x="5163296" y="9946028"/>
                  <a:pt x="5322354" y="9946028"/>
                </a:cubicBezTo>
                <a:cubicBezTo>
                  <a:pt x="5481412" y="9946028"/>
                  <a:pt x="5610354" y="9817086"/>
                  <a:pt x="5610354" y="9658028"/>
                </a:cubicBezTo>
                <a:cubicBezTo>
                  <a:pt x="5610354" y="9498970"/>
                  <a:pt x="5481412" y="9370028"/>
                  <a:pt x="5322354" y="9370028"/>
                </a:cubicBezTo>
                <a:close/>
                <a:moveTo>
                  <a:pt x="5324008" y="1304617"/>
                </a:moveTo>
                <a:lnTo>
                  <a:pt x="5162396" y="1442218"/>
                </a:lnTo>
                <a:cubicBezTo>
                  <a:pt x="5247020" y="1483939"/>
                  <a:pt x="5373128" y="1495668"/>
                  <a:pt x="5485616" y="1442218"/>
                </a:cubicBezTo>
                <a:close/>
                <a:moveTo>
                  <a:pt x="5324006" y="1057990"/>
                </a:moveTo>
                <a:lnTo>
                  <a:pt x="5078168" y="1388767"/>
                </a:lnTo>
                <a:cubicBezTo>
                  <a:pt x="5092572" y="1402701"/>
                  <a:pt x="5108632" y="1414036"/>
                  <a:pt x="5127680" y="1423325"/>
                </a:cubicBezTo>
                <a:lnTo>
                  <a:pt x="5324006" y="1216215"/>
                </a:lnTo>
                <a:lnTo>
                  <a:pt x="5520724" y="1423325"/>
                </a:lnTo>
                <a:cubicBezTo>
                  <a:pt x="5537176" y="1414036"/>
                  <a:pt x="5555834" y="1402701"/>
                  <a:pt x="5569768" y="1390893"/>
                </a:cubicBezTo>
                <a:close/>
                <a:moveTo>
                  <a:pt x="5455152" y="729653"/>
                </a:moveTo>
                <a:lnTo>
                  <a:pt x="5637464" y="1316346"/>
                </a:lnTo>
                <a:cubicBezTo>
                  <a:pt x="5789786" y="1109315"/>
                  <a:pt x="5696348" y="815929"/>
                  <a:pt x="5455152" y="729653"/>
                </a:cubicBezTo>
                <a:close/>
                <a:moveTo>
                  <a:pt x="5192860" y="729653"/>
                </a:moveTo>
                <a:cubicBezTo>
                  <a:pt x="4952140" y="815929"/>
                  <a:pt x="4858228" y="1109315"/>
                  <a:pt x="5010548" y="1316346"/>
                </a:cubicBezTo>
                <a:close/>
                <a:moveTo>
                  <a:pt x="5324008" y="592446"/>
                </a:moveTo>
                <a:lnTo>
                  <a:pt x="5024560" y="1337443"/>
                </a:lnTo>
                <a:cubicBezTo>
                  <a:pt x="5038492" y="1353895"/>
                  <a:pt x="5047782" y="1365231"/>
                  <a:pt x="5057544" y="1372394"/>
                </a:cubicBezTo>
                <a:lnTo>
                  <a:pt x="5324008" y="899686"/>
                </a:lnTo>
                <a:lnTo>
                  <a:pt x="5590944" y="1372394"/>
                </a:lnTo>
                <a:cubicBezTo>
                  <a:pt x="5607474" y="1355942"/>
                  <a:pt x="5618888" y="1342087"/>
                  <a:pt x="5623532" y="1337443"/>
                </a:cubicBezTo>
                <a:close/>
                <a:moveTo>
                  <a:pt x="0" y="0"/>
                </a:moveTo>
                <a:lnTo>
                  <a:pt x="6096000" y="0"/>
                </a:lnTo>
                <a:lnTo>
                  <a:pt x="6096000" y="10286999"/>
                </a:lnTo>
                <a:lnTo>
                  <a:pt x="0" y="10286999"/>
                </a:lnTo>
                <a:close/>
              </a:path>
            </a:pathLst>
          </a:custGeom>
          <a:solidFill>
            <a:schemeClr val="accent2">
              <a:lumMod val="40000"/>
              <a:lumOff val="60000"/>
            </a:schemeClr>
          </a:solidFill>
        </p:spPr>
        <p:txBody>
          <a:bodyPr wrap="square" lIns="1080000" rIns="1080000" anchor="ctr" anchorCtr="0">
            <a:noAutofit/>
          </a:bodyPr>
          <a:lstStyle>
            <a:lvl1pPr marL="0" indent="0" algn="ctr">
              <a:buFontTx/>
              <a:buNone/>
              <a:defRPr>
                <a:solidFill>
                  <a:schemeClr val="accent2">
                    <a:lumMod val="75000"/>
                    <a:alpha val="50000"/>
                  </a:schemeClr>
                </a:solidFill>
              </a:defRPr>
            </a:lvl1pPr>
          </a:lstStyle>
          <a:p>
            <a:r>
              <a:rPr lang="pl-PL" dirty="0"/>
              <a:t>Click on the icon to add picture</a:t>
            </a:r>
            <a:endParaRPr lang="en-GB" dirty="0"/>
          </a:p>
        </p:txBody>
      </p:sp>
      <p:pic>
        <p:nvPicPr>
          <p:cNvPr id="19" name="Graphic 18">
            <a:extLst>
              <a:ext uri="{FF2B5EF4-FFF2-40B4-BE49-F238E27FC236}">
                <a16:creationId xmlns="" xmlns:a16="http://schemas.microsoft.com/office/drawing/2014/main" id="{D3DAADC7-5582-4C2F-84F8-FF5FB674C145}"/>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271425"/>
            <a:ext cx="809625" cy="1619250"/>
          </a:xfrm>
          <a:prstGeom prst="rect">
            <a:avLst/>
          </a:prstGeom>
        </p:spPr>
      </p:pic>
      <p:sp>
        <p:nvSpPr>
          <p:cNvPr id="24" name="Oval 23">
            <a:extLst>
              <a:ext uri="{FF2B5EF4-FFF2-40B4-BE49-F238E27FC236}">
                <a16:creationId xmlns="" xmlns:a16="http://schemas.microsoft.com/office/drawing/2014/main" id="{F2B4F968-0455-4905-BFDC-C879937C1C5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rgbClr val="F2F2F5">
                    <a:lumMod val="10000"/>
                  </a:srgbClr>
                </a:solidFill>
                <a:cs typeface="Arial" panose="020B0604020202020204" pitchFamily="34" charset="0"/>
              </a:rPr>
              <a:pPr algn="ctr"/>
              <a:t>‹#›</a:t>
            </a:fld>
            <a:endParaRPr lang="pl-PL" sz="2400" dirty="0">
              <a:solidFill>
                <a:srgbClr val="F2F2F5">
                  <a:lumMod val="10000"/>
                </a:srgbClr>
              </a:solidFill>
              <a:cs typeface="Arial" panose="020B0604020202020204" pitchFamily="34" charset="0"/>
            </a:endParaRPr>
          </a:p>
        </p:txBody>
      </p:sp>
      <p:sp>
        <p:nvSpPr>
          <p:cNvPr id="8" name="Title 1">
            <a:extLst>
              <a:ext uri="{FF2B5EF4-FFF2-40B4-BE49-F238E27FC236}">
                <a16:creationId xmlns="" xmlns:a16="http://schemas.microsoft.com/office/drawing/2014/main" id="{C07B99D7-CB89-4A63-A33D-CE5F7E7201A6}"/>
              </a:ext>
            </a:extLst>
          </p:cNvPr>
          <p:cNvSpPr>
            <a:spLocks noGrp="1"/>
          </p:cNvSpPr>
          <p:nvPr>
            <p:ph type="title" hasCustomPrompt="1"/>
          </p:nvPr>
        </p:nvSpPr>
        <p:spPr>
          <a:xfrm>
            <a:off x="1228725" y="762008"/>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235590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E0899C25-4970-47A3-A3BC-2B8F4CEF81A3}"/>
              </a:ext>
            </a:extLst>
          </p:cNvPr>
          <p:cNvSpPr/>
          <p:nvPr userDrawn="1"/>
        </p:nvSpPr>
        <p:spPr>
          <a:xfrm>
            <a:off x="0" y="0"/>
            <a:ext cx="182880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2F2F5"/>
              </a:solidFill>
            </a:endParaRPr>
          </a:p>
        </p:txBody>
      </p:sp>
      <p:pic>
        <p:nvPicPr>
          <p:cNvPr id="9" name="Graphic 8">
            <a:extLst>
              <a:ext uri="{FF2B5EF4-FFF2-40B4-BE49-F238E27FC236}">
                <a16:creationId xmlns="" xmlns:a16="http://schemas.microsoft.com/office/drawing/2014/main" id="{EA26CC81-52C7-4F36-9EC7-A049E3E7DCA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6534150" y="0"/>
            <a:ext cx="5219700" cy="2609850"/>
          </a:xfrm>
          <a:prstGeom prst="rect">
            <a:avLst/>
          </a:prstGeom>
        </p:spPr>
      </p:pic>
      <p:pic>
        <p:nvPicPr>
          <p:cNvPr id="10" name="Graphic 9">
            <a:extLst>
              <a:ext uri="{FF2B5EF4-FFF2-40B4-BE49-F238E27FC236}">
                <a16:creationId xmlns="" xmlns:a16="http://schemas.microsoft.com/office/drawing/2014/main" id="{A4CDCD79-1450-4EB7-A312-16C9C45A6645}"/>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8677275" y="8524645"/>
            <a:ext cx="933450" cy="1076325"/>
          </a:xfrm>
          <a:prstGeom prst="rect">
            <a:avLst/>
          </a:prstGeom>
        </p:spPr>
      </p:pic>
      <p:sp>
        <p:nvSpPr>
          <p:cNvPr id="2" name="Title 1">
            <a:extLst>
              <a:ext uri="{FF2B5EF4-FFF2-40B4-BE49-F238E27FC236}">
                <a16:creationId xmlns="" xmlns:a16="http://schemas.microsoft.com/office/drawing/2014/main" id="{FD1D8B55-51F2-4A36-A9D5-6C2DD9AFB9D3}"/>
              </a:ext>
            </a:extLst>
          </p:cNvPr>
          <p:cNvSpPr>
            <a:spLocks noGrp="1"/>
          </p:cNvSpPr>
          <p:nvPr>
            <p:ph type="title" hasCustomPrompt="1"/>
          </p:nvPr>
        </p:nvSpPr>
        <p:spPr>
          <a:xfrm>
            <a:off x="5892800" y="3884148"/>
            <a:ext cx="6502400" cy="3513847"/>
          </a:xfrm>
          <a:prstGeom prst="rect">
            <a:avLst/>
          </a:prstGeom>
        </p:spPr>
        <p:txBody>
          <a:bodyPr wrap="square" lIns="0" tIns="0" rIns="0" bIns="0">
            <a:spAutoFit/>
          </a:bodyPr>
          <a:lstStyle>
            <a:lvl1pPr algn="ctr">
              <a:lnSpc>
                <a:spcPts val="6800"/>
              </a:lnSpc>
              <a:defRPr sz="7200" b="1" cap="all" baseline="0">
                <a:solidFill>
                  <a:schemeClr val="bg2"/>
                </a:solidFill>
                <a:latin typeface="Calibri" panose="020F0502020204030204" pitchFamily="34" charset="0"/>
                <a:cs typeface="Calibri" panose="020F0502020204030204" pitchFamily="34" charset="0"/>
              </a:defRPr>
            </a:lvl1pPr>
          </a:lstStyle>
          <a:p>
            <a:r>
              <a:rPr lang="pl-PL" dirty="0"/>
              <a:t>SECTION BREAK </a:t>
            </a:r>
            <a:r>
              <a:rPr lang="en-GB" dirty="0"/>
              <a:t>SLIDE TITLE, CALIBRI BOLD, </a:t>
            </a:r>
            <a:r>
              <a:rPr lang="pl-PL" dirty="0"/>
              <a:t>72</a:t>
            </a:r>
            <a:r>
              <a:rPr lang="en-GB" dirty="0"/>
              <a:t> PT</a:t>
            </a:r>
          </a:p>
        </p:txBody>
      </p:sp>
    </p:spTree>
    <p:extLst>
      <p:ext uri="{BB962C8B-B14F-4D97-AF65-F5344CB8AC3E}">
        <p14:creationId xmlns:p14="http://schemas.microsoft.com/office/powerpoint/2010/main" val="1215350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E0899C25-4970-47A3-A3BC-2B8F4CEF81A3}"/>
              </a:ext>
            </a:extLst>
          </p:cNvPr>
          <p:cNvSpPr/>
          <p:nvPr userDrawn="1"/>
        </p:nvSpPr>
        <p:spPr>
          <a:xfrm>
            <a:off x="0" y="0"/>
            <a:ext cx="182880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2F2F5"/>
              </a:solidFill>
            </a:endParaRPr>
          </a:p>
        </p:txBody>
      </p:sp>
      <p:pic>
        <p:nvPicPr>
          <p:cNvPr id="10" name="Graphic 9">
            <a:extLst>
              <a:ext uri="{FF2B5EF4-FFF2-40B4-BE49-F238E27FC236}">
                <a16:creationId xmlns="" xmlns:a16="http://schemas.microsoft.com/office/drawing/2014/main" id="{A4CDCD79-1450-4EB7-A312-16C9C45A6645}"/>
              </a:ext>
            </a:extLst>
          </p:cNvPr>
          <p:cNvPicPr>
            <a:picLocks noChangeAspect="1"/>
          </p:cNvPicPr>
          <p:nvPr userDrawn="1"/>
        </p:nvPicPr>
        <p:blipFill rotWithShape="1">
          <a:blip r:embed="rId2">
            <a:alphaModFix amt="7000"/>
            <a:extLst>
              <a:ext uri="{96DAC541-7B7A-43D3-8B79-37D633B846F1}">
                <asvg:svgBlip xmlns="" xmlns:asvg="http://schemas.microsoft.com/office/drawing/2016/SVG/main" r:embed="rId3"/>
              </a:ext>
            </a:extLst>
          </a:blip>
          <a:srcRect t="27726" b="17511"/>
          <a:stretch/>
        </p:blipFill>
        <p:spPr>
          <a:xfrm>
            <a:off x="999918" y="0"/>
            <a:ext cx="16288164" cy="10287000"/>
          </a:xfrm>
          <a:prstGeom prst="rect">
            <a:avLst/>
          </a:prstGeom>
        </p:spPr>
      </p:pic>
      <p:sp>
        <p:nvSpPr>
          <p:cNvPr id="2" name="Title 1">
            <a:extLst>
              <a:ext uri="{FF2B5EF4-FFF2-40B4-BE49-F238E27FC236}">
                <a16:creationId xmlns="" xmlns:a16="http://schemas.microsoft.com/office/drawing/2014/main" id="{FD1D8B55-51F2-4A36-A9D5-6C2DD9AFB9D3}"/>
              </a:ext>
            </a:extLst>
          </p:cNvPr>
          <p:cNvSpPr>
            <a:spLocks noGrp="1"/>
          </p:cNvSpPr>
          <p:nvPr>
            <p:ph type="title" hasCustomPrompt="1"/>
          </p:nvPr>
        </p:nvSpPr>
        <p:spPr>
          <a:xfrm>
            <a:off x="5986462" y="4694627"/>
            <a:ext cx="6315076" cy="897746"/>
          </a:xfrm>
          <a:prstGeom prst="rect">
            <a:avLst/>
          </a:prstGeom>
        </p:spPr>
        <p:txBody>
          <a:bodyPr wrap="square" lIns="0" tIns="0" rIns="0" bIns="0">
            <a:spAutoFit/>
          </a:bodyPr>
          <a:lstStyle>
            <a:lvl1pPr algn="ctr">
              <a:lnSpc>
                <a:spcPts val="6800"/>
              </a:lnSpc>
              <a:defRPr sz="7200" b="1" cap="all" baseline="0">
                <a:solidFill>
                  <a:schemeClr val="bg2"/>
                </a:solidFill>
                <a:latin typeface="Calibri" panose="020F0502020204030204" pitchFamily="34" charset="0"/>
                <a:cs typeface="Calibri" panose="020F0502020204030204" pitchFamily="34" charset="0"/>
              </a:defRPr>
            </a:lvl1pPr>
          </a:lstStyle>
          <a:p>
            <a:r>
              <a:rPr lang="pl-PL" dirty="0"/>
              <a:t>Thank you!</a:t>
            </a:r>
            <a:endParaRPr lang="en-GB" dirty="0"/>
          </a:p>
        </p:txBody>
      </p:sp>
    </p:spTree>
    <p:extLst>
      <p:ext uri="{BB962C8B-B14F-4D97-AF65-F5344CB8AC3E}">
        <p14:creationId xmlns:p14="http://schemas.microsoft.com/office/powerpoint/2010/main" val="6517342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80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ckup Layout 1">
    <p:spTree>
      <p:nvGrpSpPr>
        <p:cNvPr id="1" name=""/>
        <p:cNvGrpSpPr/>
        <p:nvPr/>
      </p:nvGrpSpPr>
      <p:grpSpPr>
        <a:xfrm>
          <a:off x="0" y="0"/>
          <a:ext cx="0" cy="0"/>
          <a:chOff x="0" y="0"/>
          <a:chExt cx="0" cy="0"/>
        </a:xfrm>
      </p:grpSpPr>
      <p:pic>
        <p:nvPicPr>
          <p:cNvPr id="13" name="Picture 12" descr="A screen shot of a computer monitor&#10;&#10;Description automatically generated">
            <a:extLst>
              <a:ext uri="{FF2B5EF4-FFF2-40B4-BE49-F238E27FC236}">
                <a16:creationId xmlns:a16="http://schemas.microsoft.com/office/drawing/2014/main" xmlns="" id="{6013F0D5-BD5D-4A67-BEC3-37DED9C9E5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227" y="2463261"/>
            <a:ext cx="8191500" cy="6858000"/>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7128631" y="592447"/>
            <a:ext cx="771446" cy="889525"/>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0" y="271425"/>
            <a:ext cx="809625" cy="1619250"/>
          </a:xfrm>
          <a:prstGeom prst="rect">
            <a:avLst/>
          </a:prstGeom>
        </p:spPr>
      </p:pic>
      <p:sp>
        <p:nvSpPr>
          <p:cNvPr id="11" name="Picture Placeholder 7">
            <a:extLst>
              <a:ext uri="{FF2B5EF4-FFF2-40B4-BE49-F238E27FC236}">
                <a16:creationId xmlns:a16="http://schemas.microsoft.com/office/drawing/2014/main" xmlns="" id="{8C3938FE-13CD-483D-BA9C-CD8332D5FBC6}"/>
              </a:ext>
            </a:extLst>
          </p:cNvPr>
          <p:cNvSpPr>
            <a:spLocks noGrp="1"/>
          </p:cNvSpPr>
          <p:nvPr>
            <p:ph type="pic" sz="quarter" idx="12" hasCustomPrompt="1"/>
          </p:nvPr>
        </p:nvSpPr>
        <p:spPr>
          <a:xfrm>
            <a:off x="8689848" y="2851405"/>
            <a:ext cx="7384258" cy="4181474"/>
          </a:xfrm>
          <a:prstGeom prst="rect">
            <a:avLst/>
          </a:prstGeom>
          <a:solidFill>
            <a:schemeClr val="accent2"/>
          </a:solidFill>
        </p:spPr>
        <p:txBody>
          <a:bodyPr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481607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ockup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31" y="592447"/>
            <a:ext cx="771446" cy="889525"/>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271425"/>
            <a:ext cx="809625" cy="1619250"/>
          </a:xfrm>
          <a:prstGeom prst="rect">
            <a:avLst/>
          </a:prstGeom>
        </p:spPr>
      </p:pic>
      <p:pic>
        <p:nvPicPr>
          <p:cNvPr id="7" name="Picture 6" descr="A picture containing indoor, monitor, sitting, computer&#10;&#10;Description automatically generated">
            <a:extLst>
              <a:ext uri="{FF2B5EF4-FFF2-40B4-BE49-F238E27FC236}">
                <a16:creationId xmlns:a16="http://schemas.microsoft.com/office/drawing/2014/main" xmlns="" id="{A81EE8AF-938D-46E9-A9DC-9C1AF8F38D3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05227" y="3558636"/>
            <a:ext cx="8953500" cy="5524500"/>
          </a:xfrm>
          <a:prstGeom prst="rect">
            <a:avLst/>
          </a:prstGeom>
        </p:spPr>
      </p:pic>
      <p:sp>
        <p:nvSpPr>
          <p:cNvPr id="11" name="Picture Placeholder 7">
            <a:extLst>
              <a:ext uri="{FF2B5EF4-FFF2-40B4-BE49-F238E27FC236}">
                <a16:creationId xmlns:a16="http://schemas.microsoft.com/office/drawing/2014/main" xmlns="" id="{8C3938FE-13CD-483D-BA9C-CD8332D5FBC6}"/>
              </a:ext>
            </a:extLst>
          </p:cNvPr>
          <p:cNvSpPr>
            <a:spLocks noGrp="1"/>
          </p:cNvSpPr>
          <p:nvPr>
            <p:ph type="pic" sz="quarter" idx="12" hasCustomPrompt="1"/>
          </p:nvPr>
        </p:nvSpPr>
        <p:spPr>
          <a:xfrm>
            <a:off x="9477375" y="4343399"/>
            <a:ext cx="5809204" cy="3729039"/>
          </a:xfrm>
          <a:prstGeom prst="rect">
            <a:avLst/>
          </a:prstGeom>
          <a:solidFill>
            <a:schemeClr val="accent2"/>
          </a:solidFill>
        </p:spPr>
        <p:txBody>
          <a:bodyPr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312892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ckup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31" y="592447"/>
            <a:ext cx="771446" cy="889525"/>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271425"/>
            <a:ext cx="809625" cy="1619250"/>
          </a:xfrm>
          <a:prstGeom prst="rect">
            <a:avLst/>
          </a:prstGeom>
        </p:spPr>
      </p:pic>
      <p:pic>
        <p:nvPicPr>
          <p:cNvPr id="9" name="Picture 8" descr="A close up of a screen&#10;&#10;Description automatically generated">
            <a:extLst>
              <a:ext uri="{FF2B5EF4-FFF2-40B4-BE49-F238E27FC236}">
                <a16:creationId xmlns:a16="http://schemas.microsoft.com/office/drawing/2014/main" xmlns="" id="{B5FA5E9E-48D2-4566-AD42-63BD9A78529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44227" y="2038029"/>
            <a:ext cx="5715000" cy="7620000"/>
          </a:xfrm>
          <a:prstGeom prst="rect">
            <a:avLst/>
          </a:prstGeom>
        </p:spPr>
      </p:pic>
      <p:sp>
        <p:nvSpPr>
          <p:cNvPr id="14" name="Picture Placeholder 7">
            <a:extLst>
              <a:ext uri="{FF2B5EF4-FFF2-40B4-BE49-F238E27FC236}">
                <a16:creationId xmlns:a16="http://schemas.microsoft.com/office/drawing/2014/main" xmlns="" id="{1BBD5A5B-F5F9-42A7-9CFF-F7C031CBFDB3}"/>
              </a:ext>
            </a:extLst>
          </p:cNvPr>
          <p:cNvSpPr>
            <a:spLocks noGrp="1"/>
          </p:cNvSpPr>
          <p:nvPr>
            <p:ph type="pic" sz="quarter" idx="13" hasCustomPrompt="1"/>
          </p:nvPr>
        </p:nvSpPr>
        <p:spPr>
          <a:xfrm>
            <a:off x="4694158" y="2502691"/>
            <a:ext cx="3015138" cy="6517767"/>
          </a:xfrm>
          <a:prstGeom prst="roundRect">
            <a:avLst>
              <a:gd name="adj" fmla="val 10770"/>
            </a:avLst>
          </a:prstGeom>
          <a:solidFill>
            <a:schemeClr val="accent2"/>
          </a:solidFill>
        </p:spPr>
        <p:txBody>
          <a:bodyPr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pic>
        <p:nvPicPr>
          <p:cNvPr id="18" name="Picture 17" descr="A close up of a sign&#10;&#10;Description automatically generated">
            <a:extLst>
              <a:ext uri="{FF2B5EF4-FFF2-40B4-BE49-F238E27FC236}">
                <a16:creationId xmlns:a16="http://schemas.microsoft.com/office/drawing/2014/main" xmlns="" id="{C692DE1C-D28B-4387-B25E-75FC0AFC371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48033" y="4694507"/>
            <a:ext cx="3864387" cy="4830485"/>
          </a:xfrm>
          <a:prstGeom prst="rect">
            <a:avLst/>
          </a:prstGeom>
        </p:spPr>
      </p:pic>
      <p:sp>
        <p:nvSpPr>
          <p:cNvPr id="19" name="Picture Placeholder 7">
            <a:extLst>
              <a:ext uri="{FF2B5EF4-FFF2-40B4-BE49-F238E27FC236}">
                <a16:creationId xmlns:a16="http://schemas.microsoft.com/office/drawing/2014/main" xmlns="" id="{2143401C-D05B-4CAC-8643-C1321C7B5534}"/>
              </a:ext>
            </a:extLst>
          </p:cNvPr>
          <p:cNvSpPr>
            <a:spLocks noGrp="1"/>
          </p:cNvSpPr>
          <p:nvPr>
            <p:ph type="pic" sz="quarter" idx="14" hasCustomPrompt="1"/>
          </p:nvPr>
        </p:nvSpPr>
        <p:spPr>
          <a:xfrm>
            <a:off x="10709275" y="5645150"/>
            <a:ext cx="2416175" cy="2867025"/>
          </a:xfrm>
          <a:prstGeom prst="roundRect">
            <a:avLst>
              <a:gd name="adj" fmla="val 15645"/>
            </a:avLst>
          </a:prstGeom>
          <a:solidFill>
            <a:schemeClr val="accent2"/>
          </a:solidFill>
        </p:spPr>
        <p:txBody>
          <a:bodyPr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282625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31" y="592447"/>
            <a:ext cx="771446" cy="889525"/>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271425"/>
            <a:ext cx="809625" cy="1619250"/>
          </a:xfrm>
          <a:prstGeom prst="rect">
            <a:avLst/>
          </a:prstGeom>
        </p:spPr>
      </p:pic>
      <p:sp>
        <p:nvSpPr>
          <p:cNvPr id="19" name="Picture Placeholder 7">
            <a:extLst>
              <a:ext uri="{FF2B5EF4-FFF2-40B4-BE49-F238E27FC236}">
                <a16:creationId xmlns:a16="http://schemas.microsoft.com/office/drawing/2014/main" xmlns="" id="{2143401C-D05B-4CAC-8643-C1321C7B5534}"/>
              </a:ext>
            </a:extLst>
          </p:cNvPr>
          <p:cNvSpPr>
            <a:spLocks noGrp="1" noChangeAspect="1"/>
          </p:cNvSpPr>
          <p:nvPr>
            <p:ph type="pic" sz="quarter" idx="14" hasCustomPrompt="1"/>
          </p:nvPr>
        </p:nvSpPr>
        <p:spPr>
          <a:xfrm>
            <a:off x="5343952" y="3523500"/>
            <a:ext cx="3240000" cy="3240000"/>
          </a:xfrm>
          <a:prstGeom prst="roundRect">
            <a:avLst>
              <a:gd name="adj" fmla="val 50000"/>
            </a:avLst>
          </a:prstGeom>
          <a:solidFill>
            <a:schemeClr val="accent2"/>
          </a:solidFill>
          <a:ln>
            <a:noFill/>
          </a:ln>
        </p:spPr>
        <p:txBody>
          <a:bodyPr anchor="ctr" anchorCtr="0"/>
          <a:lstStyle>
            <a:lvl1pPr marL="0" indent="0" algn="ctr">
              <a:buFontTx/>
              <a:buNone/>
              <a:defRPr sz="3600">
                <a:solidFill>
                  <a:schemeClr val="bg2">
                    <a:alpha val="50000"/>
                  </a:schemeClr>
                </a:solidFill>
              </a:defRPr>
            </a:lvl1pPr>
          </a:lstStyle>
          <a:p>
            <a:r>
              <a:rPr lang="pl-PL" dirty="0"/>
              <a:t>Click on the icon to add picture</a:t>
            </a:r>
            <a:endParaRPr lang="en-GB" dirty="0"/>
          </a:p>
        </p:txBody>
      </p:sp>
      <p:sp>
        <p:nvSpPr>
          <p:cNvPr id="15" name="Text Placeholder 14">
            <a:extLst>
              <a:ext uri="{FF2B5EF4-FFF2-40B4-BE49-F238E27FC236}">
                <a16:creationId xmlns:a16="http://schemas.microsoft.com/office/drawing/2014/main" xmlns="" id="{1C66E4EB-EECA-4F69-AE5A-A39582F456C9}"/>
              </a:ext>
            </a:extLst>
          </p:cNvPr>
          <p:cNvSpPr>
            <a:spLocks noGrp="1"/>
          </p:cNvSpPr>
          <p:nvPr>
            <p:ph type="body" sz="quarter" idx="15" hasCustomPrompt="1"/>
          </p:nvPr>
        </p:nvSpPr>
        <p:spPr>
          <a:xfrm>
            <a:off x="9144000" y="4386262"/>
            <a:ext cx="2971800" cy="1514475"/>
          </a:xfrm>
          <a:prstGeom prst="rect">
            <a:avLst/>
          </a:prstGeom>
        </p:spPr>
        <p:txBody>
          <a:bodyPr/>
          <a:lstStyle>
            <a:lvl1pPr marL="0" indent="0">
              <a:spcBef>
                <a:spcPts val="0"/>
              </a:spcBef>
              <a:buFontTx/>
              <a:buNone/>
              <a:defRPr sz="28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pl-PL" dirty="0"/>
              <a:t>Your name, function and contact details here</a:t>
            </a:r>
          </a:p>
        </p:txBody>
      </p:sp>
    </p:spTree>
    <p:extLst>
      <p:ext uri="{BB962C8B-B14F-4D97-AF65-F5344CB8AC3E}">
        <p14:creationId xmlns:p14="http://schemas.microsoft.com/office/powerpoint/2010/main" val="1773817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tal photo, dar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AF8EDE58-4FDE-4B68-ADFA-5A27F05EF47F}"/>
              </a:ext>
            </a:extLst>
          </p:cNvPr>
          <p:cNvSpPr>
            <a:spLocks noGrp="1"/>
          </p:cNvSpPr>
          <p:nvPr>
            <p:ph type="pic" sz="quarter" idx="10" hasCustomPrompt="1"/>
          </p:nvPr>
        </p:nvSpPr>
        <p:spPr>
          <a:xfrm>
            <a:off x="-1" y="0"/>
            <a:ext cx="18288001" cy="5143499"/>
          </a:xfrm>
          <a:custGeom>
            <a:avLst/>
            <a:gdLst>
              <a:gd name="connsiteX0" fmla="*/ 17516009 w 18288001"/>
              <a:gd name="connsiteY0" fmla="*/ 1304618 h 5143499"/>
              <a:gd name="connsiteX1" fmla="*/ 17354397 w 18288001"/>
              <a:gd name="connsiteY1" fmla="*/ 1442219 h 5143499"/>
              <a:gd name="connsiteX2" fmla="*/ 17677617 w 18288001"/>
              <a:gd name="connsiteY2" fmla="*/ 1442219 h 5143499"/>
              <a:gd name="connsiteX3" fmla="*/ 17516009 w 18288001"/>
              <a:gd name="connsiteY3" fmla="*/ 1057991 h 5143499"/>
              <a:gd name="connsiteX4" fmla="*/ 17270169 w 18288001"/>
              <a:gd name="connsiteY4" fmla="*/ 1388768 h 5143499"/>
              <a:gd name="connsiteX5" fmla="*/ 17319681 w 18288001"/>
              <a:gd name="connsiteY5" fmla="*/ 1423326 h 5143499"/>
              <a:gd name="connsiteX6" fmla="*/ 17516009 w 18288001"/>
              <a:gd name="connsiteY6" fmla="*/ 1216216 h 5143499"/>
              <a:gd name="connsiteX7" fmla="*/ 17712725 w 18288001"/>
              <a:gd name="connsiteY7" fmla="*/ 1423326 h 5143499"/>
              <a:gd name="connsiteX8" fmla="*/ 17761769 w 18288001"/>
              <a:gd name="connsiteY8" fmla="*/ 1390894 h 5143499"/>
              <a:gd name="connsiteX9" fmla="*/ 17647153 w 18288001"/>
              <a:gd name="connsiteY9" fmla="*/ 729654 h 5143499"/>
              <a:gd name="connsiteX10" fmla="*/ 17829465 w 18288001"/>
              <a:gd name="connsiteY10" fmla="*/ 1316347 h 5143499"/>
              <a:gd name="connsiteX11" fmla="*/ 17647153 w 18288001"/>
              <a:gd name="connsiteY11" fmla="*/ 729654 h 5143499"/>
              <a:gd name="connsiteX12" fmla="*/ 17384861 w 18288001"/>
              <a:gd name="connsiteY12" fmla="*/ 729654 h 5143499"/>
              <a:gd name="connsiteX13" fmla="*/ 17202549 w 18288001"/>
              <a:gd name="connsiteY13" fmla="*/ 1316347 h 5143499"/>
              <a:gd name="connsiteX14" fmla="*/ 17516009 w 18288001"/>
              <a:gd name="connsiteY14" fmla="*/ 592447 h 5143499"/>
              <a:gd name="connsiteX15" fmla="*/ 17216561 w 18288001"/>
              <a:gd name="connsiteY15" fmla="*/ 1337444 h 5143499"/>
              <a:gd name="connsiteX16" fmla="*/ 17249545 w 18288001"/>
              <a:gd name="connsiteY16" fmla="*/ 1372395 h 5143499"/>
              <a:gd name="connsiteX17" fmla="*/ 17516009 w 18288001"/>
              <a:gd name="connsiteY17" fmla="*/ 899687 h 5143499"/>
              <a:gd name="connsiteX18" fmla="*/ 17782945 w 18288001"/>
              <a:gd name="connsiteY18" fmla="*/ 1372395 h 5143499"/>
              <a:gd name="connsiteX19" fmla="*/ 17815533 w 18288001"/>
              <a:gd name="connsiteY19" fmla="*/ 1337444 h 5143499"/>
              <a:gd name="connsiteX20" fmla="*/ 1 w 18288001"/>
              <a:gd name="connsiteY20" fmla="*/ 271425 h 5143499"/>
              <a:gd name="connsiteX21" fmla="*/ 1 w 18288001"/>
              <a:gd name="connsiteY21" fmla="*/ 1890675 h 5143499"/>
              <a:gd name="connsiteX22" fmla="*/ 809626 w 18288001"/>
              <a:gd name="connsiteY22" fmla="*/ 1081050 h 5143499"/>
              <a:gd name="connsiteX23" fmla="*/ 0 w 18288001"/>
              <a:gd name="connsiteY23" fmla="*/ 0 h 5143499"/>
              <a:gd name="connsiteX24" fmla="*/ 18288001 w 18288001"/>
              <a:gd name="connsiteY24" fmla="*/ 0 h 5143499"/>
              <a:gd name="connsiteX25" fmla="*/ 18288001 w 18288001"/>
              <a:gd name="connsiteY25" fmla="*/ 5143499 h 5143499"/>
              <a:gd name="connsiteX26" fmla="*/ 0 w 18288001"/>
              <a:gd name="connsiteY26" fmla="*/ 5143499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88001" h="5143499">
                <a:moveTo>
                  <a:pt x="17516009" y="1304618"/>
                </a:moveTo>
                <a:lnTo>
                  <a:pt x="17354397" y="1442219"/>
                </a:lnTo>
                <a:cubicBezTo>
                  <a:pt x="17439021" y="1483940"/>
                  <a:pt x="17565129" y="1495669"/>
                  <a:pt x="17677617" y="1442219"/>
                </a:cubicBezTo>
                <a:close/>
                <a:moveTo>
                  <a:pt x="17516009" y="1057991"/>
                </a:moveTo>
                <a:lnTo>
                  <a:pt x="17270169" y="1388768"/>
                </a:lnTo>
                <a:cubicBezTo>
                  <a:pt x="17284573" y="1402702"/>
                  <a:pt x="17300633" y="1414037"/>
                  <a:pt x="17319681" y="1423326"/>
                </a:cubicBezTo>
                <a:lnTo>
                  <a:pt x="17516009" y="1216216"/>
                </a:lnTo>
                <a:lnTo>
                  <a:pt x="17712725" y="1423326"/>
                </a:lnTo>
                <a:cubicBezTo>
                  <a:pt x="17729177" y="1414037"/>
                  <a:pt x="17747837" y="1402702"/>
                  <a:pt x="17761769" y="1390894"/>
                </a:cubicBezTo>
                <a:close/>
                <a:moveTo>
                  <a:pt x="17647153" y="729654"/>
                </a:moveTo>
                <a:lnTo>
                  <a:pt x="17829465" y="1316347"/>
                </a:lnTo>
                <a:cubicBezTo>
                  <a:pt x="17981789" y="1109316"/>
                  <a:pt x="17888349" y="815930"/>
                  <a:pt x="17647153" y="729654"/>
                </a:cubicBezTo>
                <a:close/>
                <a:moveTo>
                  <a:pt x="17384861" y="729654"/>
                </a:moveTo>
                <a:cubicBezTo>
                  <a:pt x="17144141" y="815930"/>
                  <a:pt x="17050229" y="1109316"/>
                  <a:pt x="17202549" y="1316347"/>
                </a:cubicBezTo>
                <a:close/>
                <a:moveTo>
                  <a:pt x="17516009" y="592447"/>
                </a:moveTo>
                <a:lnTo>
                  <a:pt x="17216561" y="1337444"/>
                </a:lnTo>
                <a:cubicBezTo>
                  <a:pt x="17230493" y="1353896"/>
                  <a:pt x="17239785" y="1365232"/>
                  <a:pt x="17249545" y="1372395"/>
                </a:cubicBezTo>
                <a:lnTo>
                  <a:pt x="17516009" y="899687"/>
                </a:lnTo>
                <a:lnTo>
                  <a:pt x="17782945" y="1372395"/>
                </a:lnTo>
                <a:cubicBezTo>
                  <a:pt x="17799477" y="1355943"/>
                  <a:pt x="17810889" y="1342088"/>
                  <a:pt x="17815533" y="1337444"/>
                </a:cubicBezTo>
                <a:close/>
                <a:moveTo>
                  <a:pt x="1" y="271425"/>
                </a:moveTo>
                <a:lnTo>
                  <a:pt x="1" y="1890675"/>
                </a:lnTo>
                <a:lnTo>
                  <a:pt x="809626" y="1081050"/>
                </a:lnTo>
                <a:close/>
                <a:moveTo>
                  <a:pt x="0" y="0"/>
                </a:moveTo>
                <a:lnTo>
                  <a:pt x="18288001" y="0"/>
                </a:lnTo>
                <a:lnTo>
                  <a:pt x="18288001" y="5143499"/>
                </a:lnTo>
                <a:lnTo>
                  <a:pt x="0" y="5143499"/>
                </a:lnTo>
                <a:close/>
              </a:path>
            </a:pathLst>
          </a:custGeom>
          <a:solidFill>
            <a:schemeClr val="accent1"/>
          </a:solidFill>
        </p:spPr>
        <p:txBody>
          <a:bodyPr wrap="square" anchor="ctr" anchorCtr="0">
            <a:noAutofit/>
          </a:bodyPr>
          <a:lstStyle>
            <a:lvl1pPr marL="0" indent="0" algn="ctr">
              <a:buFontTx/>
              <a:buNone/>
              <a:defRPr>
                <a:solidFill>
                  <a:schemeClr val="bg2">
                    <a:alpha val="50000"/>
                  </a:schemeClr>
                </a:solidFill>
              </a:defRPr>
            </a:lvl1pPr>
          </a:lstStyle>
          <a:p>
            <a:r>
              <a:rPr lang="pl-PL" dirty="0"/>
              <a:t>Click on the icon to add picture</a:t>
            </a:r>
            <a:endParaRPr lang="en-GB" dirty="0"/>
          </a:p>
        </p:txBody>
      </p:sp>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a:solidFill>
                  <a:schemeClr val="bg2"/>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Tree>
    <p:extLst>
      <p:ext uri="{BB962C8B-B14F-4D97-AF65-F5344CB8AC3E}">
        <p14:creationId xmlns:p14="http://schemas.microsoft.com/office/powerpoint/2010/main" val="193690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tal photo, b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E8E87EC6-9C52-4C05-992F-D59143FED6DD}"/>
              </a:ext>
            </a:extLst>
          </p:cNvPr>
          <p:cNvSpPr/>
          <p:nvPr userDrawn="1"/>
        </p:nvSpPr>
        <p:spPr>
          <a:xfrm>
            <a:off x="-1" y="0"/>
            <a:ext cx="18288001" cy="25725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Picture Placeholder 21">
            <a:extLst>
              <a:ext uri="{FF2B5EF4-FFF2-40B4-BE49-F238E27FC236}">
                <a16:creationId xmlns:a16="http://schemas.microsoft.com/office/drawing/2014/main" xmlns="" id="{AF8EDE58-4FDE-4B68-ADFA-5A27F05EF47F}"/>
              </a:ext>
            </a:extLst>
          </p:cNvPr>
          <p:cNvSpPr>
            <a:spLocks noGrp="1"/>
          </p:cNvSpPr>
          <p:nvPr>
            <p:ph type="pic" sz="quarter" idx="10" hasCustomPrompt="1"/>
          </p:nvPr>
        </p:nvSpPr>
        <p:spPr>
          <a:xfrm>
            <a:off x="-1" y="0"/>
            <a:ext cx="18288001" cy="5143499"/>
          </a:xfrm>
          <a:custGeom>
            <a:avLst/>
            <a:gdLst>
              <a:gd name="connsiteX0" fmla="*/ 17516009 w 18288001"/>
              <a:gd name="connsiteY0" fmla="*/ 1304618 h 5143499"/>
              <a:gd name="connsiteX1" fmla="*/ 17354397 w 18288001"/>
              <a:gd name="connsiteY1" fmla="*/ 1442219 h 5143499"/>
              <a:gd name="connsiteX2" fmla="*/ 17677617 w 18288001"/>
              <a:gd name="connsiteY2" fmla="*/ 1442219 h 5143499"/>
              <a:gd name="connsiteX3" fmla="*/ 17516009 w 18288001"/>
              <a:gd name="connsiteY3" fmla="*/ 1057991 h 5143499"/>
              <a:gd name="connsiteX4" fmla="*/ 17270169 w 18288001"/>
              <a:gd name="connsiteY4" fmla="*/ 1388768 h 5143499"/>
              <a:gd name="connsiteX5" fmla="*/ 17319681 w 18288001"/>
              <a:gd name="connsiteY5" fmla="*/ 1423326 h 5143499"/>
              <a:gd name="connsiteX6" fmla="*/ 17516009 w 18288001"/>
              <a:gd name="connsiteY6" fmla="*/ 1216216 h 5143499"/>
              <a:gd name="connsiteX7" fmla="*/ 17712725 w 18288001"/>
              <a:gd name="connsiteY7" fmla="*/ 1423326 h 5143499"/>
              <a:gd name="connsiteX8" fmla="*/ 17761769 w 18288001"/>
              <a:gd name="connsiteY8" fmla="*/ 1390894 h 5143499"/>
              <a:gd name="connsiteX9" fmla="*/ 17647153 w 18288001"/>
              <a:gd name="connsiteY9" fmla="*/ 729654 h 5143499"/>
              <a:gd name="connsiteX10" fmla="*/ 17829465 w 18288001"/>
              <a:gd name="connsiteY10" fmla="*/ 1316347 h 5143499"/>
              <a:gd name="connsiteX11" fmla="*/ 17647153 w 18288001"/>
              <a:gd name="connsiteY11" fmla="*/ 729654 h 5143499"/>
              <a:gd name="connsiteX12" fmla="*/ 17384861 w 18288001"/>
              <a:gd name="connsiteY12" fmla="*/ 729654 h 5143499"/>
              <a:gd name="connsiteX13" fmla="*/ 17202549 w 18288001"/>
              <a:gd name="connsiteY13" fmla="*/ 1316347 h 5143499"/>
              <a:gd name="connsiteX14" fmla="*/ 17516009 w 18288001"/>
              <a:gd name="connsiteY14" fmla="*/ 592447 h 5143499"/>
              <a:gd name="connsiteX15" fmla="*/ 17216561 w 18288001"/>
              <a:gd name="connsiteY15" fmla="*/ 1337444 h 5143499"/>
              <a:gd name="connsiteX16" fmla="*/ 17249545 w 18288001"/>
              <a:gd name="connsiteY16" fmla="*/ 1372395 h 5143499"/>
              <a:gd name="connsiteX17" fmla="*/ 17516009 w 18288001"/>
              <a:gd name="connsiteY17" fmla="*/ 899687 h 5143499"/>
              <a:gd name="connsiteX18" fmla="*/ 17782945 w 18288001"/>
              <a:gd name="connsiteY18" fmla="*/ 1372395 h 5143499"/>
              <a:gd name="connsiteX19" fmla="*/ 17815533 w 18288001"/>
              <a:gd name="connsiteY19" fmla="*/ 1337444 h 5143499"/>
              <a:gd name="connsiteX20" fmla="*/ 1 w 18288001"/>
              <a:gd name="connsiteY20" fmla="*/ 271425 h 5143499"/>
              <a:gd name="connsiteX21" fmla="*/ 1 w 18288001"/>
              <a:gd name="connsiteY21" fmla="*/ 1890675 h 5143499"/>
              <a:gd name="connsiteX22" fmla="*/ 809626 w 18288001"/>
              <a:gd name="connsiteY22" fmla="*/ 1081050 h 5143499"/>
              <a:gd name="connsiteX23" fmla="*/ 0 w 18288001"/>
              <a:gd name="connsiteY23" fmla="*/ 0 h 5143499"/>
              <a:gd name="connsiteX24" fmla="*/ 18288001 w 18288001"/>
              <a:gd name="connsiteY24" fmla="*/ 0 h 5143499"/>
              <a:gd name="connsiteX25" fmla="*/ 18288001 w 18288001"/>
              <a:gd name="connsiteY25" fmla="*/ 5143499 h 5143499"/>
              <a:gd name="connsiteX26" fmla="*/ 0 w 18288001"/>
              <a:gd name="connsiteY26" fmla="*/ 5143499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88001" h="5143499">
                <a:moveTo>
                  <a:pt x="17516009" y="1304618"/>
                </a:moveTo>
                <a:lnTo>
                  <a:pt x="17354397" y="1442219"/>
                </a:lnTo>
                <a:cubicBezTo>
                  <a:pt x="17439021" y="1483940"/>
                  <a:pt x="17565129" y="1495669"/>
                  <a:pt x="17677617" y="1442219"/>
                </a:cubicBezTo>
                <a:close/>
                <a:moveTo>
                  <a:pt x="17516009" y="1057991"/>
                </a:moveTo>
                <a:lnTo>
                  <a:pt x="17270169" y="1388768"/>
                </a:lnTo>
                <a:cubicBezTo>
                  <a:pt x="17284573" y="1402702"/>
                  <a:pt x="17300633" y="1414037"/>
                  <a:pt x="17319681" y="1423326"/>
                </a:cubicBezTo>
                <a:lnTo>
                  <a:pt x="17516009" y="1216216"/>
                </a:lnTo>
                <a:lnTo>
                  <a:pt x="17712725" y="1423326"/>
                </a:lnTo>
                <a:cubicBezTo>
                  <a:pt x="17729177" y="1414037"/>
                  <a:pt x="17747837" y="1402702"/>
                  <a:pt x="17761769" y="1390894"/>
                </a:cubicBezTo>
                <a:close/>
                <a:moveTo>
                  <a:pt x="17647153" y="729654"/>
                </a:moveTo>
                <a:lnTo>
                  <a:pt x="17829465" y="1316347"/>
                </a:lnTo>
                <a:cubicBezTo>
                  <a:pt x="17981789" y="1109316"/>
                  <a:pt x="17888349" y="815930"/>
                  <a:pt x="17647153" y="729654"/>
                </a:cubicBezTo>
                <a:close/>
                <a:moveTo>
                  <a:pt x="17384861" y="729654"/>
                </a:moveTo>
                <a:cubicBezTo>
                  <a:pt x="17144141" y="815930"/>
                  <a:pt x="17050229" y="1109316"/>
                  <a:pt x="17202549" y="1316347"/>
                </a:cubicBezTo>
                <a:close/>
                <a:moveTo>
                  <a:pt x="17516009" y="592447"/>
                </a:moveTo>
                <a:lnTo>
                  <a:pt x="17216561" y="1337444"/>
                </a:lnTo>
                <a:cubicBezTo>
                  <a:pt x="17230493" y="1353896"/>
                  <a:pt x="17239785" y="1365232"/>
                  <a:pt x="17249545" y="1372395"/>
                </a:cubicBezTo>
                <a:lnTo>
                  <a:pt x="17516009" y="899687"/>
                </a:lnTo>
                <a:lnTo>
                  <a:pt x="17782945" y="1372395"/>
                </a:lnTo>
                <a:cubicBezTo>
                  <a:pt x="17799477" y="1355943"/>
                  <a:pt x="17810889" y="1342088"/>
                  <a:pt x="17815533" y="1337444"/>
                </a:cubicBezTo>
                <a:close/>
                <a:moveTo>
                  <a:pt x="1" y="271425"/>
                </a:moveTo>
                <a:lnTo>
                  <a:pt x="1" y="1890675"/>
                </a:lnTo>
                <a:lnTo>
                  <a:pt x="809626" y="1081050"/>
                </a:lnTo>
                <a:close/>
                <a:moveTo>
                  <a:pt x="0" y="0"/>
                </a:moveTo>
                <a:lnTo>
                  <a:pt x="18288001" y="0"/>
                </a:lnTo>
                <a:lnTo>
                  <a:pt x="18288001" y="5143499"/>
                </a:lnTo>
                <a:lnTo>
                  <a:pt x="0" y="5143499"/>
                </a:lnTo>
                <a:close/>
              </a:path>
            </a:pathLst>
          </a:custGeom>
          <a:solidFill>
            <a:schemeClr val="accent1">
              <a:lumMod val="40000"/>
              <a:lumOff val="60000"/>
            </a:schemeClr>
          </a:solidFill>
        </p:spPr>
        <p:txBody>
          <a:bodyPr wrap="square" anchor="ctr" anchorCtr="0">
            <a:noAutofit/>
          </a:bodyPr>
          <a:lstStyle>
            <a:lvl1pPr marL="0" indent="0" algn="ctr">
              <a:buFontTx/>
              <a:buNone/>
              <a:defRPr>
                <a:solidFill>
                  <a:schemeClr val="accent1">
                    <a:alpha val="50000"/>
                  </a:schemeClr>
                </a:solidFill>
              </a:defRPr>
            </a:lvl1pPr>
          </a:lstStyle>
          <a:p>
            <a:r>
              <a:rPr lang="pl-PL" dirty="0"/>
              <a:t>Click on the icon to add picture</a:t>
            </a:r>
            <a:endParaRPr lang="en-GB" dirty="0"/>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48211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ox">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9C975890-208A-4476-B7F9-F083D4422328}"/>
              </a:ext>
            </a:extLst>
          </p:cNvPr>
          <p:cNvSpPr/>
          <p:nvPr userDrawn="1"/>
        </p:nvSpPr>
        <p:spPr>
          <a:xfrm>
            <a:off x="12192000" y="0"/>
            <a:ext cx="6096000" cy="10287000"/>
          </a:xfrm>
          <a:custGeom>
            <a:avLst/>
            <a:gdLst>
              <a:gd name="connsiteX0" fmla="*/ 5322354 w 6096000"/>
              <a:gd name="connsiteY0" fmla="*/ 9370029 h 10287000"/>
              <a:gd name="connsiteX1" fmla="*/ 5034354 w 6096000"/>
              <a:gd name="connsiteY1" fmla="*/ 9658029 h 10287000"/>
              <a:gd name="connsiteX2" fmla="*/ 5322354 w 6096000"/>
              <a:gd name="connsiteY2" fmla="*/ 9946029 h 10287000"/>
              <a:gd name="connsiteX3" fmla="*/ 5610354 w 6096000"/>
              <a:gd name="connsiteY3" fmla="*/ 9658029 h 10287000"/>
              <a:gd name="connsiteX4" fmla="*/ 5322354 w 6096000"/>
              <a:gd name="connsiteY4" fmla="*/ 9370029 h 10287000"/>
              <a:gd name="connsiteX5" fmla="*/ 5324008 w 6096000"/>
              <a:gd name="connsiteY5" fmla="*/ 1304618 h 10287000"/>
              <a:gd name="connsiteX6" fmla="*/ 5162396 w 6096000"/>
              <a:gd name="connsiteY6" fmla="*/ 1442219 h 10287000"/>
              <a:gd name="connsiteX7" fmla="*/ 5485616 w 6096000"/>
              <a:gd name="connsiteY7" fmla="*/ 1442219 h 10287000"/>
              <a:gd name="connsiteX8" fmla="*/ 5324006 w 6096000"/>
              <a:gd name="connsiteY8" fmla="*/ 1057991 h 10287000"/>
              <a:gd name="connsiteX9" fmla="*/ 5078168 w 6096000"/>
              <a:gd name="connsiteY9" fmla="*/ 1388768 h 10287000"/>
              <a:gd name="connsiteX10" fmla="*/ 5127680 w 6096000"/>
              <a:gd name="connsiteY10" fmla="*/ 1423326 h 10287000"/>
              <a:gd name="connsiteX11" fmla="*/ 5324006 w 6096000"/>
              <a:gd name="connsiteY11" fmla="*/ 1216216 h 10287000"/>
              <a:gd name="connsiteX12" fmla="*/ 5520724 w 6096000"/>
              <a:gd name="connsiteY12" fmla="*/ 1423326 h 10287000"/>
              <a:gd name="connsiteX13" fmla="*/ 5569768 w 6096000"/>
              <a:gd name="connsiteY13" fmla="*/ 1390894 h 10287000"/>
              <a:gd name="connsiteX14" fmla="*/ 5455152 w 6096000"/>
              <a:gd name="connsiteY14" fmla="*/ 729654 h 10287000"/>
              <a:gd name="connsiteX15" fmla="*/ 5637464 w 6096000"/>
              <a:gd name="connsiteY15" fmla="*/ 1316347 h 10287000"/>
              <a:gd name="connsiteX16" fmla="*/ 5455152 w 6096000"/>
              <a:gd name="connsiteY16" fmla="*/ 729654 h 10287000"/>
              <a:gd name="connsiteX17" fmla="*/ 5192860 w 6096000"/>
              <a:gd name="connsiteY17" fmla="*/ 729654 h 10287000"/>
              <a:gd name="connsiteX18" fmla="*/ 5010548 w 6096000"/>
              <a:gd name="connsiteY18" fmla="*/ 1316347 h 10287000"/>
              <a:gd name="connsiteX19" fmla="*/ 5324008 w 6096000"/>
              <a:gd name="connsiteY19" fmla="*/ 592447 h 10287000"/>
              <a:gd name="connsiteX20" fmla="*/ 5024560 w 6096000"/>
              <a:gd name="connsiteY20" fmla="*/ 1337444 h 10287000"/>
              <a:gd name="connsiteX21" fmla="*/ 5057544 w 6096000"/>
              <a:gd name="connsiteY21" fmla="*/ 1372395 h 10287000"/>
              <a:gd name="connsiteX22" fmla="*/ 5324008 w 6096000"/>
              <a:gd name="connsiteY22" fmla="*/ 899687 h 10287000"/>
              <a:gd name="connsiteX23" fmla="*/ 5590944 w 6096000"/>
              <a:gd name="connsiteY23" fmla="*/ 1372395 h 10287000"/>
              <a:gd name="connsiteX24" fmla="*/ 5623532 w 6096000"/>
              <a:gd name="connsiteY24" fmla="*/ 1337444 h 10287000"/>
              <a:gd name="connsiteX25" fmla="*/ 0 w 6096000"/>
              <a:gd name="connsiteY25" fmla="*/ 0 h 10287000"/>
              <a:gd name="connsiteX26" fmla="*/ 6096000 w 6096000"/>
              <a:gd name="connsiteY26" fmla="*/ 0 h 10287000"/>
              <a:gd name="connsiteX27" fmla="*/ 6096000 w 6096000"/>
              <a:gd name="connsiteY27" fmla="*/ 10287000 h 10287000"/>
              <a:gd name="connsiteX28" fmla="*/ 0 w 6096000"/>
              <a:gd name="connsiteY28"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7000">
                <a:moveTo>
                  <a:pt x="5322354" y="9370029"/>
                </a:moveTo>
                <a:cubicBezTo>
                  <a:pt x="5163296" y="9370029"/>
                  <a:pt x="5034354" y="9498971"/>
                  <a:pt x="5034354" y="9658029"/>
                </a:cubicBezTo>
                <a:cubicBezTo>
                  <a:pt x="5034354" y="9817087"/>
                  <a:pt x="5163296" y="9946029"/>
                  <a:pt x="5322354" y="9946029"/>
                </a:cubicBezTo>
                <a:cubicBezTo>
                  <a:pt x="5481412" y="9946029"/>
                  <a:pt x="5610354" y="9817087"/>
                  <a:pt x="5610354" y="9658029"/>
                </a:cubicBezTo>
                <a:cubicBezTo>
                  <a:pt x="5610354" y="9498971"/>
                  <a:pt x="5481412" y="9370029"/>
                  <a:pt x="5322354" y="9370029"/>
                </a:cubicBezTo>
                <a:close/>
                <a:moveTo>
                  <a:pt x="5324008" y="1304618"/>
                </a:moveTo>
                <a:lnTo>
                  <a:pt x="5162396" y="1442219"/>
                </a:lnTo>
                <a:cubicBezTo>
                  <a:pt x="5247020" y="1483940"/>
                  <a:pt x="5373128" y="1495669"/>
                  <a:pt x="5485616" y="1442219"/>
                </a:cubicBezTo>
                <a:close/>
                <a:moveTo>
                  <a:pt x="5324006" y="1057991"/>
                </a:moveTo>
                <a:lnTo>
                  <a:pt x="5078168" y="1388768"/>
                </a:lnTo>
                <a:cubicBezTo>
                  <a:pt x="5092572" y="1402702"/>
                  <a:pt x="5108632" y="1414037"/>
                  <a:pt x="5127680" y="1423326"/>
                </a:cubicBezTo>
                <a:lnTo>
                  <a:pt x="5324006" y="1216216"/>
                </a:lnTo>
                <a:lnTo>
                  <a:pt x="5520724" y="1423326"/>
                </a:lnTo>
                <a:cubicBezTo>
                  <a:pt x="5537176" y="1414037"/>
                  <a:pt x="5555834" y="1402702"/>
                  <a:pt x="5569768" y="1390894"/>
                </a:cubicBezTo>
                <a:close/>
                <a:moveTo>
                  <a:pt x="5455152" y="729654"/>
                </a:moveTo>
                <a:lnTo>
                  <a:pt x="5637464" y="1316347"/>
                </a:lnTo>
                <a:cubicBezTo>
                  <a:pt x="5789786" y="1109316"/>
                  <a:pt x="5696348" y="815930"/>
                  <a:pt x="5455152" y="729654"/>
                </a:cubicBezTo>
                <a:close/>
                <a:moveTo>
                  <a:pt x="5192860" y="729654"/>
                </a:moveTo>
                <a:cubicBezTo>
                  <a:pt x="4952140" y="815930"/>
                  <a:pt x="4858228" y="1109316"/>
                  <a:pt x="5010548" y="1316347"/>
                </a:cubicBezTo>
                <a:close/>
                <a:moveTo>
                  <a:pt x="5324008" y="592447"/>
                </a:moveTo>
                <a:lnTo>
                  <a:pt x="5024560" y="1337444"/>
                </a:lnTo>
                <a:cubicBezTo>
                  <a:pt x="5038492" y="1353896"/>
                  <a:pt x="5047782" y="1365232"/>
                  <a:pt x="5057544" y="1372395"/>
                </a:cubicBezTo>
                <a:lnTo>
                  <a:pt x="5324008" y="899687"/>
                </a:lnTo>
                <a:lnTo>
                  <a:pt x="5590944" y="1372395"/>
                </a:lnTo>
                <a:cubicBezTo>
                  <a:pt x="5607474" y="1355943"/>
                  <a:pt x="5618888" y="1342088"/>
                  <a:pt x="5623532" y="1337444"/>
                </a:cubicBezTo>
                <a:close/>
                <a:moveTo>
                  <a:pt x="0" y="0"/>
                </a:moveTo>
                <a:lnTo>
                  <a:pt x="6096000" y="0"/>
                </a:lnTo>
                <a:lnTo>
                  <a:pt x="6096000" y="10287000"/>
                </a:lnTo>
                <a:lnTo>
                  <a:pt x="0" y="10287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271425"/>
            <a:ext cx="809625" cy="1619250"/>
          </a:xfrm>
          <a:prstGeom prst="rect">
            <a:avLst/>
          </a:prstGeom>
        </p:spPr>
      </p:pic>
      <p:sp>
        <p:nvSpPr>
          <p:cNvPr id="20" name="Oval 19">
            <a:extLst>
              <a:ext uri="{FF2B5EF4-FFF2-40B4-BE49-F238E27FC236}">
                <a16:creationId xmlns:a16="http://schemas.microsoft.com/office/drawing/2014/main" xmlns="" id="{C6AF0F62-4B06-4F93-BFFD-0E52154F53FC}"/>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6" name="Title 1">
            <a:extLst>
              <a:ext uri="{FF2B5EF4-FFF2-40B4-BE49-F238E27FC236}">
                <a16:creationId xmlns:a16="http://schemas.microsoft.com/office/drawing/2014/main" xmlns="" id="{9B0E4FFD-45A4-452B-9085-36DC4D610360}"/>
              </a:ext>
            </a:extLst>
          </p:cNvPr>
          <p:cNvSpPr>
            <a:spLocks noGrp="1"/>
          </p:cNvSpPr>
          <p:nvPr>
            <p:ph type="title" hasCustomPrompt="1"/>
          </p:nvPr>
        </p:nvSpPr>
        <p:spPr>
          <a:xfrm>
            <a:off x="1228725" y="762008"/>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18989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3493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83" r:id="rId3"/>
    <p:sldLayoutId id="2147483686" r:id="rId4"/>
    <p:sldLayoutId id="2147483684" r:id="rId5"/>
    <p:sldLayoutId id="2147483685" r:id="rId6"/>
    <p:sldLayoutId id="2147483670" r:id="rId7"/>
    <p:sldLayoutId id="2147483674" r:id="rId8"/>
    <p:sldLayoutId id="2147483675" r:id="rId9"/>
    <p:sldLayoutId id="2147483676" r:id="rId10"/>
    <p:sldLayoutId id="2147483681" r:id="rId11"/>
    <p:sldLayoutId id="2147483671" r:id="rId12"/>
    <p:sldLayoutId id="2147483682" r:id="rId13"/>
    <p:sldLayoutId id="2147483680" r:id="rId14"/>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79663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6" descr="A person using a computer&#10;&#10;Description automatically generated">
            <a:extLst>
              <a:ext uri="{FF2B5EF4-FFF2-40B4-BE49-F238E27FC236}">
                <a16:creationId xmlns:a16="http://schemas.microsoft.com/office/drawing/2014/main" xmlns="" id="{240D62AA-3BE1-40CD-8404-CADFB9BA3473}"/>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a:stretch>
            <a:fillRect/>
          </a:stretch>
        </p:blipFill>
        <p:spPr>
          <a:xfrm>
            <a:off x="0" y="1"/>
            <a:ext cx="18288000" cy="10286998"/>
          </a:xfrm>
        </p:spPr>
      </p:pic>
      <p:sp>
        <p:nvSpPr>
          <p:cNvPr id="43" name="Title 42">
            <a:extLst>
              <a:ext uri="{FF2B5EF4-FFF2-40B4-BE49-F238E27FC236}">
                <a16:creationId xmlns:a16="http://schemas.microsoft.com/office/drawing/2014/main" xmlns="" id="{985089FB-F55A-40B9-B327-9AD383B818E0}"/>
              </a:ext>
            </a:extLst>
          </p:cNvPr>
          <p:cNvSpPr>
            <a:spLocks noGrp="1"/>
          </p:cNvSpPr>
          <p:nvPr>
            <p:ph type="title"/>
          </p:nvPr>
        </p:nvSpPr>
        <p:spPr>
          <a:xfrm>
            <a:off x="1228724" y="1555049"/>
            <a:ext cx="6463847" cy="1749518"/>
          </a:xfrm>
        </p:spPr>
        <p:txBody>
          <a:bodyPr/>
          <a:lstStyle/>
          <a:p>
            <a:r>
              <a:rPr lang="en-GB" sz="6600" dirty="0" err="1"/>
              <a:t>DevOps</a:t>
            </a:r>
            <a:r>
              <a:rPr lang="en-GB" sz="6600" dirty="0"/>
              <a:t> Support </a:t>
            </a:r>
            <a:br>
              <a:rPr lang="en-GB" sz="6600" dirty="0"/>
            </a:br>
            <a:r>
              <a:rPr lang="en-GB" sz="6600" dirty="0"/>
              <a:t>Case Studies</a:t>
            </a:r>
          </a:p>
        </p:txBody>
      </p:sp>
      <p:pic>
        <p:nvPicPr>
          <p:cNvPr id="14" name="Picture Placeholder 13" descr="A picture containing drawing&#10;&#10;Description automatically generated">
            <a:extLst>
              <a:ext uri="{FF2B5EF4-FFF2-40B4-BE49-F238E27FC236}">
                <a16:creationId xmlns:a16="http://schemas.microsoft.com/office/drawing/2014/main" xmlns="" id="{5600B0CE-39AC-47A4-8F41-78EAE900899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p:pic>
      <p:pic>
        <p:nvPicPr>
          <p:cNvPr id="36" name="Picture Placeholder 35" descr="A picture containing drawing&#10;&#10;Description automatically generated">
            <a:extLst>
              <a:ext uri="{FF2B5EF4-FFF2-40B4-BE49-F238E27FC236}">
                <a16:creationId xmlns:a16="http://schemas.microsoft.com/office/drawing/2014/main" xmlns="" id="{9AF2C8CD-1E8E-4012-A68F-131EC1AA9E6B}"/>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490711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556" y="839891"/>
            <a:ext cx="14107529" cy="446276"/>
          </a:xfrm>
        </p:spPr>
        <p:txBody>
          <a:bodyPr anchor="ctr"/>
          <a:lstStyle/>
          <a:p>
            <a:pPr>
              <a:lnSpc>
                <a:spcPct val="100000"/>
              </a:lnSpc>
            </a:pPr>
            <a:r>
              <a:rPr lang="en-US" sz="2900" dirty="0"/>
              <a:t>Case </a:t>
            </a:r>
            <a:r>
              <a:rPr lang="en-US" sz="2900" dirty="0" smtClean="0"/>
              <a:t>Study3 - Custom </a:t>
            </a:r>
            <a:r>
              <a:rPr lang="en-US" sz="2900" dirty="0"/>
              <a:t>Product for a Banking and Financial Services Company</a:t>
            </a:r>
          </a:p>
        </p:txBody>
      </p:sp>
      <p:sp>
        <p:nvSpPr>
          <p:cNvPr id="4" name="Rectangle 3"/>
          <p:cNvSpPr/>
          <p:nvPr/>
        </p:nvSpPr>
        <p:spPr>
          <a:xfrm>
            <a:off x="0" y="1909009"/>
            <a:ext cx="18288000" cy="8181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400" b="1" dirty="0">
                <a:solidFill>
                  <a:prstClr val="white"/>
                </a:solidFill>
                <a:latin typeface="+mj-lt"/>
              </a:rPr>
              <a:t>Our client provides software for banks and financial services like retail, corporate, universal, community banks and </a:t>
            </a:r>
            <a:endParaRPr lang="en-US" sz="2400" b="1" dirty="0" smtClean="0">
              <a:solidFill>
                <a:prstClr val="white"/>
              </a:solidFill>
              <a:latin typeface="+mj-lt"/>
            </a:endParaRPr>
          </a:p>
          <a:p>
            <a:pPr marL="0" lvl="1" algn="ctr"/>
            <a:r>
              <a:rPr lang="en-US" sz="2400" b="1" dirty="0" smtClean="0">
                <a:solidFill>
                  <a:prstClr val="white"/>
                </a:solidFill>
                <a:latin typeface="+mj-lt"/>
              </a:rPr>
              <a:t>microfinance </a:t>
            </a:r>
            <a:r>
              <a:rPr lang="en-US" sz="2400" b="1" dirty="0">
                <a:solidFill>
                  <a:prstClr val="white"/>
                </a:solidFill>
                <a:latin typeface="+mj-lt"/>
              </a:rPr>
              <a:t>with its headquarters in Geneva, Switzerland. </a:t>
            </a:r>
          </a:p>
        </p:txBody>
      </p:sp>
      <p:sp>
        <p:nvSpPr>
          <p:cNvPr id="30" name="Rounded Rectangle 29"/>
          <p:cNvSpPr/>
          <p:nvPr/>
        </p:nvSpPr>
        <p:spPr>
          <a:xfrm>
            <a:off x="6068353"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15">
            <a:extLst>
              <a:ext uri="{FF2B5EF4-FFF2-40B4-BE49-F238E27FC236}">
                <a16:creationId xmlns:a16="http://schemas.microsoft.com/office/drawing/2014/main" xmlns="" id="{EAFFA942-B822-4FBA-9FEE-C67053965C9F}"/>
              </a:ext>
            </a:extLst>
          </p:cNvPr>
          <p:cNvSpPr/>
          <p:nvPr/>
        </p:nvSpPr>
        <p:spPr>
          <a:xfrm>
            <a:off x="6473610" y="3163157"/>
            <a:ext cx="4784841" cy="6734822"/>
          </a:xfrm>
          <a:prstGeom prst="roundRect">
            <a:avLst>
              <a:gd name="adj" fmla="val 8469"/>
            </a:avLst>
          </a:prstGeom>
          <a:solidFill>
            <a:schemeClr val="accent3"/>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2" name="Rectangle: Rounded Corners 16">
            <a:extLst>
              <a:ext uri="{FF2B5EF4-FFF2-40B4-BE49-F238E27FC236}">
                <a16:creationId xmlns:a16="http://schemas.microsoft.com/office/drawing/2014/main" xmlns="" id="{8C2B7CF4-A810-47C9-A2F0-9CF169BE0F98}"/>
              </a:ext>
            </a:extLst>
          </p:cNvPr>
          <p:cNvSpPr/>
          <p:nvPr/>
        </p:nvSpPr>
        <p:spPr>
          <a:xfrm>
            <a:off x="6172505" y="3914275"/>
            <a:ext cx="5387050" cy="5839326"/>
          </a:xfrm>
          <a:prstGeom prst="roundRect">
            <a:avLst>
              <a:gd name="adj" fmla="val 6499"/>
            </a:avLst>
          </a:prstGeom>
          <a:solidFill>
            <a:schemeClr val="bg2"/>
          </a:solidFill>
          <a:ln>
            <a:solidFill>
              <a:schemeClr val="accent3"/>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3" name="Rectangle 32"/>
          <p:cNvSpPr/>
          <p:nvPr/>
        </p:nvSpPr>
        <p:spPr>
          <a:xfrm>
            <a:off x="7973318" y="3277275"/>
            <a:ext cx="1785424" cy="523220"/>
          </a:xfrm>
          <a:prstGeom prst="rect">
            <a:avLst/>
          </a:prstGeom>
        </p:spPr>
        <p:txBody>
          <a:bodyPr wrap="none">
            <a:spAutoFit/>
          </a:bodyPr>
          <a:lstStyle/>
          <a:p>
            <a:pPr algn="ctr"/>
            <a:r>
              <a:rPr lang="en-US" sz="2800" b="1" dirty="0">
                <a:solidFill>
                  <a:prstClr val="white"/>
                </a:solidFill>
                <a:latin typeface="+mj-lt"/>
              </a:rPr>
              <a:t>Challenges</a:t>
            </a:r>
          </a:p>
        </p:txBody>
      </p:sp>
      <p:sp>
        <p:nvSpPr>
          <p:cNvPr id="34" name="Rectangle 33"/>
          <p:cNvSpPr/>
          <p:nvPr/>
        </p:nvSpPr>
        <p:spPr>
          <a:xfrm>
            <a:off x="6419745" y="4166084"/>
            <a:ext cx="4892570" cy="4170372"/>
          </a:xfrm>
          <a:prstGeom prst="rect">
            <a:avLst/>
          </a:prstGeom>
        </p:spPr>
        <p:txBody>
          <a:bodyPr wrap="square">
            <a:spAutoFit/>
          </a:bodyPr>
          <a:lstStyle/>
          <a:p>
            <a:pPr marL="214124" indent="-214124">
              <a:spcBef>
                <a:spcPts val="900"/>
              </a:spcBef>
              <a:buFont typeface="Arial" panose="020B0604020202020204" pitchFamily="34" charset="0"/>
              <a:buChar char="•"/>
            </a:pPr>
            <a:r>
              <a:rPr lang="en-US" sz="2000" dirty="0">
                <a:solidFill>
                  <a:prstClr val="black"/>
                </a:solidFill>
                <a:latin typeface="+mj-lt"/>
              </a:rPr>
              <a:t>Vast amount of local development packages</a:t>
            </a:r>
          </a:p>
          <a:p>
            <a:pPr marL="214124" indent="-214124">
              <a:spcBef>
                <a:spcPts val="900"/>
              </a:spcBef>
              <a:buFont typeface="Arial" panose="020B0604020202020204" pitchFamily="34" charset="0"/>
              <a:buChar char="•"/>
            </a:pPr>
            <a:r>
              <a:rPr lang="en-US" sz="2000" dirty="0" smtClean="0">
                <a:solidFill>
                  <a:prstClr val="black"/>
                </a:solidFill>
                <a:latin typeface="+mj-lt"/>
              </a:rPr>
              <a:t>Distributed </a:t>
            </a:r>
            <a:r>
              <a:rPr lang="en-US" sz="2000" dirty="0">
                <a:solidFill>
                  <a:prstClr val="black"/>
                </a:solidFill>
                <a:latin typeface="+mj-lt"/>
              </a:rPr>
              <a:t>development and testing team</a:t>
            </a:r>
          </a:p>
          <a:p>
            <a:pPr marL="214124" indent="-214124">
              <a:spcBef>
                <a:spcPts val="900"/>
              </a:spcBef>
              <a:buFont typeface="Arial" panose="020B0604020202020204" pitchFamily="34" charset="0"/>
              <a:buChar char="•"/>
            </a:pPr>
            <a:r>
              <a:rPr lang="en-US" sz="2000" dirty="0" smtClean="0">
                <a:solidFill>
                  <a:prstClr val="black"/>
                </a:solidFill>
                <a:latin typeface="+mj-lt"/>
              </a:rPr>
              <a:t>Inability </a:t>
            </a:r>
            <a:r>
              <a:rPr lang="en-US" sz="2000" dirty="0">
                <a:solidFill>
                  <a:prstClr val="black"/>
                </a:solidFill>
                <a:latin typeface="+mj-lt"/>
              </a:rPr>
              <a:t>to do perform </a:t>
            </a:r>
            <a:r>
              <a:rPr lang="en-US" sz="2000" dirty="0" smtClean="0">
                <a:solidFill>
                  <a:prstClr val="black"/>
                </a:solidFill>
                <a:latin typeface="+mj-lt"/>
              </a:rPr>
              <a:t>regressions</a:t>
            </a:r>
            <a:endParaRPr lang="en-US" sz="2000" dirty="0">
              <a:solidFill>
                <a:prstClr val="black"/>
              </a:solidFill>
              <a:latin typeface="+mj-lt"/>
            </a:endParaRPr>
          </a:p>
          <a:p>
            <a:pPr marL="214124" indent="-214124">
              <a:spcBef>
                <a:spcPts val="900"/>
              </a:spcBef>
              <a:buFont typeface="Arial" panose="020B0604020202020204" pitchFamily="34" charset="0"/>
              <a:buChar char="•"/>
            </a:pPr>
            <a:r>
              <a:rPr lang="en-US" sz="2000" dirty="0" smtClean="0">
                <a:solidFill>
                  <a:prstClr val="black"/>
                </a:solidFill>
                <a:latin typeface="+mj-lt"/>
              </a:rPr>
              <a:t>Automation </a:t>
            </a:r>
            <a:r>
              <a:rPr lang="en-US" sz="2000" dirty="0">
                <a:solidFill>
                  <a:prstClr val="black"/>
                </a:solidFill>
                <a:latin typeface="+mj-lt"/>
              </a:rPr>
              <a:t>test suite compatibility matrix should be up to date to support different products and packages</a:t>
            </a:r>
          </a:p>
          <a:p>
            <a:pPr marL="214124" indent="-214124">
              <a:spcBef>
                <a:spcPts val="900"/>
              </a:spcBef>
              <a:buFont typeface="Arial" panose="020B0604020202020204" pitchFamily="34" charset="0"/>
              <a:buChar char="•"/>
            </a:pPr>
            <a:r>
              <a:rPr lang="en-US" sz="2000" dirty="0" smtClean="0">
                <a:solidFill>
                  <a:prstClr val="black"/>
                </a:solidFill>
                <a:latin typeface="+mj-lt"/>
              </a:rPr>
              <a:t>Relying </a:t>
            </a:r>
            <a:r>
              <a:rPr lang="en-US" sz="2000" dirty="0">
                <a:solidFill>
                  <a:prstClr val="black"/>
                </a:solidFill>
                <a:latin typeface="+mj-lt"/>
              </a:rPr>
              <a:t>on IT operations to provide required infrastructure</a:t>
            </a:r>
          </a:p>
          <a:p>
            <a:pPr marL="214124" indent="-214124">
              <a:spcBef>
                <a:spcPts val="900"/>
              </a:spcBef>
              <a:buFont typeface="Arial" panose="020B0604020202020204" pitchFamily="34" charset="0"/>
              <a:buChar char="•"/>
            </a:pPr>
            <a:r>
              <a:rPr lang="en-US" sz="2000" dirty="0" smtClean="0">
                <a:solidFill>
                  <a:prstClr val="black"/>
                </a:solidFill>
                <a:latin typeface="+mj-lt"/>
              </a:rPr>
              <a:t>Unmanageable </a:t>
            </a:r>
            <a:r>
              <a:rPr lang="en-US" sz="2000" dirty="0">
                <a:solidFill>
                  <a:prstClr val="black"/>
                </a:solidFill>
                <a:latin typeface="+mj-lt"/>
              </a:rPr>
              <a:t>operations costs</a:t>
            </a:r>
          </a:p>
          <a:p>
            <a:pPr marL="214124" indent="-214124">
              <a:spcBef>
                <a:spcPts val="900"/>
              </a:spcBef>
              <a:buFont typeface="Arial" panose="020B0604020202020204" pitchFamily="34" charset="0"/>
              <a:buChar char="•"/>
            </a:pPr>
            <a:r>
              <a:rPr lang="en-US" sz="2000" dirty="0" smtClean="0">
                <a:solidFill>
                  <a:prstClr val="black"/>
                </a:solidFill>
                <a:latin typeface="+mj-lt"/>
              </a:rPr>
              <a:t>Higher </a:t>
            </a:r>
            <a:r>
              <a:rPr lang="en-US" sz="2000" dirty="0">
                <a:solidFill>
                  <a:prstClr val="black"/>
                </a:solidFill>
                <a:latin typeface="+mj-lt"/>
              </a:rPr>
              <a:t>Real-time test case execution </a:t>
            </a:r>
            <a:r>
              <a:rPr lang="en-US" sz="2000" dirty="0" smtClean="0">
                <a:solidFill>
                  <a:prstClr val="black"/>
                </a:solidFill>
                <a:latin typeface="+mj-lt"/>
              </a:rPr>
              <a:t>time</a:t>
            </a:r>
            <a:endParaRPr lang="en-US" sz="2000" dirty="0">
              <a:solidFill>
                <a:prstClr val="black"/>
              </a:solidFill>
              <a:latin typeface="+mj-lt"/>
            </a:endParaRPr>
          </a:p>
        </p:txBody>
      </p:sp>
      <p:sp>
        <p:nvSpPr>
          <p:cNvPr id="35" name="Rounded Rectangle 34"/>
          <p:cNvSpPr/>
          <p:nvPr/>
        </p:nvSpPr>
        <p:spPr>
          <a:xfrm>
            <a:off x="39373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15">
            <a:extLst>
              <a:ext uri="{FF2B5EF4-FFF2-40B4-BE49-F238E27FC236}">
                <a16:creationId xmlns:a16="http://schemas.microsoft.com/office/drawing/2014/main" xmlns="" id="{EAFFA942-B822-4FBA-9FEE-C67053965C9F}"/>
              </a:ext>
            </a:extLst>
          </p:cNvPr>
          <p:cNvSpPr/>
          <p:nvPr/>
        </p:nvSpPr>
        <p:spPr>
          <a:xfrm>
            <a:off x="811692" y="3163157"/>
            <a:ext cx="4784841" cy="6734822"/>
          </a:xfrm>
          <a:prstGeom prst="roundRect">
            <a:avLst>
              <a:gd name="adj" fmla="val 8469"/>
            </a:avLst>
          </a:prstGeom>
          <a:solidFill>
            <a:srgbClr val="22BDB6"/>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7" name="Rectangle: Rounded Corners 16">
            <a:extLst>
              <a:ext uri="{FF2B5EF4-FFF2-40B4-BE49-F238E27FC236}">
                <a16:creationId xmlns:a16="http://schemas.microsoft.com/office/drawing/2014/main" xmlns="" id="{8C2B7CF4-A810-47C9-A2F0-9CF169BE0F98}"/>
              </a:ext>
            </a:extLst>
          </p:cNvPr>
          <p:cNvSpPr/>
          <p:nvPr/>
        </p:nvSpPr>
        <p:spPr>
          <a:xfrm>
            <a:off x="510587" y="3914275"/>
            <a:ext cx="5387050" cy="5839326"/>
          </a:xfrm>
          <a:prstGeom prst="roundRect">
            <a:avLst>
              <a:gd name="adj" fmla="val 6499"/>
            </a:avLst>
          </a:prstGeom>
          <a:solidFill>
            <a:schemeClr val="bg2"/>
          </a:solidFill>
          <a:ln>
            <a:solidFill>
              <a:schemeClr val="accent2"/>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8" name="Rectangle 37"/>
          <p:cNvSpPr/>
          <p:nvPr/>
        </p:nvSpPr>
        <p:spPr>
          <a:xfrm>
            <a:off x="2669415" y="3277275"/>
            <a:ext cx="1069395" cy="523220"/>
          </a:xfrm>
          <a:prstGeom prst="rect">
            <a:avLst/>
          </a:prstGeom>
        </p:spPr>
        <p:txBody>
          <a:bodyPr wrap="none">
            <a:spAutoFit/>
          </a:bodyPr>
          <a:lstStyle/>
          <a:p>
            <a:pPr algn="ctr"/>
            <a:r>
              <a:rPr lang="en-US" sz="2800" b="1" dirty="0">
                <a:solidFill>
                  <a:prstClr val="white"/>
                </a:solidFill>
                <a:latin typeface="+mj-lt"/>
              </a:rPr>
              <a:t>Scope</a:t>
            </a:r>
            <a:endParaRPr lang="en-US" b="1" dirty="0">
              <a:solidFill>
                <a:prstClr val="white"/>
              </a:solidFill>
              <a:latin typeface="+mj-lt"/>
            </a:endParaRPr>
          </a:p>
        </p:txBody>
      </p:sp>
      <p:sp>
        <p:nvSpPr>
          <p:cNvPr id="39" name="Rectangle 38"/>
          <p:cNvSpPr/>
          <p:nvPr/>
        </p:nvSpPr>
        <p:spPr>
          <a:xfrm>
            <a:off x="811691" y="4166084"/>
            <a:ext cx="4784842" cy="3965188"/>
          </a:xfrm>
          <a:prstGeom prst="rect">
            <a:avLst/>
          </a:prstGeom>
        </p:spPr>
        <p:txBody>
          <a:bodyPr wrap="square">
            <a:spAutoFit/>
          </a:bodyPr>
          <a:lstStyle/>
          <a:p>
            <a:pPr marL="214124" lvl="1" indent="-214124">
              <a:spcBef>
                <a:spcPts val="900"/>
              </a:spcBef>
              <a:spcAft>
                <a:spcPts val="450"/>
              </a:spcAft>
              <a:buFont typeface="Arial" panose="020B0604020202020204" pitchFamily="34" charset="0"/>
              <a:buChar char="•"/>
            </a:pPr>
            <a:r>
              <a:rPr lang="en-US" sz="2000" dirty="0">
                <a:solidFill>
                  <a:prstClr val="black"/>
                </a:solidFill>
                <a:latin typeface="+mj-lt"/>
              </a:rPr>
              <a:t>Our client releases their product upgrade every month and it consumes a lot of time for the customer to deploy it to their production environment due to the lengthy testing cycles. The custom development also took time to adapt to the changes in the </a:t>
            </a:r>
            <a:r>
              <a:rPr lang="en-US" sz="2000" dirty="0" smtClean="0">
                <a:solidFill>
                  <a:prstClr val="black"/>
                </a:solidFill>
                <a:latin typeface="+mj-lt"/>
              </a:rPr>
              <a:t>upgrades</a:t>
            </a:r>
            <a:endParaRPr lang="en-US" sz="2000" dirty="0">
              <a:solidFill>
                <a:prstClr val="black"/>
              </a:solidFill>
              <a:latin typeface="+mj-lt"/>
            </a:endParaRPr>
          </a:p>
          <a:p>
            <a:pPr marL="214124" lvl="1" indent="-214124">
              <a:spcBef>
                <a:spcPts val="900"/>
              </a:spcBef>
              <a:spcAft>
                <a:spcPts val="450"/>
              </a:spcAft>
              <a:buFont typeface="Arial" panose="020B0604020202020204" pitchFamily="34" charset="0"/>
              <a:buChar char="•"/>
            </a:pPr>
            <a:r>
              <a:rPr lang="en-US" sz="2000" dirty="0">
                <a:solidFill>
                  <a:prstClr val="black"/>
                </a:solidFill>
                <a:latin typeface="+mj-lt"/>
              </a:rPr>
              <a:t>Regression testing had huge number of test cases to be executed from the banking sector in real time for each product and hence they faced the following challenges</a:t>
            </a:r>
          </a:p>
        </p:txBody>
      </p:sp>
      <p:sp>
        <p:nvSpPr>
          <p:cNvPr id="40" name="Rounded Rectangle 39"/>
          <p:cNvSpPr/>
          <p:nvPr/>
        </p:nvSpPr>
        <p:spPr>
          <a:xfrm>
            <a:off x="1172799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15">
            <a:extLst>
              <a:ext uri="{FF2B5EF4-FFF2-40B4-BE49-F238E27FC236}">
                <a16:creationId xmlns:a16="http://schemas.microsoft.com/office/drawing/2014/main" xmlns="" id="{EAFFA942-B822-4FBA-9FEE-C67053965C9F}"/>
              </a:ext>
            </a:extLst>
          </p:cNvPr>
          <p:cNvSpPr/>
          <p:nvPr/>
        </p:nvSpPr>
        <p:spPr>
          <a:xfrm>
            <a:off x="12135925" y="3163157"/>
            <a:ext cx="4784841" cy="6734822"/>
          </a:xfrm>
          <a:prstGeom prst="roundRect">
            <a:avLst>
              <a:gd name="adj" fmla="val 8469"/>
            </a:avLst>
          </a:prstGeom>
          <a:solidFill>
            <a:schemeClr val="accent5"/>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42" name="Rectangle: Rounded Corners 16">
            <a:extLst>
              <a:ext uri="{FF2B5EF4-FFF2-40B4-BE49-F238E27FC236}">
                <a16:creationId xmlns:a16="http://schemas.microsoft.com/office/drawing/2014/main" xmlns="" id="{8C2B7CF4-A810-47C9-A2F0-9CF169BE0F98}"/>
              </a:ext>
            </a:extLst>
          </p:cNvPr>
          <p:cNvSpPr/>
          <p:nvPr/>
        </p:nvSpPr>
        <p:spPr>
          <a:xfrm>
            <a:off x="11834820" y="3914275"/>
            <a:ext cx="5387050" cy="5983704"/>
          </a:xfrm>
          <a:prstGeom prst="roundRect">
            <a:avLst>
              <a:gd name="adj" fmla="val 6499"/>
            </a:avLst>
          </a:prstGeom>
          <a:solidFill>
            <a:schemeClr val="bg2"/>
          </a:solidFill>
          <a:ln>
            <a:solidFill>
              <a:schemeClr val="accent5"/>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43" name="Rectangle 42"/>
          <p:cNvSpPr/>
          <p:nvPr/>
        </p:nvSpPr>
        <p:spPr>
          <a:xfrm>
            <a:off x="13815650" y="3277275"/>
            <a:ext cx="1425390" cy="523220"/>
          </a:xfrm>
          <a:prstGeom prst="rect">
            <a:avLst/>
          </a:prstGeom>
        </p:spPr>
        <p:txBody>
          <a:bodyPr wrap="none">
            <a:spAutoFit/>
          </a:bodyPr>
          <a:lstStyle/>
          <a:p>
            <a:pPr algn="ctr"/>
            <a:r>
              <a:rPr lang="en-US" sz="2800" b="1" dirty="0">
                <a:solidFill>
                  <a:prstClr val="white"/>
                </a:solidFill>
                <a:latin typeface="+mj-lt"/>
              </a:rPr>
              <a:t>Solution</a:t>
            </a:r>
          </a:p>
        </p:txBody>
      </p:sp>
      <p:sp>
        <p:nvSpPr>
          <p:cNvPr id="44" name="Rectangle 43"/>
          <p:cNvSpPr/>
          <p:nvPr/>
        </p:nvSpPr>
        <p:spPr>
          <a:xfrm>
            <a:off x="12092086" y="3888126"/>
            <a:ext cx="4892570" cy="6517169"/>
          </a:xfrm>
          <a:prstGeom prst="rect">
            <a:avLst/>
          </a:prstGeom>
        </p:spPr>
        <p:txBody>
          <a:bodyPr wrap="square">
            <a:spAutoFit/>
          </a:bodyPr>
          <a:lstStyle/>
          <a:p>
            <a:pPr marL="214124" indent="-214124">
              <a:spcBef>
                <a:spcPts val="900"/>
              </a:spcBef>
              <a:buFont typeface="Arial" panose="020B0604020202020204" pitchFamily="34" charset="0"/>
              <a:buChar char="•"/>
            </a:pPr>
            <a:r>
              <a:rPr lang="en-US" sz="2000" dirty="0">
                <a:solidFill>
                  <a:prstClr val="black"/>
                </a:solidFill>
                <a:latin typeface="+mj-lt"/>
              </a:rPr>
              <a:t>Aspire  developed an unique self-service platform that supports the banking software’s deployment in a multi-cloud environments (Azure, AWS) which brought more business values to customer</a:t>
            </a:r>
          </a:p>
          <a:p>
            <a:pPr marL="214124" indent="-214124">
              <a:spcBef>
                <a:spcPts val="900"/>
              </a:spcBef>
              <a:buFont typeface="Arial" panose="020B0604020202020204" pitchFamily="34" charset="0"/>
              <a:buChar char="•"/>
            </a:pPr>
            <a:r>
              <a:rPr lang="en-US" sz="2000" dirty="0">
                <a:solidFill>
                  <a:prstClr val="black"/>
                </a:solidFill>
                <a:latin typeface="+mj-lt"/>
              </a:rPr>
              <a:t> Supported multiple technology stack which were complex in nature – Websphere 8.5.5, Websphere 9.0, Jboss, Weblogic, Oracle 12 and installing them automatically along with customer preferred test frameworks (HP-UFT, Selenium based custom frameworks, etc.).</a:t>
            </a:r>
          </a:p>
          <a:p>
            <a:pPr marL="214124" indent="-214124">
              <a:spcBef>
                <a:spcPts val="900"/>
              </a:spcBef>
              <a:buFont typeface="Arial" panose="020B0604020202020204" pitchFamily="34" charset="0"/>
              <a:buChar char="•"/>
            </a:pPr>
            <a:r>
              <a:rPr lang="en-US" sz="2000" dirty="0">
                <a:solidFill>
                  <a:prstClr val="black"/>
                </a:solidFill>
                <a:latin typeface="+mj-lt"/>
              </a:rPr>
              <a:t>Workflow/pipeline configuration in which the user can tailor the bank software they want to </a:t>
            </a:r>
            <a:r>
              <a:rPr lang="en-US" sz="2000" dirty="0" smtClean="0">
                <a:solidFill>
                  <a:prstClr val="black"/>
                </a:solidFill>
                <a:latin typeface="+mj-lt"/>
              </a:rPr>
              <a:t>test.</a:t>
            </a:r>
            <a:endParaRPr lang="en-US" sz="2000" dirty="0">
              <a:solidFill>
                <a:prstClr val="black"/>
              </a:solidFill>
              <a:latin typeface="+mj-lt"/>
            </a:endParaRPr>
          </a:p>
          <a:p>
            <a:pPr marL="214124" indent="-214124">
              <a:spcBef>
                <a:spcPts val="900"/>
              </a:spcBef>
              <a:buFont typeface="Arial" panose="020B0604020202020204" pitchFamily="34" charset="0"/>
              <a:buChar char="•"/>
            </a:pPr>
            <a:r>
              <a:rPr lang="en-US" sz="2000" dirty="0">
                <a:solidFill>
                  <a:prstClr val="black"/>
                </a:solidFill>
                <a:latin typeface="+mj-lt"/>
              </a:rPr>
              <a:t>Automated </a:t>
            </a:r>
            <a:r>
              <a:rPr lang="en-US" sz="2000" dirty="0" smtClean="0">
                <a:solidFill>
                  <a:prstClr val="black"/>
                </a:solidFill>
                <a:latin typeface="+mj-lt"/>
              </a:rPr>
              <a:t>artifacts </a:t>
            </a:r>
            <a:r>
              <a:rPr lang="en-US" sz="2000" dirty="0">
                <a:solidFill>
                  <a:prstClr val="black"/>
                </a:solidFill>
                <a:latin typeface="+mj-lt"/>
              </a:rPr>
              <a:t>promotion to Dev, Test, Stage and Prod</a:t>
            </a:r>
          </a:p>
          <a:p>
            <a:pPr marL="214124" indent="-214124">
              <a:spcBef>
                <a:spcPts val="900"/>
              </a:spcBef>
              <a:buFont typeface="Arial" panose="020B0604020202020204" pitchFamily="34" charset="0"/>
              <a:buChar char="•"/>
            </a:pPr>
            <a:r>
              <a:rPr lang="en-US" sz="2000" dirty="0">
                <a:solidFill>
                  <a:prstClr val="black"/>
                </a:solidFill>
                <a:latin typeface="+mj-lt"/>
              </a:rPr>
              <a:t>Centralized dashboard management</a:t>
            </a:r>
          </a:p>
          <a:p>
            <a:pPr marL="214124" indent="-214124">
              <a:spcBef>
                <a:spcPts val="900"/>
              </a:spcBef>
              <a:buFont typeface="Arial" panose="020B0604020202020204" pitchFamily="34" charset="0"/>
              <a:buChar char="•"/>
            </a:pPr>
            <a:endParaRPr lang="en-US" sz="2000" dirty="0" smtClean="0">
              <a:solidFill>
                <a:prstClr val="black"/>
              </a:solidFill>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1077" y="761031"/>
            <a:ext cx="2234299" cy="1019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5739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27" y="289610"/>
            <a:ext cx="15501939" cy="984885"/>
          </a:xfrm>
        </p:spPr>
        <p:txBody>
          <a:bodyPr/>
          <a:lstStyle/>
          <a:p>
            <a:pPr>
              <a:lnSpc>
                <a:spcPct val="100000"/>
              </a:lnSpc>
            </a:pPr>
            <a:r>
              <a:rPr lang="en-US" sz="3200" dirty="0"/>
              <a:t>Case </a:t>
            </a:r>
            <a:r>
              <a:rPr lang="en-US" sz="3200" dirty="0" smtClean="0"/>
              <a:t>Study 3 - </a:t>
            </a:r>
            <a:r>
              <a:rPr lang="en-US" sz="3200" dirty="0"/>
              <a:t>Custom Product for a Banking and Financial Services </a:t>
            </a:r>
            <a:r>
              <a:rPr lang="en-US" sz="3200" dirty="0" smtClean="0"/>
              <a:t>Company</a:t>
            </a:r>
            <a:br>
              <a:rPr lang="en-US" sz="3200" dirty="0" smtClean="0"/>
            </a:br>
            <a:r>
              <a:rPr lang="en-US" sz="3200" dirty="0"/>
              <a:t>	</a:t>
            </a:r>
            <a:r>
              <a:rPr lang="en-US" sz="3200" dirty="0" smtClean="0"/>
              <a:t>				 Architecture</a:t>
            </a:r>
            <a:endParaRPr lang="en-US" sz="320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648" y="1595337"/>
            <a:ext cx="16926498" cy="774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7886" y="761031"/>
            <a:ext cx="2234299" cy="834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229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ounded Rectangle 143"/>
          <p:cNvSpPr/>
          <p:nvPr/>
        </p:nvSpPr>
        <p:spPr>
          <a:xfrm>
            <a:off x="16110050" y="2386101"/>
            <a:ext cx="964282" cy="68363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2F2F5"/>
              </a:solidFill>
            </a:endParaRPr>
          </a:p>
        </p:txBody>
      </p:sp>
      <p:sp>
        <p:nvSpPr>
          <p:cNvPr id="116" name="Shape">
            <a:extLst>
              <a:ext uri="{FF2B5EF4-FFF2-40B4-BE49-F238E27FC236}">
                <a16:creationId xmlns="" xmlns:a16="http://schemas.microsoft.com/office/drawing/2014/main" id="{356F7AE0-FA29-4EFD-A39E-DA6520821BFE}"/>
              </a:ext>
            </a:extLst>
          </p:cNvPr>
          <p:cNvSpPr/>
          <p:nvPr/>
        </p:nvSpPr>
        <p:spPr>
          <a:xfrm>
            <a:off x="1236363" y="2882623"/>
            <a:ext cx="6143816" cy="5843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lose/>
                <a:moveTo>
                  <a:pt x="0" y="10800"/>
                </a:moveTo>
                <a:cubicBezTo>
                  <a:pt x="0" y="16765"/>
                  <a:pt x="4835" y="21600"/>
                  <a:pt x="10800" y="21600"/>
                </a:cubicBezTo>
                <a:lnTo>
                  <a:pt x="10800" y="21600"/>
                </a:lnTo>
                <a:cubicBezTo>
                  <a:pt x="16765" y="21600"/>
                  <a:pt x="21600" y="16765"/>
                  <a:pt x="21600" y="10800"/>
                </a:cubicBezTo>
                <a:lnTo>
                  <a:pt x="21600" y="10800"/>
                </a:lnTo>
                <a:cubicBezTo>
                  <a:pt x="21600" y="4835"/>
                  <a:pt x="16765" y="0"/>
                  <a:pt x="10800" y="0"/>
                </a:cubicBezTo>
                <a:lnTo>
                  <a:pt x="10800" y="0"/>
                </a:lnTo>
                <a:cubicBezTo>
                  <a:pt x="4835" y="0"/>
                  <a:pt x="0" y="4835"/>
                  <a:pt x="0" y="10800"/>
                </a:cubicBezTo>
                <a:close/>
              </a:path>
            </a:pathLst>
          </a:custGeom>
          <a:gradFill>
            <a:gsLst>
              <a:gs pos="0">
                <a:schemeClr val="accent1"/>
              </a:gs>
              <a:gs pos="94000">
                <a:srgbClr val="EF4869"/>
              </a:gs>
            </a:gsLst>
            <a:lin ang="16519178"/>
          </a:gradFill>
          <a:ln w="12700">
            <a:miter lim="400000"/>
          </a:ln>
        </p:spPr>
        <p:txBody>
          <a:bodyPr lIns="0" tIns="0" rIns="0" bIns="0" anchor="ctr"/>
          <a:lstStyle/>
          <a:p>
            <a:pPr defTabSz="342900"/>
            <a:endParaRPr sz="900">
              <a:solidFill>
                <a:srgbClr val="0A091B"/>
              </a:solidFill>
              <a:latin typeface="Helvetica"/>
              <a:cs typeface="Helvetica"/>
            </a:endParaRPr>
          </a:p>
        </p:txBody>
      </p:sp>
      <p:sp>
        <p:nvSpPr>
          <p:cNvPr id="3" name="Title 6">
            <a:extLst>
              <a:ext uri="{FF2B5EF4-FFF2-40B4-BE49-F238E27FC236}">
                <a16:creationId xmlns="" xmlns:a16="http://schemas.microsoft.com/office/drawing/2014/main" id="{0E54C19F-5E07-4E9E-9FA9-1B892720BFBE}"/>
              </a:ext>
            </a:extLst>
          </p:cNvPr>
          <p:cNvSpPr>
            <a:spLocks noGrp="1"/>
          </p:cNvSpPr>
          <p:nvPr>
            <p:ph type="title"/>
          </p:nvPr>
        </p:nvSpPr>
        <p:spPr>
          <a:xfrm>
            <a:off x="1029941" y="118481"/>
            <a:ext cx="16661711" cy="954107"/>
          </a:xfrm>
        </p:spPr>
        <p:txBody>
          <a:bodyPr/>
          <a:lstStyle/>
          <a:p>
            <a:pPr>
              <a:lnSpc>
                <a:spcPct val="100000"/>
              </a:lnSpc>
            </a:pPr>
            <a:r>
              <a:rPr lang="en-US" sz="3000" dirty="0" smtClean="0"/>
              <a:t>Case Study 3 - </a:t>
            </a:r>
            <a:r>
              <a:rPr lang="en-US" sz="3200" dirty="0"/>
              <a:t>Custom Product for a Banking and Financial </a:t>
            </a:r>
            <a:r>
              <a:rPr lang="en-US" sz="3200" dirty="0" smtClean="0"/>
              <a:t>Services Company</a:t>
            </a:r>
            <a:r>
              <a:rPr lang="en-US" sz="3000" dirty="0" smtClean="0"/>
              <a:t/>
            </a:r>
            <a:br>
              <a:rPr lang="en-US" sz="3000" dirty="0" smtClean="0"/>
            </a:br>
            <a:r>
              <a:rPr lang="en-US" sz="3000" dirty="0"/>
              <a:t>	</a:t>
            </a:r>
            <a:r>
              <a:rPr lang="en-US" sz="3000" dirty="0" smtClean="0"/>
              <a:t>		 	Technology USED</a:t>
            </a:r>
            <a:endParaRPr lang="en-GB" sz="3000" dirty="0"/>
          </a:p>
        </p:txBody>
      </p:sp>
      <p:pic>
        <p:nvPicPr>
          <p:cNvPr id="140" name="Picture 16" descr="C:\Documents and Settings\asia\Desktop\other-features--notifications-shadow.png">
            <a:extLst>
              <a:ext uri="{FF2B5EF4-FFF2-40B4-BE49-F238E27FC236}">
                <a16:creationId xmlns="" xmlns:a16="http://schemas.microsoft.com/office/drawing/2014/main" id="{0515277D-6981-4ECB-AE20-A880B55742D1}"/>
              </a:ext>
            </a:extLst>
          </p:cNvPr>
          <p:cNvPicPr>
            <a:picLocks noChangeAspect="1" noChangeArrowheads="1"/>
          </p:cNvPicPr>
          <p:nvPr/>
        </p:nvPicPr>
        <p:blipFill rotWithShape="1">
          <a:blip r:embed="rId2"/>
          <a:srcRect l="24520"/>
          <a:stretch/>
        </p:blipFill>
        <p:spPr bwMode="auto">
          <a:xfrm flipH="1">
            <a:off x="4191896" y="2386101"/>
            <a:ext cx="2108894" cy="6836383"/>
          </a:xfrm>
          <a:prstGeom prst="rect">
            <a:avLst/>
          </a:prstGeom>
          <a:noFill/>
        </p:spPr>
      </p:pic>
      <p:sp>
        <p:nvSpPr>
          <p:cNvPr id="117" name="Freeform 33">
            <a:extLst>
              <a:ext uri="{FF2B5EF4-FFF2-40B4-BE49-F238E27FC236}">
                <a16:creationId xmlns="" xmlns:a16="http://schemas.microsoft.com/office/drawing/2014/main" id="{3186C76C-67D9-4371-A1D1-7F74D373B266}"/>
              </a:ext>
            </a:extLst>
          </p:cNvPr>
          <p:cNvSpPr/>
          <p:nvPr/>
        </p:nvSpPr>
        <p:spPr>
          <a:xfrm>
            <a:off x="3791701" y="1819179"/>
            <a:ext cx="13099745" cy="7970227"/>
          </a:xfrm>
          <a:custGeom>
            <a:avLst/>
            <a:gdLst>
              <a:gd name="connsiteX0" fmla="*/ 202094 w 19811999"/>
              <a:gd name="connsiteY0" fmla="*/ 0 h 13711556"/>
              <a:gd name="connsiteX1" fmla="*/ 19811999 w 19811999"/>
              <a:gd name="connsiteY1" fmla="*/ 0 h 13711556"/>
              <a:gd name="connsiteX2" fmla="*/ 19811999 w 19811999"/>
              <a:gd name="connsiteY2" fmla="*/ 13711556 h 13711556"/>
              <a:gd name="connsiteX3" fmla="*/ 198293 w 19811999"/>
              <a:gd name="connsiteY3" fmla="*/ 13711556 h 13711556"/>
              <a:gd name="connsiteX4" fmla="*/ 196604 w 19811999"/>
              <a:gd name="connsiteY4" fmla="*/ 13702669 h 13711556"/>
              <a:gd name="connsiteX5" fmla="*/ 198293 w 19811999"/>
              <a:gd name="connsiteY5" fmla="*/ 13702669 h 13711556"/>
              <a:gd name="connsiteX6" fmla="*/ 635764 w 19811999"/>
              <a:gd name="connsiteY6" fmla="*/ 11852244 h 13711556"/>
              <a:gd name="connsiteX7" fmla="*/ 1153889 w 19811999"/>
              <a:gd name="connsiteY7" fmla="*/ 10926714 h 13711556"/>
              <a:gd name="connsiteX8" fmla="*/ 1689748 w 19811999"/>
              <a:gd name="connsiteY8" fmla="*/ 10276684 h 13711556"/>
              <a:gd name="connsiteX9" fmla="*/ 2137776 w 19811999"/>
              <a:gd name="connsiteY9" fmla="*/ 9813284 h 13711556"/>
              <a:gd name="connsiteX10" fmla="*/ 2545688 w 19811999"/>
              <a:gd name="connsiteY10" fmla="*/ 9391781 h 13711556"/>
              <a:gd name="connsiteX11" fmla="*/ 3508884 w 19811999"/>
              <a:gd name="connsiteY11" fmla="*/ 7009398 h 13711556"/>
              <a:gd name="connsiteX12" fmla="*/ 2789337 w 19811999"/>
              <a:gd name="connsiteY12" fmla="*/ 4908865 h 13711556"/>
              <a:gd name="connsiteX13" fmla="*/ 1310550 w 19811999"/>
              <a:gd name="connsiteY13" fmla="*/ 3002577 h 13711556"/>
              <a:gd name="connsiteX14" fmla="*/ 1153044 w 19811999"/>
              <a:gd name="connsiteY14" fmla="*/ 2789286 h 13711556"/>
              <a:gd name="connsiteX15" fmla="*/ 525130 w 19811999"/>
              <a:gd name="connsiteY15" fmla="*/ 1591430 h 13711556"/>
              <a:gd name="connsiteX16" fmla="*/ 198293 w 19811999"/>
              <a:gd name="connsiteY16" fmla="*/ 13331 h 13711556"/>
              <a:gd name="connsiteX17" fmla="*/ 196182 w 19811999"/>
              <a:gd name="connsiteY17" fmla="*/ 13331 h 13711556"/>
              <a:gd name="connsiteX18" fmla="*/ 0 w 19811999"/>
              <a:gd name="connsiteY18" fmla="*/ 0 h 13711556"/>
              <a:gd name="connsiteX19" fmla="*/ 202094 w 19811999"/>
              <a:gd name="connsiteY19" fmla="*/ 0 h 13711556"/>
              <a:gd name="connsiteX20" fmla="*/ 0 w 19811999"/>
              <a:gd name="connsiteY20" fmla="*/ 623 h 1371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11999" h="13711556">
                <a:moveTo>
                  <a:pt x="202094" y="0"/>
                </a:moveTo>
                <a:lnTo>
                  <a:pt x="19811999" y="0"/>
                </a:lnTo>
                <a:lnTo>
                  <a:pt x="19811999" y="13711556"/>
                </a:lnTo>
                <a:lnTo>
                  <a:pt x="198293" y="13711556"/>
                </a:lnTo>
                <a:lnTo>
                  <a:pt x="196604" y="13702669"/>
                </a:lnTo>
                <a:cubicBezTo>
                  <a:pt x="197027" y="13702669"/>
                  <a:pt x="197871" y="13702669"/>
                  <a:pt x="198293" y="13702669"/>
                </a:cubicBezTo>
                <a:cubicBezTo>
                  <a:pt x="232075" y="13060257"/>
                  <a:pt x="381981" y="12433715"/>
                  <a:pt x="635764" y="11852244"/>
                </a:cubicBezTo>
                <a:cubicBezTo>
                  <a:pt x="776802" y="11527864"/>
                  <a:pt x="950355" y="11218084"/>
                  <a:pt x="1153889" y="10926714"/>
                </a:cubicBezTo>
                <a:cubicBezTo>
                  <a:pt x="1314351" y="10697553"/>
                  <a:pt x="1492971" y="10480453"/>
                  <a:pt x="1689748" y="10276684"/>
                </a:cubicBezTo>
                <a:lnTo>
                  <a:pt x="2137776" y="9813284"/>
                </a:lnTo>
                <a:lnTo>
                  <a:pt x="2545688" y="9391781"/>
                </a:lnTo>
                <a:cubicBezTo>
                  <a:pt x="3163468" y="8752543"/>
                  <a:pt x="3508884" y="7898110"/>
                  <a:pt x="3508884" y="7009398"/>
                </a:cubicBezTo>
                <a:cubicBezTo>
                  <a:pt x="3508884" y="6248915"/>
                  <a:pt x="3255944" y="5510014"/>
                  <a:pt x="2789337" y="4908865"/>
                </a:cubicBezTo>
                <a:lnTo>
                  <a:pt x="1310550" y="3002577"/>
                </a:lnTo>
                <a:cubicBezTo>
                  <a:pt x="1256078" y="2932750"/>
                  <a:pt x="1203716" y="2861653"/>
                  <a:pt x="1153044" y="2789286"/>
                </a:cubicBezTo>
                <a:cubicBezTo>
                  <a:pt x="892504" y="2416027"/>
                  <a:pt x="682214" y="2013568"/>
                  <a:pt x="525130" y="1591430"/>
                </a:cubicBezTo>
                <a:cubicBezTo>
                  <a:pt x="338065" y="1087403"/>
                  <a:pt x="227008" y="555445"/>
                  <a:pt x="198293" y="13331"/>
                </a:cubicBezTo>
                <a:cubicBezTo>
                  <a:pt x="197449" y="13331"/>
                  <a:pt x="197027" y="13331"/>
                  <a:pt x="196182" y="13331"/>
                </a:cubicBezTo>
                <a:close/>
                <a:moveTo>
                  <a:pt x="0" y="0"/>
                </a:moveTo>
                <a:lnTo>
                  <a:pt x="202094" y="0"/>
                </a:lnTo>
                <a:lnTo>
                  <a:pt x="0" y="623"/>
                </a:lnTo>
                <a:close/>
              </a:path>
            </a:pathLst>
          </a:custGeom>
          <a:solidFill>
            <a:srgbClr val="F2F4F9"/>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algn="ctr" defTabSz="438150" hangingPunct="0"/>
            <a:endParaRPr lang="en-US" sz="3000">
              <a:solidFill>
                <a:srgbClr val="FFFFFF"/>
              </a:solidFill>
              <a:effectLst>
                <a:outerShdw blurRad="38100" dist="12700" dir="5400000" rotWithShape="0">
                  <a:srgbClr val="000000">
                    <a:alpha val="50000"/>
                  </a:srgbClr>
                </a:outerShdw>
              </a:effectLst>
              <a:latin typeface="Arial" panose="020B0604020202020204" pitchFamily="34" charset="0"/>
              <a:cs typeface="Arial" panose="020B0604020202020204" pitchFamily="34" charset="0"/>
              <a:sym typeface="Gill Sans"/>
            </a:endParaRPr>
          </a:p>
        </p:txBody>
      </p:sp>
      <p:sp>
        <p:nvSpPr>
          <p:cNvPr id="142" name="Rectangle 141"/>
          <p:cNvSpPr/>
          <p:nvPr/>
        </p:nvSpPr>
        <p:spPr>
          <a:xfrm>
            <a:off x="6508125" y="3180498"/>
            <a:ext cx="9389573" cy="5247590"/>
          </a:xfrm>
          <a:prstGeom prst="rect">
            <a:avLst/>
          </a:prstGeom>
        </p:spPr>
        <p:txBody>
          <a:bodyPr wrap="square" anchor="ctr">
            <a:spAutoFit/>
          </a:bodyPr>
          <a:lstStyle/>
          <a:p>
            <a:pPr>
              <a:spcBef>
                <a:spcPts val="1200"/>
              </a:spcBef>
              <a:spcAft>
                <a:spcPts val="600"/>
              </a:spcAft>
            </a:pPr>
            <a:r>
              <a:rPr lang="en-US" sz="2000" b="1" dirty="0" smtClean="0">
                <a:solidFill>
                  <a:srgbClr val="0A091B"/>
                </a:solidFill>
                <a:latin typeface="Calibri"/>
              </a:rPr>
              <a:t>Container &amp; Orchestration</a:t>
            </a:r>
            <a:r>
              <a:rPr lang="en-US" sz="2000" i="1" dirty="0">
                <a:solidFill>
                  <a:srgbClr val="0A091B"/>
                </a:solidFill>
                <a:latin typeface="Calibri"/>
              </a:rPr>
              <a:t>:</a:t>
            </a:r>
            <a:r>
              <a:rPr lang="en-US" sz="2000" dirty="0">
                <a:solidFill>
                  <a:srgbClr val="0A091B"/>
                </a:solidFill>
                <a:latin typeface="Calibri"/>
              </a:rPr>
              <a:t> Docker</a:t>
            </a:r>
            <a:r>
              <a:rPr lang="en-US" sz="2000" dirty="0" smtClean="0">
                <a:solidFill>
                  <a:srgbClr val="0A091B"/>
                </a:solidFill>
                <a:latin typeface="Calibri"/>
              </a:rPr>
              <a:t>, Kubernetes</a:t>
            </a:r>
            <a:endParaRPr lang="en-US" sz="2000" dirty="0">
              <a:solidFill>
                <a:srgbClr val="0A091B"/>
              </a:solidFill>
              <a:latin typeface="Calibri"/>
            </a:endParaRPr>
          </a:p>
          <a:p>
            <a:pPr>
              <a:spcBef>
                <a:spcPts val="1200"/>
              </a:spcBef>
              <a:spcAft>
                <a:spcPts val="600"/>
              </a:spcAft>
            </a:pPr>
            <a:r>
              <a:rPr lang="en-US" sz="2000" b="1" dirty="0" smtClean="0">
                <a:solidFill>
                  <a:srgbClr val="0A091B"/>
                </a:solidFill>
                <a:latin typeface="Calibri"/>
              </a:rPr>
              <a:t>Cloud Platform</a:t>
            </a:r>
            <a:r>
              <a:rPr lang="en-US" sz="2000" dirty="0" smtClean="0">
                <a:solidFill>
                  <a:srgbClr val="0A091B"/>
                </a:solidFill>
                <a:latin typeface="Calibri"/>
              </a:rPr>
              <a:t>: Azure, AWS</a:t>
            </a:r>
            <a:endParaRPr lang="en-US" sz="2000" dirty="0">
              <a:solidFill>
                <a:srgbClr val="0A091B"/>
              </a:solidFill>
              <a:latin typeface="Calibri"/>
            </a:endParaRPr>
          </a:p>
          <a:p>
            <a:pPr>
              <a:spcBef>
                <a:spcPts val="1200"/>
              </a:spcBef>
              <a:spcAft>
                <a:spcPts val="600"/>
              </a:spcAft>
            </a:pPr>
            <a:r>
              <a:rPr lang="en-US" sz="2000" b="1" dirty="0">
                <a:solidFill>
                  <a:srgbClr val="0A091B"/>
                </a:solidFill>
                <a:latin typeface="Calibri"/>
              </a:rPr>
              <a:t>Configuration Management </a:t>
            </a:r>
            <a:r>
              <a:rPr lang="en-US" sz="2000" b="1" dirty="0" smtClean="0">
                <a:solidFill>
                  <a:srgbClr val="0A091B"/>
                </a:solidFill>
                <a:latin typeface="Calibri"/>
              </a:rPr>
              <a:t>Tools</a:t>
            </a:r>
            <a:r>
              <a:rPr lang="en-US" sz="2000" dirty="0" smtClean="0">
                <a:solidFill>
                  <a:srgbClr val="0A091B"/>
                </a:solidFill>
                <a:latin typeface="Calibri"/>
              </a:rPr>
              <a:t>: Ansible </a:t>
            </a:r>
            <a:endParaRPr lang="en-US" sz="2000" dirty="0">
              <a:solidFill>
                <a:srgbClr val="0A091B"/>
              </a:solidFill>
              <a:latin typeface="Calibri"/>
            </a:endParaRPr>
          </a:p>
          <a:p>
            <a:pPr>
              <a:spcBef>
                <a:spcPts val="1200"/>
              </a:spcBef>
              <a:spcAft>
                <a:spcPts val="600"/>
              </a:spcAft>
            </a:pPr>
            <a:r>
              <a:rPr lang="en-US" sz="2000" b="1" dirty="0">
                <a:solidFill>
                  <a:srgbClr val="0A091B"/>
                </a:solidFill>
                <a:latin typeface="Calibri"/>
              </a:rPr>
              <a:t>Operating System</a:t>
            </a:r>
            <a:r>
              <a:rPr lang="en-US" sz="2000" dirty="0" smtClean="0">
                <a:solidFill>
                  <a:srgbClr val="0A091B"/>
                </a:solidFill>
                <a:latin typeface="Calibri"/>
              </a:rPr>
              <a:t>: Windows/Linux </a:t>
            </a:r>
            <a:r>
              <a:rPr lang="en-US" sz="2000" dirty="0">
                <a:solidFill>
                  <a:srgbClr val="0A091B"/>
                </a:solidFill>
                <a:latin typeface="Calibri"/>
              </a:rPr>
              <a:t>Servers</a:t>
            </a:r>
          </a:p>
          <a:p>
            <a:pPr>
              <a:spcBef>
                <a:spcPts val="1200"/>
              </a:spcBef>
              <a:spcAft>
                <a:spcPts val="600"/>
              </a:spcAft>
            </a:pPr>
            <a:r>
              <a:rPr lang="en-US" sz="2000" b="1" dirty="0">
                <a:solidFill>
                  <a:srgbClr val="0A091B"/>
                </a:solidFill>
                <a:latin typeface="Calibri"/>
              </a:rPr>
              <a:t>Languages/Scripting</a:t>
            </a:r>
            <a:r>
              <a:rPr lang="en-US" sz="2000" b="1" dirty="0" smtClean="0">
                <a:solidFill>
                  <a:srgbClr val="0A091B"/>
                </a:solidFill>
                <a:latin typeface="Calibri"/>
              </a:rPr>
              <a:t>: </a:t>
            </a:r>
            <a:r>
              <a:rPr lang="en-US" sz="2000" dirty="0" smtClean="0">
                <a:solidFill>
                  <a:srgbClr val="0A091B"/>
                </a:solidFill>
                <a:latin typeface="Calibri"/>
              </a:rPr>
              <a:t>Java, </a:t>
            </a:r>
            <a:r>
              <a:rPr lang="en-US" sz="2000" dirty="0">
                <a:solidFill>
                  <a:srgbClr val="0A091B"/>
                </a:solidFill>
                <a:latin typeface="Calibri"/>
              </a:rPr>
              <a:t>Python, Angular, </a:t>
            </a:r>
            <a:r>
              <a:rPr lang="en-US" sz="2000" dirty="0" smtClean="0">
                <a:solidFill>
                  <a:srgbClr val="0A091B"/>
                </a:solidFill>
                <a:latin typeface="Calibri"/>
              </a:rPr>
              <a:t>Jbpm,Groovy,Powershell,bash</a:t>
            </a:r>
            <a:endParaRPr lang="en-US" sz="2000" dirty="0">
              <a:solidFill>
                <a:srgbClr val="0A091B"/>
              </a:solidFill>
              <a:latin typeface="Calibri"/>
            </a:endParaRPr>
          </a:p>
          <a:p>
            <a:pPr>
              <a:spcBef>
                <a:spcPts val="1200"/>
              </a:spcBef>
              <a:spcAft>
                <a:spcPts val="600"/>
              </a:spcAft>
            </a:pPr>
            <a:r>
              <a:rPr lang="en-US" sz="2000" b="1" dirty="0">
                <a:solidFill>
                  <a:srgbClr val="0A091B"/>
                </a:solidFill>
                <a:latin typeface="Calibri"/>
              </a:rPr>
              <a:t>Testing </a:t>
            </a:r>
            <a:r>
              <a:rPr lang="en-US" sz="2000" b="1" dirty="0" smtClean="0">
                <a:solidFill>
                  <a:srgbClr val="0A091B"/>
                </a:solidFill>
                <a:latin typeface="Calibri"/>
              </a:rPr>
              <a:t>Frameworks </a:t>
            </a:r>
            <a:r>
              <a:rPr lang="en-US" sz="2000" b="1" dirty="0">
                <a:solidFill>
                  <a:srgbClr val="0A091B"/>
                </a:solidFill>
                <a:latin typeface="Calibri"/>
              </a:rPr>
              <a:t>and Tools: </a:t>
            </a:r>
            <a:r>
              <a:rPr lang="en-US" sz="2000" dirty="0">
                <a:solidFill>
                  <a:srgbClr val="0A091B"/>
                </a:solidFill>
                <a:latin typeface="Calibri"/>
              </a:rPr>
              <a:t>Selenium, HP-UFT</a:t>
            </a:r>
          </a:p>
          <a:p>
            <a:pPr>
              <a:spcBef>
                <a:spcPts val="1200"/>
              </a:spcBef>
              <a:spcAft>
                <a:spcPts val="600"/>
              </a:spcAft>
            </a:pPr>
            <a:r>
              <a:rPr lang="en-US" sz="2000" b="1" dirty="0">
                <a:solidFill>
                  <a:srgbClr val="0A091B"/>
                </a:solidFill>
                <a:latin typeface="Calibri"/>
              </a:rPr>
              <a:t>Application/Middleware: </a:t>
            </a:r>
            <a:r>
              <a:rPr lang="en-US" sz="2000" dirty="0">
                <a:solidFill>
                  <a:srgbClr val="0A091B"/>
                </a:solidFill>
                <a:latin typeface="Calibri"/>
              </a:rPr>
              <a:t>Websphere, </a:t>
            </a:r>
            <a:r>
              <a:rPr lang="en-US" sz="2000" dirty="0" smtClean="0">
                <a:solidFill>
                  <a:srgbClr val="0A091B"/>
                </a:solidFill>
                <a:latin typeface="Calibri"/>
              </a:rPr>
              <a:t>Jboss,Nginx </a:t>
            </a:r>
            <a:endParaRPr lang="en-US" sz="2000" dirty="0">
              <a:solidFill>
                <a:srgbClr val="0A091B"/>
              </a:solidFill>
              <a:latin typeface="Calibri"/>
            </a:endParaRPr>
          </a:p>
          <a:p>
            <a:pPr>
              <a:spcBef>
                <a:spcPts val="1200"/>
              </a:spcBef>
              <a:spcAft>
                <a:spcPts val="600"/>
              </a:spcAft>
            </a:pPr>
            <a:r>
              <a:rPr lang="en-US" sz="2000" b="1" dirty="0" smtClean="0">
                <a:solidFill>
                  <a:srgbClr val="0A091B"/>
                </a:solidFill>
                <a:latin typeface="Calibri"/>
              </a:rPr>
              <a:t>Database: </a:t>
            </a:r>
            <a:r>
              <a:rPr lang="en-US" sz="2000" dirty="0" smtClean="0">
                <a:solidFill>
                  <a:srgbClr val="0A091B"/>
                </a:solidFill>
                <a:latin typeface="Calibri"/>
              </a:rPr>
              <a:t>Azure SQL, MySQL</a:t>
            </a:r>
          </a:p>
          <a:p>
            <a:pPr>
              <a:spcBef>
                <a:spcPts val="1200"/>
              </a:spcBef>
              <a:spcAft>
                <a:spcPts val="600"/>
              </a:spcAft>
            </a:pPr>
            <a:r>
              <a:rPr lang="en-US" sz="2000" b="1" dirty="0" smtClean="0">
                <a:solidFill>
                  <a:srgbClr val="0A091B"/>
                </a:solidFill>
                <a:latin typeface="Calibri"/>
              </a:rPr>
              <a:t>Monitoring </a:t>
            </a:r>
            <a:r>
              <a:rPr lang="en-US" sz="2000" b="1" dirty="0">
                <a:solidFill>
                  <a:srgbClr val="0A091B"/>
                </a:solidFill>
                <a:latin typeface="Calibri"/>
              </a:rPr>
              <a:t>Tools</a:t>
            </a:r>
            <a:r>
              <a:rPr lang="en-US" sz="2000" dirty="0">
                <a:solidFill>
                  <a:srgbClr val="0A091B"/>
                </a:solidFill>
                <a:latin typeface="Calibri"/>
              </a:rPr>
              <a:t>: Cloud Watch, Azure </a:t>
            </a:r>
            <a:r>
              <a:rPr lang="en-US" sz="2000" dirty="0" smtClean="0">
                <a:solidFill>
                  <a:srgbClr val="0A091B"/>
                </a:solidFill>
                <a:latin typeface="Calibri"/>
              </a:rPr>
              <a:t>Monitor</a:t>
            </a:r>
          </a:p>
          <a:p>
            <a:pPr>
              <a:spcBef>
                <a:spcPts val="1200"/>
              </a:spcBef>
              <a:spcAft>
                <a:spcPts val="600"/>
              </a:spcAft>
            </a:pPr>
            <a:r>
              <a:rPr lang="en-US" sz="2000" dirty="0" smtClean="0">
                <a:solidFill>
                  <a:srgbClr val="0A091B"/>
                </a:solidFill>
                <a:latin typeface="Calibri"/>
              </a:rPr>
              <a:t> </a:t>
            </a:r>
            <a:endParaRPr lang="en-US" sz="2000" dirty="0">
              <a:solidFill>
                <a:srgbClr val="0A091B"/>
              </a:solidFill>
              <a:latin typeface="Calibri"/>
            </a:endParaRPr>
          </a:p>
        </p:txBody>
      </p:sp>
      <p:sp>
        <p:nvSpPr>
          <p:cNvPr id="143" name="Rounded Rectangle 142"/>
          <p:cNvSpPr/>
          <p:nvPr/>
        </p:nvSpPr>
        <p:spPr>
          <a:xfrm flipH="1">
            <a:off x="4970990" y="2386101"/>
            <a:ext cx="11355185" cy="6836383"/>
          </a:xfrm>
          <a:prstGeom prst="roundRect">
            <a:avLst>
              <a:gd name="adj" fmla="val 4021"/>
            </a:avLst>
          </a:prstGeom>
          <a:noFill/>
          <a:ln>
            <a:gradFill flip="none" rotWithShape="1">
              <a:gsLst>
                <a:gs pos="0">
                  <a:schemeClr val="bg2">
                    <a:alpha val="0"/>
                  </a:schemeClr>
                </a:gs>
                <a:gs pos="50000">
                  <a:schemeClr val="accent2"/>
                </a:gs>
                <a:gs pos="100000">
                  <a:schemeClr val="accent2"/>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2F2F5"/>
              </a:solidFill>
            </a:endParaRPr>
          </a:p>
        </p:txBody>
      </p:sp>
      <p:sp>
        <p:nvSpPr>
          <p:cNvPr id="11" name="Rectangle 10"/>
          <p:cNvSpPr/>
          <p:nvPr/>
        </p:nvSpPr>
        <p:spPr>
          <a:xfrm>
            <a:off x="2407895" y="5840676"/>
            <a:ext cx="2819298" cy="769441"/>
          </a:xfrm>
          <a:prstGeom prst="rect">
            <a:avLst/>
          </a:prstGeom>
        </p:spPr>
        <p:txBody>
          <a:bodyPr wrap="none">
            <a:spAutoFit/>
          </a:bodyPr>
          <a:lstStyle/>
          <a:p>
            <a:pPr algn="ctr"/>
            <a:r>
              <a:rPr lang="en-US" sz="4400" b="1" dirty="0" smtClean="0">
                <a:solidFill>
                  <a:srgbClr val="FFFFFF"/>
                </a:solidFill>
                <a:latin typeface="Calibri"/>
              </a:rPr>
              <a:t>Technology</a:t>
            </a:r>
            <a:endParaRPr lang="en-US" sz="4400" b="1" dirty="0">
              <a:solidFill>
                <a:srgbClr val="FFFFFF"/>
              </a:solidFill>
              <a:latin typeface="Calibri"/>
            </a:endParaRPr>
          </a:p>
        </p:txBody>
      </p:sp>
      <p:sp>
        <p:nvSpPr>
          <p:cNvPr id="12" name="Freeform 303"/>
          <p:cNvSpPr>
            <a:spLocks noEditPoints="1"/>
          </p:cNvSpPr>
          <p:nvPr/>
        </p:nvSpPr>
        <p:spPr bwMode="auto">
          <a:xfrm>
            <a:off x="3429001" y="4778868"/>
            <a:ext cx="882234" cy="879248"/>
          </a:xfrm>
          <a:custGeom>
            <a:avLst/>
            <a:gdLst/>
            <a:ahLst/>
            <a:cxnLst>
              <a:cxn ang="0">
                <a:pos x="131" y="153"/>
              </a:cxn>
              <a:cxn ang="0">
                <a:pos x="129" y="160"/>
              </a:cxn>
              <a:cxn ang="0">
                <a:pos x="132" y="167"/>
              </a:cxn>
              <a:cxn ang="0">
                <a:pos x="141" y="169"/>
              </a:cxn>
              <a:cxn ang="0">
                <a:pos x="148" y="161"/>
              </a:cxn>
              <a:cxn ang="0">
                <a:pos x="142" y="151"/>
              </a:cxn>
              <a:cxn ang="0">
                <a:pos x="168" y="12"/>
              </a:cxn>
              <a:cxn ang="0">
                <a:pos x="164" y="15"/>
              </a:cxn>
              <a:cxn ang="0">
                <a:pos x="162" y="23"/>
              </a:cxn>
              <a:cxn ang="0">
                <a:pos x="173" y="27"/>
              </a:cxn>
              <a:cxn ang="0">
                <a:pos x="175" y="23"/>
              </a:cxn>
              <a:cxn ang="0">
                <a:pos x="177" y="16"/>
              </a:cxn>
              <a:cxn ang="0">
                <a:pos x="168" y="12"/>
              </a:cxn>
              <a:cxn ang="0">
                <a:pos x="134" y="15"/>
              </a:cxn>
              <a:cxn ang="0">
                <a:pos x="138" y="27"/>
              </a:cxn>
              <a:cxn ang="0">
                <a:pos x="144" y="26"/>
              </a:cxn>
              <a:cxn ang="0">
                <a:pos x="147" y="22"/>
              </a:cxn>
              <a:cxn ang="0">
                <a:pos x="142" y="12"/>
              </a:cxn>
              <a:cxn ang="0">
                <a:pos x="109" y="12"/>
              </a:cxn>
              <a:cxn ang="0">
                <a:pos x="103" y="23"/>
              </a:cxn>
              <a:cxn ang="0">
                <a:pos x="111" y="27"/>
              </a:cxn>
              <a:cxn ang="0">
                <a:pos x="115" y="25"/>
              </a:cxn>
              <a:cxn ang="0">
                <a:pos x="116" y="16"/>
              </a:cxn>
              <a:cxn ang="0">
                <a:pos x="109" y="12"/>
              </a:cxn>
              <a:cxn ang="0">
                <a:pos x="11" y="0"/>
              </a:cxn>
              <a:cxn ang="0">
                <a:pos x="188" y="2"/>
              </a:cxn>
              <a:cxn ang="0">
                <a:pos x="193" y="151"/>
              </a:cxn>
              <a:cxn ang="0">
                <a:pos x="188" y="156"/>
              </a:cxn>
              <a:cxn ang="0">
                <a:pos x="171" y="154"/>
              </a:cxn>
              <a:cxn ang="0">
                <a:pos x="168" y="150"/>
              </a:cxn>
              <a:cxn ang="0">
                <a:pos x="170" y="144"/>
              </a:cxn>
              <a:cxn ang="0">
                <a:pos x="174" y="141"/>
              </a:cxn>
              <a:cxn ang="0">
                <a:pos x="178" y="38"/>
              </a:cxn>
              <a:cxn ang="0">
                <a:pos x="16" y="141"/>
              </a:cxn>
              <a:cxn ang="0">
                <a:pos x="103" y="134"/>
              </a:cxn>
              <a:cxn ang="0">
                <a:pos x="96" y="120"/>
              </a:cxn>
              <a:cxn ang="0">
                <a:pos x="70" y="117"/>
              </a:cxn>
              <a:cxn ang="0">
                <a:pos x="57" y="98"/>
              </a:cxn>
              <a:cxn ang="0">
                <a:pos x="59" y="72"/>
              </a:cxn>
              <a:cxn ang="0">
                <a:pos x="62" y="76"/>
              </a:cxn>
              <a:cxn ang="0">
                <a:pos x="70" y="88"/>
              </a:cxn>
              <a:cxn ang="0">
                <a:pos x="77" y="98"/>
              </a:cxn>
              <a:cxn ang="0">
                <a:pos x="90" y="95"/>
              </a:cxn>
              <a:cxn ang="0">
                <a:pos x="99" y="91"/>
              </a:cxn>
              <a:cxn ang="0">
                <a:pos x="105" y="84"/>
              </a:cxn>
              <a:cxn ang="0">
                <a:pos x="99" y="65"/>
              </a:cxn>
              <a:cxn ang="0">
                <a:pos x="105" y="53"/>
              </a:cxn>
              <a:cxn ang="0">
                <a:pos x="124" y="69"/>
              </a:cxn>
              <a:cxn ang="0">
                <a:pos x="126" y="94"/>
              </a:cxn>
              <a:cxn ang="0">
                <a:pos x="119" y="104"/>
              </a:cxn>
              <a:cxn ang="0">
                <a:pos x="151" y="146"/>
              </a:cxn>
              <a:cxn ang="0">
                <a:pos x="155" y="153"/>
              </a:cxn>
              <a:cxn ang="0">
                <a:pos x="155" y="167"/>
              </a:cxn>
              <a:cxn ang="0">
                <a:pos x="142" y="177"/>
              </a:cxn>
              <a:cxn ang="0">
                <a:pos x="125" y="173"/>
              </a:cxn>
              <a:cxn ang="0">
                <a:pos x="118" y="160"/>
              </a:cxn>
              <a:cxn ang="0">
                <a:pos x="11" y="156"/>
              </a:cxn>
              <a:cxn ang="0">
                <a:pos x="1" y="148"/>
              </a:cxn>
              <a:cxn ang="0">
                <a:pos x="1" y="127"/>
              </a:cxn>
              <a:cxn ang="0">
                <a:pos x="3" y="4"/>
              </a:cxn>
              <a:cxn ang="0">
                <a:pos x="7" y="0"/>
              </a:cxn>
            </a:cxnLst>
            <a:rect l="0" t="0" r="r" b="b"/>
            <a:pathLst>
              <a:path w="193" h="177">
                <a:moveTo>
                  <a:pt x="134" y="151"/>
                </a:moveTo>
                <a:lnTo>
                  <a:pt x="131" y="153"/>
                </a:lnTo>
                <a:lnTo>
                  <a:pt x="129" y="156"/>
                </a:lnTo>
                <a:lnTo>
                  <a:pt x="129" y="160"/>
                </a:lnTo>
                <a:lnTo>
                  <a:pt x="131" y="164"/>
                </a:lnTo>
                <a:lnTo>
                  <a:pt x="132" y="167"/>
                </a:lnTo>
                <a:lnTo>
                  <a:pt x="135" y="169"/>
                </a:lnTo>
                <a:lnTo>
                  <a:pt x="141" y="169"/>
                </a:lnTo>
                <a:lnTo>
                  <a:pt x="145" y="167"/>
                </a:lnTo>
                <a:lnTo>
                  <a:pt x="148" y="161"/>
                </a:lnTo>
                <a:lnTo>
                  <a:pt x="145" y="153"/>
                </a:lnTo>
                <a:lnTo>
                  <a:pt x="142" y="151"/>
                </a:lnTo>
                <a:lnTo>
                  <a:pt x="134" y="151"/>
                </a:lnTo>
                <a:close/>
                <a:moveTo>
                  <a:pt x="168" y="12"/>
                </a:moveTo>
                <a:lnTo>
                  <a:pt x="165" y="13"/>
                </a:lnTo>
                <a:lnTo>
                  <a:pt x="164" y="15"/>
                </a:lnTo>
                <a:lnTo>
                  <a:pt x="162" y="17"/>
                </a:lnTo>
                <a:lnTo>
                  <a:pt x="162" y="23"/>
                </a:lnTo>
                <a:lnTo>
                  <a:pt x="167" y="27"/>
                </a:lnTo>
                <a:lnTo>
                  <a:pt x="173" y="27"/>
                </a:lnTo>
                <a:lnTo>
                  <a:pt x="174" y="25"/>
                </a:lnTo>
                <a:lnTo>
                  <a:pt x="175" y="23"/>
                </a:lnTo>
                <a:lnTo>
                  <a:pt x="177" y="20"/>
                </a:lnTo>
                <a:lnTo>
                  <a:pt x="177" y="16"/>
                </a:lnTo>
                <a:lnTo>
                  <a:pt x="173" y="12"/>
                </a:lnTo>
                <a:lnTo>
                  <a:pt x="168" y="12"/>
                </a:lnTo>
                <a:close/>
                <a:moveTo>
                  <a:pt x="139" y="12"/>
                </a:moveTo>
                <a:lnTo>
                  <a:pt x="134" y="15"/>
                </a:lnTo>
                <a:lnTo>
                  <a:pt x="134" y="23"/>
                </a:lnTo>
                <a:lnTo>
                  <a:pt x="138" y="27"/>
                </a:lnTo>
                <a:lnTo>
                  <a:pt x="141" y="27"/>
                </a:lnTo>
                <a:lnTo>
                  <a:pt x="144" y="26"/>
                </a:lnTo>
                <a:lnTo>
                  <a:pt x="145" y="25"/>
                </a:lnTo>
                <a:lnTo>
                  <a:pt x="147" y="22"/>
                </a:lnTo>
                <a:lnTo>
                  <a:pt x="147" y="16"/>
                </a:lnTo>
                <a:lnTo>
                  <a:pt x="142" y="12"/>
                </a:lnTo>
                <a:lnTo>
                  <a:pt x="139" y="12"/>
                </a:lnTo>
                <a:close/>
                <a:moveTo>
                  <a:pt x="109" y="12"/>
                </a:moveTo>
                <a:lnTo>
                  <a:pt x="103" y="15"/>
                </a:lnTo>
                <a:lnTo>
                  <a:pt x="103" y="23"/>
                </a:lnTo>
                <a:lnTo>
                  <a:pt x="108" y="27"/>
                </a:lnTo>
                <a:lnTo>
                  <a:pt x="111" y="27"/>
                </a:lnTo>
                <a:lnTo>
                  <a:pt x="113" y="26"/>
                </a:lnTo>
                <a:lnTo>
                  <a:pt x="115" y="25"/>
                </a:lnTo>
                <a:lnTo>
                  <a:pt x="116" y="22"/>
                </a:lnTo>
                <a:lnTo>
                  <a:pt x="116" y="16"/>
                </a:lnTo>
                <a:lnTo>
                  <a:pt x="112" y="12"/>
                </a:lnTo>
                <a:lnTo>
                  <a:pt x="109" y="12"/>
                </a:lnTo>
                <a:close/>
                <a:moveTo>
                  <a:pt x="7" y="0"/>
                </a:moveTo>
                <a:lnTo>
                  <a:pt x="11" y="0"/>
                </a:lnTo>
                <a:lnTo>
                  <a:pt x="62" y="2"/>
                </a:lnTo>
                <a:lnTo>
                  <a:pt x="188" y="2"/>
                </a:lnTo>
                <a:lnTo>
                  <a:pt x="193" y="7"/>
                </a:lnTo>
                <a:lnTo>
                  <a:pt x="193" y="151"/>
                </a:lnTo>
                <a:lnTo>
                  <a:pt x="191" y="154"/>
                </a:lnTo>
                <a:lnTo>
                  <a:pt x="188" y="156"/>
                </a:lnTo>
                <a:lnTo>
                  <a:pt x="174" y="156"/>
                </a:lnTo>
                <a:lnTo>
                  <a:pt x="171" y="154"/>
                </a:lnTo>
                <a:lnTo>
                  <a:pt x="170" y="153"/>
                </a:lnTo>
                <a:lnTo>
                  <a:pt x="168" y="150"/>
                </a:lnTo>
                <a:lnTo>
                  <a:pt x="168" y="147"/>
                </a:lnTo>
                <a:lnTo>
                  <a:pt x="170" y="144"/>
                </a:lnTo>
                <a:lnTo>
                  <a:pt x="171" y="143"/>
                </a:lnTo>
                <a:lnTo>
                  <a:pt x="174" y="141"/>
                </a:lnTo>
                <a:lnTo>
                  <a:pt x="178" y="141"/>
                </a:lnTo>
                <a:lnTo>
                  <a:pt x="178" y="38"/>
                </a:lnTo>
                <a:lnTo>
                  <a:pt x="16" y="38"/>
                </a:lnTo>
                <a:lnTo>
                  <a:pt x="16" y="141"/>
                </a:lnTo>
                <a:lnTo>
                  <a:pt x="108" y="141"/>
                </a:lnTo>
                <a:lnTo>
                  <a:pt x="103" y="134"/>
                </a:lnTo>
                <a:lnTo>
                  <a:pt x="101" y="127"/>
                </a:lnTo>
                <a:lnTo>
                  <a:pt x="96" y="120"/>
                </a:lnTo>
                <a:lnTo>
                  <a:pt x="82" y="121"/>
                </a:lnTo>
                <a:lnTo>
                  <a:pt x="70" y="117"/>
                </a:lnTo>
                <a:lnTo>
                  <a:pt x="62" y="108"/>
                </a:lnTo>
                <a:lnTo>
                  <a:pt x="57" y="98"/>
                </a:lnTo>
                <a:lnTo>
                  <a:pt x="56" y="85"/>
                </a:lnTo>
                <a:lnTo>
                  <a:pt x="59" y="72"/>
                </a:lnTo>
                <a:lnTo>
                  <a:pt x="62" y="75"/>
                </a:lnTo>
                <a:lnTo>
                  <a:pt x="62" y="76"/>
                </a:lnTo>
                <a:lnTo>
                  <a:pt x="67" y="82"/>
                </a:lnTo>
                <a:lnTo>
                  <a:pt x="70" y="88"/>
                </a:lnTo>
                <a:lnTo>
                  <a:pt x="75" y="94"/>
                </a:lnTo>
                <a:lnTo>
                  <a:pt x="77" y="98"/>
                </a:lnTo>
                <a:lnTo>
                  <a:pt x="86" y="95"/>
                </a:lnTo>
                <a:lnTo>
                  <a:pt x="90" y="95"/>
                </a:lnTo>
                <a:lnTo>
                  <a:pt x="95" y="94"/>
                </a:lnTo>
                <a:lnTo>
                  <a:pt x="99" y="91"/>
                </a:lnTo>
                <a:lnTo>
                  <a:pt x="102" y="87"/>
                </a:lnTo>
                <a:lnTo>
                  <a:pt x="105" y="84"/>
                </a:lnTo>
                <a:lnTo>
                  <a:pt x="108" y="79"/>
                </a:lnTo>
                <a:lnTo>
                  <a:pt x="99" y="65"/>
                </a:lnTo>
                <a:lnTo>
                  <a:pt x="92" y="51"/>
                </a:lnTo>
                <a:lnTo>
                  <a:pt x="105" y="53"/>
                </a:lnTo>
                <a:lnTo>
                  <a:pt x="116" y="59"/>
                </a:lnTo>
                <a:lnTo>
                  <a:pt x="124" y="69"/>
                </a:lnTo>
                <a:lnTo>
                  <a:pt x="128" y="81"/>
                </a:lnTo>
                <a:lnTo>
                  <a:pt x="126" y="94"/>
                </a:lnTo>
                <a:lnTo>
                  <a:pt x="125" y="98"/>
                </a:lnTo>
                <a:lnTo>
                  <a:pt x="119" y="104"/>
                </a:lnTo>
                <a:lnTo>
                  <a:pt x="148" y="143"/>
                </a:lnTo>
                <a:lnTo>
                  <a:pt x="151" y="146"/>
                </a:lnTo>
                <a:lnTo>
                  <a:pt x="152" y="150"/>
                </a:lnTo>
                <a:lnTo>
                  <a:pt x="155" y="153"/>
                </a:lnTo>
                <a:lnTo>
                  <a:pt x="157" y="157"/>
                </a:lnTo>
                <a:lnTo>
                  <a:pt x="155" y="167"/>
                </a:lnTo>
                <a:lnTo>
                  <a:pt x="149" y="174"/>
                </a:lnTo>
                <a:lnTo>
                  <a:pt x="142" y="177"/>
                </a:lnTo>
                <a:lnTo>
                  <a:pt x="134" y="177"/>
                </a:lnTo>
                <a:lnTo>
                  <a:pt x="125" y="173"/>
                </a:lnTo>
                <a:lnTo>
                  <a:pt x="119" y="164"/>
                </a:lnTo>
                <a:lnTo>
                  <a:pt x="118" y="160"/>
                </a:lnTo>
                <a:lnTo>
                  <a:pt x="115" y="156"/>
                </a:lnTo>
                <a:lnTo>
                  <a:pt x="11" y="156"/>
                </a:lnTo>
                <a:lnTo>
                  <a:pt x="4" y="154"/>
                </a:lnTo>
                <a:lnTo>
                  <a:pt x="1" y="148"/>
                </a:lnTo>
                <a:lnTo>
                  <a:pt x="0" y="138"/>
                </a:lnTo>
                <a:lnTo>
                  <a:pt x="1" y="127"/>
                </a:lnTo>
                <a:lnTo>
                  <a:pt x="1" y="6"/>
                </a:lnTo>
                <a:lnTo>
                  <a:pt x="3" y="4"/>
                </a:lnTo>
                <a:lnTo>
                  <a:pt x="4" y="2"/>
                </a:lnTo>
                <a:lnTo>
                  <a:pt x="7" y="0"/>
                </a:lnTo>
                <a:close/>
              </a:path>
            </a:pathLst>
          </a:custGeom>
          <a:solidFill>
            <a:schemeClr val="bg2"/>
          </a:solidFill>
          <a:ln w="0">
            <a:noFill/>
            <a:prstDash val="solid"/>
            <a:round/>
            <a:headEnd/>
            <a:tailEnd/>
          </a:ln>
        </p:spPr>
        <p:txBody>
          <a:bodyPr vert="horz" wrap="square" lIns="64008" tIns="32004" rIns="64008" bIns="32004" numCol="1" anchor="t" anchorCtr="0" compatLnSpc="1">
            <a:prstTxWarp prst="textNoShape">
              <a:avLst/>
            </a:prstTxWarp>
          </a:bodyPr>
          <a:lstStyle/>
          <a:p>
            <a:endParaRPr lang="en-US">
              <a:solidFill>
                <a:srgbClr val="0A091B"/>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4516" y="627540"/>
            <a:ext cx="2234299" cy="8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3259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342" y="450744"/>
            <a:ext cx="15734773" cy="1342657"/>
          </a:xfrm>
        </p:spPr>
        <p:txBody>
          <a:bodyPr/>
          <a:lstStyle/>
          <a:p>
            <a:pPr>
              <a:lnSpc>
                <a:spcPct val="100000"/>
              </a:lnSpc>
            </a:pPr>
            <a:r>
              <a:rPr lang="en-US" sz="3200" dirty="0"/>
              <a:t>Case </a:t>
            </a:r>
            <a:r>
              <a:rPr lang="en-US" sz="3200" dirty="0" smtClean="0"/>
              <a:t>Study 3 - </a:t>
            </a:r>
            <a:r>
              <a:rPr lang="en-US" sz="3200" dirty="0"/>
              <a:t>Custom Product for a Banking and Financial Services Company </a:t>
            </a:r>
            <a:r>
              <a:rPr lang="en-US" sz="3200" dirty="0" smtClean="0"/>
              <a:t/>
            </a:r>
            <a:br>
              <a:rPr lang="en-US" sz="3200" dirty="0" smtClean="0"/>
            </a:br>
            <a:r>
              <a:rPr lang="en-US" sz="3200" dirty="0"/>
              <a:t>	</a:t>
            </a:r>
            <a:r>
              <a:rPr lang="en-US" sz="3200" dirty="0" smtClean="0"/>
              <a:t>				Benefits</a:t>
            </a:r>
            <a:endParaRPr lang="en-US" sz="3200" dirty="0"/>
          </a:p>
        </p:txBody>
      </p:sp>
      <p:sp>
        <p:nvSpPr>
          <p:cNvPr id="33" name="Rectangle: Rounded Corners 3">
            <a:extLst>
              <a:ext uri="{FF2B5EF4-FFF2-40B4-BE49-F238E27FC236}">
                <a16:creationId xmlns:a16="http://schemas.microsoft.com/office/drawing/2014/main" xmlns="" id="{809468C4-8CA1-43D8-B857-9E5A95BD5C16}"/>
              </a:ext>
            </a:extLst>
          </p:cNvPr>
          <p:cNvSpPr/>
          <p:nvPr/>
        </p:nvSpPr>
        <p:spPr>
          <a:xfrm>
            <a:off x="1274533" y="6181901"/>
            <a:ext cx="2909526" cy="3074393"/>
          </a:xfrm>
          <a:prstGeom prst="roundRect">
            <a:avLst>
              <a:gd name="adj" fmla="val 12157"/>
            </a:avLst>
          </a:prstGeom>
          <a:solidFill>
            <a:srgbClr val="FFD465"/>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34" name="Rectangle: Rounded Corners 4">
            <a:extLst>
              <a:ext uri="{FF2B5EF4-FFF2-40B4-BE49-F238E27FC236}">
                <a16:creationId xmlns:a16="http://schemas.microsoft.com/office/drawing/2014/main" xmlns="" id="{2089FCC5-9FD1-42EB-A0BB-D815512ED7F3}"/>
              </a:ext>
            </a:extLst>
          </p:cNvPr>
          <p:cNvSpPr/>
          <p:nvPr/>
        </p:nvSpPr>
        <p:spPr>
          <a:xfrm>
            <a:off x="1196966" y="6491571"/>
            <a:ext cx="3275712" cy="2606592"/>
          </a:xfrm>
          <a:prstGeom prst="roundRect">
            <a:avLst>
              <a:gd name="adj" fmla="val 12157"/>
            </a:avLst>
          </a:prstGeom>
          <a:solidFill>
            <a:schemeClr val="bg1"/>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xmlns="" id="{47874724-7AC3-404D-9AEB-4D2CC1447B23}"/>
              </a:ext>
            </a:extLst>
          </p:cNvPr>
          <p:cNvSpPr/>
          <p:nvPr/>
        </p:nvSpPr>
        <p:spPr>
          <a:xfrm>
            <a:off x="1371603" y="6570471"/>
            <a:ext cx="2858161" cy="2031325"/>
          </a:xfrm>
          <a:prstGeom prst="rect">
            <a:avLst/>
          </a:prstGeom>
        </p:spPr>
        <p:txBody>
          <a:bodyPr wrap="square" lIns="182880" tIns="91440" rIns="182880" bIns="91440" anchor="ctr">
            <a:spAutoFit/>
          </a:bodyPr>
          <a:lstStyle/>
          <a:p>
            <a:pPr algn="ctr">
              <a:defRPr/>
            </a:pPr>
            <a:r>
              <a:rPr lang="en-US" sz="2400" kern="0" dirty="0">
                <a:latin typeface="+mj-lt"/>
                <a:cs typeface="Arial" panose="020B0604020202020204" pitchFamily="34" charset="0"/>
              </a:rPr>
              <a:t>Testing time drastically reduced by 91</a:t>
            </a:r>
            <a:r>
              <a:rPr lang="en-US" sz="2400" kern="0" dirty="0" smtClean="0">
                <a:latin typeface="+mj-lt"/>
                <a:cs typeface="Arial" panose="020B0604020202020204" pitchFamily="34" charset="0"/>
              </a:rPr>
              <a:t>%  </a:t>
            </a:r>
            <a:r>
              <a:rPr lang="en-US" sz="2400" kern="0" dirty="0">
                <a:latin typeface="+mj-lt"/>
                <a:cs typeface="Arial" panose="020B0604020202020204" pitchFamily="34" charset="0"/>
              </a:rPr>
              <a:t>and </a:t>
            </a:r>
          </a:p>
          <a:p>
            <a:pPr algn="ctr">
              <a:defRPr/>
            </a:pPr>
            <a:r>
              <a:rPr lang="en-US" sz="2400" kern="0" dirty="0">
                <a:latin typeface="+mj-lt"/>
                <a:cs typeface="Arial" panose="020B0604020202020204" pitchFamily="34" charset="0"/>
              </a:rPr>
              <a:t>56% of defects are identified early</a:t>
            </a:r>
          </a:p>
        </p:txBody>
      </p:sp>
      <p:sp>
        <p:nvSpPr>
          <p:cNvPr id="37" name="Rectangle: Rounded Corners 7">
            <a:extLst>
              <a:ext uri="{FF2B5EF4-FFF2-40B4-BE49-F238E27FC236}">
                <a16:creationId xmlns:a16="http://schemas.microsoft.com/office/drawing/2014/main" xmlns="" id="{C005A441-DD2E-4F66-B188-7F2FD51FA0C6}"/>
              </a:ext>
            </a:extLst>
          </p:cNvPr>
          <p:cNvSpPr/>
          <p:nvPr/>
        </p:nvSpPr>
        <p:spPr>
          <a:xfrm>
            <a:off x="5557721" y="6181901"/>
            <a:ext cx="2909526" cy="3074393"/>
          </a:xfrm>
          <a:prstGeom prst="roundRect">
            <a:avLst>
              <a:gd name="adj" fmla="val 12157"/>
            </a:avLst>
          </a:prstGeom>
          <a:solidFill>
            <a:srgbClr val="2450A3"/>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dirty="0">
              <a:solidFill>
                <a:srgbClr val="FFFFFF"/>
              </a:solidFill>
              <a:latin typeface="Arial" panose="020B0604020202020204" pitchFamily="34" charset="0"/>
              <a:cs typeface="Arial" panose="020B0604020202020204" pitchFamily="34" charset="0"/>
            </a:endParaRPr>
          </a:p>
        </p:txBody>
      </p:sp>
      <p:sp>
        <p:nvSpPr>
          <p:cNvPr id="38" name="Rectangle: Rounded Corners 8">
            <a:extLst>
              <a:ext uri="{FF2B5EF4-FFF2-40B4-BE49-F238E27FC236}">
                <a16:creationId xmlns:a16="http://schemas.microsoft.com/office/drawing/2014/main" xmlns="" id="{719731C5-9A63-477F-80A2-479456DB030D}"/>
              </a:ext>
            </a:extLst>
          </p:cNvPr>
          <p:cNvSpPr/>
          <p:nvPr/>
        </p:nvSpPr>
        <p:spPr>
          <a:xfrm>
            <a:off x="5364550" y="6415801"/>
            <a:ext cx="3275712" cy="2606592"/>
          </a:xfrm>
          <a:prstGeom prst="roundRect">
            <a:avLst>
              <a:gd name="adj" fmla="val 12157"/>
            </a:avLst>
          </a:prstGeom>
          <a:solidFill>
            <a:schemeClr val="bg1"/>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xmlns="" id="{84BCC55F-2860-446A-B790-8205DB550CA9}"/>
              </a:ext>
            </a:extLst>
          </p:cNvPr>
          <p:cNvSpPr/>
          <p:nvPr/>
        </p:nvSpPr>
        <p:spPr>
          <a:xfrm>
            <a:off x="5697050" y="7072766"/>
            <a:ext cx="2610712" cy="1292662"/>
          </a:xfrm>
          <a:prstGeom prst="rect">
            <a:avLst/>
          </a:prstGeom>
        </p:spPr>
        <p:txBody>
          <a:bodyPr wrap="square" lIns="182880" tIns="91440" rIns="182880" bIns="91440" anchor="ctr">
            <a:spAutoFit/>
          </a:bodyPr>
          <a:lstStyle/>
          <a:p>
            <a:pPr algn="ctr">
              <a:defRPr/>
            </a:pPr>
            <a:r>
              <a:rPr lang="en-US" sz="2400" kern="0" dirty="0">
                <a:latin typeface="+mj-lt"/>
                <a:cs typeface="Arial" panose="020B0604020202020204" pitchFamily="34" charset="0"/>
              </a:rPr>
              <a:t>Reduced time taken from weeks to few hours</a:t>
            </a:r>
          </a:p>
        </p:txBody>
      </p:sp>
      <p:sp>
        <p:nvSpPr>
          <p:cNvPr id="41" name="Rectangle: Rounded Corners 11">
            <a:extLst>
              <a:ext uri="{FF2B5EF4-FFF2-40B4-BE49-F238E27FC236}">
                <a16:creationId xmlns:a16="http://schemas.microsoft.com/office/drawing/2014/main" xmlns="" id="{39F13A3D-E83A-41D6-B734-4CD0447EED15}"/>
              </a:ext>
            </a:extLst>
          </p:cNvPr>
          <p:cNvSpPr/>
          <p:nvPr/>
        </p:nvSpPr>
        <p:spPr>
          <a:xfrm>
            <a:off x="9840905" y="6181901"/>
            <a:ext cx="2909526" cy="3074393"/>
          </a:xfrm>
          <a:prstGeom prst="roundRect">
            <a:avLst>
              <a:gd name="adj" fmla="val 12157"/>
            </a:avLst>
          </a:prstGeom>
          <a:solidFill>
            <a:srgbClr val="EF4869"/>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42" name="Rectangle: Rounded Corners 12">
            <a:extLst>
              <a:ext uri="{FF2B5EF4-FFF2-40B4-BE49-F238E27FC236}">
                <a16:creationId xmlns:a16="http://schemas.microsoft.com/office/drawing/2014/main" xmlns="" id="{D52AC15E-87F2-48D9-B574-474B21386A61}"/>
              </a:ext>
            </a:extLst>
          </p:cNvPr>
          <p:cNvSpPr/>
          <p:nvPr/>
        </p:nvSpPr>
        <p:spPr>
          <a:xfrm>
            <a:off x="9647738" y="6415801"/>
            <a:ext cx="3275712" cy="2606592"/>
          </a:xfrm>
          <a:prstGeom prst="roundRect">
            <a:avLst>
              <a:gd name="adj" fmla="val 12157"/>
            </a:avLst>
          </a:prstGeom>
          <a:solidFill>
            <a:schemeClr val="bg1"/>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xmlns="" id="{5D9BD976-F58B-482F-A837-24260B32886C}"/>
              </a:ext>
            </a:extLst>
          </p:cNvPr>
          <p:cNvSpPr/>
          <p:nvPr/>
        </p:nvSpPr>
        <p:spPr>
          <a:xfrm>
            <a:off x="9927835" y="7442098"/>
            <a:ext cx="2715518" cy="553998"/>
          </a:xfrm>
          <a:prstGeom prst="rect">
            <a:avLst/>
          </a:prstGeom>
        </p:spPr>
        <p:txBody>
          <a:bodyPr wrap="square" lIns="182880" tIns="91440" rIns="182880" bIns="91440" anchor="ctr">
            <a:spAutoFit/>
          </a:bodyPr>
          <a:lstStyle/>
          <a:p>
            <a:pPr algn="ctr">
              <a:defRPr/>
            </a:pPr>
            <a:r>
              <a:rPr lang="en-IN" sz="2400" kern="0" dirty="0">
                <a:latin typeface="+mj-lt"/>
                <a:cs typeface="Arial" panose="020B0604020202020204" pitchFamily="34" charset="0"/>
              </a:rPr>
              <a:t>Saved 40% cost</a:t>
            </a:r>
          </a:p>
        </p:txBody>
      </p:sp>
      <p:sp>
        <p:nvSpPr>
          <p:cNvPr id="45" name="Rectangle: Rounded Corners 15">
            <a:extLst>
              <a:ext uri="{FF2B5EF4-FFF2-40B4-BE49-F238E27FC236}">
                <a16:creationId xmlns:a16="http://schemas.microsoft.com/office/drawing/2014/main" xmlns="" id="{EAFFA942-B822-4FBA-9FEE-C67053965C9F}"/>
              </a:ext>
            </a:extLst>
          </p:cNvPr>
          <p:cNvSpPr/>
          <p:nvPr/>
        </p:nvSpPr>
        <p:spPr>
          <a:xfrm>
            <a:off x="14124093" y="6181901"/>
            <a:ext cx="2909526" cy="3074393"/>
          </a:xfrm>
          <a:prstGeom prst="roundRect">
            <a:avLst>
              <a:gd name="adj" fmla="val 12157"/>
            </a:avLst>
          </a:prstGeom>
          <a:solidFill>
            <a:srgbClr val="22BDB6"/>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46" name="Rectangle: Rounded Corners 16">
            <a:extLst>
              <a:ext uri="{FF2B5EF4-FFF2-40B4-BE49-F238E27FC236}">
                <a16:creationId xmlns:a16="http://schemas.microsoft.com/office/drawing/2014/main" xmlns="" id="{8C2B7CF4-A810-47C9-A2F0-9CF169BE0F98}"/>
              </a:ext>
            </a:extLst>
          </p:cNvPr>
          <p:cNvSpPr/>
          <p:nvPr/>
        </p:nvSpPr>
        <p:spPr>
          <a:xfrm>
            <a:off x="13930924" y="6415801"/>
            <a:ext cx="3275712" cy="2606592"/>
          </a:xfrm>
          <a:prstGeom prst="roundRect">
            <a:avLst>
              <a:gd name="adj" fmla="val 12157"/>
            </a:avLst>
          </a:prstGeom>
          <a:solidFill>
            <a:schemeClr val="bg1"/>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xmlns="" id="{56E01AAC-D91B-49C1-B189-138BA0DA9E7F}"/>
              </a:ext>
            </a:extLst>
          </p:cNvPr>
          <p:cNvSpPr/>
          <p:nvPr/>
        </p:nvSpPr>
        <p:spPr>
          <a:xfrm>
            <a:off x="14277307" y="6703435"/>
            <a:ext cx="2582946" cy="2031325"/>
          </a:xfrm>
          <a:prstGeom prst="rect">
            <a:avLst/>
          </a:prstGeom>
        </p:spPr>
        <p:txBody>
          <a:bodyPr wrap="square" lIns="182880" tIns="91440" rIns="182880" bIns="91440" anchor="ctr">
            <a:spAutoFit/>
          </a:bodyPr>
          <a:lstStyle/>
          <a:p>
            <a:pPr algn="ctr">
              <a:defRPr/>
            </a:pPr>
            <a:r>
              <a:rPr lang="en-US" sz="2400" kern="0" dirty="0" smtClean="0">
                <a:latin typeface="+mj-lt"/>
                <a:cs typeface="Arial" panose="020B0604020202020204" pitchFamily="34" charset="0"/>
              </a:rPr>
              <a:t>Got a multi-million (dollar) contract with a leading bank in Europe</a:t>
            </a:r>
            <a:endParaRPr lang="en-US" sz="2400" kern="0" dirty="0">
              <a:latin typeface="+mj-lt"/>
              <a:cs typeface="Arial" panose="020B0604020202020204" pitchFamily="34" charset="0"/>
            </a:endParaRPr>
          </a:p>
        </p:txBody>
      </p:sp>
      <p:sp>
        <p:nvSpPr>
          <p:cNvPr id="63" name="Rectangle: Rounded Corners 15">
            <a:extLst>
              <a:ext uri="{FF2B5EF4-FFF2-40B4-BE49-F238E27FC236}">
                <a16:creationId xmlns:a16="http://schemas.microsoft.com/office/drawing/2014/main" xmlns="" id="{EAFFA942-B822-4FBA-9FEE-C67053965C9F}"/>
              </a:ext>
            </a:extLst>
          </p:cNvPr>
          <p:cNvSpPr/>
          <p:nvPr/>
        </p:nvSpPr>
        <p:spPr>
          <a:xfrm>
            <a:off x="1264457" y="2203459"/>
            <a:ext cx="15759086" cy="2840492"/>
          </a:xfrm>
          <a:prstGeom prst="roundRect">
            <a:avLst>
              <a:gd name="adj" fmla="val 12157"/>
            </a:avLst>
          </a:prstGeom>
          <a:solidFill>
            <a:schemeClr val="accent1"/>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64" name="Rectangle: Rounded Corners 16">
            <a:extLst>
              <a:ext uri="{FF2B5EF4-FFF2-40B4-BE49-F238E27FC236}">
                <a16:creationId xmlns:a16="http://schemas.microsoft.com/office/drawing/2014/main" xmlns="" id="{8C2B7CF4-A810-47C9-A2F0-9CF169BE0F98}"/>
              </a:ext>
            </a:extLst>
          </p:cNvPr>
          <p:cNvSpPr/>
          <p:nvPr/>
        </p:nvSpPr>
        <p:spPr>
          <a:xfrm>
            <a:off x="1461771" y="2553153"/>
            <a:ext cx="16125272" cy="2984873"/>
          </a:xfrm>
          <a:prstGeom prst="roundRect">
            <a:avLst>
              <a:gd name="adj" fmla="val 12157"/>
            </a:avLst>
          </a:prstGeom>
          <a:solidFill>
            <a:schemeClr val="bg1"/>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xmlns="" id="{56E01AAC-D91B-49C1-B189-138BA0DA9E7F}"/>
              </a:ext>
            </a:extLst>
          </p:cNvPr>
          <p:cNvSpPr/>
          <p:nvPr/>
        </p:nvSpPr>
        <p:spPr>
          <a:xfrm>
            <a:off x="3371131" y="2805102"/>
            <a:ext cx="13438985" cy="2185214"/>
          </a:xfrm>
          <a:prstGeom prst="rect">
            <a:avLst/>
          </a:prstGeom>
        </p:spPr>
        <p:txBody>
          <a:bodyPr wrap="square" lIns="182880" tIns="91440" rIns="182880" bIns="91440" anchor="ctr">
            <a:spAutoFit/>
          </a:bodyPr>
          <a:lstStyle/>
          <a:p>
            <a:pPr>
              <a:spcBef>
                <a:spcPts val="600"/>
              </a:spcBef>
              <a:spcAft>
                <a:spcPts val="600"/>
              </a:spcAft>
              <a:defRPr/>
            </a:pPr>
            <a:r>
              <a:rPr lang="en-US" sz="2400" kern="0" dirty="0">
                <a:latin typeface="+mj-lt"/>
                <a:cs typeface="Arial" panose="020B0604020202020204" pitchFamily="34" charset="0"/>
              </a:rPr>
              <a:t>Due to the conventional development process, the go-to-market time increased to a huge extent, which was resolved by our solution as the development process was modernized and the respective platforms were set up. This has largely increased the efficiency of the process.</a:t>
            </a:r>
          </a:p>
          <a:p>
            <a:pPr>
              <a:spcBef>
                <a:spcPts val="600"/>
              </a:spcBef>
              <a:spcAft>
                <a:spcPts val="600"/>
              </a:spcAft>
              <a:defRPr/>
            </a:pPr>
            <a:r>
              <a:rPr lang="en-US" sz="2400" kern="0" dirty="0">
                <a:latin typeface="+mj-lt"/>
                <a:cs typeface="Arial" panose="020B0604020202020204" pitchFamily="34" charset="0"/>
              </a:rPr>
              <a:t>Our solution automated the infra provisioning and made the tests integrated with strong promotion strategy of </a:t>
            </a:r>
            <a:r>
              <a:rPr lang="en-US" sz="2400" kern="0" dirty="0" smtClean="0">
                <a:latin typeface="+mj-lt"/>
                <a:cs typeface="Arial" panose="020B0604020202020204" pitchFamily="34" charset="0"/>
              </a:rPr>
              <a:t>product.</a:t>
            </a:r>
            <a:endParaRPr lang="en-US" sz="2400" kern="0" dirty="0">
              <a:latin typeface="+mj-lt"/>
              <a:cs typeface="Arial" panose="020B0604020202020204" pitchFamily="34" charset="0"/>
            </a:endParaRPr>
          </a:p>
        </p:txBody>
      </p:sp>
      <p:sp>
        <p:nvSpPr>
          <p:cNvPr id="66" name="Rectangle: Rounded Corners 8">
            <a:extLst>
              <a:ext uri="{FF2B5EF4-FFF2-40B4-BE49-F238E27FC236}">
                <a16:creationId xmlns:a16="http://schemas.microsoft.com/office/drawing/2014/main" xmlns="" id="{719731C5-9A63-477F-80A2-479456DB030D}"/>
              </a:ext>
            </a:extLst>
          </p:cNvPr>
          <p:cNvSpPr/>
          <p:nvPr/>
        </p:nvSpPr>
        <p:spPr>
          <a:xfrm>
            <a:off x="5491863" y="6517108"/>
            <a:ext cx="3021087" cy="2403978"/>
          </a:xfrm>
          <a:prstGeom prst="roundRect">
            <a:avLst>
              <a:gd name="adj" fmla="val 12157"/>
            </a:avLst>
          </a:prstGeom>
          <a:noFill/>
          <a:ln>
            <a:solidFill>
              <a:schemeClr val="tx2"/>
            </a:solidFill>
            <a:prstDash val="dash"/>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67" name="Rectangle: Rounded Corners 8">
            <a:extLst>
              <a:ext uri="{FF2B5EF4-FFF2-40B4-BE49-F238E27FC236}">
                <a16:creationId xmlns:a16="http://schemas.microsoft.com/office/drawing/2014/main" xmlns="" id="{719731C5-9A63-477F-80A2-479456DB030D}"/>
              </a:ext>
            </a:extLst>
          </p:cNvPr>
          <p:cNvSpPr/>
          <p:nvPr/>
        </p:nvSpPr>
        <p:spPr>
          <a:xfrm>
            <a:off x="1208677" y="6517108"/>
            <a:ext cx="3021087" cy="2403978"/>
          </a:xfrm>
          <a:prstGeom prst="roundRect">
            <a:avLst>
              <a:gd name="adj" fmla="val 12157"/>
            </a:avLst>
          </a:prstGeom>
          <a:noFill/>
          <a:ln>
            <a:solidFill>
              <a:schemeClr val="tx2"/>
            </a:solidFill>
            <a:prstDash val="dash"/>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68" name="Rectangle: Rounded Corners 8">
            <a:extLst>
              <a:ext uri="{FF2B5EF4-FFF2-40B4-BE49-F238E27FC236}">
                <a16:creationId xmlns:a16="http://schemas.microsoft.com/office/drawing/2014/main" xmlns="" id="{719731C5-9A63-477F-80A2-479456DB030D}"/>
              </a:ext>
            </a:extLst>
          </p:cNvPr>
          <p:cNvSpPr/>
          <p:nvPr/>
        </p:nvSpPr>
        <p:spPr>
          <a:xfrm>
            <a:off x="9775051" y="6517108"/>
            <a:ext cx="3021087" cy="2403978"/>
          </a:xfrm>
          <a:prstGeom prst="roundRect">
            <a:avLst>
              <a:gd name="adj" fmla="val 12157"/>
            </a:avLst>
          </a:prstGeom>
          <a:noFill/>
          <a:ln>
            <a:solidFill>
              <a:schemeClr val="tx2"/>
            </a:solidFill>
            <a:prstDash val="dash"/>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69" name="Rectangle: Rounded Corners 8">
            <a:extLst>
              <a:ext uri="{FF2B5EF4-FFF2-40B4-BE49-F238E27FC236}">
                <a16:creationId xmlns:a16="http://schemas.microsoft.com/office/drawing/2014/main" xmlns="" id="{719731C5-9A63-477F-80A2-479456DB030D}"/>
              </a:ext>
            </a:extLst>
          </p:cNvPr>
          <p:cNvSpPr/>
          <p:nvPr/>
        </p:nvSpPr>
        <p:spPr>
          <a:xfrm>
            <a:off x="14058237" y="6517108"/>
            <a:ext cx="3021087" cy="2403978"/>
          </a:xfrm>
          <a:prstGeom prst="roundRect">
            <a:avLst>
              <a:gd name="adj" fmla="val 12157"/>
            </a:avLst>
          </a:prstGeom>
          <a:noFill/>
          <a:ln>
            <a:solidFill>
              <a:schemeClr val="tx2"/>
            </a:solidFill>
            <a:prstDash val="dash"/>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70" name="Rectangle: Rounded Corners 8">
            <a:extLst>
              <a:ext uri="{FF2B5EF4-FFF2-40B4-BE49-F238E27FC236}">
                <a16:creationId xmlns:a16="http://schemas.microsoft.com/office/drawing/2014/main" xmlns="" id="{719731C5-9A63-477F-80A2-479456DB030D}"/>
              </a:ext>
            </a:extLst>
          </p:cNvPr>
          <p:cNvSpPr/>
          <p:nvPr/>
        </p:nvSpPr>
        <p:spPr>
          <a:xfrm>
            <a:off x="1263938" y="2562007"/>
            <a:ext cx="15760124" cy="2671404"/>
          </a:xfrm>
          <a:prstGeom prst="roundRect">
            <a:avLst>
              <a:gd name="adj" fmla="val 12157"/>
            </a:avLst>
          </a:prstGeom>
          <a:noFill/>
          <a:ln>
            <a:solidFill>
              <a:schemeClr val="tx2"/>
            </a:solidFill>
            <a:prstDash val="dash"/>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71" name="Rectangle: Rounded Corners 8">
            <a:extLst>
              <a:ext uri="{FF2B5EF4-FFF2-40B4-BE49-F238E27FC236}">
                <a16:creationId xmlns:a16="http://schemas.microsoft.com/office/drawing/2014/main" xmlns="" id="{719731C5-9A63-477F-80A2-479456DB030D}"/>
              </a:ext>
            </a:extLst>
          </p:cNvPr>
          <p:cNvSpPr/>
          <p:nvPr/>
        </p:nvSpPr>
        <p:spPr>
          <a:xfrm>
            <a:off x="1461771" y="2750411"/>
            <a:ext cx="1785083" cy="2294596"/>
          </a:xfrm>
          <a:prstGeom prst="roundRect">
            <a:avLst>
              <a:gd name="adj" fmla="val 12157"/>
            </a:avLst>
          </a:prstGeom>
          <a:noFill/>
          <a:ln>
            <a:solidFill>
              <a:schemeClr val="tx2"/>
            </a:solidFill>
            <a:prstDash val="dash"/>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grpSp>
        <p:nvGrpSpPr>
          <p:cNvPr id="72" name="Google Shape;9377;p73"/>
          <p:cNvGrpSpPr/>
          <p:nvPr/>
        </p:nvGrpSpPr>
        <p:grpSpPr>
          <a:xfrm>
            <a:off x="1873803" y="3770112"/>
            <a:ext cx="961019" cy="960939"/>
            <a:chOff x="4628325" y="3599825"/>
            <a:chExt cx="295400" cy="295375"/>
          </a:xfrm>
          <a:solidFill>
            <a:schemeClr val="accent1"/>
          </a:solidFill>
        </p:grpSpPr>
        <p:sp>
          <p:nvSpPr>
            <p:cNvPr id="73" name="Google Shape;9378;p73"/>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79;p73"/>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380;p73"/>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81;p73"/>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82;p73"/>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83;p73"/>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84;p73"/>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85;p73"/>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86;p73"/>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87;p73"/>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88;p73"/>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9;p73"/>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Rectangle 84"/>
          <p:cNvSpPr/>
          <p:nvPr/>
        </p:nvSpPr>
        <p:spPr>
          <a:xfrm>
            <a:off x="1461771" y="2978150"/>
            <a:ext cx="1785083" cy="46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prstClr val="white"/>
                </a:solidFill>
                <a:latin typeface="+mj-lt"/>
              </a:rPr>
              <a:t>Benefits</a:t>
            </a:r>
          </a:p>
        </p:txBody>
      </p:sp>
      <p:pic>
        <p:nvPicPr>
          <p:cNvPr id="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5406" y="870436"/>
            <a:ext cx="2114847" cy="856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606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556" y="839891"/>
            <a:ext cx="15756210" cy="446276"/>
          </a:xfrm>
        </p:spPr>
        <p:txBody>
          <a:bodyPr anchor="ctr"/>
          <a:lstStyle/>
          <a:p>
            <a:pPr>
              <a:lnSpc>
                <a:spcPct val="100000"/>
              </a:lnSpc>
            </a:pPr>
            <a:r>
              <a:rPr lang="en-US" sz="2900" dirty="0"/>
              <a:t>Case </a:t>
            </a:r>
            <a:r>
              <a:rPr lang="en-US" sz="2900" dirty="0" smtClean="0"/>
              <a:t>Study4 – SAAS based Custom Product </a:t>
            </a:r>
            <a:r>
              <a:rPr lang="en-US" sz="2900" dirty="0"/>
              <a:t>for a </a:t>
            </a:r>
            <a:r>
              <a:rPr lang="en-US" sz="2900" dirty="0" smtClean="0"/>
              <a:t>Electric Company- YoKOGawa</a:t>
            </a:r>
            <a:endParaRPr lang="en-US" sz="2900" dirty="0"/>
          </a:p>
        </p:txBody>
      </p:sp>
      <p:sp>
        <p:nvSpPr>
          <p:cNvPr id="4" name="Rectangle 3"/>
          <p:cNvSpPr/>
          <p:nvPr/>
        </p:nvSpPr>
        <p:spPr>
          <a:xfrm>
            <a:off x="0" y="1909009"/>
            <a:ext cx="18288000" cy="8181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400" b="1" dirty="0">
                <a:solidFill>
                  <a:prstClr val="white"/>
                </a:solidFill>
                <a:latin typeface="+mj-lt"/>
              </a:rPr>
              <a:t>Our client provides software p</a:t>
            </a:r>
            <a:r>
              <a:rPr lang="en-US" sz="2400" b="1" dirty="0" smtClean="0">
                <a:solidFill>
                  <a:prstClr val="white"/>
                </a:solidFill>
                <a:latin typeface="+mj-lt"/>
              </a:rPr>
              <a:t>roduct &amp;</a:t>
            </a:r>
            <a:r>
              <a:rPr lang="en-US" sz="2400" b="1" dirty="0" smtClean="0">
                <a:solidFill>
                  <a:prstClr val="white"/>
                </a:solidFill>
              </a:rPr>
              <a:t> </a:t>
            </a:r>
            <a:r>
              <a:rPr lang="en-US" sz="2400" b="1" dirty="0">
                <a:solidFill>
                  <a:prstClr val="white"/>
                </a:solidFill>
                <a:latin typeface="+mj-lt"/>
              </a:rPr>
              <a:t>IOT Services for </a:t>
            </a:r>
            <a:r>
              <a:rPr lang="en-US" sz="2400" b="1" dirty="0" smtClean="0">
                <a:solidFill>
                  <a:prstClr val="white"/>
                </a:solidFill>
                <a:latin typeface="+mj-lt"/>
              </a:rPr>
              <a:t>Electric Company</a:t>
            </a:r>
          </a:p>
          <a:p>
            <a:pPr marL="0" lvl="1" algn="ctr"/>
            <a:r>
              <a:rPr lang="en-US" sz="2400" b="1" dirty="0" smtClean="0">
                <a:solidFill>
                  <a:prstClr val="white"/>
                </a:solidFill>
                <a:latin typeface="+mj-lt"/>
              </a:rPr>
              <a:t> </a:t>
            </a:r>
            <a:r>
              <a:rPr lang="en-US" sz="2400" b="1" dirty="0">
                <a:solidFill>
                  <a:prstClr val="white"/>
                </a:solidFill>
                <a:latin typeface="+mj-lt"/>
              </a:rPr>
              <a:t>headquarters in </a:t>
            </a:r>
            <a:r>
              <a:rPr lang="en-US" sz="2400" b="1" dirty="0" smtClean="0">
                <a:solidFill>
                  <a:prstClr val="white"/>
                </a:solidFill>
                <a:latin typeface="+mj-lt"/>
              </a:rPr>
              <a:t>Japan. </a:t>
            </a:r>
            <a:endParaRPr lang="en-US" sz="2400" b="1" dirty="0">
              <a:solidFill>
                <a:prstClr val="white"/>
              </a:solidFill>
              <a:latin typeface="+mj-lt"/>
            </a:endParaRPr>
          </a:p>
        </p:txBody>
      </p:sp>
      <p:sp>
        <p:nvSpPr>
          <p:cNvPr id="30" name="Rounded Rectangle 29"/>
          <p:cNvSpPr/>
          <p:nvPr/>
        </p:nvSpPr>
        <p:spPr>
          <a:xfrm>
            <a:off x="6068353"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15">
            <a:extLst>
              <a:ext uri="{FF2B5EF4-FFF2-40B4-BE49-F238E27FC236}">
                <a16:creationId xmlns:a16="http://schemas.microsoft.com/office/drawing/2014/main" xmlns="" id="{EAFFA942-B822-4FBA-9FEE-C67053965C9F}"/>
              </a:ext>
            </a:extLst>
          </p:cNvPr>
          <p:cNvSpPr/>
          <p:nvPr/>
        </p:nvSpPr>
        <p:spPr>
          <a:xfrm>
            <a:off x="6473610" y="3163157"/>
            <a:ext cx="4784841" cy="6734822"/>
          </a:xfrm>
          <a:prstGeom prst="roundRect">
            <a:avLst>
              <a:gd name="adj" fmla="val 8469"/>
            </a:avLst>
          </a:prstGeom>
          <a:solidFill>
            <a:schemeClr val="accent3"/>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2" name="Rectangle: Rounded Corners 16">
            <a:extLst>
              <a:ext uri="{FF2B5EF4-FFF2-40B4-BE49-F238E27FC236}">
                <a16:creationId xmlns:a16="http://schemas.microsoft.com/office/drawing/2014/main" xmlns="" id="{8C2B7CF4-A810-47C9-A2F0-9CF169BE0F98}"/>
              </a:ext>
            </a:extLst>
          </p:cNvPr>
          <p:cNvSpPr/>
          <p:nvPr/>
        </p:nvSpPr>
        <p:spPr>
          <a:xfrm>
            <a:off x="6172505" y="3914275"/>
            <a:ext cx="5387050" cy="5839326"/>
          </a:xfrm>
          <a:prstGeom prst="roundRect">
            <a:avLst>
              <a:gd name="adj" fmla="val 6499"/>
            </a:avLst>
          </a:prstGeom>
          <a:solidFill>
            <a:schemeClr val="bg2"/>
          </a:solidFill>
          <a:ln>
            <a:solidFill>
              <a:schemeClr val="accent3"/>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3" name="Rectangle 32"/>
          <p:cNvSpPr/>
          <p:nvPr/>
        </p:nvSpPr>
        <p:spPr>
          <a:xfrm>
            <a:off x="7973318" y="3277275"/>
            <a:ext cx="1785424" cy="523220"/>
          </a:xfrm>
          <a:prstGeom prst="rect">
            <a:avLst/>
          </a:prstGeom>
        </p:spPr>
        <p:txBody>
          <a:bodyPr wrap="none">
            <a:spAutoFit/>
          </a:bodyPr>
          <a:lstStyle/>
          <a:p>
            <a:pPr algn="ctr"/>
            <a:r>
              <a:rPr lang="en-US" sz="2800" b="1" dirty="0">
                <a:solidFill>
                  <a:prstClr val="white"/>
                </a:solidFill>
                <a:latin typeface="+mj-lt"/>
              </a:rPr>
              <a:t>Challenges</a:t>
            </a:r>
          </a:p>
        </p:txBody>
      </p:sp>
      <p:sp>
        <p:nvSpPr>
          <p:cNvPr id="34" name="Rectangle 33"/>
          <p:cNvSpPr/>
          <p:nvPr/>
        </p:nvSpPr>
        <p:spPr>
          <a:xfrm>
            <a:off x="6419745" y="4166084"/>
            <a:ext cx="4892570" cy="3862596"/>
          </a:xfrm>
          <a:prstGeom prst="rect">
            <a:avLst/>
          </a:prstGeom>
        </p:spPr>
        <p:txBody>
          <a:bodyPr wrap="square">
            <a:spAutoFit/>
          </a:bodyPr>
          <a:lstStyle/>
          <a:p>
            <a:pPr marL="214124" indent="-214124">
              <a:spcBef>
                <a:spcPts val="900"/>
              </a:spcBef>
              <a:buFont typeface="Arial" panose="020B0604020202020204" pitchFamily="34" charset="0"/>
              <a:buChar char="•"/>
            </a:pPr>
            <a:r>
              <a:rPr lang="en-US" sz="2000" dirty="0">
                <a:solidFill>
                  <a:prstClr val="black"/>
                </a:solidFill>
                <a:latin typeface="+mj-lt"/>
              </a:rPr>
              <a:t>Long testing hours </a:t>
            </a:r>
          </a:p>
          <a:p>
            <a:pPr marL="214124" indent="-214124">
              <a:spcBef>
                <a:spcPts val="900"/>
              </a:spcBef>
              <a:buFont typeface="Arial" panose="020B0604020202020204" pitchFamily="34" charset="0"/>
              <a:buChar char="•"/>
            </a:pPr>
            <a:r>
              <a:rPr lang="en-US" sz="2000" dirty="0" smtClean="0">
                <a:solidFill>
                  <a:prstClr val="black"/>
                </a:solidFill>
                <a:latin typeface="+mj-lt"/>
              </a:rPr>
              <a:t>Build and deployment  taking longer time</a:t>
            </a:r>
            <a:endParaRPr lang="en-US" sz="2000" dirty="0">
              <a:solidFill>
                <a:prstClr val="black"/>
              </a:solidFill>
              <a:latin typeface="+mj-lt"/>
            </a:endParaRPr>
          </a:p>
          <a:p>
            <a:pPr marL="214124" indent="-214124">
              <a:spcBef>
                <a:spcPts val="900"/>
              </a:spcBef>
              <a:buFont typeface="Arial" panose="020B0604020202020204" pitchFamily="34" charset="0"/>
              <a:buChar char="•"/>
            </a:pPr>
            <a:r>
              <a:rPr lang="en-US" sz="2000" dirty="0">
                <a:solidFill>
                  <a:prstClr val="black"/>
                </a:solidFill>
                <a:latin typeface="+mj-lt"/>
              </a:rPr>
              <a:t>End-to-end regression had manual dependencies</a:t>
            </a:r>
          </a:p>
          <a:p>
            <a:pPr marL="214124" indent="-214124">
              <a:spcBef>
                <a:spcPts val="900"/>
              </a:spcBef>
              <a:buFont typeface="Arial" panose="020B0604020202020204" pitchFamily="34" charset="0"/>
              <a:buChar char="•"/>
            </a:pPr>
            <a:r>
              <a:rPr lang="en-US" sz="2000" dirty="0">
                <a:solidFill>
                  <a:prstClr val="black"/>
                </a:solidFill>
                <a:latin typeface="+mj-lt"/>
              </a:rPr>
              <a:t>Time, effort and cost were high due to these factors</a:t>
            </a:r>
            <a:r>
              <a:rPr lang="en-US" sz="2000" dirty="0" smtClean="0">
                <a:solidFill>
                  <a:prstClr val="black"/>
                </a:solidFill>
                <a:latin typeface="+mj-lt"/>
              </a:rPr>
              <a:t>.</a:t>
            </a:r>
          </a:p>
          <a:p>
            <a:pPr marL="214124" indent="-214124">
              <a:spcBef>
                <a:spcPts val="900"/>
              </a:spcBef>
              <a:buFont typeface="Arial" panose="020B0604020202020204" pitchFamily="34" charset="0"/>
              <a:buChar char="•"/>
            </a:pPr>
            <a:r>
              <a:rPr lang="en-US" sz="2000" dirty="0" smtClean="0">
                <a:solidFill>
                  <a:prstClr val="black"/>
                </a:solidFill>
                <a:latin typeface="+mj-lt"/>
              </a:rPr>
              <a:t>Environmental configuration  changes leading to human errors.</a:t>
            </a:r>
          </a:p>
          <a:p>
            <a:pPr marL="214124" indent="-214124">
              <a:spcBef>
                <a:spcPts val="900"/>
              </a:spcBef>
              <a:buFont typeface="Arial" panose="020B0604020202020204" pitchFamily="34" charset="0"/>
              <a:buChar char="•"/>
            </a:pPr>
            <a:r>
              <a:rPr lang="en-US" sz="2000" dirty="0" smtClean="0">
                <a:solidFill>
                  <a:prstClr val="black"/>
                </a:solidFill>
                <a:latin typeface="+mj-lt"/>
              </a:rPr>
              <a:t>Migration of scripts is taking too long.</a:t>
            </a:r>
          </a:p>
          <a:p>
            <a:pPr>
              <a:spcBef>
                <a:spcPts val="900"/>
              </a:spcBef>
            </a:pPr>
            <a:endParaRPr lang="en-US" sz="2000" dirty="0">
              <a:solidFill>
                <a:prstClr val="black"/>
              </a:solidFill>
              <a:latin typeface="+mj-lt"/>
            </a:endParaRPr>
          </a:p>
        </p:txBody>
      </p:sp>
      <p:sp>
        <p:nvSpPr>
          <p:cNvPr id="35" name="Rounded Rectangle 34"/>
          <p:cNvSpPr/>
          <p:nvPr/>
        </p:nvSpPr>
        <p:spPr>
          <a:xfrm>
            <a:off x="39373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15">
            <a:extLst>
              <a:ext uri="{FF2B5EF4-FFF2-40B4-BE49-F238E27FC236}">
                <a16:creationId xmlns:a16="http://schemas.microsoft.com/office/drawing/2014/main" xmlns="" id="{EAFFA942-B822-4FBA-9FEE-C67053965C9F}"/>
              </a:ext>
            </a:extLst>
          </p:cNvPr>
          <p:cNvSpPr/>
          <p:nvPr/>
        </p:nvSpPr>
        <p:spPr>
          <a:xfrm>
            <a:off x="811692" y="3163157"/>
            <a:ext cx="4784841" cy="6734822"/>
          </a:xfrm>
          <a:prstGeom prst="roundRect">
            <a:avLst>
              <a:gd name="adj" fmla="val 8469"/>
            </a:avLst>
          </a:prstGeom>
          <a:solidFill>
            <a:srgbClr val="22BDB6"/>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7" name="Rectangle: Rounded Corners 16">
            <a:extLst>
              <a:ext uri="{FF2B5EF4-FFF2-40B4-BE49-F238E27FC236}">
                <a16:creationId xmlns:a16="http://schemas.microsoft.com/office/drawing/2014/main" xmlns="" id="{8C2B7CF4-A810-47C9-A2F0-9CF169BE0F98}"/>
              </a:ext>
            </a:extLst>
          </p:cNvPr>
          <p:cNvSpPr/>
          <p:nvPr/>
        </p:nvSpPr>
        <p:spPr>
          <a:xfrm>
            <a:off x="510587" y="3914275"/>
            <a:ext cx="5387050" cy="5839326"/>
          </a:xfrm>
          <a:prstGeom prst="roundRect">
            <a:avLst>
              <a:gd name="adj" fmla="val 6499"/>
            </a:avLst>
          </a:prstGeom>
          <a:solidFill>
            <a:schemeClr val="bg2"/>
          </a:solidFill>
          <a:ln>
            <a:solidFill>
              <a:schemeClr val="accent2"/>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8" name="Rectangle 37"/>
          <p:cNvSpPr/>
          <p:nvPr/>
        </p:nvSpPr>
        <p:spPr>
          <a:xfrm>
            <a:off x="2669415" y="3277275"/>
            <a:ext cx="1069395" cy="523220"/>
          </a:xfrm>
          <a:prstGeom prst="rect">
            <a:avLst/>
          </a:prstGeom>
        </p:spPr>
        <p:txBody>
          <a:bodyPr wrap="none">
            <a:spAutoFit/>
          </a:bodyPr>
          <a:lstStyle/>
          <a:p>
            <a:pPr algn="ctr"/>
            <a:r>
              <a:rPr lang="en-US" sz="2800" b="1" dirty="0">
                <a:solidFill>
                  <a:prstClr val="white"/>
                </a:solidFill>
                <a:latin typeface="+mj-lt"/>
              </a:rPr>
              <a:t>Scope</a:t>
            </a:r>
            <a:endParaRPr lang="en-US" b="1" dirty="0">
              <a:solidFill>
                <a:prstClr val="white"/>
              </a:solidFill>
              <a:latin typeface="+mj-lt"/>
            </a:endParaRPr>
          </a:p>
        </p:txBody>
      </p:sp>
      <p:sp>
        <p:nvSpPr>
          <p:cNvPr id="39" name="Rectangle 38"/>
          <p:cNvSpPr/>
          <p:nvPr/>
        </p:nvSpPr>
        <p:spPr>
          <a:xfrm>
            <a:off x="811691" y="4166084"/>
            <a:ext cx="4784842" cy="4811574"/>
          </a:xfrm>
          <a:prstGeom prst="rect">
            <a:avLst/>
          </a:prstGeom>
        </p:spPr>
        <p:txBody>
          <a:bodyPr wrap="square">
            <a:spAutoFit/>
          </a:bodyPr>
          <a:lstStyle/>
          <a:p>
            <a:pPr marL="214124" lvl="1" indent="-214124">
              <a:spcBef>
                <a:spcPts val="900"/>
              </a:spcBef>
              <a:spcAft>
                <a:spcPts val="450"/>
              </a:spcAft>
              <a:buFont typeface="Arial" panose="020B0604020202020204" pitchFamily="34" charset="0"/>
              <a:buChar char="•"/>
            </a:pPr>
            <a:r>
              <a:rPr lang="en-US" sz="2000" dirty="0">
                <a:solidFill>
                  <a:prstClr val="black"/>
                </a:solidFill>
                <a:latin typeface="+mj-lt"/>
              </a:rPr>
              <a:t>Our client releases their product </a:t>
            </a:r>
            <a:r>
              <a:rPr lang="en-US" sz="2000" dirty="0" smtClean="0">
                <a:solidFill>
                  <a:prstClr val="black"/>
                </a:solidFill>
                <a:latin typeface="+mj-lt"/>
              </a:rPr>
              <a:t>consumes </a:t>
            </a:r>
            <a:r>
              <a:rPr lang="en-US" sz="2000" dirty="0">
                <a:solidFill>
                  <a:prstClr val="black"/>
                </a:solidFill>
                <a:latin typeface="+mj-lt"/>
              </a:rPr>
              <a:t>a lot of time for the customer to deploy it to </a:t>
            </a:r>
            <a:r>
              <a:rPr lang="en-US" sz="2000" dirty="0" smtClean="0">
                <a:solidFill>
                  <a:prstClr val="black"/>
                </a:solidFill>
                <a:latin typeface="+mj-lt"/>
              </a:rPr>
              <a:t>various Cloud Environments</a:t>
            </a:r>
          </a:p>
          <a:p>
            <a:pPr marL="214124" lvl="1" indent="-214124">
              <a:spcBef>
                <a:spcPts val="900"/>
              </a:spcBef>
              <a:spcAft>
                <a:spcPts val="450"/>
              </a:spcAft>
              <a:buFont typeface="Arial" panose="020B0604020202020204" pitchFamily="34" charset="0"/>
              <a:buChar char="•"/>
            </a:pPr>
            <a:r>
              <a:rPr lang="en-US" sz="2000" dirty="0" smtClean="0">
                <a:solidFill>
                  <a:prstClr val="black"/>
                </a:solidFill>
                <a:latin typeface="+mj-lt"/>
              </a:rPr>
              <a:t>Enabling Infrastructure Provisioning &amp; governance and Centralized Application deployment and Monitoring.</a:t>
            </a:r>
          </a:p>
          <a:p>
            <a:pPr marL="214124" lvl="1" indent="-214124">
              <a:spcBef>
                <a:spcPts val="900"/>
              </a:spcBef>
              <a:spcAft>
                <a:spcPts val="450"/>
              </a:spcAft>
              <a:buFont typeface="Arial" panose="020B0604020202020204" pitchFamily="34" charset="0"/>
              <a:buChar char="•"/>
            </a:pPr>
            <a:r>
              <a:rPr lang="en-US" sz="2000" dirty="0" smtClean="0">
                <a:solidFill>
                  <a:prstClr val="black"/>
                </a:solidFill>
                <a:latin typeface="+mj-lt"/>
              </a:rPr>
              <a:t>Implementing of Micro Services  &amp; deploy in Multi Cloud in different AZ’s In minimal time.</a:t>
            </a:r>
          </a:p>
          <a:p>
            <a:pPr marL="214124" lvl="1" indent="-214124">
              <a:spcBef>
                <a:spcPts val="900"/>
              </a:spcBef>
              <a:spcAft>
                <a:spcPts val="450"/>
              </a:spcAft>
              <a:buFont typeface="Arial" panose="020B0604020202020204" pitchFamily="34" charset="0"/>
              <a:buChar char="•"/>
            </a:pPr>
            <a:r>
              <a:rPr lang="en-US" sz="2000" dirty="0" smtClean="0">
                <a:solidFill>
                  <a:prstClr val="black"/>
                </a:solidFill>
                <a:latin typeface="+mj-lt"/>
              </a:rPr>
              <a:t>Regression </a:t>
            </a:r>
            <a:r>
              <a:rPr lang="en-US" sz="2000" dirty="0">
                <a:solidFill>
                  <a:prstClr val="black"/>
                </a:solidFill>
                <a:latin typeface="+mj-lt"/>
              </a:rPr>
              <a:t>testing had huge number of test cases to be executed from the </a:t>
            </a:r>
            <a:r>
              <a:rPr lang="en-US" sz="2000" dirty="0" smtClean="0">
                <a:solidFill>
                  <a:prstClr val="black"/>
                </a:solidFill>
                <a:latin typeface="+mj-lt"/>
              </a:rPr>
              <a:t>real </a:t>
            </a:r>
            <a:r>
              <a:rPr lang="en-US" sz="2000" dirty="0">
                <a:solidFill>
                  <a:prstClr val="black"/>
                </a:solidFill>
                <a:latin typeface="+mj-lt"/>
              </a:rPr>
              <a:t>time for each product and hence they faced the </a:t>
            </a:r>
            <a:r>
              <a:rPr lang="en-US" sz="2000" dirty="0" smtClean="0">
                <a:solidFill>
                  <a:prstClr val="black"/>
                </a:solidFill>
                <a:latin typeface="+mj-lt"/>
              </a:rPr>
              <a:t>challenges</a:t>
            </a:r>
            <a:endParaRPr lang="en-US" sz="2000" dirty="0">
              <a:solidFill>
                <a:prstClr val="black"/>
              </a:solidFill>
              <a:latin typeface="+mj-lt"/>
            </a:endParaRPr>
          </a:p>
        </p:txBody>
      </p:sp>
      <p:sp>
        <p:nvSpPr>
          <p:cNvPr id="40" name="Rounded Rectangle 39"/>
          <p:cNvSpPr/>
          <p:nvPr/>
        </p:nvSpPr>
        <p:spPr>
          <a:xfrm>
            <a:off x="1172799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15">
            <a:extLst>
              <a:ext uri="{FF2B5EF4-FFF2-40B4-BE49-F238E27FC236}">
                <a16:creationId xmlns:a16="http://schemas.microsoft.com/office/drawing/2014/main" xmlns="" id="{EAFFA942-B822-4FBA-9FEE-C67053965C9F}"/>
              </a:ext>
            </a:extLst>
          </p:cNvPr>
          <p:cNvSpPr/>
          <p:nvPr/>
        </p:nvSpPr>
        <p:spPr>
          <a:xfrm>
            <a:off x="12135925" y="3163157"/>
            <a:ext cx="4784841" cy="6734822"/>
          </a:xfrm>
          <a:prstGeom prst="roundRect">
            <a:avLst>
              <a:gd name="adj" fmla="val 8469"/>
            </a:avLst>
          </a:prstGeom>
          <a:solidFill>
            <a:schemeClr val="accent5"/>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42" name="Rectangle: Rounded Corners 16">
            <a:extLst>
              <a:ext uri="{FF2B5EF4-FFF2-40B4-BE49-F238E27FC236}">
                <a16:creationId xmlns:a16="http://schemas.microsoft.com/office/drawing/2014/main" xmlns="" id="{8C2B7CF4-A810-47C9-A2F0-9CF169BE0F98}"/>
              </a:ext>
            </a:extLst>
          </p:cNvPr>
          <p:cNvSpPr/>
          <p:nvPr/>
        </p:nvSpPr>
        <p:spPr>
          <a:xfrm>
            <a:off x="11834820" y="3914275"/>
            <a:ext cx="5387050" cy="5839326"/>
          </a:xfrm>
          <a:prstGeom prst="roundRect">
            <a:avLst>
              <a:gd name="adj" fmla="val 6499"/>
            </a:avLst>
          </a:prstGeom>
          <a:solidFill>
            <a:schemeClr val="bg2"/>
          </a:solidFill>
          <a:ln>
            <a:solidFill>
              <a:schemeClr val="accent5"/>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43" name="Rectangle 42"/>
          <p:cNvSpPr/>
          <p:nvPr/>
        </p:nvSpPr>
        <p:spPr>
          <a:xfrm>
            <a:off x="13815650" y="3277275"/>
            <a:ext cx="1425390" cy="523220"/>
          </a:xfrm>
          <a:prstGeom prst="rect">
            <a:avLst/>
          </a:prstGeom>
        </p:spPr>
        <p:txBody>
          <a:bodyPr wrap="none">
            <a:spAutoFit/>
          </a:bodyPr>
          <a:lstStyle/>
          <a:p>
            <a:pPr algn="ctr"/>
            <a:r>
              <a:rPr lang="en-US" sz="2800" b="1" dirty="0">
                <a:solidFill>
                  <a:prstClr val="white"/>
                </a:solidFill>
                <a:latin typeface="+mj-lt"/>
              </a:rPr>
              <a:t>Solution</a:t>
            </a:r>
          </a:p>
        </p:txBody>
      </p:sp>
      <p:sp>
        <p:nvSpPr>
          <p:cNvPr id="44" name="Rectangle 43"/>
          <p:cNvSpPr/>
          <p:nvPr/>
        </p:nvSpPr>
        <p:spPr>
          <a:xfrm>
            <a:off x="12092086" y="4166084"/>
            <a:ext cx="4892570" cy="5593839"/>
          </a:xfrm>
          <a:prstGeom prst="rect">
            <a:avLst/>
          </a:prstGeom>
        </p:spPr>
        <p:txBody>
          <a:bodyPr wrap="square">
            <a:spAutoFit/>
          </a:bodyPr>
          <a:lstStyle/>
          <a:p>
            <a:pPr marL="214124" indent="-214124">
              <a:spcBef>
                <a:spcPts val="900"/>
              </a:spcBef>
              <a:buFont typeface="Arial" panose="020B0604020202020204" pitchFamily="34" charset="0"/>
              <a:buChar char="•"/>
            </a:pPr>
            <a:r>
              <a:rPr lang="en-US" sz="2000" dirty="0" smtClean="0">
                <a:solidFill>
                  <a:prstClr val="black"/>
                </a:solidFill>
                <a:latin typeface="+mj-lt"/>
              </a:rPr>
              <a:t>Automated </a:t>
            </a:r>
            <a:r>
              <a:rPr lang="en-US" sz="2000" dirty="0">
                <a:solidFill>
                  <a:prstClr val="black"/>
                </a:solidFill>
                <a:latin typeface="+mj-lt"/>
              </a:rPr>
              <a:t>continuous  Integration,continuous deployment &amp; continuous testing where product suites were tested with strong promotion strategy.</a:t>
            </a:r>
          </a:p>
          <a:p>
            <a:pPr marL="214124" indent="-214124">
              <a:spcBef>
                <a:spcPts val="900"/>
              </a:spcBef>
              <a:buFont typeface="Arial" panose="020B0604020202020204" pitchFamily="34" charset="0"/>
              <a:buChar char="•"/>
            </a:pPr>
            <a:r>
              <a:rPr lang="en-US" sz="2000" dirty="0" smtClean="0">
                <a:solidFill>
                  <a:prstClr val="black"/>
                </a:solidFill>
                <a:latin typeface="+mj-lt"/>
              </a:rPr>
              <a:t>Spinnaker is used for Multi Cloud  Continuous  Deployments.</a:t>
            </a:r>
          </a:p>
          <a:p>
            <a:pPr marL="214124" indent="-214124">
              <a:spcBef>
                <a:spcPts val="900"/>
              </a:spcBef>
              <a:buFont typeface="Arial" panose="020B0604020202020204" pitchFamily="34" charset="0"/>
              <a:buChar char="•"/>
            </a:pPr>
            <a:r>
              <a:rPr lang="en-US" sz="2000" dirty="0" smtClean="0">
                <a:solidFill>
                  <a:prstClr val="black"/>
                </a:solidFill>
                <a:latin typeface="+mj-lt"/>
              </a:rPr>
              <a:t>Rancher is used for Fully managed  Kubernetes Clusters deployment on On-Premises.</a:t>
            </a:r>
          </a:p>
          <a:p>
            <a:pPr marL="214124" indent="-214124">
              <a:spcBef>
                <a:spcPts val="900"/>
              </a:spcBef>
              <a:buFont typeface="Arial" panose="020B0604020202020204" pitchFamily="34" charset="0"/>
              <a:buChar char="•"/>
            </a:pPr>
            <a:r>
              <a:rPr lang="en-US" sz="2000" dirty="0" smtClean="0">
                <a:solidFill>
                  <a:prstClr val="black"/>
                </a:solidFill>
                <a:latin typeface="+mj-lt"/>
              </a:rPr>
              <a:t>Supports for  Multi Cloud and Hybrid Deployments .</a:t>
            </a:r>
          </a:p>
          <a:p>
            <a:pPr marL="214124" indent="-214124">
              <a:spcBef>
                <a:spcPts val="900"/>
              </a:spcBef>
              <a:buFont typeface="Arial" panose="020B0604020202020204" pitchFamily="34" charset="0"/>
              <a:buChar char="•"/>
            </a:pPr>
            <a:r>
              <a:rPr lang="en-US" sz="2000" dirty="0" smtClean="0">
                <a:solidFill>
                  <a:prstClr val="black"/>
                </a:solidFill>
                <a:latin typeface="+mj-lt"/>
              </a:rPr>
              <a:t>Maintained single source of source code in all the Environments </a:t>
            </a:r>
            <a:endParaRPr lang="en-US" sz="2000" dirty="0">
              <a:solidFill>
                <a:prstClr val="black"/>
              </a:solidFill>
              <a:latin typeface="+mj-lt"/>
            </a:endParaRPr>
          </a:p>
          <a:p>
            <a:pPr marL="214124" indent="-214124">
              <a:spcBef>
                <a:spcPts val="900"/>
              </a:spcBef>
              <a:buFont typeface="Arial" panose="020B0604020202020204" pitchFamily="34" charset="0"/>
              <a:buChar char="•"/>
            </a:pPr>
            <a:r>
              <a:rPr lang="en-US" sz="2000" dirty="0" smtClean="0">
                <a:solidFill>
                  <a:prstClr val="black"/>
                </a:solidFill>
                <a:latin typeface="+mj-lt"/>
              </a:rPr>
              <a:t>Blue/Green or Canary  is Implemented deployment s for rolling  updates.</a:t>
            </a:r>
          </a:p>
        </p:txBody>
      </p:sp>
    </p:spTree>
    <p:extLst>
      <p:ext uri="{BB962C8B-B14F-4D97-AF65-F5344CB8AC3E}">
        <p14:creationId xmlns:p14="http://schemas.microsoft.com/office/powerpoint/2010/main" val="2583642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ounded Rectangle 143"/>
          <p:cNvSpPr/>
          <p:nvPr/>
        </p:nvSpPr>
        <p:spPr>
          <a:xfrm>
            <a:off x="16110050" y="2386101"/>
            <a:ext cx="964282" cy="68363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Shape">
            <a:extLst>
              <a:ext uri="{FF2B5EF4-FFF2-40B4-BE49-F238E27FC236}">
                <a16:creationId xmlns:a16="http://schemas.microsoft.com/office/drawing/2014/main" xmlns="" id="{356F7AE0-FA29-4EFD-A39E-DA6520821BFE}"/>
              </a:ext>
            </a:extLst>
          </p:cNvPr>
          <p:cNvSpPr/>
          <p:nvPr/>
        </p:nvSpPr>
        <p:spPr>
          <a:xfrm>
            <a:off x="1236363" y="2882623"/>
            <a:ext cx="6143816" cy="5843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lose/>
                <a:moveTo>
                  <a:pt x="0" y="10800"/>
                </a:moveTo>
                <a:cubicBezTo>
                  <a:pt x="0" y="16765"/>
                  <a:pt x="4835" y="21600"/>
                  <a:pt x="10800" y="21600"/>
                </a:cubicBezTo>
                <a:lnTo>
                  <a:pt x="10800" y="21600"/>
                </a:lnTo>
                <a:cubicBezTo>
                  <a:pt x="16765" y="21600"/>
                  <a:pt x="21600" y="16765"/>
                  <a:pt x="21600" y="10800"/>
                </a:cubicBezTo>
                <a:lnTo>
                  <a:pt x="21600" y="10800"/>
                </a:lnTo>
                <a:cubicBezTo>
                  <a:pt x="21600" y="4835"/>
                  <a:pt x="16765" y="0"/>
                  <a:pt x="10800" y="0"/>
                </a:cubicBezTo>
                <a:lnTo>
                  <a:pt x="10800" y="0"/>
                </a:lnTo>
                <a:cubicBezTo>
                  <a:pt x="4835" y="0"/>
                  <a:pt x="0" y="4835"/>
                  <a:pt x="0" y="10800"/>
                </a:cubicBezTo>
                <a:close/>
              </a:path>
            </a:pathLst>
          </a:custGeom>
          <a:gradFill>
            <a:gsLst>
              <a:gs pos="0">
                <a:schemeClr val="accent1"/>
              </a:gs>
              <a:gs pos="94000">
                <a:srgbClr val="EF4869"/>
              </a:gs>
            </a:gsLst>
            <a:lin ang="16519178"/>
          </a:gradFill>
          <a:ln w="12700">
            <a:miter lim="400000"/>
          </a:ln>
        </p:spPr>
        <p:txBody>
          <a:bodyPr lIns="0" tIns="0" rIns="0" bIns="0" anchor="ctr"/>
          <a:lstStyle/>
          <a:p>
            <a:pPr defTabSz="342900"/>
            <a:endParaRPr sz="900">
              <a:latin typeface="Helvetica"/>
              <a:cs typeface="Helvetica"/>
            </a:endParaRPr>
          </a:p>
        </p:txBody>
      </p:sp>
      <p:sp>
        <p:nvSpPr>
          <p:cNvPr id="3" name="Title 6">
            <a:extLst>
              <a:ext uri="{FF2B5EF4-FFF2-40B4-BE49-F238E27FC236}">
                <a16:creationId xmlns:a16="http://schemas.microsoft.com/office/drawing/2014/main" xmlns="" id="{0E54C19F-5E07-4E9E-9FA9-1B892720BFBE}"/>
              </a:ext>
            </a:extLst>
          </p:cNvPr>
          <p:cNvSpPr>
            <a:spLocks noGrp="1"/>
          </p:cNvSpPr>
          <p:nvPr>
            <p:ph type="title"/>
          </p:nvPr>
        </p:nvSpPr>
        <p:spPr>
          <a:xfrm>
            <a:off x="1228725" y="859262"/>
            <a:ext cx="13444622" cy="954107"/>
          </a:xfrm>
        </p:spPr>
        <p:txBody>
          <a:bodyPr/>
          <a:lstStyle/>
          <a:p>
            <a:pPr>
              <a:lnSpc>
                <a:spcPct val="100000"/>
              </a:lnSpc>
            </a:pPr>
            <a:r>
              <a:rPr lang="en-US" sz="3000" dirty="0" smtClean="0"/>
              <a:t>Case Study4 -– </a:t>
            </a:r>
            <a:r>
              <a:rPr lang="en-US" sz="2800" dirty="0"/>
              <a:t>SAAS based Custom Product Electric </a:t>
            </a:r>
            <a:r>
              <a:rPr lang="en-US" sz="2800" dirty="0" smtClean="0"/>
              <a:t>Company- </a:t>
            </a:r>
            <a:r>
              <a:rPr lang="en-US" sz="2800" dirty="0"/>
              <a:t>YoKOGawa </a:t>
            </a:r>
            <a:r>
              <a:rPr lang="en-US" sz="2800" dirty="0" smtClean="0"/>
              <a:t/>
            </a:r>
            <a:br>
              <a:rPr lang="en-US" sz="2800" dirty="0" smtClean="0"/>
            </a:br>
            <a:r>
              <a:rPr lang="en-US" sz="2800" dirty="0"/>
              <a:t> </a:t>
            </a:r>
            <a:r>
              <a:rPr lang="en-US" sz="2800" dirty="0" smtClean="0"/>
              <a:t>                                                             </a:t>
            </a:r>
            <a:r>
              <a:rPr lang="en-US" sz="3000" dirty="0" smtClean="0"/>
              <a:t>Technology USED</a:t>
            </a:r>
            <a:endParaRPr lang="en-GB" sz="3000" dirty="0"/>
          </a:p>
        </p:txBody>
      </p:sp>
      <p:pic>
        <p:nvPicPr>
          <p:cNvPr id="140" name="Picture 16" descr="C:\Documents and Settings\asia\Desktop\other-features--notifications-shadow.png">
            <a:extLst>
              <a:ext uri="{FF2B5EF4-FFF2-40B4-BE49-F238E27FC236}">
                <a16:creationId xmlns:a16="http://schemas.microsoft.com/office/drawing/2014/main" xmlns="" id="{0515277D-6981-4ECB-AE20-A880B55742D1}"/>
              </a:ext>
            </a:extLst>
          </p:cNvPr>
          <p:cNvPicPr>
            <a:picLocks noChangeAspect="1" noChangeArrowheads="1"/>
          </p:cNvPicPr>
          <p:nvPr/>
        </p:nvPicPr>
        <p:blipFill rotWithShape="1">
          <a:blip r:embed="rId2"/>
          <a:srcRect l="24520"/>
          <a:stretch/>
        </p:blipFill>
        <p:spPr bwMode="auto">
          <a:xfrm flipH="1">
            <a:off x="4191896" y="2386101"/>
            <a:ext cx="2108894" cy="6836383"/>
          </a:xfrm>
          <a:prstGeom prst="rect">
            <a:avLst/>
          </a:prstGeom>
          <a:noFill/>
        </p:spPr>
      </p:pic>
      <p:sp>
        <p:nvSpPr>
          <p:cNvPr id="117" name="Freeform 33">
            <a:extLst>
              <a:ext uri="{FF2B5EF4-FFF2-40B4-BE49-F238E27FC236}">
                <a16:creationId xmlns:a16="http://schemas.microsoft.com/office/drawing/2014/main" xmlns="" id="{3186C76C-67D9-4371-A1D1-7F74D373B266}"/>
              </a:ext>
            </a:extLst>
          </p:cNvPr>
          <p:cNvSpPr/>
          <p:nvPr/>
        </p:nvSpPr>
        <p:spPr>
          <a:xfrm>
            <a:off x="3791701" y="1819179"/>
            <a:ext cx="13099745" cy="7970227"/>
          </a:xfrm>
          <a:custGeom>
            <a:avLst/>
            <a:gdLst>
              <a:gd name="connsiteX0" fmla="*/ 202094 w 19811999"/>
              <a:gd name="connsiteY0" fmla="*/ 0 h 13711556"/>
              <a:gd name="connsiteX1" fmla="*/ 19811999 w 19811999"/>
              <a:gd name="connsiteY1" fmla="*/ 0 h 13711556"/>
              <a:gd name="connsiteX2" fmla="*/ 19811999 w 19811999"/>
              <a:gd name="connsiteY2" fmla="*/ 13711556 h 13711556"/>
              <a:gd name="connsiteX3" fmla="*/ 198293 w 19811999"/>
              <a:gd name="connsiteY3" fmla="*/ 13711556 h 13711556"/>
              <a:gd name="connsiteX4" fmla="*/ 196604 w 19811999"/>
              <a:gd name="connsiteY4" fmla="*/ 13702669 h 13711556"/>
              <a:gd name="connsiteX5" fmla="*/ 198293 w 19811999"/>
              <a:gd name="connsiteY5" fmla="*/ 13702669 h 13711556"/>
              <a:gd name="connsiteX6" fmla="*/ 635764 w 19811999"/>
              <a:gd name="connsiteY6" fmla="*/ 11852244 h 13711556"/>
              <a:gd name="connsiteX7" fmla="*/ 1153889 w 19811999"/>
              <a:gd name="connsiteY7" fmla="*/ 10926714 h 13711556"/>
              <a:gd name="connsiteX8" fmla="*/ 1689748 w 19811999"/>
              <a:gd name="connsiteY8" fmla="*/ 10276684 h 13711556"/>
              <a:gd name="connsiteX9" fmla="*/ 2137776 w 19811999"/>
              <a:gd name="connsiteY9" fmla="*/ 9813284 h 13711556"/>
              <a:gd name="connsiteX10" fmla="*/ 2545688 w 19811999"/>
              <a:gd name="connsiteY10" fmla="*/ 9391781 h 13711556"/>
              <a:gd name="connsiteX11" fmla="*/ 3508884 w 19811999"/>
              <a:gd name="connsiteY11" fmla="*/ 7009398 h 13711556"/>
              <a:gd name="connsiteX12" fmla="*/ 2789337 w 19811999"/>
              <a:gd name="connsiteY12" fmla="*/ 4908865 h 13711556"/>
              <a:gd name="connsiteX13" fmla="*/ 1310550 w 19811999"/>
              <a:gd name="connsiteY13" fmla="*/ 3002577 h 13711556"/>
              <a:gd name="connsiteX14" fmla="*/ 1153044 w 19811999"/>
              <a:gd name="connsiteY14" fmla="*/ 2789286 h 13711556"/>
              <a:gd name="connsiteX15" fmla="*/ 525130 w 19811999"/>
              <a:gd name="connsiteY15" fmla="*/ 1591430 h 13711556"/>
              <a:gd name="connsiteX16" fmla="*/ 198293 w 19811999"/>
              <a:gd name="connsiteY16" fmla="*/ 13331 h 13711556"/>
              <a:gd name="connsiteX17" fmla="*/ 196182 w 19811999"/>
              <a:gd name="connsiteY17" fmla="*/ 13331 h 13711556"/>
              <a:gd name="connsiteX18" fmla="*/ 0 w 19811999"/>
              <a:gd name="connsiteY18" fmla="*/ 0 h 13711556"/>
              <a:gd name="connsiteX19" fmla="*/ 202094 w 19811999"/>
              <a:gd name="connsiteY19" fmla="*/ 0 h 13711556"/>
              <a:gd name="connsiteX20" fmla="*/ 0 w 19811999"/>
              <a:gd name="connsiteY20" fmla="*/ 623 h 1371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11999" h="13711556">
                <a:moveTo>
                  <a:pt x="202094" y="0"/>
                </a:moveTo>
                <a:lnTo>
                  <a:pt x="19811999" y="0"/>
                </a:lnTo>
                <a:lnTo>
                  <a:pt x="19811999" y="13711556"/>
                </a:lnTo>
                <a:lnTo>
                  <a:pt x="198293" y="13711556"/>
                </a:lnTo>
                <a:lnTo>
                  <a:pt x="196604" y="13702669"/>
                </a:lnTo>
                <a:cubicBezTo>
                  <a:pt x="197027" y="13702669"/>
                  <a:pt x="197871" y="13702669"/>
                  <a:pt x="198293" y="13702669"/>
                </a:cubicBezTo>
                <a:cubicBezTo>
                  <a:pt x="232075" y="13060257"/>
                  <a:pt x="381981" y="12433715"/>
                  <a:pt x="635764" y="11852244"/>
                </a:cubicBezTo>
                <a:cubicBezTo>
                  <a:pt x="776802" y="11527864"/>
                  <a:pt x="950355" y="11218084"/>
                  <a:pt x="1153889" y="10926714"/>
                </a:cubicBezTo>
                <a:cubicBezTo>
                  <a:pt x="1314351" y="10697553"/>
                  <a:pt x="1492971" y="10480453"/>
                  <a:pt x="1689748" y="10276684"/>
                </a:cubicBezTo>
                <a:lnTo>
                  <a:pt x="2137776" y="9813284"/>
                </a:lnTo>
                <a:lnTo>
                  <a:pt x="2545688" y="9391781"/>
                </a:lnTo>
                <a:cubicBezTo>
                  <a:pt x="3163468" y="8752543"/>
                  <a:pt x="3508884" y="7898110"/>
                  <a:pt x="3508884" y="7009398"/>
                </a:cubicBezTo>
                <a:cubicBezTo>
                  <a:pt x="3508884" y="6248915"/>
                  <a:pt x="3255944" y="5510014"/>
                  <a:pt x="2789337" y="4908865"/>
                </a:cubicBezTo>
                <a:lnTo>
                  <a:pt x="1310550" y="3002577"/>
                </a:lnTo>
                <a:cubicBezTo>
                  <a:pt x="1256078" y="2932750"/>
                  <a:pt x="1203716" y="2861653"/>
                  <a:pt x="1153044" y="2789286"/>
                </a:cubicBezTo>
                <a:cubicBezTo>
                  <a:pt x="892504" y="2416027"/>
                  <a:pt x="682214" y="2013568"/>
                  <a:pt x="525130" y="1591430"/>
                </a:cubicBezTo>
                <a:cubicBezTo>
                  <a:pt x="338065" y="1087403"/>
                  <a:pt x="227008" y="555445"/>
                  <a:pt x="198293" y="13331"/>
                </a:cubicBezTo>
                <a:cubicBezTo>
                  <a:pt x="197449" y="13331"/>
                  <a:pt x="197027" y="13331"/>
                  <a:pt x="196182" y="13331"/>
                </a:cubicBezTo>
                <a:close/>
                <a:moveTo>
                  <a:pt x="0" y="0"/>
                </a:moveTo>
                <a:lnTo>
                  <a:pt x="202094" y="0"/>
                </a:lnTo>
                <a:lnTo>
                  <a:pt x="0" y="623"/>
                </a:lnTo>
                <a:close/>
              </a:path>
            </a:pathLst>
          </a:custGeom>
          <a:solidFill>
            <a:srgbClr val="F2F4F9"/>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algn="ctr" defTabSz="438150" hangingPunct="0"/>
            <a:endParaRPr lang="en-US" sz="3000">
              <a:solidFill>
                <a:srgbClr val="FFFFFF"/>
              </a:solidFill>
              <a:effectLst>
                <a:outerShdw blurRad="38100" dist="12700" dir="5400000" rotWithShape="0">
                  <a:srgbClr val="000000">
                    <a:alpha val="50000"/>
                  </a:srgbClr>
                </a:outerShdw>
              </a:effectLst>
              <a:latin typeface="Arial" panose="020B0604020202020204" pitchFamily="34" charset="0"/>
              <a:cs typeface="Arial" panose="020B0604020202020204" pitchFamily="34" charset="0"/>
              <a:sym typeface="Gill Sans"/>
            </a:endParaRPr>
          </a:p>
        </p:txBody>
      </p:sp>
      <p:sp>
        <p:nvSpPr>
          <p:cNvPr id="142" name="Rectangle 141"/>
          <p:cNvSpPr/>
          <p:nvPr/>
        </p:nvSpPr>
        <p:spPr>
          <a:xfrm>
            <a:off x="6508125" y="2911194"/>
            <a:ext cx="9389573" cy="5786199"/>
          </a:xfrm>
          <a:prstGeom prst="rect">
            <a:avLst/>
          </a:prstGeom>
        </p:spPr>
        <p:txBody>
          <a:bodyPr wrap="square" anchor="ctr">
            <a:spAutoFit/>
          </a:bodyPr>
          <a:lstStyle/>
          <a:p>
            <a:pPr>
              <a:spcBef>
                <a:spcPts val="1200"/>
              </a:spcBef>
              <a:spcAft>
                <a:spcPts val="600"/>
              </a:spcAft>
            </a:pPr>
            <a:r>
              <a:rPr lang="en-US" sz="2000" b="1" dirty="0" smtClean="0">
                <a:latin typeface="+mj-lt"/>
              </a:rPr>
              <a:t>Container &amp; Orchestration</a:t>
            </a:r>
            <a:r>
              <a:rPr lang="en-US" sz="2000" dirty="0">
                <a:latin typeface="+mj-lt"/>
              </a:rPr>
              <a:t>: Docker</a:t>
            </a:r>
            <a:r>
              <a:rPr lang="en-US" sz="2000" dirty="0" smtClean="0">
                <a:latin typeface="+mj-lt"/>
              </a:rPr>
              <a:t>, Kubernetes, AKS, Cisco Vsphere, EKS, Helm,Istio,Opa</a:t>
            </a:r>
            <a:endParaRPr lang="en-US" sz="2000" dirty="0">
              <a:latin typeface="+mj-lt"/>
            </a:endParaRPr>
          </a:p>
          <a:p>
            <a:pPr>
              <a:spcBef>
                <a:spcPts val="1200"/>
              </a:spcBef>
              <a:spcAft>
                <a:spcPts val="600"/>
              </a:spcAft>
            </a:pPr>
            <a:r>
              <a:rPr lang="en-US" sz="2000" b="1" dirty="0" smtClean="0">
                <a:latin typeface="+mj-lt"/>
              </a:rPr>
              <a:t>Continuous Integration:</a:t>
            </a:r>
            <a:r>
              <a:rPr lang="en-US" sz="2000" dirty="0" smtClean="0">
                <a:latin typeface="+mj-lt"/>
              </a:rPr>
              <a:t> </a:t>
            </a:r>
            <a:r>
              <a:rPr lang="en-US" sz="2000" dirty="0">
                <a:latin typeface="+mj-lt"/>
              </a:rPr>
              <a:t>Jenkins</a:t>
            </a:r>
            <a:endParaRPr lang="en-US" sz="2000" dirty="0" smtClean="0">
              <a:latin typeface="+mj-lt"/>
            </a:endParaRPr>
          </a:p>
          <a:p>
            <a:pPr>
              <a:spcBef>
                <a:spcPts val="1200"/>
              </a:spcBef>
              <a:spcAft>
                <a:spcPts val="600"/>
              </a:spcAft>
            </a:pPr>
            <a:r>
              <a:rPr lang="en-US" sz="2000" b="1" dirty="0" smtClean="0">
                <a:latin typeface="+mj-lt"/>
              </a:rPr>
              <a:t>Continuous Deployment:</a:t>
            </a:r>
            <a:r>
              <a:rPr lang="en-US" sz="2000" dirty="0" smtClean="0">
                <a:latin typeface="+mj-lt"/>
              </a:rPr>
              <a:t> Spinnaker</a:t>
            </a:r>
          </a:p>
          <a:p>
            <a:pPr>
              <a:spcBef>
                <a:spcPts val="1200"/>
              </a:spcBef>
              <a:spcAft>
                <a:spcPts val="600"/>
              </a:spcAft>
            </a:pPr>
            <a:r>
              <a:rPr lang="en-US" sz="2000" b="1" dirty="0" smtClean="0">
                <a:latin typeface="+mj-lt"/>
              </a:rPr>
              <a:t>SCM: </a:t>
            </a:r>
            <a:r>
              <a:rPr lang="en-US" sz="2000" dirty="0" smtClean="0">
                <a:latin typeface="+mj-lt"/>
              </a:rPr>
              <a:t>Github</a:t>
            </a:r>
            <a:endParaRPr lang="en-US" sz="2000" dirty="0">
              <a:latin typeface="+mj-lt"/>
            </a:endParaRPr>
          </a:p>
          <a:p>
            <a:pPr>
              <a:spcBef>
                <a:spcPts val="1200"/>
              </a:spcBef>
              <a:spcAft>
                <a:spcPts val="600"/>
              </a:spcAft>
            </a:pPr>
            <a:r>
              <a:rPr lang="en-US" sz="2000" b="1" dirty="0">
                <a:latin typeface="+mj-lt"/>
              </a:rPr>
              <a:t>Platform</a:t>
            </a:r>
            <a:r>
              <a:rPr lang="en-US" sz="2000" dirty="0" smtClean="0">
                <a:latin typeface="+mj-lt"/>
              </a:rPr>
              <a:t>: Azure, AWS, On-Premises </a:t>
            </a:r>
            <a:endParaRPr lang="en-US" sz="2000" dirty="0">
              <a:latin typeface="+mj-lt"/>
            </a:endParaRPr>
          </a:p>
          <a:p>
            <a:pPr>
              <a:spcBef>
                <a:spcPts val="1200"/>
              </a:spcBef>
              <a:spcAft>
                <a:spcPts val="600"/>
              </a:spcAft>
            </a:pPr>
            <a:r>
              <a:rPr lang="en-US" sz="2000" b="1" dirty="0">
                <a:latin typeface="+mj-lt"/>
              </a:rPr>
              <a:t>Configuration Management </a:t>
            </a:r>
            <a:r>
              <a:rPr lang="en-US" sz="2000" b="1" dirty="0" smtClean="0">
                <a:latin typeface="+mj-lt"/>
              </a:rPr>
              <a:t>Tools</a:t>
            </a:r>
            <a:r>
              <a:rPr lang="en-US" sz="2000" dirty="0" smtClean="0">
                <a:latin typeface="+mj-lt"/>
              </a:rPr>
              <a:t>: Ansible, Terraform,Confd, HashiCorp Vault</a:t>
            </a:r>
            <a:endParaRPr lang="en-US" sz="2000" dirty="0">
              <a:latin typeface="+mj-lt"/>
            </a:endParaRPr>
          </a:p>
          <a:p>
            <a:pPr>
              <a:spcBef>
                <a:spcPts val="1200"/>
              </a:spcBef>
              <a:spcAft>
                <a:spcPts val="600"/>
              </a:spcAft>
            </a:pPr>
            <a:r>
              <a:rPr lang="en-US" sz="2000" b="1" dirty="0">
                <a:latin typeface="+mj-lt"/>
              </a:rPr>
              <a:t>Operating System</a:t>
            </a:r>
            <a:r>
              <a:rPr lang="en-US" sz="2000" b="1" dirty="0" smtClean="0">
                <a:latin typeface="+mj-lt"/>
              </a:rPr>
              <a:t>:</a:t>
            </a:r>
            <a:r>
              <a:rPr lang="en-US" sz="2000" dirty="0" smtClean="0">
                <a:latin typeface="+mj-lt"/>
              </a:rPr>
              <a:t> Windows/Linux </a:t>
            </a:r>
            <a:r>
              <a:rPr lang="en-US" sz="2000" dirty="0">
                <a:latin typeface="+mj-lt"/>
              </a:rPr>
              <a:t>Servers</a:t>
            </a:r>
          </a:p>
          <a:p>
            <a:pPr>
              <a:spcBef>
                <a:spcPts val="1200"/>
              </a:spcBef>
              <a:spcAft>
                <a:spcPts val="600"/>
              </a:spcAft>
            </a:pPr>
            <a:r>
              <a:rPr lang="en-US" sz="2000" b="1" dirty="0">
                <a:latin typeface="+mj-lt"/>
              </a:rPr>
              <a:t>Languages/Scripting</a:t>
            </a:r>
            <a:r>
              <a:rPr lang="en-US" sz="2000" b="1" dirty="0" smtClean="0">
                <a:latin typeface="+mj-lt"/>
              </a:rPr>
              <a:t>:</a:t>
            </a:r>
            <a:r>
              <a:rPr lang="en-US" sz="2000" dirty="0" smtClean="0">
                <a:latin typeface="+mj-lt"/>
              </a:rPr>
              <a:t> .Net,  Angular</a:t>
            </a:r>
          </a:p>
          <a:p>
            <a:pPr>
              <a:spcBef>
                <a:spcPts val="1200"/>
              </a:spcBef>
              <a:spcAft>
                <a:spcPts val="600"/>
              </a:spcAft>
            </a:pPr>
            <a:r>
              <a:rPr lang="en-US" sz="2000" b="1" dirty="0" smtClean="0">
                <a:latin typeface="+mj-lt"/>
              </a:rPr>
              <a:t>RDBMS/NO SQL:</a:t>
            </a:r>
            <a:r>
              <a:rPr lang="en-US" sz="2000" dirty="0" smtClean="0">
                <a:latin typeface="+mj-lt"/>
              </a:rPr>
              <a:t> PostgreSQL, Cassandra, InfluxDB, MangoDB,</a:t>
            </a:r>
          </a:p>
          <a:p>
            <a:pPr>
              <a:spcBef>
                <a:spcPts val="1200"/>
              </a:spcBef>
              <a:spcAft>
                <a:spcPts val="600"/>
              </a:spcAft>
            </a:pPr>
            <a:r>
              <a:rPr lang="en-US" sz="2000" b="1" dirty="0" smtClean="0">
                <a:latin typeface="+mj-lt"/>
              </a:rPr>
              <a:t>Storage: </a:t>
            </a:r>
            <a:r>
              <a:rPr lang="en-US" sz="2000" dirty="0" smtClean="0">
                <a:latin typeface="+mj-lt"/>
              </a:rPr>
              <a:t>Azure Cloud Storage, NFS, MinIO</a:t>
            </a:r>
            <a:endParaRPr lang="en-US" sz="2000" dirty="0">
              <a:latin typeface="+mj-lt"/>
            </a:endParaRPr>
          </a:p>
          <a:p>
            <a:pPr>
              <a:spcBef>
                <a:spcPts val="1200"/>
              </a:spcBef>
              <a:spcAft>
                <a:spcPts val="600"/>
              </a:spcAft>
            </a:pPr>
            <a:r>
              <a:rPr lang="en-US" sz="2000" b="1" dirty="0" smtClean="0">
                <a:latin typeface="+mj-lt"/>
              </a:rPr>
              <a:t>Monitoring </a:t>
            </a:r>
            <a:r>
              <a:rPr lang="en-US" sz="2000" b="1" dirty="0">
                <a:latin typeface="+mj-lt"/>
              </a:rPr>
              <a:t>Tools:</a:t>
            </a:r>
            <a:r>
              <a:rPr lang="en-US" sz="2000" dirty="0">
                <a:latin typeface="+mj-lt"/>
              </a:rPr>
              <a:t> </a:t>
            </a:r>
            <a:r>
              <a:rPr lang="en-US" sz="2000" dirty="0" smtClean="0">
                <a:latin typeface="+mj-lt"/>
              </a:rPr>
              <a:t>Prometheus, Grafana, ElasticSearch, KIALA, Rancher</a:t>
            </a:r>
            <a:endParaRPr lang="en-US" sz="2000" dirty="0">
              <a:latin typeface="+mj-lt"/>
            </a:endParaRPr>
          </a:p>
        </p:txBody>
      </p:sp>
      <p:sp>
        <p:nvSpPr>
          <p:cNvPr id="143" name="Rounded Rectangle 142"/>
          <p:cNvSpPr/>
          <p:nvPr/>
        </p:nvSpPr>
        <p:spPr>
          <a:xfrm flipH="1">
            <a:off x="4970990" y="2386101"/>
            <a:ext cx="11355185" cy="6836383"/>
          </a:xfrm>
          <a:prstGeom prst="roundRect">
            <a:avLst>
              <a:gd name="adj" fmla="val 4021"/>
            </a:avLst>
          </a:prstGeom>
          <a:noFill/>
          <a:ln>
            <a:gradFill flip="none" rotWithShape="1">
              <a:gsLst>
                <a:gs pos="0">
                  <a:schemeClr val="bg2">
                    <a:alpha val="0"/>
                  </a:schemeClr>
                </a:gs>
                <a:gs pos="50000">
                  <a:schemeClr val="accent2"/>
                </a:gs>
                <a:gs pos="100000">
                  <a:schemeClr val="accent2"/>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07895" y="5840676"/>
            <a:ext cx="2819298" cy="769441"/>
          </a:xfrm>
          <a:prstGeom prst="rect">
            <a:avLst/>
          </a:prstGeom>
        </p:spPr>
        <p:txBody>
          <a:bodyPr wrap="none">
            <a:spAutoFit/>
          </a:bodyPr>
          <a:lstStyle/>
          <a:p>
            <a:pPr algn="ctr"/>
            <a:r>
              <a:rPr lang="en-US" sz="4400" b="1" dirty="0" smtClean="0">
                <a:solidFill>
                  <a:schemeClr val="bg2"/>
                </a:solidFill>
                <a:latin typeface="+mj-lt"/>
              </a:rPr>
              <a:t>Technology</a:t>
            </a:r>
            <a:endParaRPr lang="en-US" sz="4400" b="1" dirty="0">
              <a:solidFill>
                <a:schemeClr val="bg2"/>
              </a:solidFill>
              <a:latin typeface="+mj-lt"/>
            </a:endParaRPr>
          </a:p>
        </p:txBody>
      </p:sp>
      <p:sp>
        <p:nvSpPr>
          <p:cNvPr id="12" name="Freeform 303"/>
          <p:cNvSpPr>
            <a:spLocks noEditPoints="1"/>
          </p:cNvSpPr>
          <p:nvPr/>
        </p:nvSpPr>
        <p:spPr bwMode="auto">
          <a:xfrm>
            <a:off x="3429001" y="4778868"/>
            <a:ext cx="882234" cy="879248"/>
          </a:xfrm>
          <a:custGeom>
            <a:avLst/>
            <a:gdLst/>
            <a:ahLst/>
            <a:cxnLst>
              <a:cxn ang="0">
                <a:pos x="131" y="153"/>
              </a:cxn>
              <a:cxn ang="0">
                <a:pos x="129" y="160"/>
              </a:cxn>
              <a:cxn ang="0">
                <a:pos x="132" y="167"/>
              </a:cxn>
              <a:cxn ang="0">
                <a:pos x="141" y="169"/>
              </a:cxn>
              <a:cxn ang="0">
                <a:pos x="148" y="161"/>
              </a:cxn>
              <a:cxn ang="0">
                <a:pos x="142" y="151"/>
              </a:cxn>
              <a:cxn ang="0">
                <a:pos x="168" y="12"/>
              </a:cxn>
              <a:cxn ang="0">
                <a:pos x="164" y="15"/>
              </a:cxn>
              <a:cxn ang="0">
                <a:pos x="162" y="23"/>
              </a:cxn>
              <a:cxn ang="0">
                <a:pos x="173" y="27"/>
              </a:cxn>
              <a:cxn ang="0">
                <a:pos x="175" y="23"/>
              </a:cxn>
              <a:cxn ang="0">
                <a:pos x="177" y="16"/>
              </a:cxn>
              <a:cxn ang="0">
                <a:pos x="168" y="12"/>
              </a:cxn>
              <a:cxn ang="0">
                <a:pos x="134" y="15"/>
              </a:cxn>
              <a:cxn ang="0">
                <a:pos x="138" y="27"/>
              </a:cxn>
              <a:cxn ang="0">
                <a:pos x="144" y="26"/>
              </a:cxn>
              <a:cxn ang="0">
                <a:pos x="147" y="22"/>
              </a:cxn>
              <a:cxn ang="0">
                <a:pos x="142" y="12"/>
              </a:cxn>
              <a:cxn ang="0">
                <a:pos x="109" y="12"/>
              </a:cxn>
              <a:cxn ang="0">
                <a:pos x="103" y="23"/>
              </a:cxn>
              <a:cxn ang="0">
                <a:pos x="111" y="27"/>
              </a:cxn>
              <a:cxn ang="0">
                <a:pos x="115" y="25"/>
              </a:cxn>
              <a:cxn ang="0">
                <a:pos x="116" y="16"/>
              </a:cxn>
              <a:cxn ang="0">
                <a:pos x="109" y="12"/>
              </a:cxn>
              <a:cxn ang="0">
                <a:pos x="11" y="0"/>
              </a:cxn>
              <a:cxn ang="0">
                <a:pos x="188" y="2"/>
              </a:cxn>
              <a:cxn ang="0">
                <a:pos x="193" y="151"/>
              </a:cxn>
              <a:cxn ang="0">
                <a:pos x="188" y="156"/>
              </a:cxn>
              <a:cxn ang="0">
                <a:pos x="171" y="154"/>
              </a:cxn>
              <a:cxn ang="0">
                <a:pos x="168" y="150"/>
              </a:cxn>
              <a:cxn ang="0">
                <a:pos x="170" y="144"/>
              </a:cxn>
              <a:cxn ang="0">
                <a:pos x="174" y="141"/>
              </a:cxn>
              <a:cxn ang="0">
                <a:pos x="178" y="38"/>
              </a:cxn>
              <a:cxn ang="0">
                <a:pos x="16" y="141"/>
              </a:cxn>
              <a:cxn ang="0">
                <a:pos x="103" y="134"/>
              </a:cxn>
              <a:cxn ang="0">
                <a:pos x="96" y="120"/>
              </a:cxn>
              <a:cxn ang="0">
                <a:pos x="70" y="117"/>
              </a:cxn>
              <a:cxn ang="0">
                <a:pos x="57" y="98"/>
              </a:cxn>
              <a:cxn ang="0">
                <a:pos x="59" y="72"/>
              </a:cxn>
              <a:cxn ang="0">
                <a:pos x="62" y="76"/>
              </a:cxn>
              <a:cxn ang="0">
                <a:pos x="70" y="88"/>
              </a:cxn>
              <a:cxn ang="0">
                <a:pos x="77" y="98"/>
              </a:cxn>
              <a:cxn ang="0">
                <a:pos x="90" y="95"/>
              </a:cxn>
              <a:cxn ang="0">
                <a:pos x="99" y="91"/>
              </a:cxn>
              <a:cxn ang="0">
                <a:pos x="105" y="84"/>
              </a:cxn>
              <a:cxn ang="0">
                <a:pos x="99" y="65"/>
              </a:cxn>
              <a:cxn ang="0">
                <a:pos x="105" y="53"/>
              </a:cxn>
              <a:cxn ang="0">
                <a:pos x="124" y="69"/>
              </a:cxn>
              <a:cxn ang="0">
                <a:pos x="126" y="94"/>
              </a:cxn>
              <a:cxn ang="0">
                <a:pos x="119" y="104"/>
              </a:cxn>
              <a:cxn ang="0">
                <a:pos x="151" y="146"/>
              </a:cxn>
              <a:cxn ang="0">
                <a:pos x="155" y="153"/>
              </a:cxn>
              <a:cxn ang="0">
                <a:pos x="155" y="167"/>
              </a:cxn>
              <a:cxn ang="0">
                <a:pos x="142" y="177"/>
              </a:cxn>
              <a:cxn ang="0">
                <a:pos x="125" y="173"/>
              </a:cxn>
              <a:cxn ang="0">
                <a:pos x="118" y="160"/>
              </a:cxn>
              <a:cxn ang="0">
                <a:pos x="11" y="156"/>
              </a:cxn>
              <a:cxn ang="0">
                <a:pos x="1" y="148"/>
              </a:cxn>
              <a:cxn ang="0">
                <a:pos x="1" y="127"/>
              </a:cxn>
              <a:cxn ang="0">
                <a:pos x="3" y="4"/>
              </a:cxn>
              <a:cxn ang="0">
                <a:pos x="7" y="0"/>
              </a:cxn>
            </a:cxnLst>
            <a:rect l="0" t="0" r="r" b="b"/>
            <a:pathLst>
              <a:path w="193" h="177">
                <a:moveTo>
                  <a:pt x="134" y="151"/>
                </a:moveTo>
                <a:lnTo>
                  <a:pt x="131" y="153"/>
                </a:lnTo>
                <a:lnTo>
                  <a:pt x="129" y="156"/>
                </a:lnTo>
                <a:lnTo>
                  <a:pt x="129" y="160"/>
                </a:lnTo>
                <a:lnTo>
                  <a:pt x="131" y="164"/>
                </a:lnTo>
                <a:lnTo>
                  <a:pt x="132" y="167"/>
                </a:lnTo>
                <a:lnTo>
                  <a:pt x="135" y="169"/>
                </a:lnTo>
                <a:lnTo>
                  <a:pt x="141" y="169"/>
                </a:lnTo>
                <a:lnTo>
                  <a:pt x="145" y="167"/>
                </a:lnTo>
                <a:lnTo>
                  <a:pt x="148" y="161"/>
                </a:lnTo>
                <a:lnTo>
                  <a:pt x="145" y="153"/>
                </a:lnTo>
                <a:lnTo>
                  <a:pt x="142" y="151"/>
                </a:lnTo>
                <a:lnTo>
                  <a:pt x="134" y="151"/>
                </a:lnTo>
                <a:close/>
                <a:moveTo>
                  <a:pt x="168" y="12"/>
                </a:moveTo>
                <a:lnTo>
                  <a:pt x="165" y="13"/>
                </a:lnTo>
                <a:lnTo>
                  <a:pt x="164" y="15"/>
                </a:lnTo>
                <a:lnTo>
                  <a:pt x="162" y="17"/>
                </a:lnTo>
                <a:lnTo>
                  <a:pt x="162" y="23"/>
                </a:lnTo>
                <a:lnTo>
                  <a:pt x="167" y="27"/>
                </a:lnTo>
                <a:lnTo>
                  <a:pt x="173" y="27"/>
                </a:lnTo>
                <a:lnTo>
                  <a:pt x="174" y="25"/>
                </a:lnTo>
                <a:lnTo>
                  <a:pt x="175" y="23"/>
                </a:lnTo>
                <a:lnTo>
                  <a:pt x="177" y="20"/>
                </a:lnTo>
                <a:lnTo>
                  <a:pt x="177" y="16"/>
                </a:lnTo>
                <a:lnTo>
                  <a:pt x="173" y="12"/>
                </a:lnTo>
                <a:lnTo>
                  <a:pt x="168" y="12"/>
                </a:lnTo>
                <a:close/>
                <a:moveTo>
                  <a:pt x="139" y="12"/>
                </a:moveTo>
                <a:lnTo>
                  <a:pt x="134" y="15"/>
                </a:lnTo>
                <a:lnTo>
                  <a:pt x="134" y="23"/>
                </a:lnTo>
                <a:lnTo>
                  <a:pt x="138" y="27"/>
                </a:lnTo>
                <a:lnTo>
                  <a:pt x="141" y="27"/>
                </a:lnTo>
                <a:lnTo>
                  <a:pt x="144" y="26"/>
                </a:lnTo>
                <a:lnTo>
                  <a:pt x="145" y="25"/>
                </a:lnTo>
                <a:lnTo>
                  <a:pt x="147" y="22"/>
                </a:lnTo>
                <a:lnTo>
                  <a:pt x="147" y="16"/>
                </a:lnTo>
                <a:lnTo>
                  <a:pt x="142" y="12"/>
                </a:lnTo>
                <a:lnTo>
                  <a:pt x="139" y="12"/>
                </a:lnTo>
                <a:close/>
                <a:moveTo>
                  <a:pt x="109" y="12"/>
                </a:moveTo>
                <a:lnTo>
                  <a:pt x="103" y="15"/>
                </a:lnTo>
                <a:lnTo>
                  <a:pt x="103" y="23"/>
                </a:lnTo>
                <a:lnTo>
                  <a:pt x="108" y="27"/>
                </a:lnTo>
                <a:lnTo>
                  <a:pt x="111" y="27"/>
                </a:lnTo>
                <a:lnTo>
                  <a:pt x="113" y="26"/>
                </a:lnTo>
                <a:lnTo>
                  <a:pt x="115" y="25"/>
                </a:lnTo>
                <a:lnTo>
                  <a:pt x="116" y="22"/>
                </a:lnTo>
                <a:lnTo>
                  <a:pt x="116" y="16"/>
                </a:lnTo>
                <a:lnTo>
                  <a:pt x="112" y="12"/>
                </a:lnTo>
                <a:lnTo>
                  <a:pt x="109" y="12"/>
                </a:lnTo>
                <a:close/>
                <a:moveTo>
                  <a:pt x="7" y="0"/>
                </a:moveTo>
                <a:lnTo>
                  <a:pt x="11" y="0"/>
                </a:lnTo>
                <a:lnTo>
                  <a:pt x="62" y="2"/>
                </a:lnTo>
                <a:lnTo>
                  <a:pt x="188" y="2"/>
                </a:lnTo>
                <a:lnTo>
                  <a:pt x="193" y="7"/>
                </a:lnTo>
                <a:lnTo>
                  <a:pt x="193" y="151"/>
                </a:lnTo>
                <a:lnTo>
                  <a:pt x="191" y="154"/>
                </a:lnTo>
                <a:lnTo>
                  <a:pt x="188" y="156"/>
                </a:lnTo>
                <a:lnTo>
                  <a:pt x="174" y="156"/>
                </a:lnTo>
                <a:lnTo>
                  <a:pt x="171" y="154"/>
                </a:lnTo>
                <a:lnTo>
                  <a:pt x="170" y="153"/>
                </a:lnTo>
                <a:lnTo>
                  <a:pt x="168" y="150"/>
                </a:lnTo>
                <a:lnTo>
                  <a:pt x="168" y="147"/>
                </a:lnTo>
                <a:lnTo>
                  <a:pt x="170" y="144"/>
                </a:lnTo>
                <a:lnTo>
                  <a:pt x="171" y="143"/>
                </a:lnTo>
                <a:lnTo>
                  <a:pt x="174" y="141"/>
                </a:lnTo>
                <a:lnTo>
                  <a:pt x="178" y="141"/>
                </a:lnTo>
                <a:lnTo>
                  <a:pt x="178" y="38"/>
                </a:lnTo>
                <a:lnTo>
                  <a:pt x="16" y="38"/>
                </a:lnTo>
                <a:lnTo>
                  <a:pt x="16" y="141"/>
                </a:lnTo>
                <a:lnTo>
                  <a:pt x="108" y="141"/>
                </a:lnTo>
                <a:lnTo>
                  <a:pt x="103" y="134"/>
                </a:lnTo>
                <a:lnTo>
                  <a:pt x="101" y="127"/>
                </a:lnTo>
                <a:lnTo>
                  <a:pt x="96" y="120"/>
                </a:lnTo>
                <a:lnTo>
                  <a:pt x="82" y="121"/>
                </a:lnTo>
                <a:lnTo>
                  <a:pt x="70" y="117"/>
                </a:lnTo>
                <a:lnTo>
                  <a:pt x="62" y="108"/>
                </a:lnTo>
                <a:lnTo>
                  <a:pt x="57" y="98"/>
                </a:lnTo>
                <a:lnTo>
                  <a:pt x="56" y="85"/>
                </a:lnTo>
                <a:lnTo>
                  <a:pt x="59" y="72"/>
                </a:lnTo>
                <a:lnTo>
                  <a:pt x="62" y="75"/>
                </a:lnTo>
                <a:lnTo>
                  <a:pt x="62" y="76"/>
                </a:lnTo>
                <a:lnTo>
                  <a:pt x="67" y="82"/>
                </a:lnTo>
                <a:lnTo>
                  <a:pt x="70" y="88"/>
                </a:lnTo>
                <a:lnTo>
                  <a:pt x="75" y="94"/>
                </a:lnTo>
                <a:lnTo>
                  <a:pt x="77" y="98"/>
                </a:lnTo>
                <a:lnTo>
                  <a:pt x="86" y="95"/>
                </a:lnTo>
                <a:lnTo>
                  <a:pt x="90" y="95"/>
                </a:lnTo>
                <a:lnTo>
                  <a:pt x="95" y="94"/>
                </a:lnTo>
                <a:lnTo>
                  <a:pt x="99" y="91"/>
                </a:lnTo>
                <a:lnTo>
                  <a:pt x="102" y="87"/>
                </a:lnTo>
                <a:lnTo>
                  <a:pt x="105" y="84"/>
                </a:lnTo>
                <a:lnTo>
                  <a:pt x="108" y="79"/>
                </a:lnTo>
                <a:lnTo>
                  <a:pt x="99" y="65"/>
                </a:lnTo>
                <a:lnTo>
                  <a:pt x="92" y="51"/>
                </a:lnTo>
                <a:lnTo>
                  <a:pt x="105" y="53"/>
                </a:lnTo>
                <a:lnTo>
                  <a:pt x="116" y="59"/>
                </a:lnTo>
                <a:lnTo>
                  <a:pt x="124" y="69"/>
                </a:lnTo>
                <a:lnTo>
                  <a:pt x="128" y="81"/>
                </a:lnTo>
                <a:lnTo>
                  <a:pt x="126" y="94"/>
                </a:lnTo>
                <a:lnTo>
                  <a:pt x="125" y="98"/>
                </a:lnTo>
                <a:lnTo>
                  <a:pt x="119" y="104"/>
                </a:lnTo>
                <a:lnTo>
                  <a:pt x="148" y="143"/>
                </a:lnTo>
                <a:lnTo>
                  <a:pt x="151" y="146"/>
                </a:lnTo>
                <a:lnTo>
                  <a:pt x="152" y="150"/>
                </a:lnTo>
                <a:lnTo>
                  <a:pt x="155" y="153"/>
                </a:lnTo>
                <a:lnTo>
                  <a:pt x="157" y="157"/>
                </a:lnTo>
                <a:lnTo>
                  <a:pt x="155" y="167"/>
                </a:lnTo>
                <a:lnTo>
                  <a:pt x="149" y="174"/>
                </a:lnTo>
                <a:lnTo>
                  <a:pt x="142" y="177"/>
                </a:lnTo>
                <a:lnTo>
                  <a:pt x="134" y="177"/>
                </a:lnTo>
                <a:lnTo>
                  <a:pt x="125" y="173"/>
                </a:lnTo>
                <a:lnTo>
                  <a:pt x="119" y="164"/>
                </a:lnTo>
                <a:lnTo>
                  <a:pt x="118" y="160"/>
                </a:lnTo>
                <a:lnTo>
                  <a:pt x="115" y="156"/>
                </a:lnTo>
                <a:lnTo>
                  <a:pt x="11" y="156"/>
                </a:lnTo>
                <a:lnTo>
                  <a:pt x="4" y="154"/>
                </a:lnTo>
                <a:lnTo>
                  <a:pt x="1" y="148"/>
                </a:lnTo>
                <a:lnTo>
                  <a:pt x="0" y="138"/>
                </a:lnTo>
                <a:lnTo>
                  <a:pt x="1" y="127"/>
                </a:lnTo>
                <a:lnTo>
                  <a:pt x="1" y="6"/>
                </a:lnTo>
                <a:lnTo>
                  <a:pt x="3" y="4"/>
                </a:lnTo>
                <a:lnTo>
                  <a:pt x="4" y="2"/>
                </a:lnTo>
                <a:lnTo>
                  <a:pt x="7" y="0"/>
                </a:lnTo>
                <a:close/>
              </a:path>
            </a:pathLst>
          </a:custGeom>
          <a:solidFill>
            <a:schemeClr val="bg2"/>
          </a:solidFill>
          <a:ln w="0">
            <a:noFill/>
            <a:prstDash val="solid"/>
            <a:round/>
            <a:headEnd/>
            <a:tailEnd/>
          </a:ln>
        </p:spPr>
        <p:txBody>
          <a:bodyPr vert="horz" wrap="square" lIns="64008" tIns="32004" rIns="64008" bIns="32004" numCol="1" anchor="t" anchorCtr="0" compatLnSpc="1">
            <a:prstTxWarp prst="textNoShape">
              <a:avLst/>
            </a:prstTxWarp>
          </a:bodyPr>
          <a:lstStyle/>
          <a:p>
            <a:endParaRPr lang="en-US"/>
          </a:p>
        </p:txBody>
      </p:sp>
    </p:spTree>
    <p:extLst>
      <p:ext uri="{BB962C8B-B14F-4D97-AF65-F5344CB8AC3E}">
        <p14:creationId xmlns:p14="http://schemas.microsoft.com/office/powerpoint/2010/main" val="2494636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724" y="583660"/>
            <a:ext cx="15501939" cy="984885"/>
          </a:xfrm>
        </p:spPr>
        <p:txBody>
          <a:bodyPr/>
          <a:lstStyle/>
          <a:p>
            <a:pPr>
              <a:lnSpc>
                <a:spcPct val="100000"/>
              </a:lnSpc>
            </a:pPr>
            <a:r>
              <a:rPr lang="en-US" sz="3200" dirty="0"/>
              <a:t>Case </a:t>
            </a:r>
            <a:r>
              <a:rPr lang="en-US" sz="3200" dirty="0" smtClean="0"/>
              <a:t>Study 4 - </a:t>
            </a:r>
            <a:r>
              <a:rPr lang="en-US" sz="3200" dirty="0"/>
              <a:t>- SAAS based Custom Product Electric </a:t>
            </a:r>
            <a:r>
              <a:rPr lang="en-US" sz="3200" dirty="0" smtClean="0"/>
              <a:t>Company -YoKOGawa </a:t>
            </a:r>
            <a:br>
              <a:rPr lang="en-US" sz="3200" dirty="0" smtClean="0"/>
            </a:br>
            <a:r>
              <a:rPr lang="en-US" sz="3200" dirty="0"/>
              <a:t>	</a:t>
            </a:r>
            <a:r>
              <a:rPr lang="en-US" sz="3200" dirty="0" smtClean="0"/>
              <a:t>			Architecture</a:t>
            </a:r>
            <a:endParaRPr 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9861"/>
            <a:ext cx="15421707" cy="8335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068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725" y="826176"/>
            <a:ext cx="15327752" cy="984885"/>
          </a:xfrm>
        </p:spPr>
        <p:txBody>
          <a:bodyPr/>
          <a:lstStyle/>
          <a:p>
            <a:pPr>
              <a:lnSpc>
                <a:spcPct val="100000"/>
              </a:lnSpc>
            </a:pPr>
            <a:r>
              <a:rPr lang="en-US" sz="3200" dirty="0"/>
              <a:t>Case </a:t>
            </a:r>
            <a:r>
              <a:rPr lang="en-US" sz="3200" dirty="0" smtClean="0"/>
              <a:t>Study4 - </a:t>
            </a:r>
            <a:r>
              <a:rPr lang="en-US" sz="3200" dirty="0"/>
              <a:t>- SAAS based Custom Product Electric </a:t>
            </a:r>
            <a:r>
              <a:rPr lang="en-US" sz="3200" dirty="0" smtClean="0"/>
              <a:t> Company -YoKOGawa 				Benefits</a:t>
            </a:r>
            <a:endParaRPr lang="en-US" sz="3200" dirty="0"/>
          </a:p>
        </p:txBody>
      </p:sp>
      <p:sp>
        <p:nvSpPr>
          <p:cNvPr id="37" name="Rectangle: Rounded Corners 7">
            <a:extLst>
              <a:ext uri="{FF2B5EF4-FFF2-40B4-BE49-F238E27FC236}">
                <a16:creationId xmlns:a16="http://schemas.microsoft.com/office/drawing/2014/main" xmlns="" id="{C005A441-DD2E-4F66-B188-7F2FD51FA0C6}"/>
              </a:ext>
            </a:extLst>
          </p:cNvPr>
          <p:cNvSpPr/>
          <p:nvPr/>
        </p:nvSpPr>
        <p:spPr>
          <a:xfrm>
            <a:off x="4332035" y="2514732"/>
            <a:ext cx="2909526" cy="3074393"/>
          </a:xfrm>
          <a:prstGeom prst="roundRect">
            <a:avLst>
              <a:gd name="adj" fmla="val 12157"/>
            </a:avLst>
          </a:prstGeom>
          <a:solidFill>
            <a:srgbClr val="2450A3"/>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dirty="0">
              <a:solidFill>
                <a:srgbClr val="FFFFFF"/>
              </a:solidFill>
              <a:latin typeface="Arial" panose="020B0604020202020204" pitchFamily="34" charset="0"/>
              <a:cs typeface="Arial" panose="020B0604020202020204" pitchFamily="34" charset="0"/>
            </a:endParaRPr>
          </a:p>
        </p:txBody>
      </p:sp>
      <p:sp>
        <p:nvSpPr>
          <p:cNvPr id="38" name="Rectangle: Rounded Corners 8">
            <a:extLst>
              <a:ext uri="{FF2B5EF4-FFF2-40B4-BE49-F238E27FC236}">
                <a16:creationId xmlns:a16="http://schemas.microsoft.com/office/drawing/2014/main" xmlns="" id="{719731C5-9A63-477F-80A2-479456DB030D}"/>
              </a:ext>
            </a:extLst>
          </p:cNvPr>
          <p:cNvSpPr/>
          <p:nvPr/>
        </p:nvSpPr>
        <p:spPr>
          <a:xfrm>
            <a:off x="4138864" y="2748632"/>
            <a:ext cx="3275712" cy="2606592"/>
          </a:xfrm>
          <a:prstGeom prst="roundRect">
            <a:avLst>
              <a:gd name="adj" fmla="val 12157"/>
            </a:avLst>
          </a:prstGeom>
          <a:solidFill>
            <a:schemeClr val="bg1"/>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xmlns="" id="{84BCC55F-2860-446A-B790-8205DB550CA9}"/>
              </a:ext>
            </a:extLst>
          </p:cNvPr>
          <p:cNvSpPr/>
          <p:nvPr/>
        </p:nvSpPr>
        <p:spPr>
          <a:xfrm>
            <a:off x="4471364" y="3405597"/>
            <a:ext cx="2610712" cy="1292662"/>
          </a:xfrm>
          <a:prstGeom prst="rect">
            <a:avLst/>
          </a:prstGeom>
        </p:spPr>
        <p:txBody>
          <a:bodyPr wrap="square" lIns="182880" tIns="91440" rIns="182880" bIns="91440" anchor="ctr">
            <a:spAutoFit/>
          </a:bodyPr>
          <a:lstStyle/>
          <a:p>
            <a:pPr algn="ctr">
              <a:defRPr/>
            </a:pPr>
            <a:r>
              <a:rPr lang="en-US" sz="2400" kern="0" dirty="0">
                <a:latin typeface="+mj-lt"/>
                <a:cs typeface="Arial" panose="020B0604020202020204" pitchFamily="34" charset="0"/>
              </a:rPr>
              <a:t>Reduced </a:t>
            </a:r>
            <a:r>
              <a:rPr lang="en-US" sz="2400" kern="0" dirty="0" smtClean="0">
                <a:latin typeface="+mj-lt"/>
                <a:cs typeface="Arial" panose="020B0604020202020204" pitchFamily="34" charset="0"/>
              </a:rPr>
              <a:t>Deployment and Release time</a:t>
            </a:r>
            <a:endParaRPr lang="en-US" sz="2400" kern="0" dirty="0">
              <a:latin typeface="+mj-lt"/>
              <a:cs typeface="Arial" panose="020B0604020202020204" pitchFamily="34" charset="0"/>
            </a:endParaRPr>
          </a:p>
        </p:txBody>
      </p:sp>
      <p:sp>
        <p:nvSpPr>
          <p:cNvPr id="41" name="Rectangle: Rounded Corners 11">
            <a:extLst>
              <a:ext uri="{FF2B5EF4-FFF2-40B4-BE49-F238E27FC236}">
                <a16:creationId xmlns:a16="http://schemas.microsoft.com/office/drawing/2014/main" xmlns="" id="{39F13A3D-E83A-41D6-B734-4CD0447EED15}"/>
              </a:ext>
            </a:extLst>
          </p:cNvPr>
          <p:cNvSpPr/>
          <p:nvPr/>
        </p:nvSpPr>
        <p:spPr>
          <a:xfrm>
            <a:off x="7947779" y="2514732"/>
            <a:ext cx="2909526" cy="3074393"/>
          </a:xfrm>
          <a:prstGeom prst="roundRect">
            <a:avLst>
              <a:gd name="adj" fmla="val 12157"/>
            </a:avLst>
          </a:prstGeom>
          <a:solidFill>
            <a:srgbClr val="EF4869"/>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42" name="Rectangle: Rounded Corners 12">
            <a:extLst>
              <a:ext uri="{FF2B5EF4-FFF2-40B4-BE49-F238E27FC236}">
                <a16:creationId xmlns:a16="http://schemas.microsoft.com/office/drawing/2014/main" xmlns="" id="{D52AC15E-87F2-48D9-B574-474B21386A61}"/>
              </a:ext>
            </a:extLst>
          </p:cNvPr>
          <p:cNvSpPr/>
          <p:nvPr/>
        </p:nvSpPr>
        <p:spPr>
          <a:xfrm>
            <a:off x="7764686" y="2750411"/>
            <a:ext cx="3275712" cy="2606592"/>
          </a:xfrm>
          <a:prstGeom prst="roundRect">
            <a:avLst>
              <a:gd name="adj" fmla="val 12157"/>
            </a:avLst>
          </a:prstGeom>
          <a:solidFill>
            <a:schemeClr val="bg1"/>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xmlns="" id="{5D9BD976-F58B-482F-A837-24260B32886C}"/>
              </a:ext>
            </a:extLst>
          </p:cNvPr>
          <p:cNvSpPr/>
          <p:nvPr/>
        </p:nvSpPr>
        <p:spPr>
          <a:xfrm>
            <a:off x="8034709" y="3774929"/>
            <a:ext cx="2715518" cy="553998"/>
          </a:xfrm>
          <a:prstGeom prst="rect">
            <a:avLst/>
          </a:prstGeom>
        </p:spPr>
        <p:txBody>
          <a:bodyPr wrap="square" lIns="182880" tIns="91440" rIns="182880" bIns="91440" anchor="ctr">
            <a:spAutoFit/>
          </a:bodyPr>
          <a:lstStyle/>
          <a:p>
            <a:pPr algn="ctr">
              <a:defRPr/>
            </a:pPr>
            <a:r>
              <a:rPr lang="en-IN" sz="2400" kern="0" dirty="0">
                <a:latin typeface="+mj-lt"/>
                <a:cs typeface="Arial" panose="020B0604020202020204" pitchFamily="34" charset="0"/>
              </a:rPr>
              <a:t>Saved </a:t>
            </a:r>
            <a:r>
              <a:rPr lang="en-IN" sz="2400" kern="0" dirty="0" smtClean="0">
                <a:latin typeface="+mj-lt"/>
                <a:cs typeface="Arial" panose="020B0604020202020204" pitchFamily="34" charset="0"/>
              </a:rPr>
              <a:t>45% </a:t>
            </a:r>
            <a:r>
              <a:rPr lang="en-IN" sz="2400" kern="0" dirty="0">
                <a:latin typeface="+mj-lt"/>
                <a:cs typeface="Arial" panose="020B0604020202020204" pitchFamily="34" charset="0"/>
              </a:rPr>
              <a:t>cost</a:t>
            </a:r>
          </a:p>
        </p:txBody>
      </p:sp>
      <p:sp>
        <p:nvSpPr>
          <p:cNvPr id="45" name="Rectangle: Rounded Corners 15">
            <a:extLst>
              <a:ext uri="{FF2B5EF4-FFF2-40B4-BE49-F238E27FC236}">
                <a16:creationId xmlns:a16="http://schemas.microsoft.com/office/drawing/2014/main" xmlns="" id="{EAFFA942-B822-4FBA-9FEE-C67053965C9F}"/>
              </a:ext>
            </a:extLst>
          </p:cNvPr>
          <p:cNvSpPr/>
          <p:nvPr/>
        </p:nvSpPr>
        <p:spPr>
          <a:xfrm>
            <a:off x="12022919" y="2516510"/>
            <a:ext cx="2909526" cy="3074393"/>
          </a:xfrm>
          <a:prstGeom prst="roundRect">
            <a:avLst>
              <a:gd name="adj" fmla="val 12157"/>
            </a:avLst>
          </a:prstGeom>
          <a:solidFill>
            <a:srgbClr val="22BDB6"/>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46" name="Rectangle: Rounded Corners 16">
            <a:extLst>
              <a:ext uri="{FF2B5EF4-FFF2-40B4-BE49-F238E27FC236}">
                <a16:creationId xmlns:a16="http://schemas.microsoft.com/office/drawing/2014/main" xmlns="" id="{8C2B7CF4-A810-47C9-A2F0-9CF169BE0F98}"/>
              </a:ext>
            </a:extLst>
          </p:cNvPr>
          <p:cNvSpPr/>
          <p:nvPr/>
        </p:nvSpPr>
        <p:spPr>
          <a:xfrm>
            <a:off x="11829750" y="2750410"/>
            <a:ext cx="3275712" cy="2606592"/>
          </a:xfrm>
          <a:prstGeom prst="roundRect">
            <a:avLst>
              <a:gd name="adj" fmla="val 12157"/>
            </a:avLst>
          </a:prstGeom>
          <a:solidFill>
            <a:schemeClr val="bg1"/>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xmlns="" id="{56E01AAC-D91B-49C1-B189-138BA0DA9E7F}"/>
              </a:ext>
            </a:extLst>
          </p:cNvPr>
          <p:cNvSpPr/>
          <p:nvPr/>
        </p:nvSpPr>
        <p:spPr>
          <a:xfrm>
            <a:off x="12176133" y="3407375"/>
            <a:ext cx="2582946" cy="1292662"/>
          </a:xfrm>
          <a:prstGeom prst="rect">
            <a:avLst/>
          </a:prstGeom>
        </p:spPr>
        <p:txBody>
          <a:bodyPr wrap="square" lIns="182880" tIns="91440" rIns="182880" bIns="91440" anchor="ctr">
            <a:spAutoFit/>
          </a:bodyPr>
          <a:lstStyle/>
          <a:p>
            <a:pPr algn="ctr">
              <a:defRPr/>
            </a:pPr>
            <a:r>
              <a:rPr lang="en-US" sz="2400" kern="0" dirty="0" smtClean="0">
                <a:latin typeface="+mj-lt"/>
                <a:cs typeface="Arial" panose="020B0604020202020204" pitchFamily="34" charset="0"/>
              </a:rPr>
              <a:t>Centralized Infrastructure Goverance</a:t>
            </a:r>
            <a:endParaRPr lang="en-US" sz="2400" kern="0" dirty="0">
              <a:latin typeface="+mj-lt"/>
              <a:cs typeface="Arial" panose="020B0604020202020204" pitchFamily="34" charset="0"/>
            </a:endParaRPr>
          </a:p>
        </p:txBody>
      </p:sp>
      <p:sp>
        <p:nvSpPr>
          <p:cNvPr id="66" name="Rectangle: Rounded Corners 8">
            <a:extLst>
              <a:ext uri="{FF2B5EF4-FFF2-40B4-BE49-F238E27FC236}">
                <a16:creationId xmlns:a16="http://schemas.microsoft.com/office/drawing/2014/main" xmlns="" id="{719731C5-9A63-477F-80A2-479456DB030D}"/>
              </a:ext>
            </a:extLst>
          </p:cNvPr>
          <p:cNvSpPr/>
          <p:nvPr/>
        </p:nvSpPr>
        <p:spPr>
          <a:xfrm>
            <a:off x="4266176" y="2849939"/>
            <a:ext cx="3021087" cy="2403978"/>
          </a:xfrm>
          <a:prstGeom prst="roundRect">
            <a:avLst>
              <a:gd name="adj" fmla="val 12157"/>
            </a:avLst>
          </a:prstGeom>
          <a:noFill/>
          <a:ln>
            <a:solidFill>
              <a:schemeClr val="tx2"/>
            </a:solidFill>
            <a:prstDash val="dash"/>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68" name="Rectangle: Rounded Corners 8">
            <a:extLst>
              <a:ext uri="{FF2B5EF4-FFF2-40B4-BE49-F238E27FC236}">
                <a16:creationId xmlns:a16="http://schemas.microsoft.com/office/drawing/2014/main" xmlns="" id="{719731C5-9A63-477F-80A2-479456DB030D}"/>
              </a:ext>
            </a:extLst>
          </p:cNvPr>
          <p:cNvSpPr/>
          <p:nvPr/>
        </p:nvSpPr>
        <p:spPr>
          <a:xfrm>
            <a:off x="7891998" y="2793657"/>
            <a:ext cx="3021087" cy="2403978"/>
          </a:xfrm>
          <a:prstGeom prst="roundRect">
            <a:avLst>
              <a:gd name="adj" fmla="val 12157"/>
            </a:avLst>
          </a:prstGeom>
          <a:noFill/>
          <a:ln>
            <a:solidFill>
              <a:schemeClr val="tx2"/>
            </a:solidFill>
            <a:prstDash val="dash"/>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69" name="Rectangle: Rounded Corners 8">
            <a:extLst>
              <a:ext uri="{FF2B5EF4-FFF2-40B4-BE49-F238E27FC236}">
                <a16:creationId xmlns:a16="http://schemas.microsoft.com/office/drawing/2014/main" xmlns="" id="{719731C5-9A63-477F-80A2-479456DB030D}"/>
              </a:ext>
            </a:extLst>
          </p:cNvPr>
          <p:cNvSpPr/>
          <p:nvPr/>
        </p:nvSpPr>
        <p:spPr>
          <a:xfrm>
            <a:off x="11957063" y="2851717"/>
            <a:ext cx="3021087" cy="2403978"/>
          </a:xfrm>
          <a:prstGeom prst="roundRect">
            <a:avLst>
              <a:gd name="adj" fmla="val 12157"/>
            </a:avLst>
          </a:prstGeom>
          <a:noFill/>
          <a:ln>
            <a:solidFill>
              <a:schemeClr val="tx2"/>
            </a:solidFill>
            <a:prstDash val="dash"/>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sp>
        <p:nvSpPr>
          <p:cNvPr id="71" name="Rectangle: Rounded Corners 8">
            <a:extLst>
              <a:ext uri="{FF2B5EF4-FFF2-40B4-BE49-F238E27FC236}">
                <a16:creationId xmlns:a16="http://schemas.microsoft.com/office/drawing/2014/main" xmlns="" id="{719731C5-9A63-477F-80A2-479456DB030D}"/>
              </a:ext>
            </a:extLst>
          </p:cNvPr>
          <p:cNvSpPr/>
          <p:nvPr/>
        </p:nvSpPr>
        <p:spPr>
          <a:xfrm>
            <a:off x="1461771" y="2750411"/>
            <a:ext cx="1785083" cy="2294596"/>
          </a:xfrm>
          <a:prstGeom prst="roundRect">
            <a:avLst>
              <a:gd name="adj" fmla="val 12157"/>
            </a:avLst>
          </a:prstGeom>
          <a:noFill/>
          <a:ln>
            <a:solidFill>
              <a:schemeClr val="tx2"/>
            </a:solidFill>
            <a:prstDash val="dash"/>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en-US" sz="2400">
              <a:solidFill>
                <a:srgbClr val="FFFFFF"/>
              </a:solidFill>
              <a:latin typeface="Arial" panose="020B0604020202020204" pitchFamily="34" charset="0"/>
              <a:cs typeface="Arial" panose="020B0604020202020204" pitchFamily="34" charset="0"/>
            </a:endParaRPr>
          </a:p>
        </p:txBody>
      </p:sp>
      <p:grpSp>
        <p:nvGrpSpPr>
          <p:cNvPr id="72" name="Google Shape;9377;p73"/>
          <p:cNvGrpSpPr/>
          <p:nvPr/>
        </p:nvGrpSpPr>
        <p:grpSpPr>
          <a:xfrm>
            <a:off x="1873803" y="3770112"/>
            <a:ext cx="961019" cy="960939"/>
            <a:chOff x="4628325" y="3599825"/>
            <a:chExt cx="295400" cy="295375"/>
          </a:xfrm>
          <a:solidFill>
            <a:schemeClr val="accent1"/>
          </a:solidFill>
        </p:grpSpPr>
        <p:sp>
          <p:nvSpPr>
            <p:cNvPr id="73" name="Google Shape;9378;p73"/>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79;p73"/>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380;p73"/>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81;p73"/>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82;p73"/>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83;p73"/>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84;p73"/>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85;p73"/>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86;p73"/>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87;p73"/>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88;p73"/>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9;p73"/>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Rectangle 84"/>
          <p:cNvSpPr/>
          <p:nvPr/>
        </p:nvSpPr>
        <p:spPr>
          <a:xfrm>
            <a:off x="1461771" y="2978150"/>
            <a:ext cx="1785083" cy="46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prstClr val="white"/>
                </a:solidFill>
                <a:latin typeface="+mj-lt"/>
              </a:rPr>
              <a:t>Benefits</a:t>
            </a:r>
          </a:p>
        </p:txBody>
      </p:sp>
    </p:spTree>
    <p:extLst>
      <p:ext uri="{BB962C8B-B14F-4D97-AF65-F5344CB8AC3E}">
        <p14:creationId xmlns:p14="http://schemas.microsoft.com/office/powerpoint/2010/main" val="2864282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8660598-17D7-4DF0-8DE2-1012842C8C53}"/>
              </a:ext>
            </a:extLst>
          </p:cNvPr>
          <p:cNvSpPr>
            <a:spLocks noGrp="1"/>
          </p:cNvSpPr>
          <p:nvPr>
            <p:ph type="title"/>
          </p:nvPr>
        </p:nvSpPr>
        <p:spPr/>
        <p:txBody>
          <a:bodyPr/>
          <a:lstStyle/>
          <a:p>
            <a:r>
              <a:rPr lang="pl-PL" dirty="0"/>
              <a:t>Thank you :)</a:t>
            </a:r>
            <a:endParaRPr lang="en-GB" dirty="0"/>
          </a:p>
        </p:txBody>
      </p:sp>
    </p:spTree>
    <p:extLst>
      <p:ext uri="{BB962C8B-B14F-4D97-AF65-F5344CB8AC3E}">
        <p14:creationId xmlns:p14="http://schemas.microsoft.com/office/powerpoint/2010/main" val="2690052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0E54C19F-5E07-4E9E-9FA9-1B892720BFBE}"/>
              </a:ext>
            </a:extLst>
          </p:cNvPr>
          <p:cNvSpPr>
            <a:spLocks noGrp="1"/>
          </p:cNvSpPr>
          <p:nvPr>
            <p:ph type="title"/>
          </p:nvPr>
        </p:nvSpPr>
        <p:spPr>
          <a:xfrm>
            <a:off x="1228724" y="666758"/>
            <a:ext cx="15501939" cy="1107996"/>
          </a:xfrm>
        </p:spPr>
        <p:txBody>
          <a:bodyPr/>
          <a:lstStyle/>
          <a:p>
            <a:pPr>
              <a:lnSpc>
                <a:spcPct val="100000"/>
              </a:lnSpc>
            </a:pPr>
            <a:r>
              <a:rPr lang="en-US" sz="3600" dirty="0"/>
              <a:t>Case </a:t>
            </a:r>
            <a:r>
              <a:rPr lang="en-US" sz="3600" dirty="0" smtClean="0"/>
              <a:t>Study 1 - </a:t>
            </a:r>
            <a:r>
              <a:rPr lang="en-US" sz="3600" dirty="0"/>
              <a:t>Migration to AWS on </a:t>
            </a:r>
            <a:r>
              <a:rPr lang="en-US" sz="3600" dirty="0" smtClean="0"/>
              <a:t>Containers - US </a:t>
            </a:r>
            <a:r>
              <a:rPr lang="en-US" sz="3600" dirty="0"/>
              <a:t>courseware </a:t>
            </a:r>
            <a:r>
              <a:rPr lang="en-US" sz="3600" dirty="0" smtClean="0"/>
              <a:t>				division </a:t>
            </a:r>
            <a:r>
              <a:rPr lang="en-US" sz="3600" dirty="0"/>
              <a:t>to a private equity Firm</a:t>
            </a:r>
            <a:endParaRPr lang="en-GB" sz="3600" dirty="0"/>
          </a:p>
        </p:txBody>
      </p:sp>
      <p:sp>
        <p:nvSpPr>
          <p:cNvPr id="61" name="Freeform 6">
            <a:extLst>
              <a:ext uri="{FF2B5EF4-FFF2-40B4-BE49-F238E27FC236}">
                <a16:creationId xmlns:a16="http://schemas.microsoft.com/office/drawing/2014/main" xmlns="" id="{85CE4EAD-6029-479D-8F7F-E8CED3EAA149}"/>
              </a:ext>
            </a:extLst>
          </p:cNvPr>
          <p:cNvSpPr>
            <a:spLocks/>
          </p:cNvSpPr>
          <p:nvPr/>
        </p:nvSpPr>
        <p:spPr bwMode="auto">
          <a:xfrm>
            <a:off x="9348788" y="2530447"/>
            <a:ext cx="607176" cy="212704"/>
          </a:xfrm>
          <a:custGeom>
            <a:avLst/>
            <a:gdLst>
              <a:gd name="T0" fmla="*/ 188 w 188"/>
              <a:gd name="T1" fmla="*/ 0 h 66"/>
              <a:gd name="T2" fmla="*/ 0 w 188"/>
              <a:gd name="T3" fmla="*/ 33 h 66"/>
              <a:gd name="T4" fmla="*/ 188 w 188"/>
              <a:gd name="T5" fmla="*/ 66 h 66"/>
              <a:gd name="T6" fmla="*/ 188 w 188"/>
              <a:gd name="T7" fmla="*/ 0 h 66"/>
            </a:gdLst>
            <a:ahLst/>
            <a:cxnLst>
              <a:cxn ang="0">
                <a:pos x="T0" y="T1"/>
              </a:cxn>
              <a:cxn ang="0">
                <a:pos x="T2" y="T3"/>
              </a:cxn>
              <a:cxn ang="0">
                <a:pos x="T4" y="T5"/>
              </a:cxn>
              <a:cxn ang="0">
                <a:pos x="T6" y="T7"/>
              </a:cxn>
            </a:cxnLst>
            <a:rect l="0" t="0" r="r" b="b"/>
            <a:pathLst>
              <a:path w="188" h="66">
                <a:moveTo>
                  <a:pt x="188" y="0"/>
                </a:moveTo>
                <a:cubicBezTo>
                  <a:pt x="84" y="0"/>
                  <a:pt x="0" y="15"/>
                  <a:pt x="0" y="33"/>
                </a:cubicBezTo>
                <a:cubicBezTo>
                  <a:pt x="0" y="51"/>
                  <a:pt x="84" y="66"/>
                  <a:pt x="188" y="66"/>
                </a:cubicBezTo>
                <a:lnTo>
                  <a:pt x="188"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62" name="Rectangle: Rounded Corners 6">
            <a:extLst>
              <a:ext uri="{FF2B5EF4-FFF2-40B4-BE49-F238E27FC236}">
                <a16:creationId xmlns:a16="http://schemas.microsoft.com/office/drawing/2014/main" xmlns="" id="{EE3DF753-B616-4827-AF80-2C60344B999A}"/>
              </a:ext>
            </a:extLst>
          </p:cNvPr>
          <p:cNvSpPr/>
          <p:nvPr/>
        </p:nvSpPr>
        <p:spPr>
          <a:xfrm>
            <a:off x="9605967" y="2090584"/>
            <a:ext cx="8305796" cy="7253881"/>
          </a:xfrm>
          <a:prstGeom prst="roundRect">
            <a:avLst>
              <a:gd name="adj" fmla="val 4667"/>
            </a:avLst>
          </a:prstGeom>
          <a:solidFill>
            <a:schemeClr val="bg2"/>
          </a:solidFill>
          <a:ln w="127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dirty="0">
                <a:solidFill>
                  <a:srgbClr val="4D4F53"/>
                </a:solidFill>
                <a:cs typeface="Arial" pitchFamily="34" charset="0"/>
              </a:rPr>
              <a:t> </a:t>
            </a:r>
          </a:p>
        </p:txBody>
      </p:sp>
      <p:sp>
        <p:nvSpPr>
          <p:cNvPr id="63" name="Freeform 8">
            <a:extLst>
              <a:ext uri="{FF2B5EF4-FFF2-40B4-BE49-F238E27FC236}">
                <a16:creationId xmlns:a16="http://schemas.microsoft.com/office/drawing/2014/main" xmlns="" id="{72F77783-F611-4C96-8484-773DF6EBB48B}"/>
              </a:ext>
            </a:extLst>
          </p:cNvPr>
          <p:cNvSpPr>
            <a:spLocks/>
          </p:cNvSpPr>
          <p:nvPr/>
        </p:nvSpPr>
        <p:spPr bwMode="auto">
          <a:xfrm>
            <a:off x="9348788" y="2636799"/>
            <a:ext cx="1834514" cy="1587552"/>
          </a:xfrm>
          <a:custGeom>
            <a:avLst/>
            <a:gdLst>
              <a:gd name="T0" fmla="*/ 389 w 616"/>
              <a:gd name="T1" fmla="*/ 32 h 491"/>
              <a:gd name="T2" fmla="*/ 183 w 616"/>
              <a:gd name="T3" fmla="*/ 32 h 491"/>
              <a:gd name="T4" fmla="*/ 0 w 616"/>
              <a:gd name="T5" fmla="*/ 0 h 491"/>
              <a:gd name="T6" fmla="*/ 0 w 616"/>
              <a:gd name="T7" fmla="*/ 458 h 491"/>
              <a:gd name="T8" fmla="*/ 183 w 616"/>
              <a:gd name="T9" fmla="*/ 491 h 491"/>
              <a:gd name="T10" fmla="*/ 386 w 616"/>
              <a:gd name="T11" fmla="*/ 491 h 491"/>
              <a:gd name="T12" fmla="*/ 386 w 616"/>
              <a:gd name="T13" fmla="*/ 491 h 491"/>
              <a:gd name="T14" fmla="*/ 389 w 616"/>
              <a:gd name="T15" fmla="*/ 491 h 491"/>
              <a:gd name="T16" fmla="*/ 389 w 616"/>
              <a:gd name="T17" fmla="*/ 491 h 491"/>
              <a:gd name="T18" fmla="*/ 616 w 616"/>
              <a:gd name="T19" fmla="*/ 262 h 491"/>
              <a:gd name="T20" fmla="*/ 389 w 616"/>
              <a:gd name="T21" fmla="*/ 3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491">
                <a:moveTo>
                  <a:pt x="389" y="32"/>
                </a:moveTo>
                <a:cubicBezTo>
                  <a:pt x="183" y="32"/>
                  <a:pt x="183" y="32"/>
                  <a:pt x="183" y="32"/>
                </a:cubicBezTo>
                <a:cubicBezTo>
                  <a:pt x="81" y="32"/>
                  <a:pt x="0" y="17"/>
                  <a:pt x="0" y="0"/>
                </a:cubicBezTo>
                <a:cubicBezTo>
                  <a:pt x="0" y="458"/>
                  <a:pt x="0" y="458"/>
                  <a:pt x="0" y="458"/>
                </a:cubicBezTo>
                <a:cubicBezTo>
                  <a:pt x="0" y="476"/>
                  <a:pt x="81" y="491"/>
                  <a:pt x="183" y="491"/>
                </a:cubicBezTo>
                <a:cubicBezTo>
                  <a:pt x="386" y="491"/>
                  <a:pt x="386" y="491"/>
                  <a:pt x="386" y="491"/>
                </a:cubicBezTo>
                <a:cubicBezTo>
                  <a:pt x="386" y="491"/>
                  <a:pt x="386" y="491"/>
                  <a:pt x="386" y="491"/>
                </a:cubicBezTo>
                <a:cubicBezTo>
                  <a:pt x="389" y="491"/>
                  <a:pt x="389" y="491"/>
                  <a:pt x="389" y="491"/>
                </a:cubicBezTo>
                <a:cubicBezTo>
                  <a:pt x="389" y="491"/>
                  <a:pt x="389" y="491"/>
                  <a:pt x="389" y="491"/>
                </a:cubicBezTo>
                <a:cubicBezTo>
                  <a:pt x="515" y="490"/>
                  <a:pt x="616" y="388"/>
                  <a:pt x="616" y="262"/>
                </a:cubicBezTo>
                <a:cubicBezTo>
                  <a:pt x="616" y="136"/>
                  <a:pt x="515" y="34"/>
                  <a:pt x="389" y="32"/>
                </a:cubicBez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63">
            <a:extLst>
              <a:ext uri="{FF2B5EF4-FFF2-40B4-BE49-F238E27FC236}">
                <a16:creationId xmlns:a16="http://schemas.microsoft.com/office/drawing/2014/main" xmlns="" id="{4002239D-4900-4356-9281-BA79E2BE33B3}"/>
              </a:ext>
            </a:extLst>
          </p:cNvPr>
          <p:cNvSpPr>
            <a:spLocks/>
          </p:cNvSpPr>
          <p:nvPr/>
        </p:nvSpPr>
        <p:spPr bwMode="auto">
          <a:xfrm flipH="1">
            <a:off x="9605968" y="8570859"/>
            <a:ext cx="1371600" cy="175966"/>
          </a:xfrm>
          <a:custGeom>
            <a:avLst/>
            <a:gdLst>
              <a:gd name="T0" fmla="*/ 25 w 836"/>
              <a:gd name="T1" fmla="*/ 4 h 55"/>
              <a:gd name="T2" fmla="*/ 816 w 836"/>
              <a:gd name="T3" fmla="*/ 4 h 55"/>
              <a:gd name="T4" fmla="*/ 836 w 836"/>
              <a:gd name="T5" fmla="*/ 0 h 55"/>
              <a:gd name="T6" fmla="*/ 836 w 836"/>
              <a:gd name="T7" fmla="*/ 51 h 55"/>
              <a:gd name="T8" fmla="*/ 816 w 836"/>
              <a:gd name="T9" fmla="*/ 55 h 55"/>
              <a:gd name="T10" fmla="*/ 25 w 836"/>
              <a:gd name="T11" fmla="*/ 55 h 55"/>
              <a:gd name="T12" fmla="*/ 25 w 836"/>
              <a:gd name="T13" fmla="*/ 55 h 55"/>
              <a:gd name="T14" fmla="*/ 25 w 836"/>
              <a:gd name="T15" fmla="*/ 55 h 55"/>
              <a:gd name="T16" fmla="*/ 25 w 836"/>
              <a:gd name="T17" fmla="*/ 55 h 55"/>
              <a:gd name="T18" fmla="*/ 0 w 836"/>
              <a:gd name="T19" fmla="*/ 30 h 55"/>
              <a:gd name="T20" fmla="*/ 25 w 836"/>
              <a:gd name="T21"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6" h="55">
                <a:moveTo>
                  <a:pt x="25" y="4"/>
                </a:moveTo>
                <a:cubicBezTo>
                  <a:pt x="816" y="4"/>
                  <a:pt x="816" y="4"/>
                  <a:pt x="816" y="4"/>
                </a:cubicBezTo>
                <a:cubicBezTo>
                  <a:pt x="827" y="4"/>
                  <a:pt x="836" y="2"/>
                  <a:pt x="836" y="0"/>
                </a:cubicBezTo>
                <a:cubicBezTo>
                  <a:pt x="836" y="51"/>
                  <a:pt x="836" y="51"/>
                  <a:pt x="836" y="51"/>
                </a:cubicBezTo>
                <a:cubicBezTo>
                  <a:pt x="836" y="53"/>
                  <a:pt x="827" y="55"/>
                  <a:pt x="816" y="55"/>
                </a:cubicBezTo>
                <a:cubicBezTo>
                  <a:pt x="25" y="55"/>
                  <a:pt x="25" y="55"/>
                  <a:pt x="25" y="55"/>
                </a:cubicBezTo>
                <a:cubicBezTo>
                  <a:pt x="25" y="55"/>
                  <a:pt x="25" y="55"/>
                  <a:pt x="25" y="55"/>
                </a:cubicBezTo>
                <a:cubicBezTo>
                  <a:pt x="25" y="55"/>
                  <a:pt x="25" y="55"/>
                  <a:pt x="25" y="55"/>
                </a:cubicBezTo>
                <a:cubicBezTo>
                  <a:pt x="25" y="55"/>
                  <a:pt x="25" y="55"/>
                  <a:pt x="25" y="55"/>
                </a:cubicBezTo>
                <a:cubicBezTo>
                  <a:pt x="11" y="55"/>
                  <a:pt x="0" y="43"/>
                  <a:pt x="0" y="30"/>
                </a:cubicBezTo>
                <a:cubicBezTo>
                  <a:pt x="0" y="15"/>
                  <a:pt x="11" y="4"/>
                  <a:pt x="2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Isosceles Triangle 64">
            <a:extLst>
              <a:ext uri="{FF2B5EF4-FFF2-40B4-BE49-F238E27FC236}">
                <a16:creationId xmlns:a16="http://schemas.microsoft.com/office/drawing/2014/main" xmlns="" id="{1CB0118B-BEC5-474F-976A-1BC2B696DEFA}"/>
              </a:ext>
            </a:extLst>
          </p:cNvPr>
          <p:cNvSpPr/>
          <p:nvPr/>
        </p:nvSpPr>
        <p:spPr>
          <a:xfrm rot="5400000">
            <a:off x="8827932" y="5879207"/>
            <a:ext cx="2915838" cy="1322546"/>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448143" y="3188015"/>
            <a:ext cx="1646605" cy="584775"/>
          </a:xfrm>
          <a:prstGeom prst="rect">
            <a:avLst/>
          </a:prstGeom>
        </p:spPr>
        <p:txBody>
          <a:bodyPr wrap="none">
            <a:spAutoFit/>
          </a:bodyPr>
          <a:lstStyle/>
          <a:p>
            <a:pPr algn="ctr"/>
            <a:r>
              <a:rPr lang="en-US" sz="3200" b="1" dirty="0">
                <a:solidFill>
                  <a:schemeClr val="bg2"/>
                </a:solidFill>
                <a:latin typeface="+mj-lt"/>
              </a:rPr>
              <a:t>Features</a:t>
            </a:r>
          </a:p>
        </p:txBody>
      </p:sp>
      <p:sp>
        <p:nvSpPr>
          <p:cNvPr id="45" name="Freeform 6">
            <a:extLst>
              <a:ext uri="{FF2B5EF4-FFF2-40B4-BE49-F238E27FC236}">
                <a16:creationId xmlns:a16="http://schemas.microsoft.com/office/drawing/2014/main" xmlns="" id="{85CE4EAD-6029-479D-8F7F-E8CED3EAA149}"/>
              </a:ext>
            </a:extLst>
          </p:cNvPr>
          <p:cNvSpPr>
            <a:spLocks/>
          </p:cNvSpPr>
          <p:nvPr/>
        </p:nvSpPr>
        <p:spPr bwMode="auto">
          <a:xfrm>
            <a:off x="376238" y="2530447"/>
            <a:ext cx="607176" cy="212704"/>
          </a:xfrm>
          <a:custGeom>
            <a:avLst/>
            <a:gdLst>
              <a:gd name="T0" fmla="*/ 188 w 188"/>
              <a:gd name="T1" fmla="*/ 0 h 66"/>
              <a:gd name="T2" fmla="*/ 0 w 188"/>
              <a:gd name="T3" fmla="*/ 33 h 66"/>
              <a:gd name="T4" fmla="*/ 188 w 188"/>
              <a:gd name="T5" fmla="*/ 66 h 66"/>
              <a:gd name="T6" fmla="*/ 188 w 188"/>
              <a:gd name="T7" fmla="*/ 0 h 66"/>
            </a:gdLst>
            <a:ahLst/>
            <a:cxnLst>
              <a:cxn ang="0">
                <a:pos x="T0" y="T1"/>
              </a:cxn>
              <a:cxn ang="0">
                <a:pos x="T2" y="T3"/>
              </a:cxn>
              <a:cxn ang="0">
                <a:pos x="T4" y="T5"/>
              </a:cxn>
              <a:cxn ang="0">
                <a:pos x="T6" y="T7"/>
              </a:cxn>
            </a:cxnLst>
            <a:rect l="0" t="0" r="r" b="b"/>
            <a:pathLst>
              <a:path w="188" h="66">
                <a:moveTo>
                  <a:pt x="188" y="0"/>
                </a:moveTo>
                <a:cubicBezTo>
                  <a:pt x="84" y="0"/>
                  <a:pt x="0" y="15"/>
                  <a:pt x="0" y="33"/>
                </a:cubicBezTo>
                <a:cubicBezTo>
                  <a:pt x="0" y="51"/>
                  <a:pt x="84" y="66"/>
                  <a:pt x="188" y="66"/>
                </a:cubicBezTo>
                <a:lnTo>
                  <a:pt x="188" y="0"/>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46" name="Rectangle: Rounded Corners 6">
            <a:extLst>
              <a:ext uri="{FF2B5EF4-FFF2-40B4-BE49-F238E27FC236}">
                <a16:creationId xmlns:a16="http://schemas.microsoft.com/office/drawing/2014/main" xmlns="" id="{EE3DF753-B616-4827-AF80-2C60344B999A}"/>
              </a:ext>
            </a:extLst>
          </p:cNvPr>
          <p:cNvSpPr/>
          <p:nvPr/>
        </p:nvSpPr>
        <p:spPr>
          <a:xfrm>
            <a:off x="633417" y="2076450"/>
            <a:ext cx="8305796" cy="7253881"/>
          </a:xfrm>
          <a:prstGeom prst="roundRect">
            <a:avLst>
              <a:gd name="adj" fmla="val 4667"/>
            </a:avLst>
          </a:prstGeom>
          <a:solidFill>
            <a:schemeClr val="bg2"/>
          </a:solidFill>
          <a:ln w="12700">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dirty="0">
                <a:solidFill>
                  <a:srgbClr val="4D4F53"/>
                </a:solidFill>
                <a:cs typeface="Arial" pitchFamily="34" charset="0"/>
              </a:rPr>
              <a:t> </a:t>
            </a:r>
          </a:p>
        </p:txBody>
      </p:sp>
      <p:sp>
        <p:nvSpPr>
          <p:cNvPr id="47" name="Freeform 8">
            <a:extLst>
              <a:ext uri="{FF2B5EF4-FFF2-40B4-BE49-F238E27FC236}">
                <a16:creationId xmlns:a16="http://schemas.microsoft.com/office/drawing/2014/main" xmlns="" id="{72F77783-F611-4C96-8484-773DF6EBB48B}"/>
              </a:ext>
            </a:extLst>
          </p:cNvPr>
          <p:cNvSpPr>
            <a:spLocks/>
          </p:cNvSpPr>
          <p:nvPr/>
        </p:nvSpPr>
        <p:spPr bwMode="auto">
          <a:xfrm>
            <a:off x="376238" y="2636799"/>
            <a:ext cx="1834514" cy="1587552"/>
          </a:xfrm>
          <a:custGeom>
            <a:avLst/>
            <a:gdLst>
              <a:gd name="T0" fmla="*/ 389 w 616"/>
              <a:gd name="T1" fmla="*/ 32 h 491"/>
              <a:gd name="T2" fmla="*/ 183 w 616"/>
              <a:gd name="T3" fmla="*/ 32 h 491"/>
              <a:gd name="T4" fmla="*/ 0 w 616"/>
              <a:gd name="T5" fmla="*/ 0 h 491"/>
              <a:gd name="T6" fmla="*/ 0 w 616"/>
              <a:gd name="T7" fmla="*/ 458 h 491"/>
              <a:gd name="T8" fmla="*/ 183 w 616"/>
              <a:gd name="T9" fmla="*/ 491 h 491"/>
              <a:gd name="T10" fmla="*/ 386 w 616"/>
              <a:gd name="T11" fmla="*/ 491 h 491"/>
              <a:gd name="T12" fmla="*/ 386 w 616"/>
              <a:gd name="T13" fmla="*/ 491 h 491"/>
              <a:gd name="T14" fmla="*/ 389 w 616"/>
              <a:gd name="T15" fmla="*/ 491 h 491"/>
              <a:gd name="T16" fmla="*/ 389 w 616"/>
              <a:gd name="T17" fmla="*/ 491 h 491"/>
              <a:gd name="T18" fmla="*/ 616 w 616"/>
              <a:gd name="T19" fmla="*/ 262 h 491"/>
              <a:gd name="T20" fmla="*/ 389 w 616"/>
              <a:gd name="T21" fmla="*/ 3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491">
                <a:moveTo>
                  <a:pt x="389" y="32"/>
                </a:moveTo>
                <a:cubicBezTo>
                  <a:pt x="183" y="32"/>
                  <a:pt x="183" y="32"/>
                  <a:pt x="183" y="32"/>
                </a:cubicBezTo>
                <a:cubicBezTo>
                  <a:pt x="81" y="32"/>
                  <a:pt x="0" y="17"/>
                  <a:pt x="0" y="0"/>
                </a:cubicBezTo>
                <a:cubicBezTo>
                  <a:pt x="0" y="458"/>
                  <a:pt x="0" y="458"/>
                  <a:pt x="0" y="458"/>
                </a:cubicBezTo>
                <a:cubicBezTo>
                  <a:pt x="0" y="476"/>
                  <a:pt x="81" y="491"/>
                  <a:pt x="183" y="491"/>
                </a:cubicBezTo>
                <a:cubicBezTo>
                  <a:pt x="386" y="491"/>
                  <a:pt x="386" y="491"/>
                  <a:pt x="386" y="491"/>
                </a:cubicBezTo>
                <a:cubicBezTo>
                  <a:pt x="386" y="491"/>
                  <a:pt x="386" y="491"/>
                  <a:pt x="386" y="491"/>
                </a:cubicBezTo>
                <a:cubicBezTo>
                  <a:pt x="389" y="491"/>
                  <a:pt x="389" y="491"/>
                  <a:pt x="389" y="491"/>
                </a:cubicBezTo>
                <a:cubicBezTo>
                  <a:pt x="389" y="491"/>
                  <a:pt x="389" y="491"/>
                  <a:pt x="389" y="491"/>
                </a:cubicBezTo>
                <a:cubicBezTo>
                  <a:pt x="515" y="490"/>
                  <a:pt x="616" y="388"/>
                  <a:pt x="616" y="262"/>
                </a:cubicBezTo>
                <a:cubicBezTo>
                  <a:pt x="616" y="136"/>
                  <a:pt x="515" y="34"/>
                  <a:pt x="389" y="32"/>
                </a:cubicBez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48" name="Freeform 47">
            <a:extLst>
              <a:ext uri="{FF2B5EF4-FFF2-40B4-BE49-F238E27FC236}">
                <a16:creationId xmlns:a16="http://schemas.microsoft.com/office/drawing/2014/main" xmlns="" id="{4002239D-4900-4356-9281-BA79E2BE33B3}"/>
              </a:ext>
            </a:extLst>
          </p:cNvPr>
          <p:cNvSpPr>
            <a:spLocks/>
          </p:cNvSpPr>
          <p:nvPr/>
        </p:nvSpPr>
        <p:spPr bwMode="auto">
          <a:xfrm flipH="1">
            <a:off x="633418" y="8570859"/>
            <a:ext cx="1371600" cy="175966"/>
          </a:xfrm>
          <a:custGeom>
            <a:avLst/>
            <a:gdLst>
              <a:gd name="T0" fmla="*/ 25 w 836"/>
              <a:gd name="T1" fmla="*/ 4 h 55"/>
              <a:gd name="T2" fmla="*/ 816 w 836"/>
              <a:gd name="T3" fmla="*/ 4 h 55"/>
              <a:gd name="T4" fmla="*/ 836 w 836"/>
              <a:gd name="T5" fmla="*/ 0 h 55"/>
              <a:gd name="T6" fmla="*/ 836 w 836"/>
              <a:gd name="T7" fmla="*/ 51 h 55"/>
              <a:gd name="T8" fmla="*/ 816 w 836"/>
              <a:gd name="T9" fmla="*/ 55 h 55"/>
              <a:gd name="T10" fmla="*/ 25 w 836"/>
              <a:gd name="T11" fmla="*/ 55 h 55"/>
              <a:gd name="T12" fmla="*/ 25 w 836"/>
              <a:gd name="T13" fmla="*/ 55 h 55"/>
              <a:gd name="T14" fmla="*/ 25 w 836"/>
              <a:gd name="T15" fmla="*/ 55 h 55"/>
              <a:gd name="T16" fmla="*/ 25 w 836"/>
              <a:gd name="T17" fmla="*/ 55 h 55"/>
              <a:gd name="T18" fmla="*/ 0 w 836"/>
              <a:gd name="T19" fmla="*/ 30 h 55"/>
              <a:gd name="T20" fmla="*/ 25 w 836"/>
              <a:gd name="T21"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6" h="55">
                <a:moveTo>
                  <a:pt x="25" y="4"/>
                </a:moveTo>
                <a:cubicBezTo>
                  <a:pt x="816" y="4"/>
                  <a:pt x="816" y="4"/>
                  <a:pt x="816" y="4"/>
                </a:cubicBezTo>
                <a:cubicBezTo>
                  <a:pt x="827" y="4"/>
                  <a:pt x="836" y="2"/>
                  <a:pt x="836" y="0"/>
                </a:cubicBezTo>
                <a:cubicBezTo>
                  <a:pt x="836" y="51"/>
                  <a:pt x="836" y="51"/>
                  <a:pt x="836" y="51"/>
                </a:cubicBezTo>
                <a:cubicBezTo>
                  <a:pt x="836" y="53"/>
                  <a:pt x="827" y="55"/>
                  <a:pt x="816" y="55"/>
                </a:cubicBezTo>
                <a:cubicBezTo>
                  <a:pt x="25" y="55"/>
                  <a:pt x="25" y="55"/>
                  <a:pt x="25" y="55"/>
                </a:cubicBezTo>
                <a:cubicBezTo>
                  <a:pt x="25" y="55"/>
                  <a:pt x="25" y="55"/>
                  <a:pt x="25" y="55"/>
                </a:cubicBezTo>
                <a:cubicBezTo>
                  <a:pt x="25" y="55"/>
                  <a:pt x="25" y="55"/>
                  <a:pt x="25" y="55"/>
                </a:cubicBezTo>
                <a:cubicBezTo>
                  <a:pt x="25" y="55"/>
                  <a:pt x="25" y="55"/>
                  <a:pt x="25" y="55"/>
                </a:cubicBezTo>
                <a:cubicBezTo>
                  <a:pt x="11" y="55"/>
                  <a:pt x="0" y="43"/>
                  <a:pt x="0" y="30"/>
                </a:cubicBezTo>
                <a:cubicBezTo>
                  <a:pt x="0" y="15"/>
                  <a:pt x="11" y="4"/>
                  <a:pt x="25"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a:p>
        </p:txBody>
      </p:sp>
      <p:sp>
        <p:nvSpPr>
          <p:cNvPr id="51" name="Isosceles Triangle 50">
            <a:extLst>
              <a:ext uri="{FF2B5EF4-FFF2-40B4-BE49-F238E27FC236}">
                <a16:creationId xmlns:a16="http://schemas.microsoft.com/office/drawing/2014/main" xmlns="" id="{1CB0118B-BEC5-474F-976A-1BC2B696DEFA}"/>
              </a:ext>
            </a:extLst>
          </p:cNvPr>
          <p:cNvSpPr/>
          <p:nvPr/>
        </p:nvSpPr>
        <p:spPr>
          <a:xfrm rot="5400000">
            <a:off x="-144618" y="5879207"/>
            <a:ext cx="2915838" cy="1322546"/>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p:cNvSpPr/>
          <p:nvPr/>
        </p:nvSpPr>
        <p:spPr>
          <a:xfrm>
            <a:off x="662906" y="3188015"/>
            <a:ext cx="1195777" cy="584775"/>
          </a:xfrm>
          <a:prstGeom prst="rect">
            <a:avLst/>
          </a:prstGeom>
        </p:spPr>
        <p:txBody>
          <a:bodyPr wrap="none">
            <a:spAutoFit/>
          </a:bodyPr>
          <a:lstStyle/>
          <a:p>
            <a:pPr algn="ctr"/>
            <a:r>
              <a:rPr lang="en-US" sz="3200" b="1" dirty="0">
                <a:solidFill>
                  <a:schemeClr val="bg2"/>
                </a:solidFill>
                <a:latin typeface="+mj-lt"/>
              </a:rPr>
              <a:t>Scope</a:t>
            </a:r>
          </a:p>
        </p:txBody>
      </p:sp>
      <p:sp>
        <p:nvSpPr>
          <p:cNvPr id="68" name="Rectangle 67"/>
          <p:cNvSpPr/>
          <p:nvPr/>
        </p:nvSpPr>
        <p:spPr>
          <a:xfrm>
            <a:off x="11430952" y="2298426"/>
            <a:ext cx="6075998" cy="5709255"/>
          </a:xfrm>
          <a:prstGeom prst="rect">
            <a:avLst/>
          </a:prstGeom>
        </p:spPr>
        <p:txBody>
          <a:bodyPr wrap="square">
            <a:spAutoFit/>
          </a:bodyPr>
          <a:lstStyle/>
          <a:p>
            <a:pPr marL="342900" indent="-342900">
              <a:spcBef>
                <a:spcPts val="600"/>
              </a:spcBef>
              <a:buFont typeface="Arial" pitchFamily="34" charset="0"/>
              <a:buChar char="•"/>
            </a:pPr>
            <a:r>
              <a:rPr lang="en-IN" sz="2000" b="1" dirty="0" smtClean="0">
                <a:latin typeface="+mj-lt"/>
                <a:cs typeface="Arial" panose="020B0604020202020204" pitchFamily="34" charset="0"/>
              </a:rPr>
              <a:t>Container </a:t>
            </a:r>
            <a:r>
              <a:rPr lang="en-IN" sz="2000" b="1" dirty="0">
                <a:latin typeface="+mj-lt"/>
                <a:cs typeface="Arial" panose="020B0604020202020204" pitchFamily="34" charset="0"/>
              </a:rPr>
              <a:t>based micro-services architecture</a:t>
            </a:r>
          </a:p>
          <a:p>
            <a:pPr marL="347472" lvl="1">
              <a:spcBef>
                <a:spcPts val="600"/>
              </a:spcBef>
            </a:pPr>
            <a:r>
              <a:rPr lang="en-US" sz="2000" dirty="0">
                <a:solidFill>
                  <a:srgbClr val="000000"/>
                </a:solidFill>
                <a:latin typeface="+mj-lt"/>
              </a:rPr>
              <a:t>The applications that were migrated were refactored and rebuilt as </a:t>
            </a:r>
            <a:r>
              <a:rPr lang="en-US" sz="2000" dirty="0" smtClean="0">
                <a:solidFill>
                  <a:srgbClr val="000000"/>
                </a:solidFill>
                <a:latin typeface="+mj-lt"/>
              </a:rPr>
              <a:t>Docker </a:t>
            </a:r>
            <a:r>
              <a:rPr lang="en-US" sz="2000" dirty="0">
                <a:solidFill>
                  <a:srgbClr val="000000"/>
                </a:solidFill>
                <a:latin typeface="+mj-lt"/>
              </a:rPr>
              <a:t>containers that were then pushed to ECR. The containers are part of a larger micro-services architecture that provides for resilience of the application.</a:t>
            </a:r>
            <a:endParaRPr lang="en-IN" sz="2000" b="1" dirty="0">
              <a:latin typeface="+mj-lt"/>
              <a:cs typeface="Arial" panose="020B0604020202020204" pitchFamily="34" charset="0"/>
            </a:endParaRPr>
          </a:p>
          <a:p>
            <a:pPr marL="342900" lvl="1" indent="-342900">
              <a:spcBef>
                <a:spcPts val="600"/>
              </a:spcBef>
              <a:buFont typeface="Arial" pitchFamily="34" charset="0"/>
              <a:buChar char="•"/>
            </a:pPr>
            <a:r>
              <a:rPr lang="en-IN" sz="2000" b="1" dirty="0">
                <a:latin typeface="+mj-lt"/>
                <a:cs typeface="Arial" panose="020B0604020202020204" pitchFamily="34" charset="0"/>
              </a:rPr>
              <a:t>Centralized Log Management</a:t>
            </a:r>
            <a:endParaRPr lang="en-IN" sz="2000" dirty="0">
              <a:solidFill>
                <a:srgbClr val="000000"/>
              </a:solidFill>
              <a:latin typeface="+mj-lt"/>
            </a:endParaRPr>
          </a:p>
          <a:p>
            <a:pPr marL="347472" lvl="1">
              <a:spcBef>
                <a:spcPts val="600"/>
              </a:spcBef>
            </a:pPr>
            <a:r>
              <a:rPr lang="en-US" sz="2000" dirty="0">
                <a:solidFill>
                  <a:srgbClr val="000000"/>
                </a:solidFill>
                <a:latin typeface="+mj-lt"/>
              </a:rPr>
              <a:t>Application logs are streamed from containers to </a:t>
            </a:r>
            <a:r>
              <a:rPr lang="en-US" sz="2000" dirty="0" err="1">
                <a:solidFill>
                  <a:srgbClr val="000000"/>
                </a:solidFill>
                <a:latin typeface="+mj-lt"/>
              </a:rPr>
              <a:t>Cloudwatch</a:t>
            </a:r>
            <a:r>
              <a:rPr lang="en-US" sz="2000" dirty="0">
                <a:solidFill>
                  <a:srgbClr val="000000"/>
                </a:solidFill>
                <a:latin typeface="+mj-lt"/>
              </a:rPr>
              <a:t> using Fluentd.</a:t>
            </a:r>
            <a:r>
              <a:rPr lang="en-IN" sz="2000" dirty="0">
                <a:solidFill>
                  <a:srgbClr val="000000"/>
                </a:solidFill>
                <a:latin typeface="+mj-lt"/>
              </a:rPr>
              <a:t> </a:t>
            </a:r>
            <a:r>
              <a:rPr lang="en-US" sz="2000" dirty="0">
                <a:solidFill>
                  <a:srgbClr val="000000"/>
                </a:solidFill>
                <a:latin typeface="+mj-lt"/>
              </a:rPr>
              <a:t>Once logs reach </a:t>
            </a:r>
            <a:r>
              <a:rPr lang="en-US" sz="2000" dirty="0" err="1">
                <a:solidFill>
                  <a:srgbClr val="000000"/>
                </a:solidFill>
                <a:latin typeface="+mj-lt"/>
              </a:rPr>
              <a:t>Cloudwatch</a:t>
            </a:r>
            <a:r>
              <a:rPr lang="en-US" sz="2000" dirty="0">
                <a:solidFill>
                  <a:srgbClr val="000000"/>
                </a:solidFill>
                <a:latin typeface="+mj-lt"/>
              </a:rPr>
              <a:t>, lambda functions are used to stream the logs from </a:t>
            </a:r>
            <a:r>
              <a:rPr lang="en-US" sz="2000" dirty="0" err="1">
                <a:solidFill>
                  <a:srgbClr val="000000"/>
                </a:solidFill>
                <a:latin typeface="+mj-lt"/>
              </a:rPr>
              <a:t>Cloudwatch</a:t>
            </a:r>
            <a:r>
              <a:rPr lang="en-US" sz="2000" dirty="0">
                <a:solidFill>
                  <a:srgbClr val="000000"/>
                </a:solidFill>
                <a:latin typeface="+mj-lt"/>
              </a:rPr>
              <a:t> to Elastic search. Here we use AWS native service (combination of Elastic search &amp; Kibana)</a:t>
            </a:r>
          </a:p>
          <a:p>
            <a:pPr marL="342900" lvl="1" indent="-342900">
              <a:spcBef>
                <a:spcPts val="600"/>
              </a:spcBef>
              <a:buFont typeface="Arial" pitchFamily="34" charset="0"/>
              <a:buChar char="•"/>
            </a:pPr>
            <a:r>
              <a:rPr lang="en-IN" sz="2000" b="1" dirty="0">
                <a:latin typeface="+mj-lt"/>
                <a:cs typeface="Arial" panose="020B0604020202020204" pitchFamily="34" charset="0"/>
              </a:rPr>
              <a:t>Kubernetes managed deployments</a:t>
            </a:r>
          </a:p>
          <a:p>
            <a:pPr marL="347472" lvl="1">
              <a:spcBef>
                <a:spcPts val="600"/>
              </a:spcBef>
            </a:pPr>
            <a:r>
              <a:rPr lang="en-US" sz="2000" dirty="0">
                <a:solidFill>
                  <a:srgbClr val="000000"/>
                </a:solidFill>
                <a:latin typeface="+mj-lt"/>
              </a:rPr>
              <a:t>All container deployments and clusters are managed by Kubernetes (Amazon EKS) where machines are monitored, auto-scaled and auto-healed.</a:t>
            </a:r>
            <a:endParaRPr lang="en-IN" sz="2000" dirty="0">
              <a:solidFill>
                <a:srgbClr val="000000"/>
              </a:solidFill>
              <a:latin typeface="+mj-lt"/>
            </a:endParaRPr>
          </a:p>
        </p:txBody>
      </p:sp>
      <p:sp>
        <p:nvSpPr>
          <p:cNvPr id="69" name="Rectangle 68"/>
          <p:cNvSpPr/>
          <p:nvPr/>
        </p:nvSpPr>
        <p:spPr>
          <a:xfrm>
            <a:off x="2438400" y="2298426"/>
            <a:ext cx="6019800" cy="2862322"/>
          </a:xfrm>
          <a:prstGeom prst="rect">
            <a:avLst/>
          </a:prstGeom>
        </p:spPr>
        <p:txBody>
          <a:bodyPr wrap="square">
            <a:spAutoFit/>
          </a:bodyPr>
          <a:lstStyle/>
          <a:p>
            <a:pPr>
              <a:spcBef>
                <a:spcPts val="600"/>
              </a:spcBef>
            </a:pPr>
            <a:r>
              <a:rPr lang="en-US" sz="2000" dirty="0">
                <a:latin typeface="+mj-lt"/>
                <a:cs typeface="Arial" panose="020B0604020202020204" pitchFamily="34" charset="0"/>
              </a:rPr>
              <a:t>Aspire worked with a world’s leading education publishing and assessment service provider that recently sold-off its US courseware division to a private equity firm. This strategical move, required that some of their applications had to be moved to AWS cloud in a containerized . Aspire systems came up with a program called “Trio Migration” involving administrative migration, data center migration and Database migration.</a:t>
            </a:r>
          </a:p>
        </p:txBody>
      </p:sp>
      <p:grpSp>
        <p:nvGrpSpPr>
          <p:cNvPr id="70" name="Google Shape;9142;p73"/>
          <p:cNvGrpSpPr/>
          <p:nvPr/>
        </p:nvGrpSpPr>
        <p:grpSpPr>
          <a:xfrm>
            <a:off x="861577" y="4411665"/>
            <a:ext cx="728046" cy="728046"/>
            <a:chOff x="1049375" y="2680675"/>
            <a:chExt cx="297725" cy="297725"/>
          </a:xfrm>
          <a:solidFill>
            <a:schemeClr val="accent5"/>
          </a:solidFill>
        </p:grpSpPr>
        <p:sp>
          <p:nvSpPr>
            <p:cNvPr id="71" name="Google Shape;9143;p73"/>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144;p73"/>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8676;p72"/>
          <p:cNvGrpSpPr/>
          <p:nvPr/>
        </p:nvGrpSpPr>
        <p:grpSpPr>
          <a:xfrm>
            <a:off x="9955964" y="4440240"/>
            <a:ext cx="679932" cy="670896"/>
            <a:chOff x="-6713450" y="2397900"/>
            <a:chExt cx="295375" cy="291450"/>
          </a:xfrm>
          <a:solidFill>
            <a:schemeClr val="accent2"/>
          </a:solidFill>
        </p:grpSpPr>
        <p:sp>
          <p:nvSpPr>
            <p:cNvPr id="74" name="Google Shape;8677;p72"/>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678;p72"/>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5180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1694694" y="3585411"/>
            <a:ext cx="6305550" cy="5752349"/>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6">
            <a:extLst>
              <a:ext uri="{FF2B5EF4-FFF2-40B4-BE49-F238E27FC236}">
                <a16:creationId xmlns:a16="http://schemas.microsoft.com/office/drawing/2014/main" xmlns="" id="{0E54C19F-5E07-4E9E-9FA9-1B892720BFBE}"/>
              </a:ext>
            </a:extLst>
          </p:cNvPr>
          <p:cNvSpPr>
            <a:spLocks noGrp="1"/>
          </p:cNvSpPr>
          <p:nvPr>
            <p:ph type="title"/>
          </p:nvPr>
        </p:nvSpPr>
        <p:spPr>
          <a:xfrm>
            <a:off x="1228724" y="666758"/>
            <a:ext cx="15501939" cy="1107996"/>
          </a:xfrm>
        </p:spPr>
        <p:txBody>
          <a:bodyPr/>
          <a:lstStyle/>
          <a:p>
            <a:pPr>
              <a:lnSpc>
                <a:spcPct val="100000"/>
              </a:lnSpc>
            </a:pPr>
            <a:r>
              <a:rPr lang="en-US" sz="3600" dirty="0"/>
              <a:t>Case </a:t>
            </a:r>
            <a:r>
              <a:rPr lang="en-US" sz="3600" dirty="0" smtClean="0"/>
              <a:t>Study 1 - </a:t>
            </a:r>
            <a:r>
              <a:rPr lang="en-US" sz="3600" dirty="0"/>
              <a:t>Migration to AWS on Containers - US </a:t>
            </a:r>
            <a:r>
              <a:rPr lang="en-US" sz="3600" dirty="0" smtClean="0"/>
              <a:t>courseware </a:t>
            </a:r>
            <a:br>
              <a:rPr lang="en-US" sz="3600" dirty="0" smtClean="0"/>
            </a:br>
            <a:r>
              <a:rPr lang="en-US" sz="3600" dirty="0" smtClean="0"/>
              <a:t>					Architecture</a:t>
            </a:r>
            <a:endParaRPr lang="en-GB" sz="3600" dirty="0"/>
          </a:p>
        </p:txBody>
      </p:sp>
      <p:pic>
        <p:nvPicPr>
          <p:cNvPr id="6" name="Picture 5">
            <a:extLst>
              <a:ext uri="{FF2B5EF4-FFF2-40B4-BE49-F238E27FC236}">
                <a16:creationId xmlns:a16="http://schemas.microsoft.com/office/drawing/2014/main" xmlns="" id="{B6DEAA9E-449E-46EE-9E84-A5EC64FC6B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28814" y="2899611"/>
            <a:ext cx="11179392" cy="6487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xmlns="" id="{D17D871C-C375-480F-80B2-4EAE3C4B89A3}"/>
              </a:ext>
            </a:extLst>
          </p:cNvPr>
          <p:cNvPicPr/>
          <p:nvPr/>
        </p:nvPicPr>
        <p:blipFill rotWithShape="1">
          <a:blip r:embed="rId3"/>
          <a:srcRect r="7686" b="12396"/>
          <a:stretch/>
        </p:blipFill>
        <p:spPr>
          <a:xfrm>
            <a:off x="12029708" y="4061536"/>
            <a:ext cx="5749822" cy="3634663"/>
          </a:xfrm>
          <a:prstGeom prst="rect">
            <a:avLst/>
          </a:prstGeom>
          <a:noFill/>
          <a:ln>
            <a:noFill/>
          </a:ln>
        </p:spPr>
      </p:pic>
      <p:grpSp>
        <p:nvGrpSpPr>
          <p:cNvPr id="9" name="Group 8"/>
          <p:cNvGrpSpPr/>
          <p:nvPr/>
        </p:nvGrpSpPr>
        <p:grpSpPr>
          <a:xfrm>
            <a:off x="281890" y="2118919"/>
            <a:ext cx="5363906" cy="812775"/>
            <a:chOff x="312130" y="947992"/>
            <a:chExt cx="5363906" cy="711580"/>
          </a:xfrm>
        </p:grpSpPr>
        <p:pic>
          <p:nvPicPr>
            <p:cNvPr id="10" name="Picture 6" descr="C:\Documents and Settings\asia\Desktop\bottom-left-shadow.png"/>
            <p:cNvPicPr>
              <a:picLocks noChangeAspect="1" noChangeArrowheads="1"/>
            </p:cNvPicPr>
            <p:nvPr/>
          </p:nvPicPr>
          <p:blipFill rotWithShape="1">
            <a:blip r:embed="rId4"/>
            <a:srcRect t="83025" b="2265"/>
            <a:stretch/>
          </p:blipFill>
          <p:spPr bwMode="auto">
            <a:xfrm>
              <a:off x="522842" y="1416541"/>
              <a:ext cx="5027890" cy="243031"/>
            </a:xfrm>
            <a:prstGeom prst="rect">
              <a:avLst/>
            </a:prstGeom>
            <a:noFill/>
          </p:spPr>
        </p:pic>
        <p:grpSp>
          <p:nvGrpSpPr>
            <p:cNvPr id="11" name="Group 10"/>
            <p:cNvGrpSpPr/>
            <p:nvPr/>
          </p:nvGrpSpPr>
          <p:grpSpPr>
            <a:xfrm>
              <a:off x="312130" y="947992"/>
              <a:ext cx="5363906" cy="490159"/>
              <a:chOff x="232037" y="766063"/>
              <a:chExt cx="5594739" cy="511252"/>
            </a:xfrm>
          </p:grpSpPr>
          <p:grpSp>
            <p:nvGrpSpPr>
              <p:cNvPr id="12" name="Group 11"/>
              <p:cNvGrpSpPr/>
              <p:nvPr/>
            </p:nvGrpSpPr>
            <p:grpSpPr>
              <a:xfrm>
                <a:off x="232037" y="766063"/>
                <a:ext cx="5594739" cy="498648"/>
                <a:chOff x="647148" y="3043238"/>
                <a:chExt cx="8674173" cy="773112"/>
              </a:xfrm>
            </p:grpSpPr>
            <p:sp>
              <p:nvSpPr>
                <p:cNvPr id="14" name="Freeform 6"/>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 name="Freeform 7"/>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 name="Freeform 8"/>
                <p:cNvSpPr>
                  <a:spLocks/>
                </p:cNvSpPr>
                <p:nvPr/>
              </p:nvSpPr>
              <p:spPr bwMode="auto">
                <a:xfrm>
                  <a:off x="1077915" y="3125780"/>
                  <a:ext cx="8243406" cy="679451"/>
                </a:xfrm>
                <a:prstGeom prst="parallelogram">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13" name="Rectangle 12"/>
              <p:cNvSpPr/>
              <p:nvPr/>
            </p:nvSpPr>
            <p:spPr>
              <a:xfrm>
                <a:off x="952939" y="799526"/>
                <a:ext cx="4639817" cy="477789"/>
              </a:xfrm>
              <a:prstGeom prst="rect">
                <a:avLst/>
              </a:prstGeom>
            </p:spPr>
            <p:txBody>
              <a:bodyPr wrap="square" anchor="ctr">
                <a:spAutoFit/>
              </a:bodyPr>
              <a:lstStyle/>
              <a:p>
                <a:r>
                  <a:rPr lang="en-US" sz="2800" b="1" dirty="0">
                    <a:solidFill>
                      <a:schemeClr val="bg1"/>
                    </a:solidFill>
                    <a:latin typeface="+mj-lt"/>
                  </a:rPr>
                  <a:t>Deployment Architecture</a:t>
                </a:r>
              </a:p>
            </p:txBody>
          </p:sp>
        </p:grpSp>
      </p:grpSp>
      <p:grpSp>
        <p:nvGrpSpPr>
          <p:cNvPr id="17" name="Group 16"/>
          <p:cNvGrpSpPr/>
          <p:nvPr/>
        </p:nvGrpSpPr>
        <p:grpSpPr>
          <a:xfrm>
            <a:off x="11732794" y="2118919"/>
            <a:ext cx="5363906" cy="812775"/>
            <a:chOff x="312130" y="947992"/>
            <a:chExt cx="5363906" cy="711580"/>
          </a:xfrm>
        </p:grpSpPr>
        <p:pic>
          <p:nvPicPr>
            <p:cNvPr id="18" name="Picture 6" descr="C:\Documents and Settings\asia\Desktop\bottom-left-shadow.png"/>
            <p:cNvPicPr>
              <a:picLocks noChangeAspect="1" noChangeArrowheads="1"/>
            </p:cNvPicPr>
            <p:nvPr/>
          </p:nvPicPr>
          <p:blipFill rotWithShape="1">
            <a:blip r:embed="rId4"/>
            <a:srcRect t="83025" b="2265"/>
            <a:stretch/>
          </p:blipFill>
          <p:spPr bwMode="auto">
            <a:xfrm>
              <a:off x="522842" y="1416541"/>
              <a:ext cx="5027890" cy="243031"/>
            </a:xfrm>
            <a:prstGeom prst="rect">
              <a:avLst/>
            </a:prstGeom>
            <a:noFill/>
          </p:spPr>
        </p:pic>
        <p:grpSp>
          <p:nvGrpSpPr>
            <p:cNvPr id="19" name="Group 18"/>
            <p:cNvGrpSpPr/>
            <p:nvPr/>
          </p:nvGrpSpPr>
          <p:grpSpPr>
            <a:xfrm>
              <a:off x="312130" y="947992"/>
              <a:ext cx="5363906" cy="490159"/>
              <a:chOff x="232037" y="766063"/>
              <a:chExt cx="5594739" cy="511252"/>
            </a:xfrm>
          </p:grpSpPr>
          <p:grpSp>
            <p:nvGrpSpPr>
              <p:cNvPr id="20" name="Group 19"/>
              <p:cNvGrpSpPr/>
              <p:nvPr/>
            </p:nvGrpSpPr>
            <p:grpSpPr>
              <a:xfrm>
                <a:off x="232037" y="766063"/>
                <a:ext cx="5594739" cy="498648"/>
                <a:chOff x="647148" y="3043238"/>
                <a:chExt cx="8674173" cy="773112"/>
              </a:xfrm>
            </p:grpSpPr>
            <p:sp>
              <p:nvSpPr>
                <p:cNvPr id="22" name="Freeform 6"/>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 name="Freeform 7"/>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 name="Freeform 8"/>
                <p:cNvSpPr>
                  <a:spLocks/>
                </p:cNvSpPr>
                <p:nvPr/>
              </p:nvSpPr>
              <p:spPr bwMode="auto">
                <a:xfrm>
                  <a:off x="1077915" y="3125780"/>
                  <a:ext cx="8243406" cy="679451"/>
                </a:xfrm>
                <a:prstGeom prst="parallelogram">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21" name="Rectangle 20"/>
              <p:cNvSpPr/>
              <p:nvPr/>
            </p:nvSpPr>
            <p:spPr>
              <a:xfrm>
                <a:off x="952939" y="799526"/>
                <a:ext cx="4639817" cy="477789"/>
              </a:xfrm>
              <a:prstGeom prst="rect">
                <a:avLst/>
              </a:prstGeom>
            </p:spPr>
            <p:txBody>
              <a:bodyPr wrap="square" anchor="ctr">
                <a:spAutoFit/>
              </a:bodyPr>
              <a:lstStyle/>
              <a:p>
                <a:r>
                  <a:rPr lang="en-US" sz="2800" b="1" dirty="0">
                    <a:solidFill>
                      <a:schemeClr val="bg1"/>
                    </a:solidFill>
                    <a:latin typeface="+mj-lt"/>
                  </a:rPr>
                  <a:t>Log Aggregation</a:t>
                </a:r>
              </a:p>
            </p:txBody>
          </p:sp>
        </p:grpSp>
      </p:grpSp>
    </p:spTree>
    <p:extLst>
      <p:ext uri="{BB962C8B-B14F-4D97-AF65-F5344CB8AC3E}">
        <p14:creationId xmlns:p14="http://schemas.microsoft.com/office/powerpoint/2010/main" val="1428592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ounded Rectangle 143"/>
          <p:cNvSpPr/>
          <p:nvPr/>
        </p:nvSpPr>
        <p:spPr>
          <a:xfrm>
            <a:off x="16110050" y="2578605"/>
            <a:ext cx="964282" cy="68363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Shape">
            <a:extLst>
              <a:ext uri="{FF2B5EF4-FFF2-40B4-BE49-F238E27FC236}">
                <a16:creationId xmlns:a16="http://schemas.microsoft.com/office/drawing/2014/main" xmlns="" id="{356F7AE0-FA29-4EFD-A39E-DA6520821BFE}"/>
              </a:ext>
            </a:extLst>
          </p:cNvPr>
          <p:cNvSpPr/>
          <p:nvPr/>
        </p:nvSpPr>
        <p:spPr>
          <a:xfrm>
            <a:off x="1236363" y="3075127"/>
            <a:ext cx="6143816" cy="5843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lose/>
                <a:moveTo>
                  <a:pt x="0" y="10800"/>
                </a:moveTo>
                <a:cubicBezTo>
                  <a:pt x="0" y="16765"/>
                  <a:pt x="4835" y="21600"/>
                  <a:pt x="10800" y="21600"/>
                </a:cubicBezTo>
                <a:lnTo>
                  <a:pt x="10800" y="21600"/>
                </a:lnTo>
                <a:cubicBezTo>
                  <a:pt x="16765" y="21600"/>
                  <a:pt x="21600" y="16765"/>
                  <a:pt x="21600" y="10800"/>
                </a:cubicBezTo>
                <a:lnTo>
                  <a:pt x="21600" y="10800"/>
                </a:lnTo>
                <a:cubicBezTo>
                  <a:pt x="21600" y="4835"/>
                  <a:pt x="16765" y="0"/>
                  <a:pt x="10800" y="0"/>
                </a:cubicBezTo>
                <a:lnTo>
                  <a:pt x="10800" y="0"/>
                </a:lnTo>
                <a:cubicBezTo>
                  <a:pt x="4835" y="0"/>
                  <a:pt x="0" y="4835"/>
                  <a:pt x="0" y="10800"/>
                </a:cubicBezTo>
                <a:close/>
              </a:path>
            </a:pathLst>
          </a:custGeom>
          <a:gradFill>
            <a:gsLst>
              <a:gs pos="0">
                <a:schemeClr val="accent1"/>
              </a:gs>
              <a:gs pos="94000">
                <a:srgbClr val="EF4869"/>
              </a:gs>
            </a:gsLst>
            <a:lin ang="16519178"/>
          </a:gradFill>
          <a:ln w="12700">
            <a:miter lim="400000"/>
          </a:ln>
        </p:spPr>
        <p:txBody>
          <a:bodyPr lIns="0" tIns="0" rIns="0" bIns="0" anchor="ctr"/>
          <a:lstStyle/>
          <a:p>
            <a:pPr defTabSz="342900"/>
            <a:endParaRPr sz="900">
              <a:latin typeface="Helvetica"/>
              <a:cs typeface="Helvetica"/>
            </a:endParaRPr>
          </a:p>
        </p:txBody>
      </p:sp>
      <p:sp>
        <p:nvSpPr>
          <p:cNvPr id="3" name="Title 6">
            <a:extLst>
              <a:ext uri="{FF2B5EF4-FFF2-40B4-BE49-F238E27FC236}">
                <a16:creationId xmlns:a16="http://schemas.microsoft.com/office/drawing/2014/main" xmlns="" id="{0E54C19F-5E07-4E9E-9FA9-1B892720BFBE}"/>
              </a:ext>
            </a:extLst>
          </p:cNvPr>
          <p:cNvSpPr>
            <a:spLocks noGrp="1"/>
          </p:cNvSpPr>
          <p:nvPr>
            <p:ph type="title"/>
          </p:nvPr>
        </p:nvSpPr>
        <p:spPr>
          <a:xfrm>
            <a:off x="1228725" y="666758"/>
            <a:ext cx="14811376" cy="1107996"/>
          </a:xfrm>
        </p:spPr>
        <p:txBody>
          <a:bodyPr/>
          <a:lstStyle/>
          <a:p>
            <a:pPr>
              <a:lnSpc>
                <a:spcPct val="100000"/>
              </a:lnSpc>
            </a:pPr>
            <a:r>
              <a:rPr lang="en-US" sz="3600" dirty="0"/>
              <a:t>Case </a:t>
            </a:r>
            <a:r>
              <a:rPr lang="en-US" sz="3600" dirty="0" smtClean="0"/>
              <a:t>Study 1 - </a:t>
            </a:r>
            <a:r>
              <a:rPr lang="en-US" sz="3600" dirty="0"/>
              <a:t>Migration to AWS on Containers - US </a:t>
            </a:r>
            <a:r>
              <a:rPr lang="en-US" sz="3600" dirty="0" smtClean="0"/>
              <a:t>courseware 				Technology USED</a:t>
            </a:r>
            <a:endParaRPr lang="en-GB" sz="3600" dirty="0"/>
          </a:p>
        </p:txBody>
      </p:sp>
      <p:pic>
        <p:nvPicPr>
          <p:cNvPr id="140" name="Picture 16" descr="C:\Documents and Settings\asia\Desktop\other-features--notifications-shadow.png">
            <a:extLst>
              <a:ext uri="{FF2B5EF4-FFF2-40B4-BE49-F238E27FC236}">
                <a16:creationId xmlns:a16="http://schemas.microsoft.com/office/drawing/2014/main" xmlns="" id="{0515277D-6981-4ECB-AE20-A880B55742D1}"/>
              </a:ext>
            </a:extLst>
          </p:cNvPr>
          <p:cNvPicPr>
            <a:picLocks noChangeAspect="1" noChangeArrowheads="1"/>
          </p:cNvPicPr>
          <p:nvPr/>
        </p:nvPicPr>
        <p:blipFill rotWithShape="1">
          <a:blip r:embed="rId2"/>
          <a:srcRect l="24520"/>
          <a:stretch/>
        </p:blipFill>
        <p:spPr bwMode="auto">
          <a:xfrm flipH="1">
            <a:off x="4191896" y="2578605"/>
            <a:ext cx="2108894" cy="6836383"/>
          </a:xfrm>
          <a:prstGeom prst="rect">
            <a:avLst/>
          </a:prstGeom>
          <a:noFill/>
        </p:spPr>
      </p:pic>
      <p:sp>
        <p:nvSpPr>
          <p:cNvPr id="117" name="Freeform 33">
            <a:extLst>
              <a:ext uri="{FF2B5EF4-FFF2-40B4-BE49-F238E27FC236}">
                <a16:creationId xmlns:a16="http://schemas.microsoft.com/office/drawing/2014/main" xmlns="" id="{3186C76C-67D9-4371-A1D1-7F74D373B266}"/>
              </a:ext>
            </a:extLst>
          </p:cNvPr>
          <p:cNvSpPr/>
          <p:nvPr/>
        </p:nvSpPr>
        <p:spPr>
          <a:xfrm>
            <a:off x="3791701" y="2011683"/>
            <a:ext cx="13099745" cy="7970227"/>
          </a:xfrm>
          <a:custGeom>
            <a:avLst/>
            <a:gdLst>
              <a:gd name="connsiteX0" fmla="*/ 202094 w 19811999"/>
              <a:gd name="connsiteY0" fmla="*/ 0 h 13711556"/>
              <a:gd name="connsiteX1" fmla="*/ 19811999 w 19811999"/>
              <a:gd name="connsiteY1" fmla="*/ 0 h 13711556"/>
              <a:gd name="connsiteX2" fmla="*/ 19811999 w 19811999"/>
              <a:gd name="connsiteY2" fmla="*/ 13711556 h 13711556"/>
              <a:gd name="connsiteX3" fmla="*/ 198293 w 19811999"/>
              <a:gd name="connsiteY3" fmla="*/ 13711556 h 13711556"/>
              <a:gd name="connsiteX4" fmla="*/ 196604 w 19811999"/>
              <a:gd name="connsiteY4" fmla="*/ 13702669 h 13711556"/>
              <a:gd name="connsiteX5" fmla="*/ 198293 w 19811999"/>
              <a:gd name="connsiteY5" fmla="*/ 13702669 h 13711556"/>
              <a:gd name="connsiteX6" fmla="*/ 635764 w 19811999"/>
              <a:gd name="connsiteY6" fmla="*/ 11852244 h 13711556"/>
              <a:gd name="connsiteX7" fmla="*/ 1153889 w 19811999"/>
              <a:gd name="connsiteY7" fmla="*/ 10926714 h 13711556"/>
              <a:gd name="connsiteX8" fmla="*/ 1689748 w 19811999"/>
              <a:gd name="connsiteY8" fmla="*/ 10276684 h 13711556"/>
              <a:gd name="connsiteX9" fmla="*/ 2137776 w 19811999"/>
              <a:gd name="connsiteY9" fmla="*/ 9813284 h 13711556"/>
              <a:gd name="connsiteX10" fmla="*/ 2545688 w 19811999"/>
              <a:gd name="connsiteY10" fmla="*/ 9391781 h 13711556"/>
              <a:gd name="connsiteX11" fmla="*/ 3508884 w 19811999"/>
              <a:gd name="connsiteY11" fmla="*/ 7009398 h 13711556"/>
              <a:gd name="connsiteX12" fmla="*/ 2789337 w 19811999"/>
              <a:gd name="connsiteY12" fmla="*/ 4908865 h 13711556"/>
              <a:gd name="connsiteX13" fmla="*/ 1310550 w 19811999"/>
              <a:gd name="connsiteY13" fmla="*/ 3002577 h 13711556"/>
              <a:gd name="connsiteX14" fmla="*/ 1153044 w 19811999"/>
              <a:gd name="connsiteY14" fmla="*/ 2789286 h 13711556"/>
              <a:gd name="connsiteX15" fmla="*/ 525130 w 19811999"/>
              <a:gd name="connsiteY15" fmla="*/ 1591430 h 13711556"/>
              <a:gd name="connsiteX16" fmla="*/ 198293 w 19811999"/>
              <a:gd name="connsiteY16" fmla="*/ 13331 h 13711556"/>
              <a:gd name="connsiteX17" fmla="*/ 196182 w 19811999"/>
              <a:gd name="connsiteY17" fmla="*/ 13331 h 13711556"/>
              <a:gd name="connsiteX18" fmla="*/ 0 w 19811999"/>
              <a:gd name="connsiteY18" fmla="*/ 0 h 13711556"/>
              <a:gd name="connsiteX19" fmla="*/ 202094 w 19811999"/>
              <a:gd name="connsiteY19" fmla="*/ 0 h 13711556"/>
              <a:gd name="connsiteX20" fmla="*/ 0 w 19811999"/>
              <a:gd name="connsiteY20" fmla="*/ 623 h 1371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11999" h="13711556">
                <a:moveTo>
                  <a:pt x="202094" y="0"/>
                </a:moveTo>
                <a:lnTo>
                  <a:pt x="19811999" y="0"/>
                </a:lnTo>
                <a:lnTo>
                  <a:pt x="19811999" y="13711556"/>
                </a:lnTo>
                <a:lnTo>
                  <a:pt x="198293" y="13711556"/>
                </a:lnTo>
                <a:lnTo>
                  <a:pt x="196604" y="13702669"/>
                </a:lnTo>
                <a:cubicBezTo>
                  <a:pt x="197027" y="13702669"/>
                  <a:pt x="197871" y="13702669"/>
                  <a:pt x="198293" y="13702669"/>
                </a:cubicBezTo>
                <a:cubicBezTo>
                  <a:pt x="232075" y="13060257"/>
                  <a:pt x="381981" y="12433715"/>
                  <a:pt x="635764" y="11852244"/>
                </a:cubicBezTo>
                <a:cubicBezTo>
                  <a:pt x="776802" y="11527864"/>
                  <a:pt x="950355" y="11218084"/>
                  <a:pt x="1153889" y="10926714"/>
                </a:cubicBezTo>
                <a:cubicBezTo>
                  <a:pt x="1314351" y="10697553"/>
                  <a:pt x="1492971" y="10480453"/>
                  <a:pt x="1689748" y="10276684"/>
                </a:cubicBezTo>
                <a:lnTo>
                  <a:pt x="2137776" y="9813284"/>
                </a:lnTo>
                <a:lnTo>
                  <a:pt x="2545688" y="9391781"/>
                </a:lnTo>
                <a:cubicBezTo>
                  <a:pt x="3163468" y="8752543"/>
                  <a:pt x="3508884" y="7898110"/>
                  <a:pt x="3508884" y="7009398"/>
                </a:cubicBezTo>
                <a:cubicBezTo>
                  <a:pt x="3508884" y="6248915"/>
                  <a:pt x="3255944" y="5510014"/>
                  <a:pt x="2789337" y="4908865"/>
                </a:cubicBezTo>
                <a:lnTo>
                  <a:pt x="1310550" y="3002577"/>
                </a:lnTo>
                <a:cubicBezTo>
                  <a:pt x="1256078" y="2932750"/>
                  <a:pt x="1203716" y="2861653"/>
                  <a:pt x="1153044" y="2789286"/>
                </a:cubicBezTo>
                <a:cubicBezTo>
                  <a:pt x="892504" y="2416027"/>
                  <a:pt x="682214" y="2013568"/>
                  <a:pt x="525130" y="1591430"/>
                </a:cubicBezTo>
                <a:cubicBezTo>
                  <a:pt x="338065" y="1087403"/>
                  <a:pt x="227008" y="555445"/>
                  <a:pt x="198293" y="13331"/>
                </a:cubicBezTo>
                <a:cubicBezTo>
                  <a:pt x="197449" y="13331"/>
                  <a:pt x="197027" y="13331"/>
                  <a:pt x="196182" y="13331"/>
                </a:cubicBezTo>
                <a:close/>
                <a:moveTo>
                  <a:pt x="0" y="0"/>
                </a:moveTo>
                <a:lnTo>
                  <a:pt x="202094" y="0"/>
                </a:lnTo>
                <a:lnTo>
                  <a:pt x="0" y="623"/>
                </a:lnTo>
                <a:close/>
              </a:path>
            </a:pathLst>
          </a:custGeom>
          <a:solidFill>
            <a:srgbClr val="F2F4F9"/>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algn="ctr" defTabSz="438150" hangingPunct="0"/>
            <a:endParaRPr lang="en-US" sz="3000">
              <a:solidFill>
                <a:srgbClr val="FFFFFF"/>
              </a:solidFill>
              <a:effectLst>
                <a:outerShdw blurRad="38100" dist="12700" dir="5400000" rotWithShape="0">
                  <a:srgbClr val="000000">
                    <a:alpha val="50000"/>
                  </a:srgbClr>
                </a:outerShdw>
              </a:effectLst>
              <a:latin typeface="Arial" panose="020B0604020202020204" pitchFamily="34" charset="0"/>
              <a:cs typeface="Arial" panose="020B0604020202020204" pitchFamily="34" charset="0"/>
              <a:sym typeface="Gill Sans"/>
            </a:endParaRPr>
          </a:p>
        </p:txBody>
      </p:sp>
      <p:sp>
        <p:nvSpPr>
          <p:cNvPr id="142" name="Rectangle 141"/>
          <p:cNvSpPr/>
          <p:nvPr/>
        </p:nvSpPr>
        <p:spPr>
          <a:xfrm>
            <a:off x="6716672" y="3026755"/>
            <a:ext cx="8944491" cy="5940088"/>
          </a:xfrm>
          <a:prstGeom prst="rect">
            <a:avLst/>
          </a:prstGeom>
        </p:spPr>
        <p:txBody>
          <a:bodyPr wrap="square" anchor="ctr">
            <a:spAutoFit/>
          </a:bodyPr>
          <a:lstStyle/>
          <a:p>
            <a:r>
              <a:rPr lang="en-US" sz="2000" b="1" dirty="0" smtClean="0">
                <a:latin typeface="+mj-lt"/>
              </a:rPr>
              <a:t>Container &amp; Orchestration</a:t>
            </a:r>
            <a:r>
              <a:rPr lang="en-US" sz="2000" b="1" dirty="0">
                <a:latin typeface="+mj-lt"/>
              </a:rPr>
              <a:t>:</a:t>
            </a:r>
            <a:r>
              <a:rPr lang="en-US" sz="2000" dirty="0">
                <a:latin typeface="+mj-lt"/>
              </a:rPr>
              <a:t> Docker</a:t>
            </a:r>
            <a:r>
              <a:rPr lang="en-US" sz="2000" dirty="0" smtClean="0">
                <a:latin typeface="+mj-lt"/>
              </a:rPr>
              <a:t>, Kubernetes ,Helm</a:t>
            </a:r>
            <a:endParaRPr lang="en-US" sz="2000" dirty="0">
              <a:latin typeface="+mj-lt"/>
            </a:endParaRPr>
          </a:p>
          <a:p>
            <a:endParaRPr lang="en-US" sz="2000" dirty="0">
              <a:latin typeface="+mj-lt"/>
            </a:endParaRPr>
          </a:p>
          <a:p>
            <a:r>
              <a:rPr lang="en-US" sz="2000" b="1" dirty="0" smtClean="0">
                <a:latin typeface="+mj-lt"/>
              </a:rPr>
              <a:t>Platform: </a:t>
            </a:r>
            <a:r>
              <a:rPr lang="en-US" sz="2000" dirty="0" smtClean="0">
                <a:latin typeface="+mj-lt"/>
              </a:rPr>
              <a:t>Amazon AWS, Microsoft Azure </a:t>
            </a:r>
          </a:p>
          <a:p>
            <a:endParaRPr lang="en-US" sz="2000" dirty="0">
              <a:latin typeface="+mj-lt"/>
            </a:endParaRPr>
          </a:p>
          <a:p>
            <a:r>
              <a:rPr lang="en-US" sz="2000" b="1" dirty="0">
                <a:latin typeface="+mj-lt"/>
              </a:rPr>
              <a:t>Continuous Integration: </a:t>
            </a:r>
            <a:r>
              <a:rPr lang="en-US" sz="2000" dirty="0" smtClean="0"/>
              <a:t>Jenkins</a:t>
            </a:r>
          </a:p>
          <a:p>
            <a:endParaRPr lang="en-US" sz="2000" b="1" dirty="0" smtClean="0"/>
          </a:p>
          <a:p>
            <a:r>
              <a:rPr lang="en-US" sz="2000" b="1" dirty="0">
                <a:latin typeface="+mj-lt"/>
              </a:rPr>
              <a:t>SCM</a:t>
            </a:r>
            <a:r>
              <a:rPr lang="en-US" sz="2000" b="1" dirty="0"/>
              <a:t>: </a:t>
            </a:r>
            <a:r>
              <a:rPr lang="en-US" sz="2000" dirty="0" smtClean="0"/>
              <a:t>Bitbucket</a:t>
            </a:r>
            <a:endParaRPr lang="en-US" sz="2000" dirty="0"/>
          </a:p>
          <a:p>
            <a:endParaRPr lang="en-US" sz="2000" dirty="0"/>
          </a:p>
          <a:p>
            <a:r>
              <a:rPr lang="en-US" sz="2000" b="1" dirty="0">
                <a:latin typeface="+mj-lt"/>
              </a:rPr>
              <a:t>Configuration Management Tools: </a:t>
            </a:r>
            <a:r>
              <a:rPr lang="en-US" sz="2000" dirty="0" smtClean="0"/>
              <a:t>Confd</a:t>
            </a:r>
          </a:p>
          <a:p>
            <a:endParaRPr lang="en-US" sz="2000" dirty="0"/>
          </a:p>
          <a:p>
            <a:r>
              <a:rPr lang="en-US" sz="2000" b="1" dirty="0">
                <a:latin typeface="+mj-lt"/>
              </a:rPr>
              <a:t>Artifacts  </a:t>
            </a:r>
            <a:r>
              <a:rPr lang="en-US" sz="2000" b="1" dirty="0" smtClean="0">
                <a:latin typeface="+mj-lt"/>
              </a:rPr>
              <a:t>Repository: </a:t>
            </a:r>
            <a:r>
              <a:rPr lang="en-US" sz="2000" dirty="0"/>
              <a:t>Nexus</a:t>
            </a:r>
          </a:p>
          <a:p>
            <a:endParaRPr lang="en-US" sz="2000" dirty="0">
              <a:latin typeface="+mj-lt"/>
            </a:endParaRPr>
          </a:p>
          <a:p>
            <a:r>
              <a:rPr lang="en-US" sz="2000" b="1" dirty="0">
                <a:latin typeface="+mj-lt"/>
              </a:rPr>
              <a:t>Operating System</a:t>
            </a:r>
            <a:r>
              <a:rPr lang="en-US" sz="2000" b="1" dirty="0" smtClean="0">
                <a:latin typeface="+mj-lt"/>
              </a:rPr>
              <a:t>: </a:t>
            </a:r>
            <a:r>
              <a:rPr lang="en-US" sz="2000" dirty="0" smtClean="0">
                <a:latin typeface="+mj-lt"/>
              </a:rPr>
              <a:t>Windows/Linux </a:t>
            </a:r>
            <a:r>
              <a:rPr lang="en-US" sz="2000" dirty="0">
                <a:latin typeface="+mj-lt"/>
              </a:rPr>
              <a:t>Servers </a:t>
            </a:r>
          </a:p>
          <a:p>
            <a:endParaRPr lang="en-US" sz="2000" dirty="0">
              <a:latin typeface="+mj-lt"/>
            </a:endParaRPr>
          </a:p>
          <a:p>
            <a:r>
              <a:rPr lang="en-US" sz="2000" b="1" dirty="0">
                <a:latin typeface="+mj-lt"/>
              </a:rPr>
              <a:t>Languages</a:t>
            </a:r>
            <a:r>
              <a:rPr lang="en-US" sz="2000" b="1" dirty="0" smtClean="0">
                <a:latin typeface="+mj-lt"/>
              </a:rPr>
              <a:t>: </a:t>
            </a:r>
            <a:r>
              <a:rPr lang="en-US" sz="2000" dirty="0" smtClean="0">
                <a:latin typeface="+mj-lt"/>
              </a:rPr>
              <a:t>Python, Net.java</a:t>
            </a:r>
          </a:p>
          <a:p>
            <a:endParaRPr lang="en-US" sz="2000" dirty="0" smtClean="0">
              <a:latin typeface="+mj-lt"/>
            </a:endParaRPr>
          </a:p>
          <a:p>
            <a:r>
              <a:rPr lang="en-US" sz="2000" b="1" dirty="0" smtClean="0">
                <a:latin typeface="+mj-lt"/>
              </a:rPr>
              <a:t>Database Migration: </a:t>
            </a:r>
            <a:r>
              <a:rPr lang="en-US" sz="2000" dirty="0" smtClean="0">
                <a:latin typeface="+mj-lt"/>
              </a:rPr>
              <a:t>Amazon RDS, Flyway</a:t>
            </a:r>
          </a:p>
          <a:p>
            <a:endParaRPr lang="en-US" sz="2000" dirty="0">
              <a:latin typeface="+mj-lt"/>
            </a:endParaRPr>
          </a:p>
          <a:p>
            <a:r>
              <a:rPr lang="en-US" sz="2000" b="1" dirty="0" smtClean="0">
                <a:latin typeface="+mj-lt"/>
              </a:rPr>
              <a:t>Monitoring Tools:</a:t>
            </a:r>
            <a:r>
              <a:rPr lang="en-US" sz="2000" dirty="0" smtClean="0">
                <a:latin typeface="+mj-lt"/>
              </a:rPr>
              <a:t> CloudWatch, Kibana, Amazon Elastic Search, Fluentd</a:t>
            </a:r>
            <a:endParaRPr lang="en-US" sz="2000" dirty="0">
              <a:latin typeface="+mj-lt"/>
            </a:endParaRPr>
          </a:p>
        </p:txBody>
      </p:sp>
      <p:sp>
        <p:nvSpPr>
          <p:cNvPr id="143" name="Rounded Rectangle 142"/>
          <p:cNvSpPr/>
          <p:nvPr/>
        </p:nvSpPr>
        <p:spPr>
          <a:xfrm flipH="1">
            <a:off x="4970990" y="2578605"/>
            <a:ext cx="11355185" cy="6836383"/>
          </a:xfrm>
          <a:prstGeom prst="roundRect">
            <a:avLst>
              <a:gd name="adj" fmla="val 4021"/>
            </a:avLst>
          </a:prstGeom>
          <a:noFill/>
          <a:ln>
            <a:gradFill flip="none" rotWithShape="1">
              <a:gsLst>
                <a:gs pos="0">
                  <a:schemeClr val="bg2">
                    <a:alpha val="0"/>
                  </a:schemeClr>
                </a:gs>
                <a:gs pos="50000">
                  <a:schemeClr val="accent2"/>
                </a:gs>
                <a:gs pos="100000">
                  <a:schemeClr val="accent2"/>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2407895" y="5859726"/>
            <a:ext cx="2819298" cy="769441"/>
          </a:xfrm>
          <a:prstGeom prst="rect">
            <a:avLst/>
          </a:prstGeom>
        </p:spPr>
        <p:txBody>
          <a:bodyPr wrap="none">
            <a:spAutoFit/>
          </a:bodyPr>
          <a:lstStyle/>
          <a:p>
            <a:pPr algn="ctr"/>
            <a:r>
              <a:rPr lang="en-US" sz="4400" b="1" dirty="0" smtClean="0">
                <a:solidFill>
                  <a:schemeClr val="bg2"/>
                </a:solidFill>
                <a:latin typeface="+mj-lt"/>
              </a:rPr>
              <a:t>Technology</a:t>
            </a:r>
            <a:endParaRPr lang="en-US" sz="4400" b="1" dirty="0">
              <a:solidFill>
                <a:schemeClr val="bg2"/>
              </a:solidFill>
              <a:latin typeface="+mj-lt"/>
            </a:endParaRPr>
          </a:p>
        </p:txBody>
      </p:sp>
      <p:sp>
        <p:nvSpPr>
          <p:cNvPr id="145" name="Freeform 303"/>
          <p:cNvSpPr>
            <a:spLocks noEditPoints="1"/>
          </p:cNvSpPr>
          <p:nvPr/>
        </p:nvSpPr>
        <p:spPr bwMode="auto">
          <a:xfrm>
            <a:off x="3429001" y="4797918"/>
            <a:ext cx="882234" cy="879248"/>
          </a:xfrm>
          <a:custGeom>
            <a:avLst/>
            <a:gdLst/>
            <a:ahLst/>
            <a:cxnLst>
              <a:cxn ang="0">
                <a:pos x="131" y="153"/>
              </a:cxn>
              <a:cxn ang="0">
                <a:pos x="129" y="160"/>
              </a:cxn>
              <a:cxn ang="0">
                <a:pos x="132" y="167"/>
              </a:cxn>
              <a:cxn ang="0">
                <a:pos x="141" y="169"/>
              </a:cxn>
              <a:cxn ang="0">
                <a:pos x="148" y="161"/>
              </a:cxn>
              <a:cxn ang="0">
                <a:pos x="142" y="151"/>
              </a:cxn>
              <a:cxn ang="0">
                <a:pos x="168" y="12"/>
              </a:cxn>
              <a:cxn ang="0">
                <a:pos x="164" y="15"/>
              </a:cxn>
              <a:cxn ang="0">
                <a:pos x="162" y="23"/>
              </a:cxn>
              <a:cxn ang="0">
                <a:pos x="173" y="27"/>
              </a:cxn>
              <a:cxn ang="0">
                <a:pos x="175" y="23"/>
              </a:cxn>
              <a:cxn ang="0">
                <a:pos x="177" y="16"/>
              </a:cxn>
              <a:cxn ang="0">
                <a:pos x="168" y="12"/>
              </a:cxn>
              <a:cxn ang="0">
                <a:pos x="134" y="15"/>
              </a:cxn>
              <a:cxn ang="0">
                <a:pos x="138" y="27"/>
              </a:cxn>
              <a:cxn ang="0">
                <a:pos x="144" y="26"/>
              </a:cxn>
              <a:cxn ang="0">
                <a:pos x="147" y="22"/>
              </a:cxn>
              <a:cxn ang="0">
                <a:pos x="142" y="12"/>
              </a:cxn>
              <a:cxn ang="0">
                <a:pos x="109" y="12"/>
              </a:cxn>
              <a:cxn ang="0">
                <a:pos x="103" y="23"/>
              </a:cxn>
              <a:cxn ang="0">
                <a:pos x="111" y="27"/>
              </a:cxn>
              <a:cxn ang="0">
                <a:pos x="115" y="25"/>
              </a:cxn>
              <a:cxn ang="0">
                <a:pos x="116" y="16"/>
              </a:cxn>
              <a:cxn ang="0">
                <a:pos x="109" y="12"/>
              </a:cxn>
              <a:cxn ang="0">
                <a:pos x="11" y="0"/>
              </a:cxn>
              <a:cxn ang="0">
                <a:pos x="188" y="2"/>
              </a:cxn>
              <a:cxn ang="0">
                <a:pos x="193" y="151"/>
              </a:cxn>
              <a:cxn ang="0">
                <a:pos x="188" y="156"/>
              </a:cxn>
              <a:cxn ang="0">
                <a:pos x="171" y="154"/>
              </a:cxn>
              <a:cxn ang="0">
                <a:pos x="168" y="150"/>
              </a:cxn>
              <a:cxn ang="0">
                <a:pos x="170" y="144"/>
              </a:cxn>
              <a:cxn ang="0">
                <a:pos x="174" y="141"/>
              </a:cxn>
              <a:cxn ang="0">
                <a:pos x="178" y="38"/>
              </a:cxn>
              <a:cxn ang="0">
                <a:pos x="16" y="141"/>
              </a:cxn>
              <a:cxn ang="0">
                <a:pos x="103" y="134"/>
              </a:cxn>
              <a:cxn ang="0">
                <a:pos x="96" y="120"/>
              </a:cxn>
              <a:cxn ang="0">
                <a:pos x="70" y="117"/>
              </a:cxn>
              <a:cxn ang="0">
                <a:pos x="57" y="98"/>
              </a:cxn>
              <a:cxn ang="0">
                <a:pos x="59" y="72"/>
              </a:cxn>
              <a:cxn ang="0">
                <a:pos x="62" y="76"/>
              </a:cxn>
              <a:cxn ang="0">
                <a:pos x="70" y="88"/>
              </a:cxn>
              <a:cxn ang="0">
                <a:pos x="77" y="98"/>
              </a:cxn>
              <a:cxn ang="0">
                <a:pos x="90" y="95"/>
              </a:cxn>
              <a:cxn ang="0">
                <a:pos x="99" y="91"/>
              </a:cxn>
              <a:cxn ang="0">
                <a:pos x="105" y="84"/>
              </a:cxn>
              <a:cxn ang="0">
                <a:pos x="99" y="65"/>
              </a:cxn>
              <a:cxn ang="0">
                <a:pos x="105" y="53"/>
              </a:cxn>
              <a:cxn ang="0">
                <a:pos x="124" y="69"/>
              </a:cxn>
              <a:cxn ang="0">
                <a:pos x="126" y="94"/>
              </a:cxn>
              <a:cxn ang="0">
                <a:pos x="119" y="104"/>
              </a:cxn>
              <a:cxn ang="0">
                <a:pos x="151" y="146"/>
              </a:cxn>
              <a:cxn ang="0">
                <a:pos x="155" y="153"/>
              </a:cxn>
              <a:cxn ang="0">
                <a:pos x="155" y="167"/>
              </a:cxn>
              <a:cxn ang="0">
                <a:pos x="142" y="177"/>
              </a:cxn>
              <a:cxn ang="0">
                <a:pos x="125" y="173"/>
              </a:cxn>
              <a:cxn ang="0">
                <a:pos x="118" y="160"/>
              </a:cxn>
              <a:cxn ang="0">
                <a:pos x="11" y="156"/>
              </a:cxn>
              <a:cxn ang="0">
                <a:pos x="1" y="148"/>
              </a:cxn>
              <a:cxn ang="0">
                <a:pos x="1" y="127"/>
              </a:cxn>
              <a:cxn ang="0">
                <a:pos x="3" y="4"/>
              </a:cxn>
              <a:cxn ang="0">
                <a:pos x="7" y="0"/>
              </a:cxn>
            </a:cxnLst>
            <a:rect l="0" t="0" r="r" b="b"/>
            <a:pathLst>
              <a:path w="193" h="177">
                <a:moveTo>
                  <a:pt x="134" y="151"/>
                </a:moveTo>
                <a:lnTo>
                  <a:pt x="131" y="153"/>
                </a:lnTo>
                <a:lnTo>
                  <a:pt x="129" y="156"/>
                </a:lnTo>
                <a:lnTo>
                  <a:pt x="129" y="160"/>
                </a:lnTo>
                <a:lnTo>
                  <a:pt x="131" y="164"/>
                </a:lnTo>
                <a:lnTo>
                  <a:pt x="132" y="167"/>
                </a:lnTo>
                <a:lnTo>
                  <a:pt x="135" y="169"/>
                </a:lnTo>
                <a:lnTo>
                  <a:pt x="141" y="169"/>
                </a:lnTo>
                <a:lnTo>
                  <a:pt x="145" y="167"/>
                </a:lnTo>
                <a:lnTo>
                  <a:pt x="148" y="161"/>
                </a:lnTo>
                <a:lnTo>
                  <a:pt x="145" y="153"/>
                </a:lnTo>
                <a:lnTo>
                  <a:pt x="142" y="151"/>
                </a:lnTo>
                <a:lnTo>
                  <a:pt x="134" y="151"/>
                </a:lnTo>
                <a:close/>
                <a:moveTo>
                  <a:pt x="168" y="12"/>
                </a:moveTo>
                <a:lnTo>
                  <a:pt x="165" y="13"/>
                </a:lnTo>
                <a:lnTo>
                  <a:pt x="164" y="15"/>
                </a:lnTo>
                <a:lnTo>
                  <a:pt x="162" y="17"/>
                </a:lnTo>
                <a:lnTo>
                  <a:pt x="162" y="23"/>
                </a:lnTo>
                <a:lnTo>
                  <a:pt x="167" y="27"/>
                </a:lnTo>
                <a:lnTo>
                  <a:pt x="173" y="27"/>
                </a:lnTo>
                <a:lnTo>
                  <a:pt x="174" y="25"/>
                </a:lnTo>
                <a:lnTo>
                  <a:pt x="175" y="23"/>
                </a:lnTo>
                <a:lnTo>
                  <a:pt x="177" y="20"/>
                </a:lnTo>
                <a:lnTo>
                  <a:pt x="177" y="16"/>
                </a:lnTo>
                <a:lnTo>
                  <a:pt x="173" y="12"/>
                </a:lnTo>
                <a:lnTo>
                  <a:pt x="168" y="12"/>
                </a:lnTo>
                <a:close/>
                <a:moveTo>
                  <a:pt x="139" y="12"/>
                </a:moveTo>
                <a:lnTo>
                  <a:pt x="134" y="15"/>
                </a:lnTo>
                <a:lnTo>
                  <a:pt x="134" y="23"/>
                </a:lnTo>
                <a:lnTo>
                  <a:pt x="138" y="27"/>
                </a:lnTo>
                <a:lnTo>
                  <a:pt x="141" y="27"/>
                </a:lnTo>
                <a:lnTo>
                  <a:pt x="144" y="26"/>
                </a:lnTo>
                <a:lnTo>
                  <a:pt x="145" y="25"/>
                </a:lnTo>
                <a:lnTo>
                  <a:pt x="147" y="22"/>
                </a:lnTo>
                <a:lnTo>
                  <a:pt x="147" y="16"/>
                </a:lnTo>
                <a:lnTo>
                  <a:pt x="142" y="12"/>
                </a:lnTo>
                <a:lnTo>
                  <a:pt x="139" y="12"/>
                </a:lnTo>
                <a:close/>
                <a:moveTo>
                  <a:pt x="109" y="12"/>
                </a:moveTo>
                <a:lnTo>
                  <a:pt x="103" y="15"/>
                </a:lnTo>
                <a:lnTo>
                  <a:pt x="103" y="23"/>
                </a:lnTo>
                <a:lnTo>
                  <a:pt x="108" y="27"/>
                </a:lnTo>
                <a:lnTo>
                  <a:pt x="111" y="27"/>
                </a:lnTo>
                <a:lnTo>
                  <a:pt x="113" y="26"/>
                </a:lnTo>
                <a:lnTo>
                  <a:pt x="115" y="25"/>
                </a:lnTo>
                <a:lnTo>
                  <a:pt x="116" y="22"/>
                </a:lnTo>
                <a:lnTo>
                  <a:pt x="116" y="16"/>
                </a:lnTo>
                <a:lnTo>
                  <a:pt x="112" y="12"/>
                </a:lnTo>
                <a:lnTo>
                  <a:pt x="109" y="12"/>
                </a:lnTo>
                <a:close/>
                <a:moveTo>
                  <a:pt x="7" y="0"/>
                </a:moveTo>
                <a:lnTo>
                  <a:pt x="11" y="0"/>
                </a:lnTo>
                <a:lnTo>
                  <a:pt x="62" y="2"/>
                </a:lnTo>
                <a:lnTo>
                  <a:pt x="188" y="2"/>
                </a:lnTo>
                <a:lnTo>
                  <a:pt x="193" y="7"/>
                </a:lnTo>
                <a:lnTo>
                  <a:pt x="193" y="151"/>
                </a:lnTo>
                <a:lnTo>
                  <a:pt x="191" y="154"/>
                </a:lnTo>
                <a:lnTo>
                  <a:pt x="188" y="156"/>
                </a:lnTo>
                <a:lnTo>
                  <a:pt x="174" y="156"/>
                </a:lnTo>
                <a:lnTo>
                  <a:pt x="171" y="154"/>
                </a:lnTo>
                <a:lnTo>
                  <a:pt x="170" y="153"/>
                </a:lnTo>
                <a:lnTo>
                  <a:pt x="168" y="150"/>
                </a:lnTo>
                <a:lnTo>
                  <a:pt x="168" y="147"/>
                </a:lnTo>
                <a:lnTo>
                  <a:pt x="170" y="144"/>
                </a:lnTo>
                <a:lnTo>
                  <a:pt x="171" y="143"/>
                </a:lnTo>
                <a:lnTo>
                  <a:pt x="174" y="141"/>
                </a:lnTo>
                <a:lnTo>
                  <a:pt x="178" y="141"/>
                </a:lnTo>
                <a:lnTo>
                  <a:pt x="178" y="38"/>
                </a:lnTo>
                <a:lnTo>
                  <a:pt x="16" y="38"/>
                </a:lnTo>
                <a:lnTo>
                  <a:pt x="16" y="141"/>
                </a:lnTo>
                <a:lnTo>
                  <a:pt x="108" y="141"/>
                </a:lnTo>
                <a:lnTo>
                  <a:pt x="103" y="134"/>
                </a:lnTo>
                <a:lnTo>
                  <a:pt x="101" y="127"/>
                </a:lnTo>
                <a:lnTo>
                  <a:pt x="96" y="120"/>
                </a:lnTo>
                <a:lnTo>
                  <a:pt x="82" y="121"/>
                </a:lnTo>
                <a:lnTo>
                  <a:pt x="70" y="117"/>
                </a:lnTo>
                <a:lnTo>
                  <a:pt x="62" y="108"/>
                </a:lnTo>
                <a:lnTo>
                  <a:pt x="57" y="98"/>
                </a:lnTo>
                <a:lnTo>
                  <a:pt x="56" y="85"/>
                </a:lnTo>
                <a:lnTo>
                  <a:pt x="59" y="72"/>
                </a:lnTo>
                <a:lnTo>
                  <a:pt x="62" y="75"/>
                </a:lnTo>
                <a:lnTo>
                  <a:pt x="62" y="76"/>
                </a:lnTo>
                <a:lnTo>
                  <a:pt x="67" y="82"/>
                </a:lnTo>
                <a:lnTo>
                  <a:pt x="70" y="88"/>
                </a:lnTo>
                <a:lnTo>
                  <a:pt x="75" y="94"/>
                </a:lnTo>
                <a:lnTo>
                  <a:pt x="77" y="98"/>
                </a:lnTo>
                <a:lnTo>
                  <a:pt x="86" y="95"/>
                </a:lnTo>
                <a:lnTo>
                  <a:pt x="90" y="95"/>
                </a:lnTo>
                <a:lnTo>
                  <a:pt x="95" y="94"/>
                </a:lnTo>
                <a:lnTo>
                  <a:pt x="99" y="91"/>
                </a:lnTo>
                <a:lnTo>
                  <a:pt x="102" y="87"/>
                </a:lnTo>
                <a:lnTo>
                  <a:pt x="105" y="84"/>
                </a:lnTo>
                <a:lnTo>
                  <a:pt x="108" y="79"/>
                </a:lnTo>
                <a:lnTo>
                  <a:pt x="99" y="65"/>
                </a:lnTo>
                <a:lnTo>
                  <a:pt x="92" y="51"/>
                </a:lnTo>
                <a:lnTo>
                  <a:pt x="105" y="53"/>
                </a:lnTo>
                <a:lnTo>
                  <a:pt x="116" y="59"/>
                </a:lnTo>
                <a:lnTo>
                  <a:pt x="124" y="69"/>
                </a:lnTo>
                <a:lnTo>
                  <a:pt x="128" y="81"/>
                </a:lnTo>
                <a:lnTo>
                  <a:pt x="126" y="94"/>
                </a:lnTo>
                <a:lnTo>
                  <a:pt x="125" y="98"/>
                </a:lnTo>
                <a:lnTo>
                  <a:pt x="119" y="104"/>
                </a:lnTo>
                <a:lnTo>
                  <a:pt x="148" y="143"/>
                </a:lnTo>
                <a:lnTo>
                  <a:pt x="151" y="146"/>
                </a:lnTo>
                <a:lnTo>
                  <a:pt x="152" y="150"/>
                </a:lnTo>
                <a:lnTo>
                  <a:pt x="155" y="153"/>
                </a:lnTo>
                <a:lnTo>
                  <a:pt x="157" y="157"/>
                </a:lnTo>
                <a:lnTo>
                  <a:pt x="155" y="167"/>
                </a:lnTo>
                <a:lnTo>
                  <a:pt x="149" y="174"/>
                </a:lnTo>
                <a:lnTo>
                  <a:pt x="142" y="177"/>
                </a:lnTo>
                <a:lnTo>
                  <a:pt x="134" y="177"/>
                </a:lnTo>
                <a:lnTo>
                  <a:pt x="125" y="173"/>
                </a:lnTo>
                <a:lnTo>
                  <a:pt x="119" y="164"/>
                </a:lnTo>
                <a:lnTo>
                  <a:pt x="118" y="160"/>
                </a:lnTo>
                <a:lnTo>
                  <a:pt x="115" y="156"/>
                </a:lnTo>
                <a:lnTo>
                  <a:pt x="11" y="156"/>
                </a:lnTo>
                <a:lnTo>
                  <a:pt x="4" y="154"/>
                </a:lnTo>
                <a:lnTo>
                  <a:pt x="1" y="148"/>
                </a:lnTo>
                <a:lnTo>
                  <a:pt x="0" y="138"/>
                </a:lnTo>
                <a:lnTo>
                  <a:pt x="1" y="127"/>
                </a:lnTo>
                <a:lnTo>
                  <a:pt x="1" y="6"/>
                </a:lnTo>
                <a:lnTo>
                  <a:pt x="3" y="4"/>
                </a:lnTo>
                <a:lnTo>
                  <a:pt x="4" y="2"/>
                </a:lnTo>
                <a:lnTo>
                  <a:pt x="7" y="0"/>
                </a:lnTo>
                <a:close/>
              </a:path>
            </a:pathLst>
          </a:custGeom>
          <a:solidFill>
            <a:schemeClr val="bg2"/>
          </a:solidFill>
          <a:ln w="0">
            <a:noFill/>
            <a:prstDash val="solid"/>
            <a:round/>
            <a:headEnd/>
            <a:tailEnd/>
          </a:ln>
        </p:spPr>
        <p:txBody>
          <a:bodyPr vert="horz" wrap="square" lIns="64008" tIns="32004" rIns="64008" bIns="32004" numCol="1" anchor="t" anchorCtr="0" compatLnSpc="1">
            <a:prstTxWarp prst="textNoShape">
              <a:avLst/>
            </a:prstTxWarp>
          </a:bodyPr>
          <a:lstStyle/>
          <a:p>
            <a:endParaRPr lang="en-US"/>
          </a:p>
        </p:txBody>
      </p:sp>
    </p:spTree>
    <p:extLst>
      <p:ext uri="{BB962C8B-B14F-4D97-AF65-F5344CB8AC3E}">
        <p14:creationId xmlns:p14="http://schemas.microsoft.com/office/powerpoint/2010/main" val="1919707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Picture 16" descr="C:\Documents and Settings\asia\Desktop\other-features--notifications-shadow.png">
            <a:extLst>
              <a:ext uri="{FF2B5EF4-FFF2-40B4-BE49-F238E27FC236}">
                <a16:creationId xmlns:a16="http://schemas.microsoft.com/office/drawing/2014/main" xmlns="" id="{0515277D-6981-4ECB-AE20-A880B55742D1}"/>
              </a:ext>
            </a:extLst>
          </p:cNvPr>
          <p:cNvPicPr>
            <a:picLocks noChangeAspect="1" noChangeArrowheads="1"/>
          </p:cNvPicPr>
          <p:nvPr/>
        </p:nvPicPr>
        <p:blipFill rotWithShape="1">
          <a:blip r:embed="rId2"/>
          <a:srcRect l="24520"/>
          <a:stretch/>
        </p:blipFill>
        <p:spPr bwMode="auto">
          <a:xfrm>
            <a:off x="8728632" y="5903071"/>
            <a:ext cx="5694332" cy="3128659"/>
          </a:xfrm>
          <a:prstGeom prst="rect">
            <a:avLst/>
          </a:prstGeom>
          <a:noFill/>
        </p:spPr>
      </p:pic>
      <p:sp>
        <p:nvSpPr>
          <p:cNvPr id="3" name="Title 6">
            <a:extLst>
              <a:ext uri="{FF2B5EF4-FFF2-40B4-BE49-F238E27FC236}">
                <a16:creationId xmlns:a16="http://schemas.microsoft.com/office/drawing/2014/main" xmlns="" id="{0E54C19F-5E07-4E9E-9FA9-1B892720BFBE}"/>
              </a:ext>
            </a:extLst>
          </p:cNvPr>
          <p:cNvSpPr>
            <a:spLocks noGrp="1"/>
          </p:cNvSpPr>
          <p:nvPr>
            <p:ph type="title"/>
          </p:nvPr>
        </p:nvSpPr>
        <p:spPr>
          <a:xfrm>
            <a:off x="1228725" y="666758"/>
            <a:ext cx="14811376" cy="1107996"/>
          </a:xfrm>
        </p:spPr>
        <p:txBody>
          <a:bodyPr/>
          <a:lstStyle/>
          <a:p>
            <a:pPr>
              <a:lnSpc>
                <a:spcPct val="100000"/>
              </a:lnSpc>
            </a:pPr>
            <a:r>
              <a:rPr lang="en-US" sz="3600" dirty="0"/>
              <a:t>Case </a:t>
            </a:r>
            <a:r>
              <a:rPr lang="en-US" sz="3600" dirty="0" smtClean="0"/>
              <a:t>Study 1 - </a:t>
            </a:r>
            <a:r>
              <a:rPr lang="en-US" sz="3600" dirty="0"/>
              <a:t>Migration to AWS on Containers - US courseware </a:t>
            </a:r>
            <a:r>
              <a:rPr lang="en-US" sz="3600" dirty="0" smtClean="0"/>
              <a:t> 					Benefits</a:t>
            </a:r>
            <a:endParaRPr lang="en-GB" sz="3600" dirty="0"/>
          </a:p>
        </p:txBody>
      </p:sp>
      <p:sp>
        <p:nvSpPr>
          <p:cNvPr id="125" name="Freeform: Shape 121">
            <a:extLst>
              <a:ext uri="{FF2B5EF4-FFF2-40B4-BE49-F238E27FC236}">
                <a16:creationId xmlns:a16="http://schemas.microsoft.com/office/drawing/2014/main" xmlns="" id="{B87DFE03-F0E0-43B9-A2F1-385A1156CCAA}"/>
              </a:ext>
            </a:extLst>
          </p:cNvPr>
          <p:cNvSpPr/>
          <p:nvPr/>
        </p:nvSpPr>
        <p:spPr>
          <a:xfrm>
            <a:off x="11833487" y="3876413"/>
            <a:ext cx="4679142" cy="444510"/>
          </a:xfrm>
          <a:custGeom>
            <a:avLst/>
            <a:gdLst>
              <a:gd name="connsiteX0" fmla="*/ 0 w 2328760"/>
              <a:gd name="connsiteY0" fmla="*/ 0 h 289450"/>
              <a:gd name="connsiteX1" fmla="*/ 164461 w 2328760"/>
              <a:gd name="connsiteY1" fmla="*/ 289450 h 289450"/>
              <a:gd name="connsiteX2" fmla="*/ 2328760 w 2328760"/>
              <a:gd name="connsiteY2" fmla="*/ 289450 h 289450"/>
              <a:gd name="connsiteX0" fmla="*/ 0 w 2328760"/>
              <a:gd name="connsiteY0" fmla="*/ 0 h 289450"/>
              <a:gd name="connsiteX1" fmla="*/ 313686 w 2328760"/>
              <a:gd name="connsiteY1" fmla="*/ 286275 h 289450"/>
              <a:gd name="connsiteX2" fmla="*/ 2328760 w 2328760"/>
              <a:gd name="connsiteY2" fmla="*/ 289450 h 289450"/>
              <a:gd name="connsiteX0" fmla="*/ 0 w 3137004"/>
              <a:gd name="connsiteY0" fmla="*/ 0 h 286275"/>
              <a:gd name="connsiteX1" fmla="*/ 313686 w 3137004"/>
              <a:gd name="connsiteY1" fmla="*/ 286275 h 286275"/>
              <a:gd name="connsiteX2" fmla="*/ 3137004 w 3137004"/>
              <a:gd name="connsiteY2" fmla="*/ 283085 h 286275"/>
            </a:gdLst>
            <a:ahLst/>
            <a:cxnLst>
              <a:cxn ang="0">
                <a:pos x="connsiteX0" y="connsiteY0"/>
              </a:cxn>
              <a:cxn ang="0">
                <a:pos x="connsiteX1" y="connsiteY1"/>
              </a:cxn>
              <a:cxn ang="0">
                <a:pos x="connsiteX2" y="connsiteY2"/>
              </a:cxn>
            </a:cxnLst>
            <a:rect l="l" t="t" r="r" b="b"/>
            <a:pathLst>
              <a:path w="3137004" h="286275">
                <a:moveTo>
                  <a:pt x="0" y="0"/>
                </a:moveTo>
                <a:lnTo>
                  <a:pt x="313686" y="286275"/>
                </a:lnTo>
                <a:lnTo>
                  <a:pt x="3137004" y="283085"/>
                </a:lnTo>
              </a:path>
            </a:pathLst>
          </a:custGeom>
          <a:noFill/>
          <a:ln w="3175">
            <a:solidFill>
              <a:schemeClr val="accent3"/>
            </a:solidFill>
            <a:headEnd type="diamond" w="sm" len="sm"/>
            <a:tailEnd type="diamo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Freeform: Shape 123">
            <a:extLst>
              <a:ext uri="{FF2B5EF4-FFF2-40B4-BE49-F238E27FC236}">
                <a16:creationId xmlns:a16="http://schemas.microsoft.com/office/drawing/2014/main" xmlns="" id="{150BE6F5-A5B5-46B3-9A4B-BA799BDB09E8}"/>
              </a:ext>
            </a:extLst>
          </p:cNvPr>
          <p:cNvSpPr/>
          <p:nvPr/>
        </p:nvSpPr>
        <p:spPr>
          <a:xfrm>
            <a:off x="12730644" y="5841237"/>
            <a:ext cx="4679142" cy="444510"/>
          </a:xfrm>
          <a:custGeom>
            <a:avLst/>
            <a:gdLst>
              <a:gd name="connsiteX0" fmla="*/ 0 w 2328760"/>
              <a:gd name="connsiteY0" fmla="*/ 0 h 289450"/>
              <a:gd name="connsiteX1" fmla="*/ 164461 w 2328760"/>
              <a:gd name="connsiteY1" fmla="*/ 289450 h 289450"/>
              <a:gd name="connsiteX2" fmla="*/ 2328760 w 2328760"/>
              <a:gd name="connsiteY2" fmla="*/ 289450 h 289450"/>
              <a:gd name="connsiteX0" fmla="*/ 0 w 2328760"/>
              <a:gd name="connsiteY0" fmla="*/ 0 h 289450"/>
              <a:gd name="connsiteX1" fmla="*/ 313686 w 2328760"/>
              <a:gd name="connsiteY1" fmla="*/ 286275 h 289450"/>
              <a:gd name="connsiteX2" fmla="*/ 2328760 w 2328760"/>
              <a:gd name="connsiteY2" fmla="*/ 289450 h 289450"/>
              <a:gd name="connsiteX0" fmla="*/ 0 w 3137004"/>
              <a:gd name="connsiteY0" fmla="*/ 0 h 286275"/>
              <a:gd name="connsiteX1" fmla="*/ 313686 w 3137004"/>
              <a:gd name="connsiteY1" fmla="*/ 286275 h 286275"/>
              <a:gd name="connsiteX2" fmla="*/ 3137004 w 3137004"/>
              <a:gd name="connsiteY2" fmla="*/ 283085 h 286275"/>
            </a:gdLst>
            <a:ahLst/>
            <a:cxnLst>
              <a:cxn ang="0">
                <a:pos x="connsiteX0" y="connsiteY0"/>
              </a:cxn>
              <a:cxn ang="0">
                <a:pos x="connsiteX1" y="connsiteY1"/>
              </a:cxn>
              <a:cxn ang="0">
                <a:pos x="connsiteX2" y="connsiteY2"/>
              </a:cxn>
            </a:cxnLst>
            <a:rect l="l" t="t" r="r" b="b"/>
            <a:pathLst>
              <a:path w="3137004" h="286275">
                <a:moveTo>
                  <a:pt x="0" y="0"/>
                </a:moveTo>
                <a:lnTo>
                  <a:pt x="313686" y="286275"/>
                </a:lnTo>
                <a:lnTo>
                  <a:pt x="3137004" y="283085"/>
                </a:lnTo>
              </a:path>
            </a:pathLst>
          </a:custGeom>
          <a:noFill/>
          <a:ln w="3175">
            <a:solidFill>
              <a:schemeClr val="accent2"/>
            </a:solidFill>
            <a:headEnd type="diamond" w="sm" len="sm"/>
            <a:tailEnd type="diamo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Freeform: Shape 125">
            <a:extLst>
              <a:ext uri="{FF2B5EF4-FFF2-40B4-BE49-F238E27FC236}">
                <a16:creationId xmlns:a16="http://schemas.microsoft.com/office/drawing/2014/main" xmlns="" id="{E572D3F4-76E0-4561-B350-E434BADEE037}"/>
              </a:ext>
            </a:extLst>
          </p:cNvPr>
          <p:cNvSpPr/>
          <p:nvPr/>
        </p:nvSpPr>
        <p:spPr>
          <a:xfrm>
            <a:off x="11847135" y="7828929"/>
            <a:ext cx="4679142" cy="444510"/>
          </a:xfrm>
          <a:custGeom>
            <a:avLst/>
            <a:gdLst>
              <a:gd name="connsiteX0" fmla="*/ 0 w 2328760"/>
              <a:gd name="connsiteY0" fmla="*/ 0 h 289450"/>
              <a:gd name="connsiteX1" fmla="*/ 164461 w 2328760"/>
              <a:gd name="connsiteY1" fmla="*/ 289450 h 289450"/>
              <a:gd name="connsiteX2" fmla="*/ 2328760 w 2328760"/>
              <a:gd name="connsiteY2" fmla="*/ 289450 h 289450"/>
              <a:gd name="connsiteX0" fmla="*/ 0 w 2328760"/>
              <a:gd name="connsiteY0" fmla="*/ 0 h 289450"/>
              <a:gd name="connsiteX1" fmla="*/ 313686 w 2328760"/>
              <a:gd name="connsiteY1" fmla="*/ 286275 h 289450"/>
              <a:gd name="connsiteX2" fmla="*/ 2328760 w 2328760"/>
              <a:gd name="connsiteY2" fmla="*/ 289450 h 289450"/>
              <a:gd name="connsiteX0" fmla="*/ 0 w 3137004"/>
              <a:gd name="connsiteY0" fmla="*/ 0 h 286275"/>
              <a:gd name="connsiteX1" fmla="*/ 313686 w 3137004"/>
              <a:gd name="connsiteY1" fmla="*/ 286275 h 286275"/>
              <a:gd name="connsiteX2" fmla="*/ 3137004 w 3137004"/>
              <a:gd name="connsiteY2" fmla="*/ 283085 h 286275"/>
            </a:gdLst>
            <a:ahLst/>
            <a:cxnLst>
              <a:cxn ang="0">
                <a:pos x="connsiteX0" y="connsiteY0"/>
              </a:cxn>
              <a:cxn ang="0">
                <a:pos x="connsiteX1" y="connsiteY1"/>
              </a:cxn>
              <a:cxn ang="0">
                <a:pos x="connsiteX2" y="connsiteY2"/>
              </a:cxn>
            </a:cxnLst>
            <a:rect l="l" t="t" r="r" b="b"/>
            <a:pathLst>
              <a:path w="3137004" h="286275">
                <a:moveTo>
                  <a:pt x="0" y="0"/>
                </a:moveTo>
                <a:lnTo>
                  <a:pt x="313686" y="286275"/>
                </a:lnTo>
                <a:lnTo>
                  <a:pt x="3137004" y="283085"/>
                </a:lnTo>
              </a:path>
            </a:pathLst>
          </a:custGeom>
          <a:noFill/>
          <a:ln w="3175">
            <a:solidFill>
              <a:schemeClr val="accent4"/>
            </a:solidFill>
            <a:headEnd type="diamond" w="sm" len="sm"/>
            <a:tailEnd type="diamo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Freeform: Shape 127">
            <a:extLst>
              <a:ext uri="{FF2B5EF4-FFF2-40B4-BE49-F238E27FC236}">
                <a16:creationId xmlns:a16="http://schemas.microsoft.com/office/drawing/2014/main" xmlns="" id="{9435525B-3180-42D7-B47B-AA6386894D42}"/>
              </a:ext>
            </a:extLst>
          </p:cNvPr>
          <p:cNvSpPr/>
          <p:nvPr/>
        </p:nvSpPr>
        <p:spPr>
          <a:xfrm flipH="1">
            <a:off x="1959681" y="3873257"/>
            <a:ext cx="4679142" cy="444510"/>
          </a:xfrm>
          <a:custGeom>
            <a:avLst/>
            <a:gdLst>
              <a:gd name="connsiteX0" fmla="*/ 0 w 2328760"/>
              <a:gd name="connsiteY0" fmla="*/ 0 h 289450"/>
              <a:gd name="connsiteX1" fmla="*/ 164461 w 2328760"/>
              <a:gd name="connsiteY1" fmla="*/ 289450 h 289450"/>
              <a:gd name="connsiteX2" fmla="*/ 2328760 w 2328760"/>
              <a:gd name="connsiteY2" fmla="*/ 289450 h 289450"/>
              <a:gd name="connsiteX0" fmla="*/ 0 w 2328760"/>
              <a:gd name="connsiteY0" fmla="*/ 0 h 289450"/>
              <a:gd name="connsiteX1" fmla="*/ 313686 w 2328760"/>
              <a:gd name="connsiteY1" fmla="*/ 286275 h 289450"/>
              <a:gd name="connsiteX2" fmla="*/ 2328760 w 2328760"/>
              <a:gd name="connsiteY2" fmla="*/ 289450 h 289450"/>
              <a:gd name="connsiteX0" fmla="*/ 0 w 3137004"/>
              <a:gd name="connsiteY0" fmla="*/ 0 h 286275"/>
              <a:gd name="connsiteX1" fmla="*/ 313686 w 3137004"/>
              <a:gd name="connsiteY1" fmla="*/ 286275 h 286275"/>
              <a:gd name="connsiteX2" fmla="*/ 3137004 w 3137004"/>
              <a:gd name="connsiteY2" fmla="*/ 283085 h 286275"/>
            </a:gdLst>
            <a:ahLst/>
            <a:cxnLst>
              <a:cxn ang="0">
                <a:pos x="connsiteX0" y="connsiteY0"/>
              </a:cxn>
              <a:cxn ang="0">
                <a:pos x="connsiteX1" y="connsiteY1"/>
              </a:cxn>
              <a:cxn ang="0">
                <a:pos x="connsiteX2" y="connsiteY2"/>
              </a:cxn>
            </a:cxnLst>
            <a:rect l="l" t="t" r="r" b="b"/>
            <a:pathLst>
              <a:path w="3137004" h="286275">
                <a:moveTo>
                  <a:pt x="0" y="0"/>
                </a:moveTo>
                <a:lnTo>
                  <a:pt x="313686" y="286275"/>
                </a:lnTo>
                <a:lnTo>
                  <a:pt x="3137004" y="283085"/>
                </a:lnTo>
              </a:path>
            </a:pathLst>
          </a:custGeom>
          <a:noFill/>
          <a:ln w="3175">
            <a:solidFill>
              <a:schemeClr val="accent1"/>
            </a:solidFill>
            <a:headEnd type="diamond" w="sm" len="sm"/>
            <a:tailEnd type="diamo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a:p>
        </p:txBody>
      </p:sp>
      <p:sp>
        <p:nvSpPr>
          <p:cNvPr id="133" name="Freeform: Shape 129">
            <a:extLst>
              <a:ext uri="{FF2B5EF4-FFF2-40B4-BE49-F238E27FC236}">
                <a16:creationId xmlns:a16="http://schemas.microsoft.com/office/drawing/2014/main" xmlns="" id="{D2FCE266-BC79-4E32-9238-40C7B8B8BE6C}"/>
              </a:ext>
            </a:extLst>
          </p:cNvPr>
          <p:cNvSpPr/>
          <p:nvPr/>
        </p:nvSpPr>
        <p:spPr>
          <a:xfrm flipH="1">
            <a:off x="1062524" y="5851730"/>
            <a:ext cx="4679142" cy="444510"/>
          </a:xfrm>
          <a:custGeom>
            <a:avLst/>
            <a:gdLst>
              <a:gd name="connsiteX0" fmla="*/ 0 w 2328760"/>
              <a:gd name="connsiteY0" fmla="*/ 0 h 289450"/>
              <a:gd name="connsiteX1" fmla="*/ 164461 w 2328760"/>
              <a:gd name="connsiteY1" fmla="*/ 289450 h 289450"/>
              <a:gd name="connsiteX2" fmla="*/ 2328760 w 2328760"/>
              <a:gd name="connsiteY2" fmla="*/ 289450 h 289450"/>
              <a:gd name="connsiteX0" fmla="*/ 0 w 2328760"/>
              <a:gd name="connsiteY0" fmla="*/ 0 h 289450"/>
              <a:gd name="connsiteX1" fmla="*/ 313686 w 2328760"/>
              <a:gd name="connsiteY1" fmla="*/ 286275 h 289450"/>
              <a:gd name="connsiteX2" fmla="*/ 2328760 w 2328760"/>
              <a:gd name="connsiteY2" fmla="*/ 289450 h 289450"/>
              <a:gd name="connsiteX0" fmla="*/ 0 w 3137004"/>
              <a:gd name="connsiteY0" fmla="*/ 0 h 286275"/>
              <a:gd name="connsiteX1" fmla="*/ 313686 w 3137004"/>
              <a:gd name="connsiteY1" fmla="*/ 286275 h 286275"/>
              <a:gd name="connsiteX2" fmla="*/ 3137004 w 3137004"/>
              <a:gd name="connsiteY2" fmla="*/ 283085 h 286275"/>
            </a:gdLst>
            <a:ahLst/>
            <a:cxnLst>
              <a:cxn ang="0">
                <a:pos x="connsiteX0" y="connsiteY0"/>
              </a:cxn>
              <a:cxn ang="0">
                <a:pos x="connsiteX1" y="connsiteY1"/>
              </a:cxn>
              <a:cxn ang="0">
                <a:pos x="connsiteX2" y="connsiteY2"/>
              </a:cxn>
            </a:cxnLst>
            <a:rect l="l" t="t" r="r" b="b"/>
            <a:pathLst>
              <a:path w="3137004" h="286275">
                <a:moveTo>
                  <a:pt x="0" y="0"/>
                </a:moveTo>
                <a:lnTo>
                  <a:pt x="313686" y="286275"/>
                </a:lnTo>
                <a:lnTo>
                  <a:pt x="3137004" y="283085"/>
                </a:lnTo>
              </a:path>
            </a:pathLst>
          </a:custGeom>
          <a:noFill/>
          <a:ln w="3175">
            <a:solidFill>
              <a:schemeClr val="accent5"/>
            </a:solidFill>
            <a:headEnd type="diamond" w="sm" len="sm"/>
            <a:tailEnd type="diamo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a:p>
        </p:txBody>
      </p:sp>
      <p:sp>
        <p:nvSpPr>
          <p:cNvPr id="135" name="Freeform: Shape 131">
            <a:extLst>
              <a:ext uri="{FF2B5EF4-FFF2-40B4-BE49-F238E27FC236}">
                <a16:creationId xmlns:a16="http://schemas.microsoft.com/office/drawing/2014/main" xmlns="" id="{AB81013B-EE46-490D-8279-DFA87D272219}"/>
              </a:ext>
            </a:extLst>
          </p:cNvPr>
          <p:cNvSpPr/>
          <p:nvPr/>
        </p:nvSpPr>
        <p:spPr>
          <a:xfrm flipH="1">
            <a:off x="1946032" y="7839422"/>
            <a:ext cx="4679142" cy="444510"/>
          </a:xfrm>
          <a:custGeom>
            <a:avLst/>
            <a:gdLst>
              <a:gd name="connsiteX0" fmla="*/ 0 w 2328760"/>
              <a:gd name="connsiteY0" fmla="*/ 0 h 289450"/>
              <a:gd name="connsiteX1" fmla="*/ 164461 w 2328760"/>
              <a:gd name="connsiteY1" fmla="*/ 289450 h 289450"/>
              <a:gd name="connsiteX2" fmla="*/ 2328760 w 2328760"/>
              <a:gd name="connsiteY2" fmla="*/ 289450 h 289450"/>
              <a:gd name="connsiteX0" fmla="*/ 0 w 2328760"/>
              <a:gd name="connsiteY0" fmla="*/ 0 h 289450"/>
              <a:gd name="connsiteX1" fmla="*/ 313686 w 2328760"/>
              <a:gd name="connsiteY1" fmla="*/ 286275 h 289450"/>
              <a:gd name="connsiteX2" fmla="*/ 2328760 w 2328760"/>
              <a:gd name="connsiteY2" fmla="*/ 289450 h 289450"/>
              <a:gd name="connsiteX0" fmla="*/ 0 w 3137004"/>
              <a:gd name="connsiteY0" fmla="*/ 0 h 286275"/>
              <a:gd name="connsiteX1" fmla="*/ 313686 w 3137004"/>
              <a:gd name="connsiteY1" fmla="*/ 286275 h 286275"/>
              <a:gd name="connsiteX2" fmla="*/ 3137004 w 3137004"/>
              <a:gd name="connsiteY2" fmla="*/ 283085 h 286275"/>
            </a:gdLst>
            <a:ahLst/>
            <a:cxnLst>
              <a:cxn ang="0">
                <a:pos x="connsiteX0" y="connsiteY0"/>
              </a:cxn>
              <a:cxn ang="0">
                <a:pos x="connsiteX1" y="connsiteY1"/>
              </a:cxn>
              <a:cxn ang="0">
                <a:pos x="connsiteX2" y="connsiteY2"/>
              </a:cxn>
            </a:cxnLst>
            <a:rect l="l" t="t" r="r" b="b"/>
            <a:pathLst>
              <a:path w="3137004" h="286275">
                <a:moveTo>
                  <a:pt x="0" y="0"/>
                </a:moveTo>
                <a:lnTo>
                  <a:pt x="313686" y="286275"/>
                </a:lnTo>
                <a:lnTo>
                  <a:pt x="3137004" y="283085"/>
                </a:lnTo>
              </a:path>
            </a:pathLst>
          </a:custGeom>
          <a:noFill/>
          <a:ln w="3175">
            <a:solidFill>
              <a:schemeClr val="tx2"/>
            </a:solidFill>
            <a:headEnd type="diamond" w="sm" len="sm"/>
            <a:tailEnd type="diamond"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a:p>
        </p:txBody>
      </p:sp>
      <p:sp>
        <p:nvSpPr>
          <p:cNvPr id="93" name="Oval 92">
            <a:extLst>
              <a:ext uri="{FF2B5EF4-FFF2-40B4-BE49-F238E27FC236}">
                <a16:creationId xmlns:a16="http://schemas.microsoft.com/office/drawing/2014/main" xmlns="" id="{EA0CF9C8-A23D-4685-8B76-1054F9AD964A}"/>
              </a:ext>
            </a:extLst>
          </p:cNvPr>
          <p:cNvSpPr/>
          <p:nvPr/>
        </p:nvSpPr>
        <p:spPr>
          <a:xfrm>
            <a:off x="6935120" y="3540160"/>
            <a:ext cx="4638457" cy="463845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Freeform 6">
            <a:extLst>
              <a:ext uri="{FF2B5EF4-FFF2-40B4-BE49-F238E27FC236}">
                <a16:creationId xmlns:a16="http://schemas.microsoft.com/office/drawing/2014/main" xmlns="" id="{0F118717-66A4-4347-9C09-5F1EB7655801}"/>
              </a:ext>
            </a:extLst>
          </p:cNvPr>
          <p:cNvSpPr>
            <a:spLocks noEditPoints="1"/>
          </p:cNvSpPr>
          <p:nvPr/>
        </p:nvSpPr>
        <p:spPr bwMode="auto">
          <a:xfrm>
            <a:off x="7572073" y="4190457"/>
            <a:ext cx="3341447" cy="3337865"/>
          </a:xfrm>
          <a:custGeom>
            <a:avLst/>
            <a:gdLst>
              <a:gd name="T0" fmla="*/ 467 w 933"/>
              <a:gd name="T1" fmla="*/ 932 h 932"/>
              <a:gd name="T2" fmla="*/ 0 w 933"/>
              <a:gd name="T3" fmla="*/ 466 h 932"/>
              <a:gd name="T4" fmla="*/ 467 w 933"/>
              <a:gd name="T5" fmla="*/ 0 h 932"/>
              <a:gd name="T6" fmla="*/ 933 w 933"/>
              <a:gd name="T7" fmla="*/ 466 h 932"/>
              <a:gd name="T8" fmla="*/ 467 w 933"/>
              <a:gd name="T9" fmla="*/ 932 h 932"/>
              <a:gd name="T10" fmla="*/ 467 w 933"/>
              <a:gd name="T11" fmla="*/ 43 h 932"/>
              <a:gd name="T12" fmla="*/ 44 w 933"/>
              <a:gd name="T13" fmla="*/ 466 h 932"/>
              <a:gd name="T14" fmla="*/ 467 w 933"/>
              <a:gd name="T15" fmla="*/ 889 h 932"/>
              <a:gd name="T16" fmla="*/ 890 w 933"/>
              <a:gd name="T17" fmla="*/ 466 h 932"/>
              <a:gd name="T18" fmla="*/ 467 w 933"/>
              <a:gd name="T19" fmla="*/ 43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3" h="932">
                <a:moveTo>
                  <a:pt x="467" y="932"/>
                </a:moveTo>
                <a:cubicBezTo>
                  <a:pt x="210" y="932"/>
                  <a:pt x="0" y="723"/>
                  <a:pt x="0" y="466"/>
                </a:cubicBezTo>
                <a:cubicBezTo>
                  <a:pt x="0" y="209"/>
                  <a:pt x="210" y="0"/>
                  <a:pt x="467" y="0"/>
                </a:cubicBezTo>
                <a:cubicBezTo>
                  <a:pt x="724" y="0"/>
                  <a:pt x="933" y="209"/>
                  <a:pt x="933" y="466"/>
                </a:cubicBezTo>
                <a:cubicBezTo>
                  <a:pt x="933" y="723"/>
                  <a:pt x="724" y="932"/>
                  <a:pt x="467" y="932"/>
                </a:cubicBezTo>
                <a:close/>
                <a:moveTo>
                  <a:pt x="467" y="43"/>
                </a:moveTo>
                <a:cubicBezTo>
                  <a:pt x="233" y="43"/>
                  <a:pt x="44" y="232"/>
                  <a:pt x="44" y="466"/>
                </a:cubicBezTo>
                <a:cubicBezTo>
                  <a:pt x="44" y="699"/>
                  <a:pt x="233" y="889"/>
                  <a:pt x="467" y="889"/>
                </a:cubicBezTo>
                <a:cubicBezTo>
                  <a:pt x="700" y="889"/>
                  <a:pt x="890" y="699"/>
                  <a:pt x="890" y="466"/>
                </a:cubicBezTo>
                <a:cubicBezTo>
                  <a:pt x="890" y="232"/>
                  <a:pt x="700" y="43"/>
                  <a:pt x="467" y="43"/>
                </a:cubicBezTo>
                <a:close/>
              </a:path>
            </a:pathLst>
          </a:custGeom>
          <a:solidFill>
            <a:srgbClr val="4E2262"/>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95" name="Freeform 7">
            <a:extLst>
              <a:ext uri="{FF2B5EF4-FFF2-40B4-BE49-F238E27FC236}">
                <a16:creationId xmlns:a16="http://schemas.microsoft.com/office/drawing/2014/main" xmlns="" id="{4560E81A-071F-4081-85FE-A46F2B01818C}"/>
              </a:ext>
            </a:extLst>
          </p:cNvPr>
          <p:cNvSpPr>
            <a:spLocks noEditPoints="1"/>
          </p:cNvSpPr>
          <p:nvPr/>
        </p:nvSpPr>
        <p:spPr bwMode="auto">
          <a:xfrm>
            <a:off x="7824279" y="4444301"/>
            <a:ext cx="2835395" cy="2835395"/>
          </a:xfrm>
          <a:prstGeom prst="ellipse">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anchor="ctr"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96" name="Freeform 8">
            <a:extLst>
              <a:ext uri="{FF2B5EF4-FFF2-40B4-BE49-F238E27FC236}">
                <a16:creationId xmlns:a16="http://schemas.microsoft.com/office/drawing/2014/main" xmlns="" id="{16BCC83B-165A-4EE5-A728-B363ADF1468A}"/>
              </a:ext>
            </a:extLst>
          </p:cNvPr>
          <p:cNvSpPr>
            <a:spLocks/>
          </p:cNvSpPr>
          <p:nvPr/>
        </p:nvSpPr>
        <p:spPr bwMode="auto">
          <a:xfrm>
            <a:off x="7224678" y="4344454"/>
            <a:ext cx="866700" cy="3029866"/>
          </a:xfrm>
          <a:custGeom>
            <a:avLst/>
            <a:gdLst>
              <a:gd name="T0" fmla="*/ 241 w 242"/>
              <a:gd name="T1" fmla="*/ 787 h 846"/>
              <a:gd name="T2" fmla="*/ 77 w 242"/>
              <a:gd name="T3" fmla="*/ 423 h 846"/>
              <a:gd name="T4" fmla="*/ 241 w 242"/>
              <a:gd name="T5" fmla="*/ 59 h 846"/>
              <a:gd name="T6" fmla="*/ 242 w 242"/>
              <a:gd name="T7" fmla="*/ 58 h 846"/>
              <a:gd name="T8" fmla="*/ 191 w 242"/>
              <a:gd name="T9" fmla="*/ 0 h 846"/>
              <a:gd name="T10" fmla="*/ 188 w 242"/>
              <a:gd name="T11" fmla="*/ 3 h 846"/>
              <a:gd name="T12" fmla="*/ 236 w 242"/>
              <a:gd name="T13" fmla="*/ 57 h 846"/>
              <a:gd name="T14" fmla="*/ 73 w 242"/>
              <a:gd name="T15" fmla="*/ 421 h 846"/>
              <a:gd name="T16" fmla="*/ 0 w 242"/>
              <a:gd name="T17" fmla="*/ 421 h 846"/>
              <a:gd name="T18" fmla="*/ 0 w 242"/>
              <a:gd name="T19" fmla="*/ 425 h 846"/>
              <a:gd name="T20" fmla="*/ 73 w 242"/>
              <a:gd name="T21" fmla="*/ 425 h 846"/>
              <a:gd name="T22" fmla="*/ 237 w 242"/>
              <a:gd name="T23" fmla="*/ 789 h 846"/>
              <a:gd name="T24" fmla="*/ 188 w 242"/>
              <a:gd name="T25" fmla="*/ 843 h 846"/>
              <a:gd name="T26" fmla="*/ 191 w 242"/>
              <a:gd name="T27" fmla="*/ 846 h 846"/>
              <a:gd name="T28" fmla="*/ 241 w 242"/>
              <a:gd name="T29" fmla="*/ 790 h 846"/>
              <a:gd name="T30" fmla="*/ 242 w 242"/>
              <a:gd name="T31" fmla="*/ 788 h 846"/>
              <a:gd name="T32" fmla="*/ 241 w 242"/>
              <a:gd name="T33" fmla="*/ 787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2" h="846">
                <a:moveTo>
                  <a:pt x="241" y="787"/>
                </a:moveTo>
                <a:cubicBezTo>
                  <a:pt x="137" y="694"/>
                  <a:pt x="77" y="562"/>
                  <a:pt x="77" y="423"/>
                </a:cubicBezTo>
                <a:cubicBezTo>
                  <a:pt x="77" y="284"/>
                  <a:pt x="137" y="151"/>
                  <a:pt x="241" y="59"/>
                </a:cubicBezTo>
                <a:cubicBezTo>
                  <a:pt x="242" y="58"/>
                  <a:pt x="242" y="58"/>
                  <a:pt x="242" y="58"/>
                </a:cubicBezTo>
                <a:cubicBezTo>
                  <a:pt x="191" y="0"/>
                  <a:pt x="191" y="0"/>
                  <a:pt x="191" y="0"/>
                </a:cubicBezTo>
                <a:cubicBezTo>
                  <a:pt x="188" y="3"/>
                  <a:pt x="188" y="3"/>
                  <a:pt x="188" y="3"/>
                </a:cubicBezTo>
                <a:cubicBezTo>
                  <a:pt x="236" y="57"/>
                  <a:pt x="236" y="57"/>
                  <a:pt x="236" y="57"/>
                </a:cubicBezTo>
                <a:cubicBezTo>
                  <a:pt x="133" y="150"/>
                  <a:pt x="74" y="282"/>
                  <a:pt x="73" y="421"/>
                </a:cubicBezTo>
                <a:cubicBezTo>
                  <a:pt x="0" y="421"/>
                  <a:pt x="0" y="421"/>
                  <a:pt x="0" y="421"/>
                </a:cubicBezTo>
                <a:cubicBezTo>
                  <a:pt x="0" y="425"/>
                  <a:pt x="0" y="425"/>
                  <a:pt x="0" y="425"/>
                </a:cubicBezTo>
                <a:cubicBezTo>
                  <a:pt x="73" y="425"/>
                  <a:pt x="73" y="425"/>
                  <a:pt x="73" y="425"/>
                </a:cubicBezTo>
                <a:cubicBezTo>
                  <a:pt x="74" y="564"/>
                  <a:pt x="133" y="696"/>
                  <a:pt x="237" y="789"/>
                </a:cubicBezTo>
                <a:cubicBezTo>
                  <a:pt x="232" y="793"/>
                  <a:pt x="221" y="806"/>
                  <a:pt x="188" y="843"/>
                </a:cubicBezTo>
                <a:cubicBezTo>
                  <a:pt x="191" y="846"/>
                  <a:pt x="191" y="846"/>
                  <a:pt x="191" y="846"/>
                </a:cubicBezTo>
                <a:cubicBezTo>
                  <a:pt x="191" y="846"/>
                  <a:pt x="241" y="790"/>
                  <a:pt x="241" y="790"/>
                </a:cubicBezTo>
                <a:cubicBezTo>
                  <a:pt x="242" y="788"/>
                  <a:pt x="242" y="788"/>
                  <a:pt x="242" y="788"/>
                </a:cubicBezTo>
                <a:lnTo>
                  <a:pt x="241" y="787"/>
                </a:lnTo>
                <a:close/>
              </a:path>
            </a:pathLst>
          </a:custGeom>
          <a:solidFill>
            <a:schemeClr val="tx1">
              <a:lumMod val="50000"/>
              <a:lumOff val="50000"/>
            </a:schemeClr>
          </a:solidFill>
          <a:ln>
            <a:solidFill>
              <a:schemeClr val="tx2"/>
            </a:solid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97" name="Freeform 9">
            <a:extLst>
              <a:ext uri="{FF2B5EF4-FFF2-40B4-BE49-F238E27FC236}">
                <a16:creationId xmlns:a16="http://schemas.microsoft.com/office/drawing/2014/main" xmlns="" id="{E795F754-53B7-452A-8B16-CADA1A381E2E}"/>
              </a:ext>
            </a:extLst>
          </p:cNvPr>
          <p:cNvSpPr>
            <a:spLocks/>
          </p:cNvSpPr>
          <p:nvPr/>
        </p:nvSpPr>
        <p:spPr bwMode="auto">
          <a:xfrm>
            <a:off x="10394216" y="4344454"/>
            <a:ext cx="870281" cy="3029866"/>
          </a:xfrm>
          <a:custGeom>
            <a:avLst/>
            <a:gdLst>
              <a:gd name="T0" fmla="*/ 170 w 243"/>
              <a:gd name="T1" fmla="*/ 425 h 846"/>
              <a:gd name="T2" fmla="*/ 243 w 243"/>
              <a:gd name="T3" fmla="*/ 425 h 846"/>
              <a:gd name="T4" fmla="*/ 243 w 243"/>
              <a:gd name="T5" fmla="*/ 421 h 846"/>
              <a:gd name="T6" fmla="*/ 170 w 243"/>
              <a:gd name="T7" fmla="*/ 421 h 846"/>
              <a:gd name="T8" fmla="*/ 6 w 243"/>
              <a:gd name="T9" fmla="*/ 57 h 846"/>
              <a:gd name="T10" fmla="*/ 55 w 243"/>
              <a:gd name="T11" fmla="*/ 3 h 846"/>
              <a:gd name="T12" fmla="*/ 52 w 243"/>
              <a:gd name="T13" fmla="*/ 0 h 846"/>
              <a:gd name="T14" fmla="*/ 0 w 243"/>
              <a:gd name="T15" fmla="*/ 58 h 846"/>
              <a:gd name="T16" fmla="*/ 2 w 243"/>
              <a:gd name="T17" fmla="*/ 59 h 846"/>
              <a:gd name="T18" fmla="*/ 165 w 243"/>
              <a:gd name="T19" fmla="*/ 423 h 846"/>
              <a:gd name="T20" fmla="*/ 2 w 243"/>
              <a:gd name="T21" fmla="*/ 787 h 846"/>
              <a:gd name="T22" fmla="*/ 0 w 243"/>
              <a:gd name="T23" fmla="*/ 788 h 846"/>
              <a:gd name="T24" fmla="*/ 52 w 243"/>
              <a:gd name="T25" fmla="*/ 846 h 846"/>
              <a:gd name="T26" fmla="*/ 55 w 243"/>
              <a:gd name="T27" fmla="*/ 843 h 846"/>
              <a:gd name="T28" fmla="*/ 6 w 243"/>
              <a:gd name="T29" fmla="*/ 789 h 846"/>
              <a:gd name="T30" fmla="*/ 170 w 243"/>
              <a:gd name="T31" fmla="*/ 425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3" h="846">
                <a:moveTo>
                  <a:pt x="170" y="425"/>
                </a:moveTo>
                <a:cubicBezTo>
                  <a:pt x="243" y="425"/>
                  <a:pt x="243" y="425"/>
                  <a:pt x="243" y="425"/>
                </a:cubicBezTo>
                <a:cubicBezTo>
                  <a:pt x="243" y="421"/>
                  <a:pt x="243" y="421"/>
                  <a:pt x="243" y="421"/>
                </a:cubicBezTo>
                <a:cubicBezTo>
                  <a:pt x="170" y="421"/>
                  <a:pt x="170" y="421"/>
                  <a:pt x="170" y="421"/>
                </a:cubicBezTo>
                <a:cubicBezTo>
                  <a:pt x="169" y="282"/>
                  <a:pt x="110" y="150"/>
                  <a:pt x="6" y="57"/>
                </a:cubicBezTo>
                <a:cubicBezTo>
                  <a:pt x="55" y="3"/>
                  <a:pt x="55" y="3"/>
                  <a:pt x="55" y="3"/>
                </a:cubicBezTo>
                <a:cubicBezTo>
                  <a:pt x="52" y="0"/>
                  <a:pt x="52" y="0"/>
                  <a:pt x="52" y="0"/>
                </a:cubicBezTo>
                <a:cubicBezTo>
                  <a:pt x="0" y="58"/>
                  <a:pt x="0" y="58"/>
                  <a:pt x="0" y="58"/>
                </a:cubicBezTo>
                <a:cubicBezTo>
                  <a:pt x="2" y="59"/>
                  <a:pt x="2" y="59"/>
                  <a:pt x="2" y="59"/>
                </a:cubicBezTo>
                <a:cubicBezTo>
                  <a:pt x="106" y="151"/>
                  <a:pt x="165" y="284"/>
                  <a:pt x="165" y="423"/>
                </a:cubicBezTo>
                <a:cubicBezTo>
                  <a:pt x="165" y="562"/>
                  <a:pt x="106" y="694"/>
                  <a:pt x="2" y="787"/>
                </a:cubicBezTo>
                <a:cubicBezTo>
                  <a:pt x="0" y="788"/>
                  <a:pt x="0" y="788"/>
                  <a:pt x="0" y="788"/>
                </a:cubicBezTo>
                <a:cubicBezTo>
                  <a:pt x="52" y="846"/>
                  <a:pt x="52" y="846"/>
                  <a:pt x="52" y="846"/>
                </a:cubicBezTo>
                <a:cubicBezTo>
                  <a:pt x="55" y="843"/>
                  <a:pt x="55" y="843"/>
                  <a:pt x="55" y="843"/>
                </a:cubicBezTo>
                <a:cubicBezTo>
                  <a:pt x="6" y="789"/>
                  <a:pt x="6" y="789"/>
                  <a:pt x="6" y="789"/>
                </a:cubicBezTo>
                <a:cubicBezTo>
                  <a:pt x="110" y="696"/>
                  <a:pt x="169" y="564"/>
                  <a:pt x="170" y="425"/>
                </a:cubicBezTo>
                <a:close/>
              </a:path>
            </a:pathLst>
          </a:custGeom>
          <a:solidFill>
            <a:schemeClr val="tx1">
              <a:lumMod val="50000"/>
              <a:lumOff val="50000"/>
            </a:schemeClr>
          </a:solidFill>
          <a:ln>
            <a:solidFill>
              <a:schemeClr val="tx2"/>
            </a:solid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98" name="Oval 97">
            <a:extLst>
              <a:ext uri="{FF2B5EF4-FFF2-40B4-BE49-F238E27FC236}">
                <a16:creationId xmlns:a16="http://schemas.microsoft.com/office/drawing/2014/main" xmlns="" id="{94A2C849-A84E-4430-A61F-CE181F6D0C4F}"/>
              </a:ext>
            </a:extLst>
          </p:cNvPr>
          <p:cNvSpPr>
            <a:spLocks noChangeArrowheads="1"/>
          </p:cNvSpPr>
          <p:nvPr/>
        </p:nvSpPr>
        <p:spPr bwMode="auto">
          <a:xfrm>
            <a:off x="6963235" y="3359570"/>
            <a:ext cx="1060093" cy="1056514"/>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99" name="Oval 98">
            <a:extLst>
              <a:ext uri="{FF2B5EF4-FFF2-40B4-BE49-F238E27FC236}">
                <a16:creationId xmlns:a16="http://schemas.microsoft.com/office/drawing/2014/main" xmlns="" id="{A175EEF3-28E7-4368-BCAD-49A6F7F15B12}"/>
              </a:ext>
            </a:extLst>
          </p:cNvPr>
          <p:cNvSpPr>
            <a:spLocks noChangeArrowheads="1"/>
          </p:cNvSpPr>
          <p:nvPr/>
        </p:nvSpPr>
        <p:spPr bwMode="auto">
          <a:xfrm>
            <a:off x="10465846" y="3359570"/>
            <a:ext cx="1056512" cy="1056514"/>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00" name="Oval 99">
            <a:extLst>
              <a:ext uri="{FF2B5EF4-FFF2-40B4-BE49-F238E27FC236}">
                <a16:creationId xmlns:a16="http://schemas.microsoft.com/office/drawing/2014/main" xmlns="" id="{509B6195-4735-4DD5-95BC-3406A3C7FC6D}"/>
              </a:ext>
            </a:extLst>
          </p:cNvPr>
          <p:cNvSpPr>
            <a:spLocks noChangeArrowheads="1"/>
          </p:cNvSpPr>
          <p:nvPr/>
        </p:nvSpPr>
        <p:spPr bwMode="auto">
          <a:xfrm>
            <a:off x="6078629" y="5329339"/>
            <a:ext cx="1060093" cy="106009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01" name="Oval 100">
            <a:extLst>
              <a:ext uri="{FF2B5EF4-FFF2-40B4-BE49-F238E27FC236}">
                <a16:creationId xmlns:a16="http://schemas.microsoft.com/office/drawing/2014/main" xmlns="" id="{DE869549-75D9-4303-B213-A05C17260E2F}"/>
              </a:ext>
            </a:extLst>
          </p:cNvPr>
          <p:cNvSpPr>
            <a:spLocks noChangeArrowheads="1"/>
          </p:cNvSpPr>
          <p:nvPr/>
        </p:nvSpPr>
        <p:spPr bwMode="auto">
          <a:xfrm>
            <a:off x="11350450" y="5329339"/>
            <a:ext cx="1060093" cy="106009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02" name="Oval 101">
            <a:extLst>
              <a:ext uri="{FF2B5EF4-FFF2-40B4-BE49-F238E27FC236}">
                <a16:creationId xmlns:a16="http://schemas.microsoft.com/office/drawing/2014/main" xmlns="" id="{E8734585-2BB3-4FB4-9B32-301A1072CF58}"/>
              </a:ext>
            </a:extLst>
          </p:cNvPr>
          <p:cNvSpPr>
            <a:spLocks noChangeArrowheads="1"/>
          </p:cNvSpPr>
          <p:nvPr/>
        </p:nvSpPr>
        <p:spPr bwMode="auto">
          <a:xfrm>
            <a:off x="6963235" y="7302693"/>
            <a:ext cx="1060093" cy="1056514"/>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03" name="Oval 102">
            <a:extLst>
              <a:ext uri="{FF2B5EF4-FFF2-40B4-BE49-F238E27FC236}">
                <a16:creationId xmlns:a16="http://schemas.microsoft.com/office/drawing/2014/main" xmlns="" id="{FF9AEAB6-A9E0-4728-A0B5-9FA68EDD2724}"/>
              </a:ext>
            </a:extLst>
          </p:cNvPr>
          <p:cNvSpPr>
            <a:spLocks noChangeArrowheads="1"/>
          </p:cNvSpPr>
          <p:nvPr/>
        </p:nvSpPr>
        <p:spPr bwMode="auto">
          <a:xfrm>
            <a:off x="10465846" y="7302693"/>
            <a:ext cx="1056512" cy="1056514"/>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04" name="Freeform 16">
            <a:extLst>
              <a:ext uri="{FF2B5EF4-FFF2-40B4-BE49-F238E27FC236}">
                <a16:creationId xmlns:a16="http://schemas.microsoft.com/office/drawing/2014/main" xmlns="" id="{A0F4AF53-E08B-4372-A1C6-36DEADA550A1}"/>
              </a:ext>
            </a:extLst>
          </p:cNvPr>
          <p:cNvSpPr>
            <a:spLocks noEditPoints="1"/>
          </p:cNvSpPr>
          <p:nvPr/>
        </p:nvSpPr>
        <p:spPr bwMode="auto">
          <a:xfrm>
            <a:off x="10354822" y="3248546"/>
            <a:ext cx="1514932" cy="1278561"/>
          </a:xfrm>
          <a:custGeom>
            <a:avLst/>
            <a:gdLst>
              <a:gd name="T0" fmla="*/ 417 w 423"/>
              <a:gd name="T1" fmla="*/ 0 h 357"/>
              <a:gd name="T2" fmla="*/ 411 w 423"/>
              <a:gd name="T3" fmla="*/ 6 h 357"/>
              <a:gd name="T4" fmla="*/ 411 w 423"/>
              <a:gd name="T5" fmla="*/ 172 h 357"/>
              <a:gd name="T6" fmla="*/ 357 w 423"/>
              <a:gd name="T7" fmla="*/ 172 h 357"/>
              <a:gd name="T8" fmla="*/ 179 w 423"/>
              <a:gd name="T9" fmla="*/ 0 h 357"/>
              <a:gd name="T10" fmla="*/ 0 w 423"/>
              <a:gd name="T11" fmla="*/ 178 h 357"/>
              <a:gd name="T12" fmla="*/ 179 w 423"/>
              <a:gd name="T13" fmla="*/ 357 h 357"/>
              <a:gd name="T14" fmla="*/ 357 w 423"/>
              <a:gd name="T15" fmla="*/ 185 h 357"/>
              <a:gd name="T16" fmla="*/ 411 w 423"/>
              <a:gd name="T17" fmla="*/ 185 h 357"/>
              <a:gd name="T18" fmla="*/ 411 w 423"/>
              <a:gd name="T19" fmla="*/ 351 h 357"/>
              <a:gd name="T20" fmla="*/ 417 w 423"/>
              <a:gd name="T21" fmla="*/ 357 h 357"/>
              <a:gd name="T22" fmla="*/ 423 w 423"/>
              <a:gd name="T23" fmla="*/ 351 h 357"/>
              <a:gd name="T24" fmla="*/ 423 w 423"/>
              <a:gd name="T25" fmla="*/ 6 h 357"/>
              <a:gd name="T26" fmla="*/ 417 w 423"/>
              <a:gd name="T27" fmla="*/ 0 h 357"/>
              <a:gd name="T28" fmla="*/ 179 w 423"/>
              <a:gd name="T29" fmla="*/ 344 h 357"/>
              <a:gd name="T30" fmla="*/ 13 w 423"/>
              <a:gd name="T31" fmla="*/ 178 h 357"/>
              <a:gd name="T32" fmla="*/ 179 w 423"/>
              <a:gd name="T33" fmla="*/ 13 h 357"/>
              <a:gd name="T34" fmla="*/ 344 w 423"/>
              <a:gd name="T35" fmla="*/ 178 h 357"/>
              <a:gd name="T36" fmla="*/ 179 w 423"/>
              <a:gd name="T37" fmla="*/ 34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357">
                <a:moveTo>
                  <a:pt x="417" y="0"/>
                </a:moveTo>
                <a:cubicBezTo>
                  <a:pt x="413" y="0"/>
                  <a:pt x="411" y="2"/>
                  <a:pt x="411" y="6"/>
                </a:cubicBezTo>
                <a:cubicBezTo>
                  <a:pt x="411" y="172"/>
                  <a:pt x="411" y="172"/>
                  <a:pt x="411" y="172"/>
                </a:cubicBezTo>
                <a:cubicBezTo>
                  <a:pt x="357" y="172"/>
                  <a:pt x="357" y="172"/>
                  <a:pt x="357" y="172"/>
                </a:cubicBezTo>
                <a:cubicBezTo>
                  <a:pt x="354" y="76"/>
                  <a:pt x="275" y="0"/>
                  <a:pt x="179" y="0"/>
                </a:cubicBezTo>
                <a:cubicBezTo>
                  <a:pt x="80" y="0"/>
                  <a:pt x="0" y="80"/>
                  <a:pt x="0" y="178"/>
                </a:cubicBezTo>
                <a:cubicBezTo>
                  <a:pt x="0" y="277"/>
                  <a:pt x="80" y="357"/>
                  <a:pt x="179" y="357"/>
                </a:cubicBezTo>
                <a:cubicBezTo>
                  <a:pt x="275" y="357"/>
                  <a:pt x="354" y="280"/>
                  <a:pt x="357" y="185"/>
                </a:cubicBezTo>
                <a:cubicBezTo>
                  <a:pt x="411" y="185"/>
                  <a:pt x="411" y="185"/>
                  <a:pt x="411" y="185"/>
                </a:cubicBezTo>
                <a:cubicBezTo>
                  <a:pt x="411" y="351"/>
                  <a:pt x="411" y="351"/>
                  <a:pt x="411" y="351"/>
                </a:cubicBezTo>
                <a:cubicBezTo>
                  <a:pt x="411" y="354"/>
                  <a:pt x="413" y="357"/>
                  <a:pt x="417" y="357"/>
                </a:cubicBezTo>
                <a:cubicBezTo>
                  <a:pt x="421" y="357"/>
                  <a:pt x="423" y="354"/>
                  <a:pt x="423" y="351"/>
                </a:cubicBezTo>
                <a:cubicBezTo>
                  <a:pt x="423" y="6"/>
                  <a:pt x="423" y="6"/>
                  <a:pt x="423" y="6"/>
                </a:cubicBezTo>
                <a:cubicBezTo>
                  <a:pt x="423" y="2"/>
                  <a:pt x="421" y="0"/>
                  <a:pt x="417" y="0"/>
                </a:cubicBezTo>
                <a:close/>
                <a:moveTo>
                  <a:pt x="179" y="344"/>
                </a:moveTo>
                <a:cubicBezTo>
                  <a:pt x="87" y="344"/>
                  <a:pt x="13" y="270"/>
                  <a:pt x="13" y="178"/>
                </a:cubicBezTo>
                <a:cubicBezTo>
                  <a:pt x="13" y="87"/>
                  <a:pt x="87" y="13"/>
                  <a:pt x="179" y="13"/>
                </a:cubicBezTo>
                <a:cubicBezTo>
                  <a:pt x="270" y="13"/>
                  <a:pt x="344" y="87"/>
                  <a:pt x="344" y="178"/>
                </a:cubicBezTo>
                <a:cubicBezTo>
                  <a:pt x="344" y="270"/>
                  <a:pt x="270" y="344"/>
                  <a:pt x="179" y="34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05" name="Freeform 17">
            <a:extLst>
              <a:ext uri="{FF2B5EF4-FFF2-40B4-BE49-F238E27FC236}">
                <a16:creationId xmlns:a16="http://schemas.microsoft.com/office/drawing/2014/main" xmlns="" id="{D61EC1E4-870F-4689-A316-3F64ED3B8230}"/>
              </a:ext>
            </a:extLst>
          </p:cNvPr>
          <p:cNvSpPr>
            <a:spLocks noEditPoints="1"/>
          </p:cNvSpPr>
          <p:nvPr/>
        </p:nvSpPr>
        <p:spPr bwMode="auto">
          <a:xfrm>
            <a:off x="11239426" y="5218317"/>
            <a:ext cx="1518515" cy="1282142"/>
          </a:xfrm>
          <a:custGeom>
            <a:avLst/>
            <a:gdLst>
              <a:gd name="T0" fmla="*/ 417 w 424"/>
              <a:gd name="T1" fmla="*/ 0 h 358"/>
              <a:gd name="T2" fmla="*/ 411 w 424"/>
              <a:gd name="T3" fmla="*/ 7 h 358"/>
              <a:gd name="T4" fmla="*/ 411 w 424"/>
              <a:gd name="T5" fmla="*/ 172 h 358"/>
              <a:gd name="T6" fmla="*/ 358 w 424"/>
              <a:gd name="T7" fmla="*/ 172 h 358"/>
              <a:gd name="T8" fmla="*/ 179 w 424"/>
              <a:gd name="T9" fmla="*/ 0 h 358"/>
              <a:gd name="T10" fmla="*/ 0 w 424"/>
              <a:gd name="T11" fmla="*/ 179 h 358"/>
              <a:gd name="T12" fmla="*/ 179 w 424"/>
              <a:gd name="T13" fmla="*/ 358 h 358"/>
              <a:gd name="T14" fmla="*/ 358 w 424"/>
              <a:gd name="T15" fmla="*/ 185 h 358"/>
              <a:gd name="T16" fmla="*/ 411 w 424"/>
              <a:gd name="T17" fmla="*/ 185 h 358"/>
              <a:gd name="T18" fmla="*/ 411 w 424"/>
              <a:gd name="T19" fmla="*/ 351 h 358"/>
              <a:gd name="T20" fmla="*/ 417 w 424"/>
              <a:gd name="T21" fmla="*/ 358 h 358"/>
              <a:gd name="T22" fmla="*/ 424 w 424"/>
              <a:gd name="T23" fmla="*/ 351 h 358"/>
              <a:gd name="T24" fmla="*/ 424 w 424"/>
              <a:gd name="T25" fmla="*/ 7 h 358"/>
              <a:gd name="T26" fmla="*/ 417 w 424"/>
              <a:gd name="T27" fmla="*/ 0 h 358"/>
              <a:gd name="T28" fmla="*/ 179 w 424"/>
              <a:gd name="T29" fmla="*/ 345 h 358"/>
              <a:gd name="T30" fmla="*/ 13 w 424"/>
              <a:gd name="T31" fmla="*/ 179 h 358"/>
              <a:gd name="T32" fmla="*/ 179 w 424"/>
              <a:gd name="T33" fmla="*/ 13 h 358"/>
              <a:gd name="T34" fmla="*/ 345 w 424"/>
              <a:gd name="T35" fmla="*/ 179 h 358"/>
              <a:gd name="T36" fmla="*/ 179 w 424"/>
              <a:gd name="T37" fmla="*/ 345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358">
                <a:moveTo>
                  <a:pt x="417" y="0"/>
                </a:moveTo>
                <a:cubicBezTo>
                  <a:pt x="414" y="0"/>
                  <a:pt x="411" y="3"/>
                  <a:pt x="411" y="7"/>
                </a:cubicBezTo>
                <a:cubicBezTo>
                  <a:pt x="411" y="172"/>
                  <a:pt x="411" y="172"/>
                  <a:pt x="411" y="172"/>
                </a:cubicBezTo>
                <a:cubicBezTo>
                  <a:pt x="358" y="172"/>
                  <a:pt x="358" y="172"/>
                  <a:pt x="358" y="172"/>
                </a:cubicBezTo>
                <a:cubicBezTo>
                  <a:pt x="354" y="77"/>
                  <a:pt x="275" y="0"/>
                  <a:pt x="179" y="0"/>
                </a:cubicBezTo>
                <a:cubicBezTo>
                  <a:pt x="80" y="0"/>
                  <a:pt x="0" y="80"/>
                  <a:pt x="0" y="179"/>
                </a:cubicBezTo>
                <a:cubicBezTo>
                  <a:pt x="0" y="278"/>
                  <a:pt x="80" y="358"/>
                  <a:pt x="179" y="358"/>
                </a:cubicBezTo>
                <a:cubicBezTo>
                  <a:pt x="275" y="358"/>
                  <a:pt x="354" y="281"/>
                  <a:pt x="358" y="185"/>
                </a:cubicBezTo>
                <a:cubicBezTo>
                  <a:pt x="411" y="185"/>
                  <a:pt x="411" y="185"/>
                  <a:pt x="411" y="185"/>
                </a:cubicBezTo>
                <a:cubicBezTo>
                  <a:pt x="411" y="351"/>
                  <a:pt x="411" y="351"/>
                  <a:pt x="411" y="351"/>
                </a:cubicBezTo>
                <a:cubicBezTo>
                  <a:pt x="411" y="355"/>
                  <a:pt x="414" y="358"/>
                  <a:pt x="417" y="358"/>
                </a:cubicBezTo>
                <a:cubicBezTo>
                  <a:pt x="421" y="358"/>
                  <a:pt x="424" y="355"/>
                  <a:pt x="424" y="351"/>
                </a:cubicBezTo>
                <a:cubicBezTo>
                  <a:pt x="424" y="7"/>
                  <a:pt x="424" y="7"/>
                  <a:pt x="424" y="7"/>
                </a:cubicBezTo>
                <a:cubicBezTo>
                  <a:pt x="424" y="3"/>
                  <a:pt x="421" y="0"/>
                  <a:pt x="417" y="0"/>
                </a:cubicBezTo>
                <a:close/>
                <a:moveTo>
                  <a:pt x="179" y="345"/>
                </a:moveTo>
                <a:cubicBezTo>
                  <a:pt x="88" y="345"/>
                  <a:pt x="13" y="270"/>
                  <a:pt x="13" y="179"/>
                </a:cubicBezTo>
                <a:cubicBezTo>
                  <a:pt x="13" y="87"/>
                  <a:pt x="88" y="13"/>
                  <a:pt x="179" y="13"/>
                </a:cubicBezTo>
                <a:cubicBezTo>
                  <a:pt x="271" y="13"/>
                  <a:pt x="345" y="87"/>
                  <a:pt x="345" y="179"/>
                </a:cubicBezTo>
                <a:cubicBezTo>
                  <a:pt x="345" y="270"/>
                  <a:pt x="271" y="345"/>
                  <a:pt x="179" y="345"/>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06" name="Freeform 18">
            <a:extLst>
              <a:ext uri="{FF2B5EF4-FFF2-40B4-BE49-F238E27FC236}">
                <a16:creationId xmlns:a16="http://schemas.microsoft.com/office/drawing/2014/main" xmlns="" id="{612972A8-6A9A-4299-875D-8EF17E766783}"/>
              </a:ext>
            </a:extLst>
          </p:cNvPr>
          <p:cNvSpPr>
            <a:spLocks noEditPoints="1"/>
          </p:cNvSpPr>
          <p:nvPr/>
        </p:nvSpPr>
        <p:spPr bwMode="auto">
          <a:xfrm>
            <a:off x="10354822" y="7191668"/>
            <a:ext cx="1514932" cy="1278561"/>
          </a:xfrm>
          <a:custGeom>
            <a:avLst/>
            <a:gdLst>
              <a:gd name="T0" fmla="*/ 417 w 423"/>
              <a:gd name="T1" fmla="*/ 0 h 357"/>
              <a:gd name="T2" fmla="*/ 411 w 423"/>
              <a:gd name="T3" fmla="*/ 6 h 357"/>
              <a:gd name="T4" fmla="*/ 411 w 423"/>
              <a:gd name="T5" fmla="*/ 172 h 357"/>
              <a:gd name="T6" fmla="*/ 357 w 423"/>
              <a:gd name="T7" fmla="*/ 172 h 357"/>
              <a:gd name="T8" fmla="*/ 179 w 423"/>
              <a:gd name="T9" fmla="*/ 0 h 357"/>
              <a:gd name="T10" fmla="*/ 0 w 423"/>
              <a:gd name="T11" fmla="*/ 178 h 357"/>
              <a:gd name="T12" fmla="*/ 179 w 423"/>
              <a:gd name="T13" fmla="*/ 357 h 357"/>
              <a:gd name="T14" fmla="*/ 357 w 423"/>
              <a:gd name="T15" fmla="*/ 185 h 357"/>
              <a:gd name="T16" fmla="*/ 411 w 423"/>
              <a:gd name="T17" fmla="*/ 185 h 357"/>
              <a:gd name="T18" fmla="*/ 411 w 423"/>
              <a:gd name="T19" fmla="*/ 351 h 357"/>
              <a:gd name="T20" fmla="*/ 417 w 423"/>
              <a:gd name="T21" fmla="*/ 357 h 357"/>
              <a:gd name="T22" fmla="*/ 423 w 423"/>
              <a:gd name="T23" fmla="*/ 351 h 357"/>
              <a:gd name="T24" fmla="*/ 423 w 423"/>
              <a:gd name="T25" fmla="*/ 6 h 357"/>
              <a:gd name="T26" fmla="*/ 417 w 423"/>
              <a:gd name="T27" fmla="*/ 0 h 357"/>
              <a:gd name="T28" fmla="*/ 179 w 423"/>
              <a:gd name="T29" fmla="*/ 344 h 357"/>
              <a:gd name="T30" fmla="*/ 13 w 423"/>
              <a:gd name="T31" fmla="*/ 178 h 357"/>
              <a:gd name="T32" fmla="*/ 179 w 423"/>
              <a:gd name="T33" fmla="*/ 13 h 357"/>
              <a:gd name="T34" fmla="*/ 344 w 423"/>
              <a:gd name="T35" fmla="*/ 178 h 357"/>
              <a:gd name="T36" fmla="*/ 179 w 423"/>
              <a:gd name="T37" fmla="*/ 34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357">
                <a:moveTo>
                  <a:pt x="417" y="0"/>
                </a:moveTo>
                <a:cubicBezTo>
                  <a:pt x="413" y="0"/>
                  <a:pt x="411" y="2"/>
                  <a:pt x="411" y="6"/>
                </a:cubicBezTo>
                <a:cubicBezTo>
                  <a:pt x="411" y="172"/>
                  <a:pt x="411" y="172"/>
                  <a:pt x="411" y="172"/>
                </a:cubicBezTo>
                <a:cubicBezTo>
                  <a:pt x="357" y="172"/>
                  <a:pt x="357" y="172"/>
                  <a:pt x="357" y="172"/>
                </a:cubicBezTo>
                <a:cubicBezTo>
                  <a:pt x="354" y="76"/>
                  <a:pt x="275" y="0"/>
                  <a:pt x="179" y="0"/>
                </a:cubicBezTo>
                <a:cubicBezTo>
                  <a:pt x="80" y="0"/>
                  <a:pt x="0" y="80"/>
                  <a:pt x="0" y="178"/>
                </a:cubicBezTo>
                <a:cubicBezTo>
                  <a:pt x="0" y="277"/>
                  <a:pt x="80" y="357"/>
                  <a:pt x="179" y="357"/>
                </a:cubicBezTo>
                <a:cubicBezTo>
                  <a:pt x="275" y="357"/>
                  <a:pt x="354" y="281"/>
                  <a:pt x="357" y="185"/>
                </a:cubicBezTo>
                <a:cubicBezTo>
                  <a:pt x="411" y="185"/>
                  <a:pt x="411" y="185"/>
                  <a:pt x="411" y="185"/>
                </a:cubicBezTo>
                <a:cubicBezTo>
                  <a:pt x="411" y="351"/>
                  <a:pt x="411" y="351"/>
                  <a:pt x="411" y="351"/>
                </a:cubicBezTo>
                <a:cubicBezTo>
                  <a:pt x="411" y="354"/>
                  <a:pt x="413" y="357"/>
                  <a:pt x="417" y="357"/>
                </a:cubicBezTo>
                <a:cubicBezTo>
                  <a:pt x="421" y="357"/>
                  <a:pt x="423" y="354"/>
                  <a:pt x="423" y="351"/>
                </a:cubicBezTo>
                <a:cubicBezTo>
                  <a:pt x="423" y="6"/>
                  <a:pt x="423" y="6"/>
                  <a:pt x="423" y="6"/>
                </a:cubicBezTo>
                <a:cubicBezTo>
                  <a:pt x="423" y="2"/>
                  <a:pt x="421" y="0"/>
                  <a:pt x="417" y="0"/>
                </a:cubicBezTo>
                <a:close/>
                <a:moveTo>
                  <a:pt x="179" y="344"/>
                </a:moveTo>
                <a:cubicBezTo>
                  <a:pt x="87" y="344"/>
                  <a:pt x="13" y="270"/>
                  <a:pt x="13" y="178"/>
                </a:cubicBezTo>
                <a:cubicBezTo>
                  <a:pt x="13" y="87"/>
                  <a:pt x="87" y="13"/>
                  <a:pt x="179" y="13"/>
                </a:cubicBezTo>
                <a:cubicBezTo>
                  <a:pt x="270" y="13"/>
                  <a:pt x="344" y="87"/>
                  <a:pt x="344" y="178"/>
                </a:cubicBezTo>
                <a:cubicBezTo>
                  <a:pt x="344" y="270"/>
                  <a:pt x="270" y="344"/>
                  <a:pt x="179" y="34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07" name="Freeform 19">
            <a:extLst>
              <a:ext uri="{FF2B5EF4-FFF2-40B4-BE49-F238E27FC236}">
                <a16:creationId xmlns:a16="http://schemas.microsoft.com/office/drawing/2014/main" xmlns="" id="{B509A994-43EE-4CBF-99EE-5B658E2566FA}"/>
              </a:ext>
            </a:extLst>
          </p:cNvPr>
          <p:cNvSpPr>
            <a:spLocks noEditPoints="1"/>
          </p:cNvSpPr>
          <p:nvPr/>
        </p:nvSpPr>
        <p:spPr bwMode="auto">
          <a:xfrm>
            <a:off x="6615840" y="3248546"/>
            <a:ext cx="1518515" cy="1278561"/>
          </a:xfrm>
          <a:custGeom>
            <a:avLst/>
            <a:gdLst>
              <a:gd name="T0" fmla="*/ 245 w 424"/>
              <a:gd name="T1" fmla="*/ 0 h 357"/>
              <a:gd name="T2" fmla="*/ 66 w 424"/>
              <a:gd name="T3" fmla="*/ 172 h 357"/>
              <a:gd name="T4" fmla="*/ 13 w 424"/>
              <a:gd name="T5" fmla="*/ 172 h 357"/>
              <a:gd name="T6" fmla="*/ 13 w 424"/>
              <a:gd name="T7" fmla="*/ 6 h 357"/>
              <a:gd name="T8" fmla="*/ 7 w 424"/>
              <a:gd name="T9" fmla="*/ 0 h 357"/>
              <a:gd name="T10" fmla="*/ 0 w 424"/>
              <a:gd name="T11" fmla="*/ 6 h 357"/>
              <a:gd name="T12" fmla="*/ 0 w 424"/>
              <a:gd name="T13" fmla="*/ 351 h 357"/>
              <a:gd name="T14" fmla="*/ 7 w 424"/>
              <a:gd name="T15" fmla="*/ 357 h 357"/>
              <a:gd name="T16" fmla="*/ 13 w 424"/>
              <a:gd name="T17" fmla="*/ 351 h 357"/>
              <a:gd name="T18" fmla="*/ 13 w 424"/>
              <a:gd name="T19" fmla="*/ 185 h 357"/>
              <a:gd name="T20" fmla="*/ 66 w 424"/>
              <a:gd name="T21" fmla="*/ 185 h 357"/>
              <a:gd name="T22" fmla="*/ 245 w 424"/>
              <a:gd name="T23" fmla="*/ 357 h 357"/>
              <a:gd name="T24" fmla="*/ 424 w 424"/>
              <a:gd name="T25" fmla="*/ 178 h 357"/>
              <a:gd name="T26" fmla="*/ 245 w 424"/>
              <a:gd name="T27" fmla="*/ 0 h 357"/>
              <a:gd name="T28" fmla="*/ 245 w 424"/>
              <a:gd name="T29" fmla="*/ 344 h 357"/>
              <a:gd name="T30" fmla="*/ 79 w 424"/>
              <a:gd name="T31" fmla="*/ 178 h 357"/>
              <a:gd name="T32" fmla="*/ 245 w 424"/>
              <a:gd name="T33" fmla="*/ 13 h 357"/>
              <a:gd name="T34" fmla="*/ 411 w 424"/>
              <a:gd name="T35" fmla="*/ 178 h 357"/>
              <a:gd name="T36" fmla="*/ 245 w 424"/>
              <a:gd name="T37" fmla="*/ 34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357">
                <a:moveTo>
                  <a:pt x="245" y="0"/>
                </a:moveTo>
                <a:cubicBezTo>
                  <a:pt x="149" y="0"/>
                  <a:pt x="70" y="76"/>
                  <a:pt x="66" y="172"/>
                </a:cubicBezTo>
                <a:cubicBezTo>
                  <a:pt x="13" y="172"/>
                  <a:pt x="13" y="172"/>
                  <a:pt x="13" y="172"/>
                </a:cubicBezTo>
                <a:cubicBezTo>
                  <a:pt x="13" y="6"/>
                  <a:pt x="13" y="6"/>
                  <a:pt x="13" y="6"/>
                </a:cubicBezTo>
                <a:cubicBezTo>
                  <a:pt x="13" y="2"/>
                  <a:pt x="10" y="0"/>
                  <a:pt x="7" y="0"/>
                </a:cubicBezTo>
                <a:cubicBezTo>
                  <a:pt x="3" y="0"/>
                  <a:pt x="0" y="2"/>
                  <a:pt x="0" y="6"/>
                </a:cubicBezTo>
                <a:cubicBezTo>
                  <a:pt x="0" y="351"/>
                  <a:pt x="0" y="351"/>
                  <a:pt x="0" y="351"/>
                </a:cubicBezTo>
                <a:cubicBezTo>
                  <a:pt x="0" y="354"/>
                  <a:pt x="3" y="357"/>
                  <a:pt x="7" y="357"/>
                </a:cubicBezTo>
                <a:cubicBezTo>
                  <a:pt x="10" y="357"/>
                  <a:pt x="13" y="354"/>
                  <a:pt x="13" y="351"/>
                </a:cubicBezTo>
                <a:cubicBezTo>
                  <a:pt x="13" y="185"/>
                  <a:pt x="13" y="185"/>
                  <a:pt x="13" y="185"/>
                </a:cubicBezTo>
                <a:cubicBezTo>
                  <a:pt x="66" y="185"/>
                  <a:pt x="66" y="185"/>
                  <a:pt x="66" y="185"/>
                </a:cubicBezTo>
                <a:cubicBezTo>
                  <a:pt x="70" y="280"/>
                  <a:pt x="149" y="357"/>
                  <a:pt x="245" y="357"/>
                </a:cubicBezTo>
                <a:cubicBezTo>
                  <a:pt x="344" y="357"/>
                  <a:pt x="424" y="277"/>
                  <a:pt x="424" y="178"/>
                </a:cubicBezTo>
                <a:cubicBezTo>
                  <a:pt x="424" y="80"/>
                  <a:pt x="344" y="0"/>
                  <a:pt x="245" y="0"/>
                </a:cubicBezTo>
                <a:close/>
                <a:moveTo>
                  <a:pt x="245" y="344"/>
                </a:moveTo>
                <a:cubicBezTo>
                  <a:pt x="154" y="344"/>
                  <a:pt x="79" y="270"/>
                  <a:pt x="79" y="178"/>
                </a:cubicBezTo>
                <a:cubicBezTo>
                  <a:pt x="79" y="87"/>
                  <a:pt x="154" y="13"/>
                  <a:pt x="245" y="13"/>
                </a:cubicBezTo>
                <a:cubicBezTo>
                  <a:pt x="337" y="13"/>
                  <a:pt x="411" y="87"/>
                  <a:pt x="411" y="178"/>
                </a:cubicBezTo>
                <a:cubicBezTo>
                  <a:pt x="411" y="270"/>
                  <a:pt x="337" y="344"/>
                  <a:pt x="245" y="34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08" name="Freeform 20">
            <a:extLst>
              <a:ext uri="{FF2B5EF4-FFF2-40B4-BE49-F238E27FC236}">
                <a16:creationId xmlns:a16="http://schemas.microsoft.com/office/drawing/2014/main" xmlns="" id="{A181EFAE-C49E-4EE8-9D08-1D4D6CD06597}"/>
              </a:ext>
            </a:extLst>
          </p:cNvPr>
          <p:cNvSpPr>
            <a:spLocks noEditPoints="1"/>
          </p:cNvSpPr>
          <p:nvPr/>
        </p:nvSpPr>
        <p:spPr bwMode="auto">
          <a:xfrm>
            <a:off x="5731234" y="5218317"/>
            <a:ext cx="1518515" cy="1282142"/>
          </a:xfrm>
          <a:custGeom>
            <a:avLst/>
            <a:gdLst>
              <a:gd name="T0" fmla="*/ 245 w 424"/>
              <a:gd name="T1" fmla="*/ 0 h 358"/>
              <a:gd name="T2" fmla="*/ 66 w 424"/>
              <a:gd name="T3" fmla="*/ 172 h 358"/>
              <a:gd name="T4" fmla="*/ 13 w 424"/>
              <a:gd name="T5" fmla="*/ 172 h 358"/>
              <a:gd name="T6" fmla="*/ 13 w 424"/>
              <a:gd name="T7" fmla="*/ 7 h 358"/>
              <a:gd name="T8" fmla="*/ 6 w 424"/>
              <a:gd name="T9" fmla="*/ 0 h 358"/>
              <a:gd name="T10" fmla="*/ 0 w 424"/>
              <a:gd name="T11" fmla="*/ 7 h 358"/>
              <a:gd name="T12" fmla="*/ 0 w 424"/>
              <a:gd name="T13" fmla="*/ 351 h 358"/>
              <a:gd name="T14" fmla="*/ 6 w 424"/>
              <a:gd name="T15" fmla="*/ 358 h 358"/>
              <a:gd name="T16" fmla="*/ 13 w 424"/>
              <a:gd name="T17" fmla="*/ 351 h 358"/>
              <a:gd name="T18" fmla="*/ 13 w 424"/>
              <a:gd name="T19" fmla="*/ 185 h 358"/>
              <a:gd name="T20" fmla="*/ 66 w 424"/>
              <a:gd name="T21" fmla="*/ 185 h 358"/>
              <a:gd name="T22" fmla="*/ 245 w 424"/>
              <a:gd name="T23" fmla="*/ 358 h 358"/>
              <a:gd name="T24" fmla="*/ 424 w 424"/>
              <a:gd name="T25" fmla="*/ 179 h 358"/>
              <a:gd name="T26" fmla="*/ 245 w 424"/>
              <a:gd name="T27" fmla="*/ 0 h 358"/>
              <a:gd name="T28" fmla="*/ 245 w 424"/>
              <a:gd name="T29" fmla="*/ 345 h 358"/>
              <a:gd name="T30" fmla="*/ 79 w 424"/>
              <a:gd name="T31" fmla="*/ 179 h 358"/>
              <a:gd name="T32" fmla="*/ 245 w 424"/>
              <a:gd name="T33" fmla="*/ 13 h 358"/>
              <a:gd name="T34" fmla="*/ 411 w 424"/>
              <a:gd name="T35" fmla="*/ 179 h 358"/>
              <a:gd name="T36" fmla="*/ 245 w 424"/>
              <a:gd name="T37" fmla="*/ 345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358">
                <a:moveTo>
                  <a:pt x="245" y="0"/>
                </a:moveTo>
                <a:cubicBezTo>
                  <a:pt x="148" y="0"/>
                  <a:pt x="69" y="77"/>
                  <a:pt x="66" y="172"/>
                </a:cubicBezTo>
                <a:cubicBezTo>
                  <a:pt x="13" y="172"/>
                  <a:pt x="13" y="172"/>
                  <a:pt x="13" y="172"/>
                </a:cubicBezTo>
                <a:cubicBezTo>
                  <a:pt x="13" y="7"/>
                  <a:pt x="13" y="7"/>
                  <a:pt x="13" y="7"/>
                </a:cubicBezTo>
                <a:cubicBezTo>
                  <a:pt x="13" y="3"/>
                  <a:pt x="10" y="0"/>
                  <a:pt x="6" y="0"/>
                </a:cubicBezTo>
                <a:cubicBezTo>
                  <a:pt x="3" y="0"/>
                  <a:pt x="0" y="3"/>
                  <a:pt x="0" y="7"/>
                </a:cubicBezTo>
                <a:cubicBezTo>
                  <a:pt x="0" y="351"/>
                  <a:pt x="0" y="351"/>
                  <a:pt x="0" y="351"/>
                </a:cubicBezTo>
                <a:cubicBezTo>
                  <a:pt x="0" y="355"/>
                  <a:pt x="3" y="358"/>
                  <a:pt x="6" y="358"/>
                </a:cubicBezTo>
                <a:cubicBezTo>
                  <a:pt x="10" y="358"/>
                  <a:pt x="13" y="355"/>
                  <a:pt x="13" y="351"/>
                </a:cubicBezTo>
                <a:cubicBezTo>
                  <a:pt x="13" y="185"/>
                  <a:pt x="13" y="185"/>
                  <a:pt x="13" y="185"/>
                </a:cubicBezTo>
                <a:cubicBezTo>
                  <a:pt x="66" y="185"/>
                  <a:pt x="66" y="185"/>
                  <a:pt x="66" y="185"/>
                </a:cubicBezTo>
                <a:cubicBezTo>
                  <a:pt x="69" y="281"/>
                  <a:pt x="148" y="358"/>
                  <a:pt x="245" y="358"/>
                </a:cubicBezTo>
                <a:cubicBezTo>
                  <a:pt x="343" y="358"/>
                  <a:pt x="424" y="278"/>
                  <a:pt x="424" y="179"/>
                </a:cubicBezTo>
                <a:cubicBezTo>
                  <a:pt x="424" y="80"/>
                  <a:pt x="343" y="0"/>
                  <a:pt x="245" y="0"/>
                </a:cubicBezTo>
                <a:close/>
                <a:moveTo>
                  <a:pt x="245" y="345"/>
                </a:moveTo>
                <a:cubicBezTo>
                  <a:pt x="153" y="345"/>
                  <a:pt x="79" y="270"/>
                  <a:pt x="79" y="179"/>
                </a:cubicBezTo>
                <a:cubicBezTo>
                  <a:pt x="79" y="87"/>
                  <a:pt x="153" y="13"/>
                  <a:pt x="245" y="13"/>
                </a:cubicBezTo>
                <a:cubicBezTo>
                  <a:pt x="336" y="13"/>
                  <a:pt x="411" y="87"/>
                  <a:pt x="411" y="179"/>
                </a:cubicBezTo>
                <a:cubicBezTo>
                  <a:pt x="411" y="270"/>
                  <a:pt x="336" y="345"/>
                  <a:pt x="245" y="345"/>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09" name="Freeform 21">
            <a:extLst>
              <a:ext uri="{FF2B5EF4-FFF2-40B4-BE49-F238E27FC236}">
                <a16:creationId xmlns:a16="http://schemas.microsoft.com/office/drawing/2014/main" xmlns="" id="{AED29D6B-910E-4124-ADEE-3380242B96F0}"/>
              </a:ext>
            </a:extLst>
          </p:cNvPr>
          <p:cNvSpPr>
            <a:spLocks noEditPoints="1"/>
          </p:cNvSpPr>
          <p:nvPr/>
        </p:nvSpPr>
        <p:spPr bwMode="auto">
          <a:xfrm>
            <a:off x="6615840" y="7191668"/>
            <a:ext cx="1518515" cy="1278561"/>
          </a:xfrm>
          <a:custGeom>
            <a:avLst/>
            <a:gdLst>
              <a:gd name="T0" fmla="*/ 245 w 424"/>
              <a:gd name="T1" fmla="*/ 0 h 357"/>
              <a:gd name="T2" fmla="*/ 67 w 424"/>
              <a:gd name="T3" fmla="*/ 172 h 357"/>
              <a:gd name="T4" fmla="*/ 13 w 424"/>
              <a:gd name="T5" fmla="*/ 172 h 357"/>
              <a:gd name="T6" fmla="*/ 13 w 424"/>
              <a:gd name="T7" fmla="*/ 6 h 357"/>
              <a:gd name="T8" fmla="*/ 7 w 424"/>
              <a:gd name="T9" fmla="*/ 0 h 357"/>
              <a:gd name="T10" fmla="*/ 0 w 424"/>
              <a:gd name="T11" fmla="*/ 6 h 357"/>
              <a:gd name="T12" fmla="*/ 0 w 424"/>
              <a:gd name="T13" fmla="*/ 351 h 357"/>
              <a:gd name="T14" fmla="*/ 7 w 424"/>
              <a:gd name="T15" fmla="*/ 357 h 357"/>
              <a:gd name="T16" fmla="*/ 13 w 424"/>
              <a:gd name="T17" fmla="*/ 351 h 357"/>
              <a:gd name="T18" fmla="*/ 13 w 424"/>
              <a:gd name="T19" fmla="*/ 185 h 357"/>
              <a:gd name="T20" fmla="*/ 67 w 424"/>
              <a:gd name="T21" fmla="*/ 185 h 357"/>
              <a:gd name="T22" fmla="*/ 245 w 424"/>
              <a:gd name="T23" fmla="*/ 357 h 357"/>
              <a:gd name="T24" fmla="*/ 424 w 424"/>
              <a:gd name="T25" fmla="*/ 178 h 357"/>
              <a:gd name="T26" fmla="*/ 245 w 424"/>
              <a:gd name="T27" fmla="*/ 0 h 357"/>
              <a:gd name="T28" fmla="*/ 245 w 424"/>
              <a:gd name="T29" fmla="*/ 344 h 357"/>
              <a:gd name="T30" fmla="*/ 79 w 424"/>
              <a:gd name="T31" fmla="*/ 178 h 357"/>
              <a:gd name="T32" fmla="*/ 245 w 424"/>
              <a:gd name="T33" fmla="*/ 13 h 357"/>
              <a:gd name="T34" fmla="*/ 411 w 424"/>
              <a:gd name="T35" fmla="*/ 178 h 357"/>
              <a:gd name="T36" fmla="*/ 245 w 424"/>
              <a:gd name="T37" fmla="*/ 34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357">
                <a:moveTo>
                  <a:pt x="245" y="0"/>
                </a:moveTo>
                <a:cubicBezTo>
                  <a:pt x="149" y="0"/>
                  <a:pt x="70" y="76"/>
                  <a:pt x="67" y="172"/>
                </a:cubicBezTo>
                <a:cubicBezTo>
                  <a:pt x="13" y="172"/>
                  <a:pt x="13" y="172"/>
                  <a:pt x="13" y="172"/>
                </a:cubicBezTo>
                <a:cubicBezTo>
                  <a:pt x="13" y="6"/>
                  <a:pt x="13" y="6"/>
                  <a:pt x="13" y="6"/>
                </a:cubicBezTo>
                <a:cubicBezTo>
                  <a:pt x="13" y="2"/>
                  <a:pt x="10" y="0"/>
                  <a:pt x="7" y="0"/>
                </a:cubicBezTo>
                <a:cubicBezTo>
                  <a:pt x="3" y="0"/>
                  <a:pt x="0" y="2"/>
                  <a:pt x="0" y="6"/>
                </a:cubicBezTo>
                <a:cubicBezTo>
                  <a:pt x="0" y="351"/>
                  <a:pt x="0" y="351"/>
                  <a:pt x="0" y="351"/>
                </a:cubicBezTo>
                <a:cubicBezTo>
                  <a:pt x="0" y="354"/>
                  <a:pt x="3" y="357"/>
                  <a:pt x="7" y="357"/>
                </a:cubicBezTo>
                <a:cubicBezTo>
                  <a:pt x="10" y="357"/>
                  <a:pt x="13" y="354"/>
                  <a:pt x="13" y="351"/>
                </a:cubicBezTo>
                <a:cubicBezTo>
                  <a:pt x="13" y="185"/>
                  <a:pt x="13" y="185"/>
                  <a:pt x="13" y="185"/>
                </a:cubicBezTo>
                <a:cubicBezTo>
                  <a:pt x="67" y="185"/>
                  <a:pt x="67" y="185"/>
                  <a:pt x="67" y="185"/>
                </a:cubicBezTo>
                <a:cubicBezTo>
                  <a:pt x="70" y="281"/>
                  <a:pt x="149" y="357"/>
                  <a:pt x="245" y="357"/>
                </a:cubicBezTo>
                <a:cubicBezTo>
                  <a:pt x="344" y="357"/>
                  <a:pt x="424" y="277"/>
                  <a:pt x="424" y="178"/>
                </a:cubicBezTo>
                <a:cubicBezTo>
                  <a:pt x="424" y="80"/>
                  <a:pt x="344" y="0"/>
                  <a:pt x="245" y="0"/>
                </a:cubicBezTo>
                <a:close/>
                <a:moveTo>
                  <a:pt x="245" y="344"/>
                </a:moveTo>
                <a:cubicBezTo>
                  <a:pt x="154" y="344"/>
                  <a:pt x="79" y="270"/>
                  <a:pt x="79" y="178"/>
                </a:cubicBezTo>
                <a:cubicBezTo>
                  <a:pt x="79" y="87"/>
                  <a:pt x="154" y="13"/>
                  <a:pt x="245" y="13"/>
                </a:cubicBezTo>
                <a:cubicBezTo>
                  <a:pt x="337" y="13"/>
                  <a:pt x="411" y="87"/>
                  <a:pt x="411" y="178"/>
                </a:cubicBezTo>
                <a:cubicBezTo>
                  <a:pt x="411" y="270"/>
                  <a:pt x="337" y="344"/>
                  <a:pt x="245" y="34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10" name="Freeform 22">
            <a:extLst>
              <a:ext uri="{FF2B5EF4-FFF2-40B4-BE49-F238E27FC236}">
                <a16:creationId xmlns:a16="http://schemas.microsoft.com/office/drawing/2014/main" xmlns="" id="{35EF9EC5-4FC0-46BE-BF3A-3D2C3F897D4C}"/>
              </a:ext>
            </a:extLst>
          </p:cNvPr>
          <p:cNvSpPr>
            <a:spLocks/>
          </p:cNvSpPr>
          <p:nvPr/>
        </p:nvSpPr>
        <p:spPr bwMode="auto">
          <a:xfrm>
            <a:off x="10465846" y="3886035"/>
            <a:ext cx="1056512" cy="530048"/>
          </a:xfrm>
          <a:custGeom>
            <a:avLst/>
            <a:gdLst>
              <a:gd name="T0" fmla="*/ 0 w 295"/>
              <a:gd name="T1" fmla="*/ 0 h 148"/>
              <a:gd name="T2" fmla="*/ 148 w 295"/>
              <a:gd name="T3" fmla="*/ 148 h 148"/>
              <a:gd name="T4" fmla="*/ 295 w 295"/>
              <a:gd name="T5" fmla="*/ 0 h 148"/>
              <a:gd name="T6" fmla="*/ 0 w 295"/>
              <a:gd name="T7" fmla="*/ 0 h 148"/>
            </a:gdLst>
            <a:ahLst/>
            <a:cxnLst>
              <a:cxn ang="0">
                <a:pos x="T0" y="T1"/>
              </a:cxn>
              <a:cxn ang="0">
                <a:pos x="T2" y="T3"/>
              </a:cxn>
              <a:cxn ang="0">
                <a:pos x="T4" y="T5"/>
              </a:cxn>
              <a:cxn ang="0">
                <a:pos x="T6" y="T7"/>
              </a:cxn>
            </a:cxnLst>
            <a:rect l="0" t="0" r="r" b="b"/>
            <a:pathLst>
              <a:path w="295" h="148">
                <a:moveTo>
                  <a:pt x="0" y="0"/>
                </a:moveTo>
                <a:cubicBezTo>
                  <a:pt x="0" y="82"/>
                  <a:pt x="66" y="148"/>
                  <a:pt x="148" y="148"/>
                </a:cubicBezTo>
                <a:cubicBezTo>
                  <a:pt x="229" y="148"/>
                  <a:pt x="295" y="82"/>
                  <a:pt x="295" y="0"/>
                </a:cubicBezTo>
                <a:lnTo>
                  <a:pt x="0" y="0"/>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11" name="Freeform 23">
            <a:extLst>
              <a:ext uri="{FF2B5EF4-FFF2-40B4-BE49-F238E27FC236}">
                <a16:creationId xmlns:a16="http://schemas.microsoft.com/office/drawing/2014/main" xmlns="" id="{8088284F-73E5-466F-8DD1-C00E053FA8ED}"/>
              </a:ext>
            </a:extLst>
          </p:cNvPr>
          <p:cNvSpPr>
            <a:spLocks/>
          </p:cNvSpPr>
          <p:nvPr/>
        </p:nvSpPr>
        <p:spPr bwMode="auto">
          <a:xfrm>
            <a:off x="6078629" y="5859389"/>
            <a:ext cx="1060093" cy="530048"/>
          </a:xfrm>
          <a:custGeom>
            <a:avLst/>
            <a:gdLst>
              <a:gd name="T0" fmla="*/ 0 w 296"/>
              <a:gd name="T1" fmla="*/ 0 h 148"/>
              <a:gd name="T2" fmla="*/ 148 w 296"/>
              <a:gd name="T3" fmla="*/ 148 h 148"/>
              <a:gd name="T4" fmla="*/ 296 w 296"/>
              <a:gd name="T5" fmla="*/ 0 h 148"/>
              <a:gd name="T6" fmla="*/ 0 w 296"/>
              <a:gd name="T7" fmla="*/ 0 h 148"/>
            </a:gdLst>
            <a:ahLst/>
            <a:cxnLst>
              <a:cxn ang="0">
                <a:pos x="T0" y="T1"/>
              </a:cxn>
              <a:cxn ang="0">
                <a:pos x="T2" y="T3"/>
              </a:cxn>
              <a:cxn ang="0">
                <a:pos x="T4" y="T5"/>
              </a:cxn>
              <a:cxn ang="0">
                <a:pos x="T6" y="T7"/>
              </a:cxn>
            </a:cxnLst>
            <a:rect l="0" t="0" r="r" b="b"/>
            <a:pathLst>
              <a:path w="296" h="148">
                <a:moveTo>
                  <a:pt x="0" y="0"/>
                </a:moveTo>
                <a:cubicBezTo>
                  <a:pt x="0" y="82"/>
                  <a:pt x="66" y="148"/>
                  <a:pt x="148" y="148"/>
                </a:cubicBezTo>
                <a:cubicBezTo>
                  <a:pt x="229" y="148"/>
                  <a:pt x="296" y="82"/>
                  <a:pt x="296" y="0"/>
                </a:cubicBezTo>
                <a:lnTo>
                  <a:pt x="0" y="0"/>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12" name="Freeform 24">
            <a:extLst>
              <a:ext uri="{FF2B5EF4-FFF2-40B4-BE49-F238E27FC236}">
                <a16:creationId xmlns:a16="http://schemas.microsoft.com/office/drawing/2014/main" xmlns="" id="{9168E421-16A0-416F-82DF-E130EEB6967D}"/>
              </a:ext>
            </a:extLst>
          </p:cNvPr>
          <p:cNvSpPr>
            <a:spLocks/>
          </p:cNvSpPr>
          <p:nvPr/>
        </p:nvSpPr>
        <p:spPr bwMode="auto">
          <a:xfrm>
            <a:off x="11350450" y="5859389"/>
            <a:ext cx="1060093" cy="530048"/>
          </a:xfrm>
          <a:custGeom>
            <a:avLst/>
            <a:gdLst>
              <a:gd name="T0" fmla="*/ 0 w 296"/>
              <a:gd name="T1" fmla="*/ 0 h 148"/>
              <a:gd name="T2" fmla="*/ 148 w 296"/>
              <a:gd name="T3" fmla="*/ 148 h 148"/>
              <a:gd name="T4" fmla="*/ 296 w 296"/>
              <a:gd name="T5" fmla="*/ 0 h 148"/>
              <a:gd name="T6" fmla="*/ 0 w 296"/>
              <a:gd name="T7" fmla="*/ 0 h 148"/>
            </a:gdLst>
            <a:ahLst/>
            <a:cxnLst>
              <a:cxn ang="0">
                <a:pos x="T0" y="T1"/>
              </a:cxn>
              <a:cxn ang="0">
                <a:pos x="T2" y="T3"/>
              </a:cxn>
              <a:cxn ang="0">
                <a:pos x="T4" y="T5"/>
              </a:cxn>
              <a:cxn ang="0">
                <a:pos x="T6" y="T7"/>
              </a:cxn>
            </a:cxnLst>
            <a:rect l="0" t="0" r="r" b="b"/>
            <a:pathLst>
              <a:path w="296" h="148">
                <a:moveTo>
                  <a:pt x="0" y="0"/>
                </a:moveTo>
                <a:cubicBezTo>
                  <a:pt x="0" y="82"/>
                  <a:pt x="66" y="148"/>
                  <a:pt x="148" y="148"/>
                </a:cubicBezTo>
                <a:cubicBezTo>
                  <a:pt x="230" y="148"/>
                  <a:pt x="296" y="82"/>
                  <a:pt x="296" y="0"/>
                </a:cubicBezTo>
                <a:lnTo>
                  <a:pt x="0" y="0"/>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13" name="Freeform 25">
            <a:extLst>
              <a:ext uri="{FF2B5EF4-FFF2-40B4-BE49-F238E27FC236}">
                <a16:creationId xmlns:a16="http://schemas.microsoft.com/office/drawing/2014/main" xmlns="" id="{97A11F16-B656-41E1-84D6-4A4758427053}"/>
              </a:ext>
            </a:extLst>
          </p:cNvPr>
          <p:cNvSpPr>
            <a:spLocks/>
          </p:cNvSpPr>
          <p:nvPr/>
        </p:nvSpPr>
        <p:spPr bwMode="auto">
          <a:xfrm>
            <a:off x="6963235" y="7829157"/>
            <a:ext cx="1060093" cy="530048"/>
          </a:xfrm>
          <a:custGeom>
            <a:avLst/>
            <a:gdLst>
              <a:gd name="T0" fmla="*/ 148 w 296"/>
              <a:gd name="T1" fmla="*/ 148 h 148"/>
              <a:gd name="T2" fmla="*/ 296 w 296"/>
              <a:gd name="T3" fmla="*/ 0 h 148"/>
              <a:gd name="T4" fmla="*/ 0 w 296"/>
              <a:gd name="T5" fmla="*/ 0 h 148"/>
              <a:gd name="T6" fmla="*/ 148 w 296"/>
              <a:gd name="T7" fmla="*/ 148 h 148"/>
            </a:gdLst>
            <a:ahLst/>
            <a:cxnLst>
              <a:cxn ang="0">
                <a:pos x="T0" y="T1"/>
              </a:cxn>
              <a:cxn ang="0">
                <a:pos x="T2" y="T3"/>
              </a:cxn>
              <a:cxn ang="0">
                <a:pos x="T4" y="T5"/>
              </a:cxn>
              <a:cxn ang="0">
                <a:pos x="T6" y="T7"/>
              </a:cxn>
            </a:cxnLst>
            <a:rect l="0" t="0" r="r" b="b"/>
            <a:pathLst>
              <a:path w="296" h="148">
                <a:moveTo>
                  <a:pt x="148" y="148"/>
                </a:moveTo>
                <a:cubicBezTo>
                  <a:pt x="230" y="148"/>
                  <a:pt x="296" y="82"/>
                  <a:pt x="296" y="0"/>
                </a:cubicBezTo>
                <a:cubicBezTo>
                  <a:pt x="0" y="0"/>
                  <a:pt x="0" y="0"/>
                  <a:pt x="0" y="0"/>
                </a:cubicBezTo>
                <a:cubicBezTo>
                  <a:pt x="0" y="82"/>
                  <a:pt x="67" y="148"/>
                  <a:pt x="148" y="148"/>
                </a:cubicBez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14" name="Freeform 26">
            <a:extLst>
              <a:ext uri="{FF2B5EF4-FFF2-40B4-BE49-F238E27FC236}">
                <a16:creationId xmlns:a16="http://schemas.microsoft.com/office/drawing/2014/main" xmlns="" id="{4D61DFFF-65CF-4C68-8010-8CFD3C6E06A0}"/>
              </a:ext>
            </a:extLst>
          </p:cNvPr>
          <p:cNvSpPr>
            <a:spLocks/>
          </p:cNvSpPr>
          <p:nvPr/>
        </p:nvSpPr>
        <p:spPr bwMode="auto">
          <a:xfrm>
            <a:off x="10465846" y="7829157"/>
            <a:ext cx="1056512" cy="530048"/>
          </a:xfrm>
          <a:custGeom>
            <a:avLst/>
            <a:gdLst>
              <a:gd name="T0" fmla="*/ 148 w 295"/>
              <a:gd name="T1" fmla="*/ 148 h 148"/>
              <a:gd name="T2" fmla="*/ 295 w 295"/>
              <a:gd name="T3" fmla="*/ 0 h 148"/>
              <a:gd name="T4" fmla="*/ 0 w 295"/>
              <a:gd name="T5" fmla="*/ 0 h 148"/>
              <a:gd name="T6" fmla="*/ 148 w 295"/>
              <a:gd name="T7" fmla="*/ 148 h 148"/>
            </a:gdLst>
            <a:ahLst/>
            <a:cxnLst>
              <a:cxn ang="0">
                <a:pos x="T0" y="T1"/>
              </a:cxn>
              <a:cxn ang="0">
                <a:pos x="T2" y="T3"/>
              </a:cxn>
              <a:cxn ang="0">
                <a:pos x="T4" y="T5"/>
              </a:cxn>
              <a:cxn ang="0">
                <a:pos x="T6" y="T7"/>
              </a:cxn>
            </a:cxnLst>
            <a:rect l="0" t="0" r="r" b="b"/>
            <a:pathLst>
              <a:path w="295" h="148">
                <a:moveTo>
                  <a:pt x="148" y="148"/>
                </a:moveTo>
                <a:cubicBezTo>
                  <a:pt x="229" y="148"/>
                  <a:pt x="295" y="82"/>
                  <a:pt x="295" y="0"/>
                </a:cubicBezTo>
                <a:cubicBezTo>
                  <a:pt x="0" y="0"/>
                  <a:pt x="0" y="0"/>
                  <a:pt x="0" y="0"/>
                </a:cubicBezTo>
                <a:cubicBezTo>
                  <a:pt x="0" y="82"/>
                  <a:pt x="66" y="148"/>
                  <a:pt x="148" y="148"/>
                </a:cubicBez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15" name="Freeform 27">
            <a:extLst>
              <a:ext uri="{FF2B5EF4-FFF2-40B4-BE49-F238E27FC236}">
                <a16:creationId xmlns:a16="http://schemas.microsoft.com/office/drawing/2014/main" xmlns="" id="{A45B2A89-16D0-4F0C-83A1-C99847E970E2}"/>
              </a:ext>
            </a:extLst>
          </p:cNvPr>
          <p:cNvSpPr>
            <a:spLocks/>
          </p:cNvSpPr>
          <p:nvPr/>
        </p:nvSpPr>
        <p:spPr bwMode="auto">
          <a:xfrm>
            <a:off x="6963235" y="3886035"/>
            <a:ext cx="1060093" cy="530048"/>
          </a:xfrm>
          <a:custGeom>
            <a:avLst/>
            <a:gdLst>
              <a:gd name="T0" fmla="*/ 148 w 296"/>
              <a:gd name="T1" fmla="*/ 148 h 148"/>
              <a:gd name="T2" fmla="*/ 296 w 296"/>
              <a:gd name="T3" fmla="*/ 0 h 148"/>
              <a:gd name="T4" fmla="*/ 0 w 296"/>
              <a:gd name="T5" fmla="*/ 0 h 148"/>
              <a:gd name="T6" fmla="*/ 148 w 296"/>
              <a:gd name="T7" fmla="*/ 148 h 148"/>
            </a:gdLst>
            <a:ahLst/>
            <a:cxnLst>
              <a:cxn ang="0">
                <a:pos x="T0" y="T1"/>
              </a:cxn>
              <a:cxn ang="0">
                <a:pos x="T2" y="T3"/>
              </a:cxn>
              <a:cxn ang="0">
                <a:pos x="T4" y="T5"/>
              </a:cxn>
              <a:cxn ang="0">
                <a:pos x="T6" y="T7"/>
              </a:cxn>
            </a:cxnLst>
            <a:rect l="0" t="0" r="r" b="b"/>
            <a:pathLst>
              <a:path w="296" h="148">
                <a:moveTo>
                  <a:pt x="148" y="148"/>
                </a:moveTo>
                <a:cubicBezTo>
                  <a:pt x="230" y="148"/>
                  <a:pt x="296" y="82"/>
                  <a:pt x="296" y="0"/>
                </a:cubicBezTo>
                <a:cubicBezTo>
                  <a:pt x="0" y="0"/>
                  <a:pt x="0" y="0"/>
                  <a:pt x="0" y="0"/>
                </a:cubicBezTo>
                <a:cubicBezTo>
                  <a:pt x="0" y="82"/>
                  <a:pt x="66" y="148"/>
                  <a:pt x="148" y="148"/>
                </a:cubicBez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16" name="Freeform 28">
            <a:extLst>
              <a:ext uri="{FF2B5EF4-FFF2-40B4-BE49-F238E27FC236}">
                <a16:creationId xmlns:a16="http://schemas.microsoft.com/office/drawing/2014/main" xmlns="" id="{0F18B155-FFAA-4E70-883C-49DBAB143B29}"/>
              </a:ext>
            </a:extLst>
          </p:cNvPr>
          <p:cNvSpPr>
            <a:spLocks/>
          </p:cNvSpPr>
          <p:nvPr/>
        </p:nvSpPr>
        <p:spPr bwMode="auto">
          <a:xfrm>
            <a:off x="7572073" y="5859389"/>
            <a:ext cx="3341447" cy="1668932"/>
          </a:xfrm>
          <a:custGeom>
            <a:avLst/>
            <a:gdLst>
              <a:gd name="T0" fmla="*/ 890 w 933"/>
              <a:gd name="T1" fmla="*/ 0 h 466"/>
              <a:gd name="T2" fmla="*/ 890 w 933"/>
              <a:gd name="T3" fmla="*/ 0 h 466"/>
              <a:gd name="T4" fmla="*/ 467 w 933"/>
              <a:gd name="T5" fmla="*/ 423 h 466"/>
              <a:gd name="T6" fmla="*/ 44 w 933"/>
              <a:gd name="T7" fmla="*/ 0 h 466"/>
              <a:gd name="T8" fmla="*/ 44 w 933"/>
              <a:gd name="T9" fmla="*/ 0 h 466"/>
              <a:gd name="T10" fmla="*/ 0 w 933"/>
              <a:gd name="T11" fmla="*/ 0 h 466"/>
              <a:gd name="T12" fmla="*/ 0 w 933"/>
              <a:gd name="T13" fmla="*/ 0 h 466"/>
              <a:gd name="T14" fmla="*/ 467 w 933"/>
              <a:gd name="T15" fmla="*/ 466 h 466"/>
              <a:gd name="T16" fmla="*/ 933 w 933"/>
              <a:gd name="T17" fmla="*/ 0 h 466"/>
              <a:gd name="T18" fmla="*/ 933 w 933"/>
              <a:gd name="T19" fmla="*/ 0 h 466"/>
              <a:gd name="T20" fmla="*/ 890 w 933"/>
              <a:gd name="T21"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3" h="466">
                <a:moveTo>
                  <a:pt x="890" y="0"/>
                </a:moveTo>
                <a:cubicBezTo>
                  <a:pt x="890" y="0"/>
                  <a:pt x="890" y="0"/>
                  <a:pt x="890" y="0"/>
                </a:cubicBezTo>
                <a:cubicBezTo>
                  <a:pt x="890" y="233"/>
                  <a:pt x="700" y="423"/>
                  <a:pt x="467" y="423"/>
                </a:cubicBezTo>
                <a:cubicBezTo>
                  <a:pt x="233" y="423"/>
                  <a:pt x="44" y="233"/>
                  <a:pt x="44" y="0"/>
                </a:cubicBezTo>
                <a:cubicBezTo>
                  <a:pt x="44" y="0"/>
                  <a:pt x="44" y="0"/>
                  <a:pt x="44" y="0"/>
                </a:cubicBezTo>
                <a:cubicBezTo>
                  <a:pt x="0" y="0"/>
                  <a:pt x="0" y="0"/>
                  <a:pt x="0" y="0"/>
                </a:cubicBezTo>
                <a:cubicBezTo>
                  <a:pt x="0" y="0"/>
                  <a:pt x="0" y="0"/>
                  <a:pt x="0" y="0"/>
                </a:cubicBezTo>
                <a:cubicBezTo>
                  <a:pt x="0" y="257"/>
                  <a:pt x="210" y="466"/>
                  <a:pt x="467" y="466"/>
                </a:cubicBezTo>
                <a:cubicBezTo>
                  <a:pt x="724" y="466"/>
                  <a:pt x="933" y="257"/>
                  <a:pt x="933" y="0"/>
                </a:cubicBezTo>
                <a:cubicBezTo>
                  <a:pt x="933" y="0"/>
                  <a:pt x="933" y="0"/>
                  <a:pt x="933" y="0"/>
                </a:cubicBezTo>
                <a:lnTo>
                  <a:pt x="890" y="0"/>
                </a:lnTo>
                <a:close/>
              </a:path>
            </a:pathLst>
          </a:custGeom>
          <a:solidFill>
            <a:srgbClr val="A472BE"/>
          </a:solidFill>
          <a:ln>
            <a:noFill/>
          </a:ln>
        </p:spPr>
        <p:txBody>
          <a:bodyPr vert="horz" wrap="square" lIns="91440" tIns="45720" rIns="91440" bIns="45720" numCol="1" anchor="t" anchorCtr="0" compatLnSpc="1">
            <a:prstTxWarp prst="textNoShape">
              <a:avLst/>
            </a:prstTxWarp>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endParaRPr lang="en-US"/>
          </a:p>
        </p:txBody>
      </p:sp>
      <p:sp>
        <p:nvSpPr>
          <p:cNvPr id="117" name="Rectangle 116">
            <a:extLst>
              <a:ext uri="{FF2B5EF4-FFF2-40B4-BE49-F238E27FC236}">
                <a16:creationId xmlns:a16="http://schemas.microsoft.com/office/drawing/2014/main" xmlns="" id="{9F847008-F01E-48CA-956E-0B53B5F9588A}"/>
              </a:ext>
            </a:extLst>
          </p:cNvPr>
          <p:cNvSpPr/>
          <p:nvPr/>
        </p:nvSpPr>
        <p:spPr>
          <a:xfrm>
            <a:off x="7851677" y="5526728"/>
            <a:ext cx="2780599" cy="670540"/>
          </a:xfrm>
          <a:prstGeom prst="rect">
            <a:avLst/>
          </a:prstGeom>
        </p:spPr>
        <p:txBody>
          <a:bodyPr wrap="square" anchor="ctr">
            <a:spAutoFit/>
          </a:bodyPr>
          <a:lstStyle>
            <a:defPPr>
              <a:defRPr lang="pl-PL"/>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en-US" sz="3600" b="1" dirty="0">
                <a:latin typeface="+mj-lt"/>
                <a:cs typeface="Arial" pitchFamily="34" charset="0"/>
              </a:rPr>
              <a:t>Benefits</a:t>
            </a:r>
          </a:p>
        </p:txBody>
      </p:sp>
      <p:sp>
        <p:nvSpPr>
          <p:cNvPr id="124" name="Rectangle 123">
            <a:extLst>
              <a:ext uri="{FF2B5EF4-FFF2-40B4-BE49-F238E27FC236}">
                <a16:creationId xmlns:a16="http://schemas.microsoft.com/office/drawing/2014/main" xmlns="" id="{B7B91A17-B240-42FE-B45F-49B84611450E}"/>
              </a:ext>
            </a:extLst>
          </p:cNvPr>
          <p:cNvSpPr/>
          <p:nvPr/>
        </p:nvSpPr>
        <p:spPr>
          <a:xfrm>
            <a:off x="12343758" y="3313248"/>
            <a:ext cx="4544481" cy="830997"/>
          </a:xfrm>
          <a:prstGeom prst="rect">
            <a:avLst/>
          </a:prstGeom>
        </p:spPr>
        <p:txBody>
          <a:bodyPr wrap="square">
            <a:spAutoFit/>
          </a:bodyPr>
          <a:lstStyle/>
          <a:p>
            <a:r>
              <a:rPr lang="en-US" sz="2400" dirty="0">
                <a:latin typeface="+mj-lt"/>
                <a:cs typeface="Arial" panose="020B0604020202020204" pitchFamily="34" charset="0"/>
              </a:rPr>
              <a:t>Full fledged micro-services architecture</a:t>
            </a:r>
          </a:p>
        </p:txBody>
      </p:sp>
      <p:sp>
        <p:nvSpPr>
          <p:cNvPr id="126" name="Rectangle 125">
            <a:extLst>
              <a:ext uri="{FF2B5EF4-FFF2-40B4-BE49-F238E27FC236}">
                <a16:creationId xmlns:a16="http://schemas.microsoft.com/office/drawing/2014/main" xmlns="" id="{038572ED-A5FE-48A1-86E0-D0B27BDD0CAA}"/>
              </a:ext>
            </a:extLst>
          </p:cNvPr>
          <p:cNvSpPr/>
          <p:nvPr/>
        </p:nvSpPr>
        <p:spPr>
          <a:xfrm>
            <a:off x="13225101" y="5328988"/>
            <a:ext cx="4184685" cy="830997"/>
          </a:xfrm>
          <a:prstGeom prst="rect">
            <a:avLst/>
          </a:prstGeom>
        </p:spPr>
        <p:txBody>
          <a:bodyPr wrap="square">
            <a:spAutoFit/>
          </a:bodyPr>
          <a:lstStyle/>
          <a:p>
            <a:r>
              <a:rPr lang="en-US" sz="2400" dirty="0">
                <a:latin typeface="+mj-lt"/>
                <a:cs typeface="Arial" panose="020B0604020202020204" pitchFamily="34" charset="0"/>
              </a:rPr>
              <a:t>Containers that enable </a:t>
            </a:r>
            <a:r>
              <a:rPr lang="en-US" sz="2400" dirty="0" smtClean="0">
                <a:latin typeface="+mj-lt"/>
                <a:cs typeface="Arial" panose="020B0604020202020204" pitchFamily="34" charset="0"/>
              </a:rPr>
              <a:t>auto scaling </a:t>
            </a:r>
            <a:r>
              <a:rPr lang="en-US" sz="2400" dirty="0">
                <a:latin typeface="+mj-lt"/>
                <a:cs typeface="Arial" panose="020B0604020202020204" pitchFamily="34" charset="0"/>
              </a:rPr>
              <a:t>and self healing</a:t>
            </a:r>
          </a:p>
        </p:txBody>
      </p:sp>
      <p:sp>
        <p:nvSpPr>
          <p:cNvPr id="128" name="Rectangle 127">
            <a:extLst>
              <a:ext uri="{FF2B5EF4-FFF2-40B4-BE49-F238E27FC236}">
                <a16:creationId xmlns:a16="http://schemas.microsoft.com/office/drawing/2014/main" xmlns="" id="{916D6E50-47D6-49CC-972D-C31C21D83E65}"/>
              </a:ext>
            </a:extLst>
          </p:cNvPr>
          <p:cNvSpPr/>
          <p:nvPr/>
        </p:nvSpPr>
        <p:spPr>
          <a:xfrm>
            <a:off x="12361418" y="7615929"/>
            <a:ext cx="1953420" cy="461665"/>
          </a:xfrm>
          <a:prstGeom prst="rect">
            <a:avLst/>
          </a:prstGeom>
        </p:spPr>
        <p:txBody>
          <a:bodyPr wrap="none">
            <a:spAutoFit/>
          </a:bodyPr>
          <a:lstStyle/>
          <a:p>
            <a:r>
              <a:rPr lang="en-US" sz="2400" dirty="0">
                <a:latin typeface="+mj-lt"/>
                <a:cs typeface="Arial" panose="020B0604020202020204" pitchFamily="34" charset="0"/>
              </a:rPr>
              <a:t>Easy upgrades</a:t>
            </a:r>
          </a:p>
        </p:txBody>
      </p:sp>
      <p:sp>
        <p:nvSpPr>
          <p:cNvPr id="130" name="Rectangle 129">
            <a:extLst>
              <a:ext uri="{FF2B5EF4-FFF2-40B4-BE49-F238E27FC236}">
                <a16:creationId xmlns:a16="http://schemas.microsoft.com/office/drawing/2014/main" xmlns="" id="{D28BFBE4-FC4F-43C6-8BC5-A8E05E2C76F4}"/>
              </a:ext>
            </a:extLst>
          </p:cNvPr>
          <p:cNvSpPr/>
          <p:nvPr/>
        </p:nvSpPr>
        <p:spPr>
          <a:xfrm flipH="1">
            <a:off x="749878" y="2943916"/>
            <a:ext cx="5409332" cy="1200329"/>
          </a:xfrm>
          <a:prstGeom prst="rect">
            <a:avLst/>
          </a:prstGeom>
        </p:spPr>
        <p:txBody>
          <a:bodyPr wrap="square">
            <a:spAutoFit/>
          </a:bodyPr>
          <a:lstStyle/>
          <a:p>
            <a:pPr algn="r"/>
            <a:r>
              <a:rPr lang="en-US" sz="2400" dirty="0">
                <a:latin typeface="+mj-lt"/>
                <a:cs typeface="Arial" panose="020B0604020202020204" pitchFamily="34" charset="0"/>
              </a:rPr>
              <a:t>There are around </a:t>
            </a:r>
            <a:r>
              <a:rPr lang="en-US" sz="2400" dirty="0" smtClean="0">
                <a:latin typeface="+mj-lt"/>
                <a:cs typeface="Arial" panose="020B0604020202020204" pitchFamily="34" charset="0"/>
              </a:rPr>
              <a:t>forty </a:t>
            </a:r>
            <a:r>
              <a:rPr lang="en-US" sz="2400" dirty="0">
                <a:latin typeface="+mj-lt"/>
                <a:cs typeface="Arial" panose="020B0604020202020204" pitchFamily="34" charset="0"/>
              </a:rPr>
              <a:t>Jobs Automated by Implementing CICD pipeline which reduces the releases time.</a:t>
            </a:r>
          </a:p>
        </p:txBody>
      </p:sp>
      <p:sp>
        <p:nvSpPr>
          <p:cNvPr id="132" name="Rectangle 131">
            <a:extLst>
              <a:ext uri="{FF2B5EF4-FFF2-40B4-BE49-F238E27FC236}">
                <a16:creationId xmlns:a16="http://schemas.microsoft.com/office/drawing/2014/main" xmlns="" id="{4A9BF229-0AD3-47D1-9339-AF312A99EAD1}"/>
              </a:ext>
            </a:extLst>
          </p:cNvPr>
          <p:cNvSpPr/>
          <p:nvPr/>
        </p:nvSpPr>
        <p:spPr>
          <a:xfrm flipH="1">
            <a:off x="1062524" y="4959656"/>
            <a:ext cx="4198334" cy="1200329"/>
          </a:xfrm>
          <a:prstGeom prst="rect">
            <a:avLst/>
          </a:prstGeom>
        </p:spPr>
        <p:txBody>
          <a:bodyPr wrap="square">
            <a:spAutoFit/>
          </a:bodyPr>
          <a:lstStyle/>
          <a:p>
            <a:pPr algn="r"/>
            <a:r>
              <a:rPr lang="en-US" sz="2400" dirty="0">
                <a:latin typeface="+mj-lt"/>
                <a:cs typeface="Arial" panose="020B0604020202020204" pitchFamily="34" charset="0"/>
              </a:rPr>
              <a:t>Cost reduction of 50-60% for running/ managing/ maintaining (support</a:t>
            </a:r>
            <a:r>
              <a:rPr lang="en-US" sz="2400" dirty="0" smtClean="0">
                <a:latin typeface="+mj-lt"/>
                <a:cs typeface="Arial" panose="020B0604020202020204" pitchFamily="34" charset="0"/>
              </a:rPr>
              <a:t>)</a:t>
            </a:r>
            <a:endParaRPr lang="en-US" sz="2400" dirty="0">
              <a:latin typeface="+mj-lt"/>
              <a:cs typeface="Arial" panose="020B0604020202020204" pitchFamily="34" charset="0"/>
            </a:endParaRPr>
          </a:p>
        </p:txBody>
      </p:sp>
      <p:sp>
        <p:nvSpPr>
          <p:cNvPr id="134" name="Rectangle 133">
            <a:extLst>
              <a:ext uri="{FF2B5EF4-FFF2-40B4-BE49-F238E27FC236}">
                <a16:creationId xmlns:a16="http://schemas.microsoft.com/office/drawing/2014/main" xmlns="" id="{30662ED2-E878-4D86-8362-59BA7B220F87}"/>
              </a:ext>
            </a:extLst>
          </p:cNvPr>
          <p:cNvSpPr/>
          <p:nvPr/>
        </p:nvSpPr>
        <p:spPr>
          <a:xfrm flipH="1">
            <a:off x="3565332" y="7615929"/>
            <a:ext cx="2612831" cy="461665"/>
          </a:xfrm>
          <a:prstGeom prst="rect">
            <a:avLst/>
          </a:prstGeom>
        </p:spPr>
        <p:txBody>
          <a:bodyPr wrap="none">
            <a:spAutoFit/>
          </a:bodyPr>
          <a:lstStyle/>
          <a:p>
            <a:pPr algn="r"/>
            <a:r>
              <a:rPr lang="en-US" sz="2400" dirty="0">
                <a:latin typeface="+mj-lt"/>
                <a:cs typeface="Arial" panose="020B0604020202020204" pitchFamily="34" charset="0"/>
              </a:rPr>
              <a:t>Centralized Logging</a:t>
            </a:r>
          </a:p>
        </p:txBody>
      </p:sp>
      <p:sp>
        <p:nvSpPr>
          <p:cNvPr id="137" name="Rectangle 8">
            <a:extLst>
              <a:ext uri="{FF2B5EF4-FFF2-40B4-BE49-F238E27FC236}">
                <a16:creationId xmlns:a16="http://schemas.microsoft.com/office/drawing/2014/main" xmlns="" id="{4E9D8358-5989-4F20-90BB-0864EC52F0C0}"/>
              </a:ext>
            </a:extLst>
          </p:cNvPr>
          <p:cNvSpPr>
            <a:spLocks noChangeArrowheads="1"/>
          </p:cNvSpPr>
          <p:nvPr/>
        </p:nvSpPr>
        <p:spPr bwMode="auto">
          <a:xfrm>
            <a:off x="10861059" y="3600453"/>
            <a:ext cx="266086" cy="57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828800"/>
            <a:r>
              <a:rPr lang="en-US" altLang="en-US" sz="3600" b="1" dirty="0">
                <a:solidFill>
                  <a:srgbClr val="FFFFFF"/>
                </a:solidFill>
                <a:effectLst>
                  <a:outerShdw blurRad="38100" dist="38100" dir="2700000" algn="tl">
                    <a:srgbClr val="000000">
                      <a:alpha val="43137"/>
                    </a:srgbClr>
                  </a:outerShdw>
                </a:effectLst>
                <a:cs typeface="Arial" panose="020B0604020202020204" pitchFamily="34" charset="0"/>
              </a:rPr>
              <a:t>1</a:t>
            </a:r>
            <a:endParaRPr lang="en-US" altLang="en-US" b="1" dirty="0">
              <a:effectLst>
                <a:outerShdw blurRad="38100" dist="38100" dir="2700000" algn="tl">
                  <a:srgbClr val="000000">
                    <a:alpha val="43137"/>
                  </a:srgbClr>
                </a:outerShdw>
              </a:effectLst>
              <a:cs typeface="Arial" panose="020B0604020202020204" pitchFamily="34" charset="0"/>
            </a:endParaRPr>
          </a:p>
        </p:txBody>
      </p:sp>
      <p:sp>
        <p:nvSpPr>
          <p:cNvPr id="138" name="Rectangle 8">
            <a:extLst>
              <a:ext uri="{FF2B5EF4-FFF2-40B4-BE49-F238E27FC236}">
                <a16:creationId xmlns:a16="http://schemas.microsoft.com/office/drawing/2014/main" xmlns="" id="{76CB6AE2-D48B-4DE1-80E4-4D8BB011C219}"/>
              </a:ext>
            </a:extLst>
          </p:cNvPr>
          <p:cNvSpPr>
            <a:spLocks noChangeArrowheads="1"/>
          </p:cNvSpPr>
          <p:nvPr/>
        </p:nvSpPr>
        <p:spPr bwMode="auto">
          <a:xfrm>
            <a:off x="11747453" y="5572011"/>
            <a:ext cx="266086" cy="57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828800"/>
            <a:r>
              <a:rPr lang="en-US" altLang="en-US" sz="3600" b="1" dirty="0">
                <a:solidFill>
                  <a:srgbClr val="FFFFFF"/>
                </a:solidFill>
                <a:effectLst>
                  <a:outerShdw blurRad="38100" dist="38100" dir="2700000" algn="tl">
                    <a:srgbClr val="000000">
                      <a:alpha val="43137"/>
                    </a:srgbClr>
                  </a:outerShdw>
                </a:effectLst>
                <a:cs typeface="Arial" panose="020B0604020202020204" pitchFamily="34" charset="0"/>
              </a:rPr>
              <a:t>2</a:t>
            </a:r>
            <a:endParaRPr lang="en-US" altLang="en-US" b="1" dirty="0">
              <a:effectLst>
                <a:outerShdw blurRad="38100" dist="38100" dir="2700000" algn="tl">
                  <a:srgbClr val="000000">
                    <a:alpha val="43137"/>
                  </a:srgbClr>
                </a:outerShdw>
              </a:effectLst>
              <a:cs typeface="Arial" panose="020B0604020202020204" pitchFamily="34" charset="0"/>
            </a:endParaRPr>
          </a:p>
        </p:txBody>
      </p:sp>
      <p:sp>
        <p:nvSpPr>
          <p:cNvPr id="139" name="Rectangle 8">
            <a:extLst>
              <a:ext uri="{FF2B5EF4-FFF2-40B4-BE49-F238E27FC236}">
                <a16:creationId xmlns:a16="http://schemas.microsoft.com/office/drawing/2014/main" xmlns="" id="{5075C157-5547-4973-87AE-241A54B18640}"/>
              </a:ext>
            </a:extLst>
          </p:cNvPr>
          <p:cNvSpPr>
            <a:spLocks noChangeArrowheads="1"/>
          </p:cNvSpPr>
          <p:nvPr/>
        </p:nvSpPr>
        <p:spPr bwMode="auto">
          <a:xfrm>
            <a:off x="10861059" y="7543576"/>
            <a:ext cx="266086" cy="57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828800"/>
            <a:r>
              <a:rPr lang="en-US" altLang="en-US" sz="3600" b="1" dirty="0">
                <a:solidFill>
                  <a:srgbClr val="FFFFFF"/>
                </a:solidFill>
                <a:effectLst>
                  <a:outerShdw blurRad="38100" dist="38100" dir="2700000" algn="tl">
                    <a:srgbClr val="000000">
                      <a:alpha val="43137"/>
                    </a:srgbClr>
                  </a:outerShdw>
                </a:effectLst>
                <a:cs typeface="Arial" panose="020B0604020202020204" pitchFamily="34" charset="0"/>
              </a:rPr>
              <a:t>3</a:t>
            </a:r>
            <a:endParaRPr lang="en-US" altLang="en-US" b="1" dirty="0">
              <a:effectLst>
                <a:outerShdw blurRad="38100" dist="38100" dir="2700000" algn="tl">
                  <a:srgbClr val="000000">
                    <a:alpha val="43137"/>
                  </a:srgbClr>
                </a:outerShdw>
              </a:effectLst>
              <a:cs typeface="Arial" panose="020B0604020202020204" pitchFamily="34" charset="0"/>
            </a:endParaRPr>
          </a:p>
        </p:txBody>
      </p:sp>
      <p:sp>
        <p:nvSpPr>
          <p:cNvPr id="140" name="Rectangle 8">
            <a:extLst>
              <a:ext uri="{FF2B5EF4-FFF2-40B4-BE49-F238E27FC236}">
                <a16:creationId xmlns:a16="http://schemas.microsoft.com/office/drawing/2014/main" xmlns="" id="{64E350DD-7FC4-425C-9AA9-2028F5F5A312}"/>
              </a:ext>
            </a:extLst>
          </p:cNvPr>
          <p:cNvSpPr>
            <a:spLocks noChangeArrowheads="1"/>
          </p:cNvSpPr>
          <p:nvPr/>
        </p:nvSpPr>
        <p:spPr bwMode="auto">
          <a:xfrm>
            <a:off x="7360238" y="7543576"/>
            <a:ext cx="266086" cy="57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828800"/>
            <a:r>
              <a:rPr lang="en-US" altLang="en-US" sz="3600" b="1" dirty="0">
                <a:solidFill>
                  <a:srgbClr val="FFFFFF"/>
                </a:solidFill>
                <a:effectLst>
                  <a:outerShdw blurRad="38100" dist="38100" dir="2700000" algn="tl">
                    <a:srgbClr val="000000">
                      <a:alpha val="43137"/>
                    </a:srgbClr>
                  </a:outerShdw>
                </a:effectLst>
                <a:cs typeface="Arial" panose="020B0604020202020204" pitchFamily="34" charset="0"/>
              </a:rPr>
              <a:t>4</a:t>
            </a:r>
            <a:endParaRPr lang="en-US" altLang="en-US" b="1" dirty="0">
              <a:effectLst>
                <a:outerShdw blurRad="38100" dist="38100" dir="2700000" algn="tl">
                  <a:srgbClr val="000000">
                    <a:alpha val="43137"/>
                  </a:srgbClr>
                </a:outerShdw>
              </a:effectLst>
              <a:cs typeface="Arial" panose="020B0604020202020204" pitchFamily="34" charset="0"/>
            </a:endParaRPr>
          </a:p>
        </p:txBody>
      </p:sp>
      <p:sp>
        <p:nvSpPr>
          <p:cNvPr id="141" name="Rectangle 8">
            <a:extLst>
              <a:ext uri="{FF2B5EF4-FFF2-40B4-BE49-F238E27FC236}">
                <a16:creationId xmlns:a16="http://schemas.microsoft.com/office/drawing/2014/main" xmlns="" id="{EF5EF08D-BA3F-400B-ACEE-B378773361CD}"/>
              </a:ext>
            </a:extLst>
          </p:cNvPr>
          <p:cNvSpPr>
            <a:spLocks noChangeArrowheads="1"/>
          </p:cNvSpPr>
          <p:nvPr/>
        </p:nvSpPr>
        <p:spPr bwMode="auto">
          <a:xfrm>
            <a:off x="7360238" y="3600453"/>
            <a:ext cx="266086" cy="57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828800"/>
            <a:r>
              <a:rPr lang="en-US" altLang="en-US" sz="3600" b="1" dirty="0">
                <a:solidFill>
                  <a:srgbClr val="FFFFFF"/>
                </a:solidFill>
                <a:effectLst>
                  <a:outerShdw blurRad="38100" dist="38100" dir="2700000" algn="tl">
                    <a:srgbClr val="000000">
                      <a:alpha val="43137"/>
                    </a:srgbClr>
                  </a:outerShdw>
                </a:effectLst>
                <a:cs typeface="Arial" panose="020B0604020202020204" pitchFamily="34" charset="0"/>
              </a:rPr>
              <a:t>6</a:t>
            </a:r>
            <a:endParaRPr lang="en-US" altLang="en-US" b="1" dirty="0">
              <a:effectLst>
                <a:outerShdw blurRad="38100" dist="38100" dir="2700000" algn="tl">
                  <a:srgbClr val="000000">
                    <a:alpha val="43137"/>
                  </a:srgbClr>
                </a:outerShdw>
              </a:effectLst>
              <a:cs typeface="Arial" panose="020B0604020202020204" pitchFamily="34" charset="0"/>
            </a:endParaRPr>
          </a:p>
        </p:txBody>
      </p:sp>
      <p:sp>
        <p:nvSpPr>
          <p:cNvPr id="142" name="Rectangle 8">
            <a:extLst>
              <a:ext uri="{FF2B5EF4-FFF2-40B4-BE49-F238E27FC236}">
                <a16:creationId xmlns:a16="http://schemas.microsoft.com/office/drawing/2014/main" xmlns="" id="{9631B0A7-69E1-48F0-9FF7-952425CD1BDC}"/>
              </a:ext>
            </a:extLst>
          </p:cNvPr>
          <p:cNvSpPr>
            <a:spLocks noChangeArrowheads="1"/>
          </p:cNvSpPr>
          <p:nvPr/>
        </p:nvSpPr>
        <p:spPr bwMode="auto">
          <a:xfrm>
            <a:off x="6475632" y="5572011"/>
            <a:ext cx="266086" cy="57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828800"/>
            <a:r>
              <a:rPr lang="en-US" altLang="en-US" sz="3600" b="1" dirty="0">
                <a:solidFill>
                  <a:srgbClr val="FFFFFF"/>
                </a:solidFill>
                <a:effectLst>
                  <a:outerShdw blurRad="38100" dist="38100" dir="2700000" algn="tl">
                    <a:srgbClr val="000000">
                      <a:alpha val="43137"/>
                    </a:srgbClr>
                  </a:outerShdw>
                </a:effectLst>
                <a:cs typeface="Arial" panose="020B0604020202020204" pitchFamily="34" charset="0"/>
              </a:rPr>
              <a:t>5</a:t>
            </a:r>
            <a:endParaRPr lang="en-US" altLang="en-US" b="1" dirty="0">
              <a:effectLst>
                <a:outerShdw blurRad="38100" dist="38100" dir="2700000" algn="tl">
                  <a:srgbClr val="000000">
                    <a:alpha val="43137"/>
                  </a:srgbClr>
                </a:outerShdw>
              </a:effectLst>
              <a:cs typeface="Arial" panose="020B0604020202020204" pitchFamily="34" charset="0"/>
            </a:endParaRPr>
          </a:p>
        </p:txBody>
      </p:sp>
      <p:grpSp>
        <p:nvGrpSpPr>
          <p:cNvPr id="144" name="Google Shape;9377;p73"/>
          <p:cNvGrpSpPr/>
          <p:nvPr/>
        </p:nvGrpSpPr>
        <p:grpSpPr>
          <a:xfrm>
            <a:off x="8925758" y="4894345"/>
            <a:ext cx="632435" cy="632383"/>
            <a:chOff x="4628325" y="3599825"/>
            <a:chExt cx="295400" cy="295375"/>
          </a:xfrm>
          <a:solidFill>
            <a:schemeClr val="accent1"/>
          </a:solidFill>
        </p:grpSpPr>
        <p:sp>
          <p:nvSpPr>
            <p:cNvPr id="145" name="Google Shape;9378;p73"/>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379;p73"/>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380;p73"/>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381;p73"/>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382;p73"/>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383;p73"/>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384;p73"/>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385;p73"/>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386;p73"/>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387;p73"/>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388;p73"/>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389;p73"/>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6974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39373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172799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28724" y="697234"/>
            <a:ext cx="15501939" cy="720325"/>
          </a:xfrm>
        </p:spPr>
        <p:txBody>
          <a:bodyPr/>
          <a:lstStyle/>
          <a:p>
            <a:r>
              <a:rPr lang="en-US" sz="4000" dirty="0"/>
              <a:t>Case </a:t>
            </a:r>
            <a:r>
              <a:rPr lang="en-US" sz="4000" dirty="0" smtClean="0"/>
              <a:t>Study 2 - </a:t>
            </a:r>
            <a:r>
              <a:rPr lang="en-US" sz="4000" dirty="0"/>
              <a:t>AWS Cloud Migration</a:t>
            </a:r>
          </a:p>
        </p:txBody>
      </p:sp>
      <p:pic>
        <p:nvPicPr>
          <p:cNvPr id="3" name="Picture 2" descr="Image result for Da Vinci Advices B.V. logo"/>
          <p:cNvPicPr>
            <a:picLocks noChangeAspect="1" noChangeArrowheads="1"/>
          </p:cNvPicPr>
          <p:nvPr/>
        </p:nvPicPr>
        <p:blipFill rotWithShape="1">
          <a:blip r:embed="rId2">
            <a:extLst>
              <a:ext uri="{28A0092B-C50C-407E-A947-70E740481C1C}">
                <a14:useLocalDpi xmlns:a14="http://schemas.microsoft.com/office/drawing/2010/main" val="0"/>
              </a:ext>
            </a:extLst>
          </a:blip>
          <a:srcRect t="27795" b="28205"/>
          <a:stretch/>
        </p:blipFill>
        <p:spPr bwMode="auto">
          <a:xfrm>
            <a:off x="14832904" y="658623"/>
            <a:ext cx="1905000" cy="838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925051"/>
            <a:ext cx="18288000" cy="9464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400" b="1" dirty="0">
                <a:solidFill>
                  <a:prstClr val="white"/>
                </a:solidFill>
                <a:latin typeface="+mj-lt"/>
              </a:rPr>
              <a:t>Our client is a leading </a:t>
            </a:r>
            <a:r>
              <a:rPr lang="en-US" sz="2400" b="1" dirty="0" err="1">
                <a:solidFill>
                  <a:prstClr val="white"/>
                </a:solidFill>
                <a:latin typeface="+mj-lt"/>
              </a:rPr>
              <a:t>Fintech</a:t>
            </a:r>
            <a:r>
              <a:rPr lang="en-US" sz="2400" b="1" dirty="0">
                <a:solidFill>
                  <a:prstClr val="white"/>
                </a:solidFill>
                <a:latin typeface="+mj-lt"/>
              </a:rPr>
              <a:t> solution provider specializing in loan and mortgage. They have expertise in automating life cycle of loans which includes origination, servicing and recovery. The solutions are delivered as (certified) SaaS in the market. </a:t>
            </a:r>
          </a:p>
        </p:txBody>
      </p:sp>
      <p:sp>
        <p:nvSpPr>
          <p:cNvPr id="5" name="Rectangle: Rounded Corners 15">
            <a:extLst>
              <a:ext uri="{FF2B5EF4-FFF2-40B4-BE49-F238E27FC236}">
                <a16:creationId xmlns:a16="http://schemas.microsoft.com/office/drawing/2014/main" xmlns="" id="{EAFFA942-B822-4FBA-9FEE-C67053965C9F}"/>
              </a:ext>
            </a:extLst>
          </p:cNvPr>
          <p:cNvSpPr/>
          <p:nvPr/>
        </p:nvSpPr>
        <p:spPr>
          <a:xfrm>
            <a:off x="811692" y="3163157"/>
            <a:ext cx="4784841" cy="6734822"/>
          </a:xfrm>
          <a:prstGeom prst="roundRect">
            <a:avLst>
              <a:gd name="adj" fmla="val 8469"/>
            </a:avLst>
          </a:prstGeom>
          <a:solidFill>
            <a:srgbClr val="22BDB6"/>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6" name="Rectangle: Rounded Corners 16">
            <a:extLst>
              <a:ext uri="{FF2B5EF4-FFF2-40B4-BE49-F238E27FC236}">
                <a16:creationId xmlns:a16="http://schemas.microsoft.com/office/drawing/2014/main" xmlns="" id="{8C2B7CF4-A810-47C9-A2F0-9CF169BE0F98}"/>
              </a:ext>
            </a:extLst>
          </p:cNvPr>
          <p:cNvSpPr/>
          <p:nvPr/>
        </p:nvSpPr>
        <p:spPr>
          <a:xfrm>
            <a:off x="510587" y="3914275"/>
            <a:ext cx="5387050" cy="5839326"/>
          </a:xfrm>
          <a:prstGeom prst="roundRect">
            <a:avLst>
              <a:gd name="adj" fmla="val 6499"/>
            </a:avLst>
          </a:prstGeom>
          <a:solidFill>
            <a:schemeClr val="bg2"/>
          </a:solidFill>
          <a:ln>
            <a:solidFill>
              <a:schemeClr val="accent2"/>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10" name="Rectangle: Rounded Corners 15">
            <a:extLst>
              <a:ext uri="{FF2B5EF4-FFF2-40B4-BE49-F238E27FC236}">
                <a16:creationId xmlns:a16="http://schemas.microsoft.com/office/drawing/2014/main" xmlns="" id="{EAFFA942-B822-4FBA-9FEE-C67053965C9F}"/>
              </a:ext>
            </a:extLst>
          </p:cNvPr>
          <p:cNvSpPr/>
          <p:nvPr/>
        </p:nvSpPr>
        <p:spPr>
          <a:xfrm>
            <a:off x="12135925" y="3163157"/>
            <a:ext cx="4784841" cy="6734822"/>
          </a:xfrm>
          <a:prstGeom prst="roundRect">
            <a:avLst>
              <a:gd name="adj" fmla="val 8469"/>
            </a:avLst>
          </a:prstGeom>
          <a:solidFill>
            <a:schemeClr val="accent5"/>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11" name="Rectangle: Rounded Corners 16">
            <a:extLst>
              <a:ext uri="{FF2B5EF4-FFF2-40B4-BE49-F238E27FC236}">
                <a16:creationId xmlns:a16="http://schemas.microsoft.com/office/drawing/2014/main" xmlns="" id="{8C2B7CF4-A810-47C9-A2F0-9CF169BE0F98}"/>
              </a:ext>
            </a:extLst>
          </p:cNvPr>
          <p:cNvSpPr/>
          <p:nvPr/>
        </p:nvSpPr>
        <p:spPr>
          <a:xfrm>
            <a:off x="11834820" y="3914275"/>
            <a:ext cx="5387050" cy="5839326"/>
          </a:xfrm>
          <a:prstGeom prst="roundRect">
            <a:avLst>
              <a:gd name="adj" fmla="val 6499"/>
            </a:avLst>
          </a:prstGeom>
          <a:solidFill>
            <a:schemeClr val="bg2"/>
          </a:solidFill>
          <a:ln>
            <a:solidFill>
              <a:schemeClr val="accent5"/>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16" name="Rectangle 15"/>
          <p:cNvSpPr/>
          <p:nvPr/>
        </p:nvSpPr>
        <p:spPr>
          <a:xfrm>
            <a:off x="2669415" y="3277275"/>
            <a:ext cx="1069395" cy="523220"/>
          </a:xfrm>
          <a:prstGeom prst="rect">
            <a:avLst/>
          </a:prstGeom>
        </p:spPr>
        <p:txBody>
          <a:bodyPr wrap="none">
            <a:spAutoFit/>
          </a:bodyPr>
          <a:lstStyle/>
          <a:p>
            <a:pPr algn="ctr"/>
            <a:r>
              <a:rPr lang="en-US" sz="2800" b="1" dirty="0">
                <a:solidFill>
                  <a:prstClr val="white"/>
                </a:solidFill>
                <a:latin typeface="+mj-lt"/>
              </a:rPr>
              <a:t>Scope</a:t>
            </a:r>
            <a:endParaRPr lang="en-US" b="1" dirty="0">
              <a:solidFill>
                <a:prstClr val="white"/>
              </a:solidFill>
              <a:latin typeface="+mj-lt"/>
            </a:endParaRPr>
          </a:p>
        </p:txBody>
      </p:sp>
      <p:sp>
        <p:nvSpPr>
          <p:cNvPr id="17" name="Rectangle 16"/>
          <p:cNvSpPr/>
          <p:nvPr/>
        </p:nvSpPr>
        <p:spPr>
          <a:xfrm>
            <a:off x="13815650" y="3277275"/>
            <a:ext cx="1425390" cy="523220"/>
          </a:xfrm>
          <a:prstGeom prst="rect">
            <a:avLst/>
          </a:prstGeom>
        </p:spPr>
        <p:txBody>
          <a:bodyPr wrap="none">
            <a:spAutoFit/>
          </a:bodyPr>
          <a:lstStyle/>
          <a:p>
            <a:pPr algn="ctr"/>
            <a:r>
              <a:rPr lang="en-US" sz="2800" b="1" dirty="0">
                <a:solidFill>
                  <a:prstClr val="white"/>
                </a:solidFill>
                <a:latin typeface="+mj-lt"/>
              </a:rPr>
              <a:t>Solution</a:t>
            </a:r>
          </a:p>
        </p:txBody>
      </p:sp>
      <p:sp>
        <p:nvSpPr>
          <p:cNvPr id="19" name="Rectangle 18"/>
          <p:cNvSpPr/>
          <p:nvPr/>
        </p:nvSpPr>
        <p:spPr>
          <a:xfrm>
            <a:off x="811691" y="4166084"/>
            <a:ext cx="4784842" cy="2246769"/>
          </a:xfrm>
          <a:prstGeom prst="rect">
            <a:avLst/>
          </a:prstGeom>
        </p:spPr>
        <p:txBody>
          <a:bodyPr wrap="square">
            <a:spAutoFit/>
          </a:bodyPr>
          <a:lstStyle/>
          <a:p>
            <a:pPr marL="214124" lvl="1" indent="-214124">
              <a:spcBef>
                <a:spcPts val="900"/>
              </a:spcBef>
              <a:spcAft>
                <a:spcPts val="450"/>
              </a:spcAft>
              <a:buFont typeface="Arial" panose="020B0604020202020204" pitchFamily="34" charset="0"/>
              <a:buChar char="•"/>
            </a:pPr>
            <a:r>
              <a:rPr lang="en-US" sz="2000" dirty="0">
                <a:solidFill>
                  <a:prstClr val="black"/>
                </a:solidFill>
                <a:latin typeface="+mj-lt"/>
              </a:rPr>
              <a:t>The client was running applications across different environments (QA/Dev/stage/Prod) on premise which required a lot of physical servers taking up space, increasing maintenance costs and requiring a lot of people to run and solve the complexities. </a:t>
            </a:r>
          </a:p>
        </p:txBody>
      </p:sp>
      <p:sp>
        <p:nvSpPr>
          <p:cNvPr id="20" name="Rectangle 19"/>
          <p:cNvSpPr/>
          <p:nvPr/>
        </p:nvSpPr>
        <p:spPr>
          <a:xfrm>
            <a:off x="12082060" y="4166084"/>
            <a:ext cx="4892570" cy="5370701"/>
          </a:xfrm>
          <a:prstGeom prst="rect">
            <a:avLst/>
          </a:prstGeom>
        </p:spPr>
        <p:txBody>
          <a:bodyPr wrap="square">
            <a:spAutoFit/>
          </a:bodyPr>
          <a:lstStyle/>
          <a:p>
            <a:pPr marL="214124" indent="-214124">
              <a:spcBef>
                <a:spcPts val="900"/>
              </a:spcBef>
              <a:buFont typeface="Arial" panose="020B0604020202020204" pitchFamily="34" charset="0"/>
              <a:buChar char="•"/>
            </a:pPr>
            <a:r>
              <a:rPr lang="en-US" sz="2000" dirty="0">
                <a:solidFill>
                  <a:prstClr val="black"/>
                </a:solidFill>
                <a:latin typeface="+mj-lt"/>
              </a:rPr>
              <a:t>Migrated the application to AWS Cloud</a:t>
            </a:r>
          </a:p>
          <a:p>
            <a:pPr marL="214124" indent="-214124">
              <a:spcBef>
                <a:spcPts val="900"/>
              </a:spcBef>
              <a:buFont typeface="Arial" panose="020B0604020202020204" pitchFamily="34" charset="0"/>
              <a:buChar char="•"/>
            </a:pPr>
            <a:r>
              <a:rPr lang="en-US" sz="2000" dirty="0">
                <a:solidFill>
                  <a:prstClr val="black"/>
                </a:solidFill>
                <a:latin typeface="+mj-lt"/>
              </a:rPr>
              <a:t>Implementing </a:t>
            </a:r>
            <a:r>
              <a:rPr lang="en-US" sz="2000" dirty="0" err="1">
                <a:solidFill>
                  <a:prstClr val="black"/>
                </a:solidFill>
                <a:latin typeface="+mj-lt"/>
              </a:rPr>
              <a:t>Docker</a:t>
            </a:r>
            <a:r>
              <a:rPr lang="en-US" sz="2000" dirty="0">
                <a:solidFill>
                  <a:prstClr val="black"/>
                </a:solidFill>
                <a:latin typeface="+mj-lt"/>
              </a:rPr>
              <a:t> containerization on AWS solved the challenge of server dependency with added benefits of cloud. </a:t>
            </a:r>
          </a:p>
          <a:p>
            <a:pPr marL="214124" indent="-214124">
              <a:spcBef>
                <a:spcPts val="900"/>
              </a:spcBef>
              <a:buFont typeface="Arial" panose="020B0604020202020204" pitchFamily="34" charset="0"/>
              <a:buChar char="•"/>
            </a:pPr>
            <a:r>
              <a:rPr lang="en-US" sz="2000" dirty="0">
                <a:solidFill>
                  <a:prstClr val="black"/>
                </a:solidFill>
                <a:latin typeface="+mj-lt"/>
              </a:rPr>
              <a:t>Multiple isolated virtual operating environments created with containerization helped in updating, making changes to the solutions and lighter shipping in each environment, since every change will be made to that specific container and not to the whole server. </a:t>
            </a:r>
          </a:p>
          <a:p>
            <a:pPr marL="214124" indent="-214124">
              <a:spcBef>
                <a:spcPts val="900"/>
              </a:spcBef>
              <a:buFont typeface="Arial" panose="020B0604020202020204" pitchFamily="34" charset="0"/>
              <a:buChar char="•"/>
            </a:pPr>
            <a:r>
              <a:rPr lang="en-US" sz="2000" dirty="0">
                <a:solidFill>
                  <a:prstClr val="black"/>
                </a:solidFill>
                <a:latin typeface="+mj-lt"/>
              </a:rPr>
              <a:t>We put the idea into action by developing a solution for an application over AWS cloud with Universal image structure which the client could use across </a:t>
            </a:r>
            <a:r>
              <a:rPr lang="en-US" sz="2000" dirty="0" smtClean="0">
                <a:solidFill>
                  <a:prstClr val="black"/>
                </a:solidFill>
                <a:latin typeface="+mj-lt"/>
              </a:rPr>
              <a:t>different environments</a:t>
            </a:r>
            <a:r>
              <a:rPr lang="en-US" sz="2000" dirty="0">
                <a:solidFill>
                  <a:prstClr val="black"/>
                </a:solidFill>
                <a:latin typeface="+mj-lt"/>
              </a:rPr>
              <a:t>. </a:t>
            </a:r>
          </a:p>
        </p:txBody>
      </p:sp>
      <p:sp>
        <p:nvSpPr>
          <p:cNvPr id="25" name="Rounded Rectangle 24"/>
          <p:cNvSpPr/>
          <p:nvPr/>
        </p:nvSpPr>
        <p:spPr>
          <a:xfrm>
            <a:off x="6068353"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15">
            <a:extLst>
              <a:ext uri="{FF2B5EF4-FFF2-40B4-BE49-F238E27FC236}">
                <a16:creationId xmlns:a16="http://schemas.microsoft.com/office/drawing/2014/main" xmlns="" id="{EAFFA942-B822-4FBA-9FEE-C67053965C9F}"/>
              </a:ext>
            </a:extLst>
          </p:cNvPr>
          <p:cNvSpPr/>
          <p:nvPr/>
        </p:nvSpPr>
        <p:spPr>
          <a:xfrm>
            <a:off x="6473610" y="3163157"/>
            <a:ext cx="4784841" cy="6734822"/>
          </a:xfrm>
          <a:prstGeom prst="roundRect">
            <a:avLst>
              <a:gd name="adj" fmla="val 8469"/>
            </a:avLst>
          </a:prstGeom>
          <a:solidFill>
            <a:schemeClr val="accent3"/>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27" name="Rectangle: Rounded Corners 16">
            <a:extLst>
              <a:ext uri="{FF2B5EF4-FFF2-40B4-BE49-F238E27FC236}">
                <a16:creationId xmlns:a16="http://schemas.microsoft.com/office/drawing/2014/main" xmlns="" id="{8C2B7CF4-A810-47C9-A2F0-9CF169BE0F98}"/>
              </a:ext>
            </a:extLst>
          </p:cNvPr>
          <p:cNvSpPr/>
          <p:nvPr/>
        </p:nvSpPr>
        <p:spPr>
          <a:xfrm>
            <a:off x="6172505" y="3914275"/>
            <a:ext cx="5387050" cy="5839326"/>
          </a:xfrm>
          <a:prstGeom prst="roundRect">
            <a:avLst>
              <a:gd name="adj" fmla="val 6499"/>
            </a:avLst>
          </a:prstGeom>
          <a:solidFill>
            <a:schemeClr val="bg2"/>
          </a:solidFill>
          <a:ln>
            <a:solidFill>
              <a:schemeClr val="accent3"/>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28" name="Rectangle 27"/>
          <p:cNvSpPr/>
          <p:nvPr/>
        </p:nvSpPr>
        <p:spPr>
          <a:xfrm>
            <a:off x="7973318" y="3277275"/>
            <a:ext cx="1785424" cy="523220"/>
          </a:xfrm>
          <a:prstGeom prst="rect">
            <a:avLst/>
          </a:prstGeom>
        </p:spPr>
        <p:txBody>
          <a:bodyPr wrap="none">
            <a:spAutoFit/>
          </a:bodyPr>
          <a:lstStyle/>
          <a:p>
            <a:pPr algn="ctr"/>
            <a:r>
              <a:rPr lang="en-US" sz="2800" b="1" dirty="0">
                <a:solidFill>
                  <a:prstClr val="white"/>
                </a:solidFill>
                <a:latin typeface="+mj-lt"/>
              </a:rPr>
              <a:t>Challenges</a:t>
            </a:r>
          </a:p>
        </p:txBody>
      </p:sp>
      <p:sp>
        <p:nvSpPr>
          <p:cNvPr id="29" name="Rectangle 28"/>
          <p:cNvSpPr/>
          <p:nvPr/>
        </p:nvSpPr>
        <p:spPr>
          <a:xfrm>
            <a:off x="6419745" y="4166084"/>
            <a:ext cx="4892570" cy="3093154"/>
          </a:xfrm>
          <a:prstGeom prst="rect">
            <a:avLst/>
          </a:prstGeom>
        </p:spPr>
        <p:txBody>
          <a:bodyPr wrap="square">
            <a:spAutoFit/>
          </a:bodyPr>
          <a:lstStyle/>
          <a:p>
            <a:pPr marL="214124" indent="-214124">
              <a:spcBef>
                <a:spcPts val="900"/>
              </a:spcBef>
              <a:buFont typeface="Arial" panose="020B0604020202020204" pitchFamily="34" charset="0"/>
              <a:buChar char="•"/>
            </a:pPr>
            <a:r>
              <a:rPr lang="en-US" sz="2000" dirty="0">
                <a:solidFill>
                  <a:prstClr val="black"/>
                </a:solidFill>
                <a:latin typeface="+mj-lt"/>
              </a:rPr>
              <a:t>The running and maintenance cost for these several different servers were high.</a:t>
            </a:r>
          </a:p>
          <a:p>
            <a:pPr marL="214124" indent="-214124">
              <a:spcBef>
                <a:spcPts val="900"/>
              </a:spcBef>
              <a:buFont typeface="Arial" panose="020B0604020202020204" pitchFamily="34" charset="0"/>
              <a:buChar char="•"/>
            </a:pPr>
            <a:r>
              <a:rPr lang="en-US" sz="2000" dirty="0">
                <a:solidFill>
                  <a:prstClr val="black"/>
                </a:solidFill>
                <a:latin typeface="+mj-lt"/>
              </a:rPr>
              <a:t>The client had to follow a lengthy release cycle process for fixes to be deployed on production. </a:t>
            </a:r>
          </a:p>
          <a:p>
            <a:pPr marL="214124" indent="-214124">
              <a:spcBef>
                <a:spcPts val="900"/>
              </a:spcBef>
              <a:buFont typeface="Arial" panose="020B0604020202020204" pitchFamily="34" charset="0"/>
              <a:buChar char="•"/>
            </a:pPr>
            <a:r>
              <a:rPr lang="en-US" sz="2000" dirty="0">
                <a:solidFill>
                  <a:prstClr val="black"/>
                </a:solidFill>
                <a:latin typeface="+mj-lt"/>
              </a:rPr>
              <a:t>More dependency on hardware (physical servers) led to more manual efforts at maintenance, configuring and making updates.</a:t>
            </a:r>
          </a:p>
        </p:txBody>
      </p:sp>
    </p:spTree>
    <p:extLst>
      <p:ext uri="{BB962C8B-B14F-4D97-AF65-F5344CB8AC3E}">
        <p14:creationId xmlns:p14="http://schemas.microsoft.com/office/powerpoint/2010/main" val="3461927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724" y="762008"/>
            <a:ext cx="15501939" cy="693267"/>
          </a:xfrm>
        </p:spPr>
        <p:txBody>
          <a:bodyPr/>
          <a:lstStyle/>
          <a:p>
            <a:r>
              <a:rPr lang="en-US" sz="4000" dirty="0"/>
              <a:t>Case </a:t>
            </a:r>
            <a:r>
              <a:rPr lang="en-US" sz="4000" dirty="0" smtClean="0"/>
              <a:t>Study 2 - </a:t>
            </a:r>
            <a:r>
              <a:rPr lang="en-US" sz="4000" dirty="0"/>
              <a:t>AWS Cloud Migration </a:t>
            </a:r>
            <a:r>
              <a:rPr lang="en-US" sz="4000" dirty="0" smtClean="0"/>
              <a:t>- Architecture</a:t>
            </a:r>
            <a:endParaRPr lang="en-US" sz="4000" dirty="0"/>
          </a:p>
        </p:txBody>
      </p:sp>
      <p:pic>
        <p:nvPicPr>
          <p:cNvPr id="3" name="Picture 2" descr="Image result for Da Vinci Advices B.V. logo"/>
          <p:cNvPicPr>
            <a:picLocks noChangeAspect="1" noChangeArrowheads="1"/>
          </p:cNvPicPr>
          <p:nvPr/>
        </p:nvPicPr>
        <p:blipFill rotWithShape="1">
          <a:blip r:embed="rId2">
            <a:extLst>
              <a:ext uri="{28A0092B-C50C-407E-A947-70E740481C1C}">
                <a14:useLocalDpi xmlns:a14="http://schemas.microsoft.com/office/drawing/2010/main" val="0"/>
              </a:ext>
            </a:extLst>
          </a:blip>
          <a:srcRect t="27795" b="28205"/>
          <a:stretch/>
        </p:blipFill>
        <p:spPr bwMode="auto">
          <a:xfrm>
            <a:off x="14832904" y="658623"/>
            <a:ext cx="1905000" cy="8382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41596" y="1981826"/>
            <a:ext cx="15404809" cy="7675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226124" y="1796715"/>
            <a:ext cx="15835752" cy="3866148"/>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26124" y="5755418"/>
            <a:ext cx="15835752" cy="3866148"/>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200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ounded Rectangle 143"/>
          <p:cNvSpPr/>
          <p:nvPr/>
        </p:nvSpPr>
        <p:spPr>
          <a:xfrm>
            <a:off x="16110050" y="2578605"/>
            <a:ext cx="964282" cy="68363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Shape">
            <a:extLst>
              <a:ext uri="{FF2B5EF4-FFF2-40B4-BE49-F238E27FC236}">
                <a16:creationId xmlns:a16="http://schemas.microsoft.com/office/drawing/2014/main" xmlns="" id="{356F7AE0-FA29-4EFD-A39E-DA6520821BFE}"/>
              </a:ext>
            </a:extLst>
          </p:cNvPr>
          <p:cNvSpPr/>
          <p:nvPr/>
        </p:nvSpPr>
        <p:spPr>
          <a:xfrm>
            <a:off x="1236363" y="3075127"/>
            <a:ext cx="6143816" cy="5843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lose/>
                <a:moveTo>
                  <a:pt x="0" y="10800"/>
                </a:moveTo>
                <a:cubicBezTo>
                  <a:pt x="0" y="16765"/>
                  <a:pt x="4835" y="21600"/>
                  <a:pt x="10800" y="21600"/>
                </a:cubicBezTo>
                <a:lnTo>
                  <a:pt x="10800" y="21600"/>
                </a:lnTo>
                <a:cubicBezTo>
                  <a:pt x="16765" y="21600"/>
                  <a:pt x="21600" y="16765"/>
                  <a:pt x="21600" y="10800"/>
                </a:cubicBezTo>
                <a:lnTo>
                  <a:pt x="21600" y="10800"/>
                </a:lnTo>
                <a:cubicBezTo>
                  <a:pt x="21600" y="4835"/>
                  <a:pt x="16765" y="0"/>
                  <a:pt x="10800" y="0"/>
                </a:cubicBezTo>
                <a:lnTo>
                  <a:pt x="10800" y="0"/>
                </a:lnTo>
                <a:cubicBezTo>
                  <a:pt x="4835" y="0"/>
                  <a:pt x="0" y="4835"/>
                  <a:pt x="0" y="10800"/>
                </a:cubicBezTo>
                <a:close/>
              </a:path>
            </a:pathLst>
          </a:custGeom>
          <a:gradFill>
            <a:gsLst>
              <a:gs pos="0">
                <a:schemeClr val="accent1"/>
              </a:gs>
              <a:gs pos="94000">
                <a:srgbClr val="EF4869"/>
              </a:gs>
            </a:gsLst>
            <a:lin ang="16519178"/>
          </a:gradFill>
          <a:ln w="12700">
            <a:miter lim="400000"/>
          </a:ln>
        </p:spPr>
        <p:txBody>
          <a:bodyPr lIns="0" tIns="0" rIns="0" bIns="0" anchor="ctr"/>
          <a:lstStyle/>
          <a:p>
            <a:pPr defTabSz="342900"/>
            <a:endParaRPr sz="900">
              <a:latin typeface="Helvetica"/>
              <a:cs typeface="Helvetica"/>
            </a:endParaRPr>
          </a:p>
        </p:txBody>
      </p:sp>
      <p:sp>
        <p:nvSpPr>
          <p:cNvPr id="3" name="Title 6">
            <a:extLst>
              <a:ext uri="{FF2B5EF4-FFF2-40B4-BE49-F238E27FC236}">
                <a16:creationId xmlns:a16="http://schemas.microsoft.com/office/drawing/2014/main" xmlns="" id="{0E54C19F-5E07-4E9E-9FA9-1B892720BFBE}"/>
              </a:ext>
            </a:extLst>
          </p:cNvPr>
          <p:cNvSpPr>
            <a:spLocks noGrp="1"/>
          </p:cNvSpPr>
          <p:nvPr>
            <p:ph type="title"/>
          </p:nvPr>
        </p:nvSpPr>
        <p:spPr>
          <a:xfrm>
            <a:off x="1228725" y="763010"/>
            <a:ext cx="14811376" cy="615553"/>
          </a:xfrm>
        </p:spPr>
        <p:txBody>
          <a:bodyPr/>
          <a:lstStyle/>
          <a:p>
            <a:pPr>
              <a:lnSpc>
                <a:spcPct val="100000"/>
              </a:lnSpc>
            </a:pPr>
            <a:r>
              <a:rPr lang="en-US" sz="4000" dirty="0"/>
              <a:t>Case </a:t>
            </a:r>
            <a:r>
              <a:rPr lang="en-US" sz="4000" dirty="0" smtClean="0"/>
              <a:t>Study 2 - </a:t>
            </a:r>
            <a:r>
              <a:rPr lang="en-US" sz="4000" dirty="0"/>
              <a:t>AWS Cloud Migration </a:t>
            </a:r>
            <a:r>
              <a:rPr lang="en-US" sz="4000" dirty="0" smtClean="0"/>
              <a:t>– Technology USED</a:t>
            </a:r>
            <a:endParaRPr lang="en-GB" sz="4000" dirty="0"/>
          </a:p>
        </p:txBody>
      </p:sp>
      <p:pic>
        <p:nvPicPr>
          <p:cNvPr id="140" name="Picture 16" descr="C:\Documents and Settings\asia\Desktop\other-features--notifications-shadow.png">
            <a:extLst>
              <a:ext uri="{FF2B5EF4-FFF2-40B4-BE49-F238E27FC236}">
                <a16:creationId xmlns:a16="http://schemas.microsoft.com/office/drawing/2014/main" xmlns="" id="{0515277D-6981-4ECB-AE20-A880B55742D1}"/>
              </a:ext>
            </a:extLst>
          </p:cNvPr>
          <p:cNvPicPr>
            <a:picLocks noChangeAspect="1" noChangeArrowheads="1"/>
          </p:cNvPicPr>
          <p:nvPr/>
        </p:nvPicPr>
        <p:blipFill rotWithShape="1">
          <a:blip r:embed="rId2"/>
          <a:srcRect l="24520"/>
          <a:stretch/>
        </p:blipFill>
        <p:spPr bwMode="auto">
          <a:xfrm flipH="1">
            <a:off x="4191896" y="2578605"/>
            <a:ext cx="2108894" cy="6836383"/>
          </a:xfrm>
          <a:prstGeom prst="rect">
            <a:avLst/>
          </a:prstGeom>
          <a:noFill/>
        </p:spPr>
      </p:pic>
      <p:sp>
        <p:nvSpPr>
          <p:cNvPr id="117" name="Freeform 33">
            <a:extLst>
              <a:ext uri="{FF2B5EF4-FFF2-40B4-BE49-F238E27FC236}">
                <a16:creationId xmlns:a16="http://schemas.microsoft.com/office/drawing/2014/main" xmlns="" id="{3186C76C-67D9-4371-A1D1-7F74D373B266}"/>
              </a:ext>
            </a:extLst>
          </p:cNvPr>
          <p:cNvSpPr/>
          <p:nvPr/>
        </p:nvSpPr>
        <p:spPr>
          <a:xfrm>
            <a:off x="3791701" y="2011683"/>
            <a:ext cx="13099745" cy="7970227"/>
          </a:xfrm>
          <a:custGeom>
            <a:avLst/>
            <a:gdLst>
              <a:gd name="connsiteX0" fmla="*/ 202094 w 19811999"/>
              <a:gd name="connsiteY0" fmla="*/ 0 h 13711556"/>
              <a:gd name="connsiteX1" fmla="*/ 19811999 w 19811999"/>
              <a:gd name="connsiteY1" fmla="*/ 0 h 13711556"/>
              <a:gd name="connsiteX2" fmla="*/ 19811999 w 19811999"/>
              <a:gd name="connsiteY2" fmla="*/ 13711556 h 13711556"/>
              <a:gd name="connsiteX3" fmla="*/ 198293 w 19811999"/>
              <a:gd name="connsiteY3" fmla="*/ 13711556 h 13711556"/>
              <a:gd name="connsiteX4" fmla="*/ 196604 w 19811999"/>
              <a:gd name="connsiteY4" fmla="*/ 13702669 h 13711556"/>
              <a:gd name="connsiteX5" fmla="*/ 198293 w 19811999"/>
              <a:gd name="connsiteY5" fmla="*/ 13702669 h 13711556"/>
              <a:gd name="connsiteX6" fmla="*/ 635764 w 19811999"/>
              <a:gd name="connsiteY6" fmla="*/ 11852244 h 13711556"/>
              <a:gd name="connsiteX7" fmla="*/ 1153889 w 19811999"/>
              <a:gd name="connsiteY7" fmla="*/ 10926714 h 13711556"/>
              <a:gd name="connsiteX8" fmla="*/ 1689748 w 19811999"/>
              <a:gd name="connsiteY8" fmla="*/ 10276684 h 13711556"/>
              <a:gd name="connsiteX9" fmla="*/ 2137776 w 19811999"/>
              <a:gd name="connsiteY9" fmla="*/ 9813284 h 13711556"/>
              <a:gd name="connsiteX10" fmla="*/ 2545688 w 19811999"/>
              <a:gd name="connsiteY10" fmla="*/ 9391781 h 13711556"/>
              <a:gd name="connsiteX11" fmla="*/ 3508884 w 19811999"/>
              <a:gd name="connsiteY11" fmla="*/ 7009398 h 13711556"/>
              <a:gd name="connsiteX12" fmla="*/ 2789337 w 19811999"/>
              <a:gd name="connsiteY12" fmla="*/ 4908865 h 13711556"/>
              <a:gd name="connsiteX13" fmla="*/ 1310550 w 19811999"/>
              <a:gd name="connsiteY13" fmla="*/ 3002577 h 13711556"/>
              <a:gd name="connsiteX14" fmla="*/ 1153044 w 19811999"/>
              <a:gd name="connsiteY14" fmla="*/ 2789286 h 13711556"/>
              <a:gd name="connsiteX15" fmla="*/ 525130 w 19811999"/>
              <a:gd name="connsiteY15" fmla="*/ 1591430 h 13711556"/>
              <a:gd name="connsiteX16" fmla="*/ 198293 w 19811999"/>
              <a:gd name="connsiteY16" fmla="*/ 13331 h 13711556"/>
              <a:gd name="connsiteX17" fmla="*/ 196182 w 19811999"/>
              <a:gd name="connsiteY17" fmla="*/ 13331 h 13711556"/>
              <a:gd name="connsiteX18" fmla="*/ 0 w 19811999"/>
              <a:gd name="connsiteY18" fmla="*/ 0 h 13711556"/>
              <a:gd name="connsiteX19" fmla="*/ 202094 w 19811999"/>
              <a:gd name="connsiteY19" fmla="*/ 0 h 13711556"/>
              <a:gd name="connsiteX20" fmla="*/ 0 w 19811999"/>
              <a:gd name="connsiteY20" fmla="*/ 623 h 1371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11999" h="13711556">
                <a:moveTo>
                  <a:pt x="202094" y="0"/>
                </a:moveTo>
                <a:lnTo>
                  <a:pt x="19811999" y="0"/>
                </a:lnTo>
                <a:lnTo>
                  <a:pt x="19811999" y="13711556"/>
                </a:lnTo>
                <a:lnTo>
                  <a:pt x="198293" y="13711556"/>
                </a:lnTo>
                <a:lnTo>
                  <a:pt x="196604" y="13702669"/>
                </a:lnTo>
                <a:cubicBezTo>
                  <a:pt x="197027" y="13702669"/>
                  <a:pt x="197871" y="13702669"/>
                  <a:pt x="198293" y="13702669"/>
                </a:cubicBezTo>
                <a:cubicBezTo>
                  <a:pt x="232075" y="13060257"/>
                  <a:pt x="381981" y="12433715"/>
                  <a:pt x="635764" y="11852244"/>
                </a:cubicBezTo>
                <a:cubicBezTo>
                  <a:pt x="776802" y="11527864"/>
                  <a:pt x="950355" y="11218084"/>
                  <a:pt x="1153889" y="10926714"/>
                </a:cubicBezTo>
                <a:cubicBezTo>
                  <a:pt x="1314351" y="10697553"/>
                  <a:pt x="1492971" y="10480453"/>
                  <a:pt x="1689748" y="10276684"/>
                </a:cubicBezTo>
                <a:lnTo>
                  <a:pt x="2137776" y="9813284"/>
                </a:lnTo>
                <a:lnTo>
                  <a:pt x="2545688" y="9391781"/>
                </a:lnTo>
                <a:cubicBezTo>
                  <a:pt x="3163468" y="8752543"/>
                  <a:pt x="3508884" y="7898110"/>
                  <a:pt x="3508884" y="7009398"/>
                </a:cubicBezTo>
                <a:cubicBezTo>
                  <a:pt x="3508884" y="6248915"/>
                  <a:pt x="3255944" y="5510014"/>
                  <a:pt x="2789337" y="4908865"/>
                </a:cubicBezTo>
                <a:lnTo>
                  <a:pt x="1310550" y="3002577"/>
                </a:lnTo>
                <a:cubicBezTo>
                  <a:pt x="1256078" y="2932750"/>
                  <a:pt x="1203716" y="2861653"/>
                  <a:pt x="1153044" y="2789286"/>
                </a:cubicBezTo>
                <a:cubicBezTo>
                  <a:pt x="892504" y="2416027"/>
                  <a:pt x="682214" y="2013568"/>
                  <a:pt x="525130" y="1591430"/>
                </a:cubicBezTo>
                <a:cubicBezTo>
                  <a:pt x="338065" y="1087403"/>
                  <a:pt x="227008" y="555445"/>
                  <a:pt x="198293" y="13331"/>
                </a:cubicBezTo>
                <a:cubicBezTo>
                  <a:pt x="197449" y="13331"/>
                  <a:pt x="197027" y="13331"/>
                  <a:pt x="196182" y="13331"/>
                </a:cubicBezTo>
                <a:close/>
                <a:moveTo>
                  <a:pt x="0" y="0"/>
                </a:moveTo>
                <a:lnTo>
                  <a:pt x="202094" y="0"/>
                </a:lnTo>
                <a:lnTo>
                  <a:pt x="0" y="623"/>
                </a:lnTo>
                <a:close/>
              </a:path>
            </a:pathLst>
          </a:custGeom>
          <a:solidFill>
            <a:srgbClr val="F2F4F9"/>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algn="ctr" defTabSz="438150" hangingPunct="0"/>
            <a:endParaRPr lang="en-US" sz="3000">
              <a:solidFill>
                <a:srgbClr val="FFFFFF"/>
              </a:solidFill>
              <a:effectLst>
                <a:outerShdw blurRad="38100" dist="12700" dir="5400000" rotWithShape="0">
                  <a:srgbClr val="000000">
                    <a:alpha val="50000"/>
                  </a:srgbClr>
                </a:outerShdw>
              </a:effectLst>
              <a:latin typeface="Arial" panose="020B0604020202020204" pitchFamily="34" charset="0"/>
              <a:cs typeface="Arial" panose="020B0604020202020204" pitchFamily="34" charset="0"/>
              <a:sym typeface="Gill Sans"/>
            </a:endParaRPr>
          </a:p>
        </p:txBody>
      </p:sp>
      <p:sp>
        <p:nvSpPr>
          <p:cNvPr id="142" name="Rectangle 141"/>
          <p:cNvSpPr/>
          <p:nvPr/>
        </p:nvSpPr>
        <p:spPr>
          <a:xfrm>
            <a:off x="6716672" y="4565635"/>
            <a:ext cx="8944491" cy="2862322"/>
          </a:xfrm>
          <a:prstGeom prst="rect">
            <a:avLst/>
          </a:prstGeom>
        </p:spPr>
        <p:txBody>
          <a:bodyPr wrap="square" anchor="ctr">
            <a:spAutoFit/>
          </a:bodyPr>
          <a:lstStyle/>
          <a:p>
            <a:r>
              <a:rPr lang="en-US" sz="2000" b="1" dirty="0" smtClean="0">
                <a:latin typeface="+mj-lt"/>
              </a:rPr>
              <a:t>Container  :</a:t>
            </a:r>
            <a:r>
              <a:rPr lang="en-US" sz="2000" dirty="0" smtClean="0">
                <a:latin typeface="+mj-lt"/>
              </a:rPr>
              <a:t> Docker </a:t>
            </a:r>
            <a:endParaRPr lang="en-US" sz="2000" dirty="0">
              <a:latin typeface="+mj-lt"/>
            </a:endParaRPr>
          </a:p>
          <a:p>
            <a:r>
              <a:rPr lang="en-US" sz="2000" dirty="0">
                <a:latin typeface="+mj-lt"/>
              </a:rPr>
              <a:t>  </a:t>
            </a:r>
          </a:p>
          <a:p>
            <a:r>
              <a:rPr lang="en-US" sz="2000" b="1" dirty="0" smtClean="0">
                <a:latin typeface="+mj-lt"/>
              </a:rPr>
              <a:t>Platform</a:t>
            </a:r>
            <a:r>
              <a:rPr lang="en-US" sz="2000" dirty="0" smtClean="0">
                <a:latin typeface="+mj-lt"/>
              </a:rPr>
              <a:t>: AWS </a:t>
            </a:r>
            <a:r>
              <a:rPr lang="en-US" sz="2000" dirty="0">
                <a:latin typeface="+mj-lt"/>
              </a:rPr>
              <a:t>(ECS/Windows 2016R2)</a:t>
            </a:r>
          </a:p>
          <a:p>
            <a:endParaRPr lang="en-US" sz="2000" dirty="0">
              <a:latin typeface="+mj-lt"/>
            </a:endParaRPr>
          </a:p>
          <a:p>
            <a:r>
              <a:rPr lang="en-US" sz="2000" b="1" dirty="0">
                <a:latin typeface="+mj-lt"/>
              </a:rPr>
              <a:t>Operating System</a:t>
            </a:r>
            <a:r>
              <a:rPr lang="en-US" sz="2000" dirty="0" smtClean="0">
                <a:latin typeface="+mj-lt"/>
              </a:rPr>
              <a:t>: Windows</a:t>
            </a:r>
            <a:endParaRPr lang="en-US" sz="2000" dirty="0">
              <a:latin typeface="+mj-lt"/>
            </a:endParaRPr>
          </a:p>
          <a:p>
            <a:r>
              <a:rPr lang="en-US" sz="2000" dirty="0">
                <a:latin typeface="+mj-lt"/>
              </a:rPr>
              <a:t> </a:t>
            </a:r>
            <a:endParaRPr lang="en-US" sz="2000" b="1" dirty="0">
              <a:latin typeface="+mj-lt"/>
            </a:endParaRPr>
          </a:p>
          <a:p>
            <a:r>
              <a:rPr lang="en-US" sz="2000" b="1" dirty="0" smtClean="0">
                <a:latin typeface="+mj-lt"/>
              </a:rPr>
              <a:t>Languages</a:t>
            </a:r>
            <a:r>
              <a:rPr lang="en-US" sz="2000" dirty="0" smtClean="0">
                <a:latin typeface="+mj-lt"/>
              </a:rPr>
              <a:t>: </a:t>
            </a:r>
            <a:r>
              <a:rPr lang="en-US" sz="2000" dirty="0">
                <a:latin typeface="+mj-lt"/>
              </a:rPr>
              <a:t>Python</a:t>
            </a:r>
            <a:r>
              <a:rPr lang="en-US" sz="2000" dirty="0" smtClean="0">
                <a:latin typeface="+mj-lt"/>
              </a:rPr>
              <a:t>, </a:t>
            </a:r>
            <a:r>
              <a:rPr lang="en-US" sz="2000" dirty="0" err="1" smtClean="0">
                <a:latin typeface="+mj-lt"/>
              </a:rPr>
              <a:t>.</a:t>
            </a:r>
            <a:r>
              <a:rPr lang="en-US" sz="2000" dirty="0" err="1">
                <a:latin typeface="+mj-lt"/>
              </a:rPr>
              <a:t>Net</a:t>
            </a:r>
            <a:endParaRPr lang="en-US" sz="2000" dirty="0">
              <a:latin typeface="+mj-lt"/>
            </a:endParaRPr>
          </a:p>
          <a:p>
            <a:endParaRPr lang="en-US" sz="2000" dirty="0">
              <a:latin typeface="+mj-lt"/>
            </a:endParaRPr>
          </a:p>
          <a:p>
            <a:r>
              <a:rPr lang="en-US" sz="2000" b="1" dirty="0">
                <a:latin typeface="+mj-lt"/>
              </a:rPr>
              <a:t>Monitoring Tools:</a:t>
            </a:r>
            <a:r>
              <a:rPr lang="en-US" sz="2000" dirty="0">
                <a:latin typeface="+mj-lt"/>
              </a:rPr>
              <a:t> </a:t>
            </a:r>
            <a:r>
              <a:rPr lang="en-US" sz="2000" dirty="0" err="1">
                <a:latin typeface="+mj-lt"/>
              </a:rPr>
              <a:t>NewRelic</a:t>
            </a:r>
            <a:r>
              <a:rPr lang="en-US" sz="2000" dirty="0">
                <a:latin typeface="+mj-lt"/>
              </a:rPr>
              <a:t>/</a:t>
            </a:r>
            <a:r>
              <a:rPr lang="en-US" sz="2000" dirty="0" err="1">
                <a:latin typeface="+mj-lt"/>
              </a:rPr>
              <a:t>Splunk</a:t>
            </a:r>
            <a:r>
              <a:rPr lang="en-US" sz="2000" dirty="0">
                <a:latin typeface="+mj-lt"/>
              </a:rPr>
              <a:t>/ Octopus</a:t>
            </a:r>
          </a:p>
        </p:txBody>
      </p:sp>
      <p:sp>
        <p:nvSpPr>
          <p:cNvPr id="143" name="Rounded Rectangle 142"/>
          <p:cNvSpPr/>
          <p:nvPr/>
        </p:nvSpPr>
        <p:spPr>
          <a:xfrm flipH="1">
            <a:off x="4970990" y="2578605"/>
            <a:ext cx="11355185" cy="6836383"/>
          </a:xfrm>
          <a:prstGeom prst="roundRect">
            <a:avLst>
              <a:gd name="adj" fmla="val 4021"/>
            </a:avLst>
          </a:prstGeom>
          <a:noFill/>
          <a:ln>
            <a:gradFill flip="none" rotWithShape="1">
              <a:gsLst>
                <a:gs pos="0">
                  <a:schemeClr val="bg2">
                    <a:alpha val="0"/>
                  </a:schemeClr>
                </a:gs>
                <a:gs pos="50000">
                  <a:schemeClr val="accent2"/>
                </a:gs>
                <a:gs pos="100000">
                  <a:schemeClr val="accent2"/>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Image result for Da Vinci Advices B.V. logo"/>
          <p:cNvPicPr>
            <a:picLocks noChangeAspect="1" noChangeArrowheads="1"/>
          </p:cNvPicPr>
          <p:nvPr/>
        </p:nvPicPr>
        <p:blipFill rotWithShape="1">
          <a:blip r:embed="rId3">
            <a:extLst>
              <a:ext uri="{28A0092B-C50C-407E-A947-70E740481C1C}">
                <a14:useLocalDpi xmlns:a14="http://schemas.microsoft.com/office/drawing/2010/main" val="0"/>
              </a:ext>
            </a:extLst>
          </a:blip>
          <a:srcRect t="27795" b="28205"/>
          <a:stretch/>
        </p:blipFill>
        <p:spPr bwMode="auto">
          <a:xfrm>
            <a:off x="14832904" y="663112"/>
            <a:ext cx="1905000" cy="838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2407895" y="5916876"/>
            <a:ext cx="2819298" cy="769441"/>
          </a:xfrm>
          <a:prstGeom prst="rect">
            <a:avLst/>
          </a:prstGeom>
        </p:spPr>
        <p:txBody>
          <a:bodyPr wrap="none">
            <a:spAutoFit/>
          </a:bodyPr>
          <a:lstStyle/>
          <a:p>
            <a:pPr algn="ctr"/>
            <a:r>
              <a:rPr lang="en-US" sz="4400" b="1" dirty="0" smtClean="0">
                <a:solidFill>
                  <a:schemeClr val="bg2"/>
                </a:solidFill>
                <a:latin typeface="+mj-lt"/>
              </a:rPr>
              <a:t>Technology</a:t>
            </a:r>
            <a:endParaRPr lang="en-US" sz="4400" b="1" dirty="0">
              <a:solidFill>
                <a:schemeClr val="bg2"/>
              </a:solidFill>
              <a:latin typeface="+mj-lt"/>
            </a:endParaRPr>
          </a:p>
        </p:txBody>
      </p:sp>
      <p:sp>
        <p:nvSpPr>
          <p:cNvPr id="12" name="Freeform 303"/>
          <p:cNvSpPr>
            <a:spLocks noEditPoints="1"/>
          </p:cNvSpPr>
          <p:nvPr/>
        </p:nvSpPr>
        <p:spPr bwMode="auto">
          <a:xfrm>
            <a:off x="3429001" y="4855068"/>
            <a:ext cx="882234" cy="879248"/>
          </a:xfrm>
          <a:custGeom>
            <a:avLst/>
            <a:gdLst/>
            <a:ahLst/>
            <a:cxnLst>
              <a:cxn ang="0">
                <a:pos x="131" y="153"/>
              </a:cxn>
              <a:cxn ang="0">
                <a:pos x="129" y="160"/>
              </a:cxn>
              <a:cxn ang="0">
                <a:pos x="132" y="167"/>
              </a:cxn>
              <a:cxn ang="0">
                <a:pos x="141" y="169"/>
              </a:cxn>
              <a:cxn ang="0">
                <a:pos x="148" y="161"/>
              </a:cxn>
              <a:cxn ang="0">
                <a:pos x="142" y="151"/>
              </a:cxn>
              <a:cxn ang="0">
                <a:pos x="168" y="12"/>
              </a:cxn>
              <a:cxn ang="0">
                <a:pos x="164" y="15"/>
              </a:cxn>
              <a:cxn ang="0">
                <a:pos x="162" y="23"/>
              </a:cxn>
              <a:cxn ang="0">
                <a:pos x="173" y="27"/>
              </a:cxn>
              <a:cxn ang="0">
                <a:pos x="175" y="23"/>
              </a:cxn>
              <a:cxn ang="0">
                <a:pos x="177" y="16"/>
              </a:cxn>
              <a:cxn ang="0">
                <a:pos x="168" y="12"/>
              </a:cxn>
              <a:cxn ang="0">
                <a:pos x="134" y="15"/>
              </a:cxn>
              <a:cxn ang="0">
                <a:pos x="138" y="27"/>
              </a:cxn>
              <a:cxn ang="0">
                <a:pos x="144" y="26"/>
              </a:cxn>
              <a:cxn ang="0">
                <a:pos x="147" y="22"/>
              </a:cxn>
              <a:cxn ang="0">
                <a:pos x="142" y="12"/>
              </a:cxn>
              <a:cxn ang="0">
                <a:pos x="109" y="12"/>
              </a:cxn>
              <a:cxn ang="0">
                <a:pos x="103" y="23"/>
              </a:cxn>
              <a:cxn ang="0">
                <a:pos x="111" y="27"/>
              </a:cxn>
              <a:cxn ang="0">
                <a:pos x="115" y="25"/>
              </a:cxn>
              <a:cxn ang="0">
                <a:pos x="116" y="16"/>
              </a:cxn>
              <a:cxn ang="0">
                <a:pos x="109" y="12"/>
              </a:cxn>
              <a:cxn ang="0">
                <a:pos x="11" y="0"/>
              </a:cxn>
              <a:cxn ang="0">
                <a:pos x="188" y="2"/>
              </a:cxn>
              <a:cxn ang="0">
                <a:pos x="193" y="151"/>
              </a:cxn>
              <a:cxn ang="0">
                <a:pos x="188" y="156"/>
              </a:cxn>
              <a:cxn ang="0">
                <a:pos x="171" y="154"/>
              </a:cxn>
              <a:cxn ang="0">
                <a:pos x="168" y="150"/>
              </a:cxn>
              <a:cxn ang="0">
                <a:pos x="170" y="144"/>
              </a:cxn>
              <a:cxn ang="0">
                <a:pos x="174" y="141"/>
              </a:cxn>
              <a:cxn ang="0">
                <a:pos x="178" y="38"/>
              </a:cxn>
              <a:cxn ang="0">
                <a:pos x="16" y="141"/>
              </a:cxn>
              <a:cxn ang="0">
                <a:pos x="103" y="134"/>
              </a:cxn>
              <a:cxn ang="0">
                <a:pos x="96" y="120"/>
              </a:cxn>
              <a:cxn ang="0">
                <a:pos x="70" y="117"/>
              </a:cxn>
              <a:cxn ang="0">
                <a:pos x="57" y="98"/>
              </a:cxn>
              <a:cxn ang="0">
                <a:pos x="59" y="72"/>
              </a:cxn>
              <a:cxn ang="0">
                <a:pos x="62" y="76"/>
              </a:cxn>
              <a:cxn ang="0">
                <a:pos x="70" y="88"/>
              </a:cxn>
              <a:cxn ang="0">
                <a:pos x="77" y="98"/>
              </a:cxn>
              <a:cxn ang="0">
                <a:pos x="90" y="95"/>
              </a:cxn>
              <a:cxn ang="0">
                <a:pos x="99" y="91"/>
              </a:cxn>
              <a:cxn ang="0">
                <a:pos x="105" y="84"/>
              </a:cxn>
              <a:cxn ang="0">
                <a:pos x="99" y="65"/>
              </a:cxn>
              <a:cxn ang="0">
                <a:pos x="105" y="53"/>
              </a:cxn>
              <a:cxn ang="0">
                <a:pos x="124" y="69"/>
              </a:cxn>
              <a:cxn ang="0">
                <a:pos x="126" y="94"/>
              </a:cxn>
              <a:cxn ang="0">
                <a:pos x="119" y="104"/>
              </a:cxn>
              <a:cxn ang="0">
                <a:pos x="151" y="146"/>
              </a:cxn>
              <a:cxn ang="0">
                <a:pos x="155" y="153"/>
              </a:cxn>
              <a:cxn ang="0">
                <a:pos x="155" y="167"/>
              </a:cxn>
              <a:cxn ang="0">
                <a:pos x="142" y="177"/>
              </a:cxn>
              <a:cxn ang="0">
                <a:pos x="125" y="173"/>
              </a:cxn>
              <a:cxn ang="0">
                <a:pos x="118" y="160"/>
              </a:cxn>
              <a:cxn ang="0">
                <a:pos x="11" y="156"/>
              </a:cxn>
              <a:cxn ang="0">
                <a:pos x="1" y="148"/>
              </a:cxn>
              <a:cxn ang="0">
                <a:pos x="1" y="127"/>
              </a:cxn>
              <a:cxn ang="0">
                <a:pos x="3" y="4"/>
              </a:cxn>
              <a:cxn ang="0">
                <a:pos x="7" y="0"/>
              </a:cxn>
            </a:cxnLst>
            <a:rect l="0" t="0" r="r" b="b"/>
            <a:pathLst>
              <a:path w="193" h="177">
                <a:moveTo>
                  <a:pt x="134" y="151"/>
                </a:moveTo>
                <a:lnTo>
                  <a:pt x="131" y="153"/>
                </a:lnTo>
                <a:lnTo>
                  <a:pt x="129" y="156"/>
                </a:lnTo>
                <a:lnTo>
                  <a:pt x="129" y="160"/>
                </a:lnTo>
                <a:lnTo>
                  <a:pt x="131" y="164"/>
                </a:lnTo>
                <a:lnTo>
                  <a:pt x="132" y="167"/>
                </a:lnTo>
                <a:lnTo>
                  <a:pt x="135" y="169"/>
                </a:lnTo>
                <a:lnTo>
                  <a:pt x="141" y="169"/>
                </a:lnTo>
                <a:lnTo>
                  <a:pt x="145" y="167"/>
                </a:lnTo>
                <a:lnTo>
                  <a:pt x="148" y="161"/>
                </a:lnTo>
                <a:lnTo>
                  <a:pt x="145" y="153"/>
                </a:lnTo>
                <a:lnTo>
                  <a:pt x="142" y="151"/>
                </a:lnTo>
                <a:lnTo>
                  <a:pt x="134" y="151"/>
                </a:lnTo>
                <a:close/>
                <a:moveTo>
                  <a:pt x="168" y="12"/>
                </a:moveTo>
                <a:lnTo>
                  <a:pt x="165" y="13"/>
                </a:lnTo>
                <a:lnTo>
                  <a:pt x="164" y="15"/>
                </a:lnTo>
                <a:lnTo>
                  <a:pt x="162" y="17"/>
                </a:lnTo>
                <a:lnTo>
                  <a:pt x="162" y="23"/>
                </a:lnTo>
                <a:lnTo>
                  <a:pt x="167" y="27"/>
                </a:lnTo>
                <a:lnTo>
                  <a:pt x="173" y="27"/>
                </a:lnTo>
                <a:lnTo>
                  <a:pt x="174" y="25"/>
                </a:lnTo>
                <a:lnTo>
                  <a:pt x="175" y="23"/>
                </a:lnTo>
                <a:lnTo>
                  <a:pt x="177" y="20"/>
                </a:lnTo>
                <a:lnTo>
                  <a:pt x="177" y="16"/>
                </a:lnTo>
                <a:lnTo>
                  <a:pt x="173" y="12"/>
                </a:lnTo>
                <a:lnTo>
                  <a:pt x="168" y="12"/>
                </a:lnTo>
                <a:close/>
                <a:moveTo>
                  <a:pt x="139" y="12"/>
                </a:moveTo>
                <a:lnTo>
                  <a:pt x="134" y="15"/>
                </a:lnTo>
                <a:lnTo>
                  <a:pt x="134" y="23"/>
                </a:lnTo>
                <a:lnTo>
                  <a:pt x="138" y="27"/>
                </a:lnTo>
                <a:lnTo>
                  <a:pt x="141" y="27"/>
                </a:lnTo>
                <a:lnTo>
                  <a:pt x="144" y="26"/>
                </a:lnTo>
                <a:lnTo>
                  <a:pt x="145" y="25"/>
                </a:lnTo>
                <a:lnTo>
                  <a:pt x="147" y="22"/>
                </a:lnTo>
                <a:lnTo>
                  <a:pt x="147" y="16"/>
                </a:lnTo>
                <a:lnTo>
                  <a:pt x="142" y="12"/>
                </a:lnTo>
                <a:lnTo>
                  <a:pt x="139" y="12"/>
                </a:lnTo>
                <a:close/>
                <a:moveTo>
                  <a:pt x="109" y="12"/>
                </a:moveTo>
                <a:lnTo>
                  <a:pt x="103" y="15"/>
                </a:lnTo>
                <a:lnTo>
                  <a:pt x="103" y="23"/>
                </a:lnTo>
                <a:lnTo>
                  <a:pt x="108" y="27"/>
                </a:lnTo>
                <a:lnTo>
                  <a:pt x="111" y="27"/>
                </a:lnTo>
                <a:lnTo>
                  <a:pt x="113" y="26"/>
                </a:lnTo>
                <a:lnTo>
                  <a:pt x="115" y="25"/>
                </a:lnTo>
                <a:lnTo>
                  <a:pt x="116" y="22"/>
                </a:lnTo>
                <a:lnTo>
                  <a:pt x="116" y="16"/>
                </a:lnTo>
                <a:lnTo>
                  <a:pt x="112" y="12"/>
                </a:lnTo>
                <a:lnTo>
                  <a:pt x="109" y="12"/>
                </a:lnTo>
                <a:close/>
                <a:moveTo>
                  <a:pt x="7" y="0"/>
                </a:moveTo>
                <a:lnTo>
                  <a:pt x="11" y="0"/>
                </a:lnTo>
                <a:lnTo>
                  <a:pt x="62" y="2"/>
                </a:lnTo>
                <a:lnTo>
                  <a:pt x="188" y="2"/>
                </a:lnTo>
                <a:lnTo>
                  <a:pt x="193" y="7"/>
                </a:lnTo>
                <a:lnTo>
                  <a:pt x="193" y="151"/>
                </a:lnTo>
                <a:lnTo>
                  <a:pt x="191" y="154"/>
                </a:lnTo>
                <a:lnTo>
                  <a:pt x="188" y="156"/>
                </a:lnTo>
                <a:lnTo>
                  <a:pt x="174" y="156"/>
                </a:lnTo>
                <a:lnTo>
                  <a:pt x="171" y="154"/>
                </a:lnTo>
                <a:lnTo>
                  <a:pt x="170" y="153"/>
                </a:lnTo>
                <a:lnTo>
                  <a:pt x="168" y="150"/>
                </a:lnTo>
                <a:lnTo>
                  <a:pt x="168" y="147"/>
                </a:lnTo>
                <a:lnTo>
                  <a:pt x="170" y="144"/>
                </a:lnTo>
                <a:lnTo>
                  <a:pt x="171" y="143"/>
                </a:lnTo>
                <a:lnTo>
                  <a:pt x="174" y="141"/>
                </a:lnTo>
                <a:lnTo>
                  <a:pt x="178" y="141"/>
                </a:lnTo>
                <a:lnTo>
                  <a:pt x="178" y="38"/>
                </a:lnTo>
                <a:lnTo>
                  <a:pt x="16" y="38"/>
                </a:lnTo>
                <a:lnTo>
                  <a:pt x="16" y="141"/>
                </a:lnTo>
                <a:lnTo>
                  <a:pt x="108" y="141"/>
                </a:lnTo>
                <a:lnTo>
                  <a:pt x="103" y="134"/>
                </a:lnTo>
                <a:lnTo>
                  <a:pt x="101" y="127"/>
                </a:lnTo>
                <a:lnTo>
                  <a:pt x="96" y="120"/>
                </a:lnTo>
                <a:lnTo>
                  <a:pt x="82" y="121"/>
                </a:lnTo>
                <a:lnTo>
                  <a:pt x="70" y="117"/>
                </a:lnTo>
                <a:lnTo>
                  <a:pt x="62" y="108"/>
                </a:lnTo>
                <a:lnTo>
                  <a:pt x="57" y="98"/>
                </a:lnTo>
                <a:lnTo>
                  <a:pt x="56" y="85"/>
                </a:lnTo>
                <a:lnTo>
                  <a:pt x="59" y="72"/>
                </a:lnTo>
                <a:lnTo>
                  <a:pt x="62" y="75"/>
                </a:lnTo>
                <a:lnTo>
                  <a:pt x="62" y="76"/>
                </a:lnTo>
                <a:lnTo>
                  <a:pt x="67" y="82"/>
                </a:lnTo>
                <a:lnTo>
                  <a:pt x="70" y="88"/>
                </a:lnTo>
                <a:lnTo>
                  <a:pt x="75" y="94"/>
                </a:lnTo>
                <a:lnTo>
                  <a:pt x="77" y="98"/>
                </a:lnTo>
                <a:lnTo>
                  <a:pt x="86" y="95"/>
                </a:lnTo>
                <a:lnTo>
                  <a:pt x="90" y="95"/>
                </a:lnTo>
                <a:lnTo>
                  <a:pt x="95" y="94"/>
                </a:lnTo>
                <a:lnTo>
                  <a:pt x="99" y="91"/>
                </a:lnTo>
                <a:lnTo>
                  <a:pt x="102" y="87"/>
                </a:lnTo>
                <a:lnTo>
                  <a:pt x="105" y="84"/>
                </a:lnTo>
                <a:lnTo>
                  <a:pt x="108" y="79"/>
                </a:lnTo>
                <a:lnTo>
                  <a:pt x="99" y="65"/>
                </a:lnTo>
                <a:lnTo>
                  <a:pt x="92" y="51"/>
                </a:lnTo>
                <a:lnTo>
                  <a:pt x="105" y="53"/>
                </a:lnTo>
                <a:lnTo>
                  <a:pt x="116" y="59"/>
                </a:lnTo>
                <a:lnTo>
                  <a:pt x="124" y="69"/>
                </a:lnTo>
                <a:lnTo>
                  <a:pt x="128" y="81"/>
                </a:lnTo>
                <a:lnTo>
                  <a:pt x="126" y="94"/>
                </a:lnTo>
                <a:lnTo>
                  <a:pt x="125" y="98"/>
                </a:lnTo>
                <a:lnTo>
                  <a:pt x="119" y="104"/>
                </a:lnTo>
                <a:lnTo>
                  <a:pt x="148" y="143"/>
                </a:lnTo>
                <a:lnTo>
                  <a:pt x="151" y="146"/>
                </a:lnTo>
                <a:lnTo>
                  <a:pt x="152" y="150"/>
                </a:lnTo>
                <a:lnTo>
                  <a:pt x="155" y="153"/>
                </a:lnTo>
                <a:lnTo>
                  <a:pt x="157" y="157"/>
                </a:lnTo>
                <a:lnTo>
                  <a:pt x="155" y="167"/>
                </a:lnTo>
                <a:lnTo>
                  <a:pt x="149" y="174"/>
                </a:lnTo>
                <a:lnTo>
                  <a:pt x="142" y="177"/>
                </a:lnTo>
                <a:lnTo>
                  <a:pt x="134" y="177"/>
                </a:lnTo>
                <a:lnTo>
                  <a:pt x="125" y="173"/>
                </a:lnTo>
                <a:lnTo>
                  <a:pt x="119" y="164"/>
                </a:lnTo>
                <a:lnTo>
                  <a:pt x="118" y="160"/>
                </a:lnTo>
                <a:lnTo>
                  <a:pt x="115" y="156"/>
                </a:lnTo>
                <a:lnTo>
                  <a:pt x="11" y="156"/>
                </a:lnTo>
                <a:lnTo>
                  <a:pt x="4" y="154"/>
                </a:lnTo>
                <a:lnTo>
                  <a:pt x="1" y="148"/>
                </a:lnTo>
                <a:lnTo>
                  <a:pt x="0" y="138"/>
                </a:lnTo>
                <a:lnTo>
                  <a:pt x="1" y="127"/>
                </a:lnTo>
                <a:lnTo>
                  <a:pt x="1" y="6"/>
                </a:lnTo>
                <a:lnTo>
                  <a:pt x="3" y="4"/>
                </a:lnTo>
                <a:lnTo>
                  <a:pt x="4" y="2"/>
                </a:lnTo>
                <a:lnTo>
                  <a:pt x="7" y="0"/>
                </a:lnTo>
                <a:close/>
              </a:path>
            </a:pathLst>
          </a:custGeom>
          <a:solidFill>
            <a:schemeClr val="bg2"/>
          </a:solidFill>
          <a:ln w="0">
            <a:noFill/>
            <a:prstDash val="solid"/>
            <a:round/>
            <a:headEnd/>
            <a:tailEnd/>
          </a:ln>
        </p:spPr>
        <p:txBody>
          <a:bodyPr vert="horz" wrap="square" lIns="64008" tIns="32004" rIns="64008" bIns="32004" numCol="1" anchor="t" anchorCtr="0" compatLnSpc="1">
            <a:prstTxWarp prst="textNoShape">
              <a:avLst/>
            </a:prstTxWarp>
          </a:bodyPr>
          <a:lstStyle/>
          <a:p>
            <a:endParaRPr lang="en-US"/>
          </a:p>
        </p:txBody>
      </p:sp>
    </p:spTree>
    <p:extLst>
      <p:ext uri="{BB962C8B-B14F-4D97-AF65-F5344CB8AC3E}">
        <p14:creationId xmlns:p14="http://schemas.microsoft.com/office/powerpoint/2010/main" val="907266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p:cNvSpPr/>
          <p:nvPr/>
        </p:nvSpPr>
        <p:spPr>
          <a:xfrm>
            <a:off x="9053572" y="1950620"/>
            <a:ext cx="3683021" cy="610807"/>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prstClr val="white"/>
                </a:solidFill>
                <a:latin typeface="+mj-lt"/>
              </a:rPr>
              <a:t>Benefits</a:t>
            </a:r>
            <a:endParaRPr lang="en-US" sz="2800" dirty="0">
              <a:latin typeface="+mj-lt"/>
            </a:endParaRPr>
          </a:p>
        </p:txBody>
      </p:sp>
      <p:pic>
        <p:nvPicPr>
          <p:cNvPr id="3" name="Picture 2" descr="Image result for Da Vinci Advices B.V. logo"/>
          <p:cNvPicPr>
            <a:picLocks noChangeAspect="1" noChangeArrowheads="1"/>
          </p:cNvPicPr>
          <p:nvPr/>
        </p:nvPicPr>
        <p:blipFill rotWithShape="1">
          <a:blip r:embed="rId2">
            <a:extLst>
              <a:ext uri="{28A0092B-C50C-407E-A947-70E740481C1C}">
                <a14:useLocalDpi xmlns:a14="http://schemas.microsoft.com/office/drawing/2010/main" val="0"/>
              </a:ext>
            </a:extLst>
          </a:blip>
          <a:srcRect t="27795" b="28205"/>
          <a:stretch/>
        </p:blipFill>
        <p:spPr bwMode="auto">
          <a:xfrm>
            <a:off x="14832904" y="663112"/>
            <a:ext cx="1905000" cy="838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28724" y="710316"/>
            <a:ext cx="15501939" cy="706797"/>
          </a:xfrm>
        </p:spPr>
        <p:txBody>
          <a:bodyPr/>
          <a:lstStyle/>
          <a:p>
            <a:r>
              <a:rPr lang="en-US" sz="4000" dirty="0"/>
              <a:t>Case </a:t>
            </a:r>
            <a:r>
              <a:rPr lang="en-US" sz="4000" dirty="0" smtClean="0"/>
              <a:t>Study 2 - </a:t>
            </a:r>
            <a:r>
              <a:rPr lang="en-US" sz="4000" dirty="0"/>
              <a:t>AWS Cloud </a:t>
            </a:r>
            <a:r>
              <a:rPr lang="en-US" sz="4000" dirty="0" smtClean="0"/>
              <a:t>Migration - </a:t>
            </a:r>
            <a:r>
              <a:rPr lang="en-US" sz="4000" dirty="0"/>
              <a:t>Benefits</a:t>
            </a:r>
          </a:p>
        </p:txBody>
      </p:sp>
      <p:pic>
        <p:nvPicPr>
          <p:cNvPr id="6" name="Picture 3" descr="C:\Users\sivamani.krishna\Creative Cloud Files\100ppi\Asset 3.png">
            <a:extLst>
              <a:ext uri="{FF2B5EF4-FFF2-40B4-BE49-F238E27FC236}">
                <a16:creationId xmlns:a16="http://schemas.microsoft.com/office/drawing/2014/main" xmlns="" id="{07F9D25A-647B-47D5-A2A2-0A3C6B5BAB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9265" y="7647390"/>
            <a:ext cx="1225626" cy="12307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Users\sivamani.krishna\Desktop\Untitled-1.emf">
            <a:extLst>
              <a:ext uri="{FF2B5EF4-FFF2-40B4-BE49-F238E27FC236}">
                <a16:creationId xmlns:a16="http://schemas.microsoft.com/office/drawing/2014/main" xmlns="" id="{1BC30FA2-D45B-4CEF-BE29-7F03C6DE14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946970" y="8413292"/>
            <a:ext cx="872988" cy="11704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sivamani.krishna\Creative Cloud Files\100ppi\Asset 3.png">
            <a:extLst>
              <a:ext uri="{FF2B5EF4-FFF2-40B4-BE49-F238E27FC236}">
                <a16:creationId xmlns:a16="http://schemas.microsoft.com/office/drawing/2014/main" xmlns="" id="{1B216BEC-A5C5-4EED-A9A0-BF58D57068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0780" y="6653942"/>
            <a:ext cx="1225626" cy="123076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xmlns="" id="{FB08AB2D-64BA-4445-BC17-15535721D79D}"/>
              </a:ext>
            </a:extLst>
          </p:cNvPr>
          <p:cNvGrpSpPr/>
          <p:nvPr/>
        </p:nvGrpSpPr>
        <p:grpSpPr>
          <a:xfrm>
            <a:off x="8530597" y="2470644"/>
            <a:ext cx="1382619" cy="6023017"/>
            <a:chOff x="0" y="308309"/>
            <a:chExt cx="1056878" cy="4604018"/>
          </a:xfrm>
          <a:solidFill>
            <a:schemeClr val="tx2"/>
          </a:solidFill>
        </p:grpSpPr>
        <p:sp>
          <p:nvSpPr>
            <p:cNvPr id="8" name="Freeform 11">
              <a:extLst>
                <a:ext uri="{FF2B5EF4-FFF2-40B4-BE49-F238E27FC236}">
                  <a16:creationId xmlns:a16="http://schemas.microsoft.com/office/drawing/2014/main" xmlns="" id="{6FB47AA6-0107-467A-9A37-7C1EBAB3B674}"/>
                </a:ext>
              </a:extLst>
            </p:cNvPr>
            <p:cNvSpPr>
              <a:spLocks/>
            </p:cNvSpPr>
            <p:nvPr/>
          </p:nvSpPr>
          <p:spPr bwMode="auto">
            <a:xfrm>
              <a:off x="15240" y="3309651"/>
              <a:ext cx="972282" cy="1602676"/>
            </a:xfrm>
            <a:custGeom>
              <a:avLst/>
              <a:gdLst>
                <a:gd name="T0" fmla="*/ 323 w 324"/>
                <a:gd name="T1" fmla="*/ 157 h 534"/>
                <a:gd name="T2" fmla="*/ 320 w 324"/>
                <a:gd name="T3" fmla="*/ 146 h 534"/>
                <a:gd name="T4" fmla="*/ 317 w 324"/>
                <a:gd name="T5" fmla="*/ 136 h 534"/>
                <a:gd name="T6" fmla="*/ 180 w 324"/>
                <a:gd name="T7" fmla="*/ 45 h 534"/>
                <a:gd name="T8" fmla="*/ 145 w 324"/>
                <a:gd name="T9" fmla="*/ 54 h 534"/>
                <a:gd name="T10" fmla="*/ 123 w 324"/>
                <a:gd name="T11" fmla="*/ 131 h 534"/>
                <a:gd name="T12" fmla="*/ 119 w 324"/>
                <a:gd name="T13" fmla="*/ 140 h 534"/>
                <a:gd name="T14" fmla="*/ 116 w 324"/>
                <a:gd name="T15" fmla="*/ 150 h 534"/>
                <a:gd name="T16" fmla="*/ 114 w 324"/>
                <a:gd name="T17" fmla="*/ 160 h 534"/>
                <a:gd name="T18" fmla="*/ 114 w 324"/>
                <a:gd name="T19" fmla="*/ 167 h 534"/>
                <a:gd name="T20" fmla="*/ 113 w 324"/>
                <a:gd name="T21" fmla="*/ 175 h 534"/>
                <a:gd name="T22" fmla="*/ 114 w 324"/>
                <a:gd name="T23" fmla="*/ 184 h 534"/>
                <a:gd name="T24" fmla="*/ 115 w 324"/>
                <a:gd name="T25" fmla="*/ 194 h 534"/>
                <a:gd name="T26" fmla="*/ 123 w 324"/>
                <a:gd name="T27" fmla="*/ 219 h 534"/>
                <a:gd name="T28" fmla="*/ 127 w 324"/>
                <a:gd name="T29" fmla="*/ 228 h 534"/>
                <a:gd name="T30" fmla="*/ 139 w 324"/>
                <a:gd name="T31" fmla="*/ 245 h 534"/>
                <a:gd name="T32" fmla="*/ 98 w 324"/>
                <a:gd name="T33" fmla="*/ 322 h 534"/>
                <a:gd name="T34" fmla="*/ 28 w 324"/>
                <a:gd name="T35" fmla="*/ 356 h 534"/>
                <a:gd name="T36" fmla="*/ 22 w 324"/>
                <a:gd name="T37" fmla="*/ 363 h 534"/>
                <a:gd name="T38" fmla="*/ 17 w 324"/>
                <a:gd name="T39" fmla="*/ 371 h 534"/>
                <a:gd name="T40" fmla="*/ 12 w 324"/>
                <a:gd name="T41" fmla="*/ 379 h 534"/>
                <a:gd name="T42" fmla="*/ 8 w 324"/>
                <a:gd name="T43" fmla="*/ 387 h 534"/>
                <a:gd name="T44" fmla="*/ 5 w 324"/>
                <a:gd name="T45" fmla="*/ 396 h 534"/>
                <a:gd name="T46" fmla="*/ 3 w 324"/>
                <a:gd name="T47" fmla="*/ 405 h 534"/>
                <a:gd name="T48" fmla="*/ 1 w 324"/>
                <a:gd name="T49" fmla="*/ 415 h 534"/>
                <a:gd name="T50" fmla="*/ 1 w 324"/>
                <a:gd name="T51" fmla="*/ 420 h 534"/>
                <a:gd name="T52" fmla="*/ 0 w 324"/>
                <a:gd name="T53" fmla="*/ 431 h 534"/>
                <a:gd name="T54" fmla="*/ 2 w 324"/>
                <a:gd name="T55" fmla="*/ 443 h 534"/>
                <a:gd name="T56" fmla="*/ 7 w 324"/>
                <a:gd name="T57" fmla="*/ 463 h 534"/>
                <a:gd name="T58" fmla="*/ 11 w 324"/>
                <a:gd name="T59" fmla="*/ 473 h 534"/>
                <a:gd name="T60" fmla="*/ 16 w 324"/>
                <a:gd name="T61" fmla="*/ 482 h 534"/>
                <a:gd name="T62" fmla="*/ 22 w 324"/>
                <a:gd name="T63" fmla="*/ 491 h 534"/>
                <a:gd name="T64" fmla="*/ 29 w 324"/>
                <a:gd name="T65" fmla="*/ 500 h 534"/>
                <a:gd name="T66" fmla="*/ 37 w 324"/>
                <a:gd name="T67" fmla="*/ 507 h 534"/>
                <a:gd name="T68" fmla="*/ 202 w 324"/>
                <a:gd name="T69" fmla="*/ 472 h 534"/>
                <a:gd name="T70" fmla="*/ 206 w 324"/>
                <a:gd name="T71" fmla="*/ 462 h 534"/>
                <a:gd name="T72" fmla="*/ 209 w 324"/>
                <a:gd name="T73" fmla="*/ 453 h 534"/>
                <a:gd name="T74" fmla="*/ 210 w 324"/>
                <a:gd name="T75" fmla="*/ 443 h 534"/>
                <a:gd name="T76" fmla="*/ 211 w 324"/>
                <a:gd name="T77" fmla="*/ 435 h 534"/>
                <a:gd name="T78" fmla="*/ 212 w 324"/>
                <a:gd name="T79" fmla="*/ 427 h 534"/>
                <a:gd name="T80" fmla="*/ 211 w 324"/>
                <a:gd name="T81" fmla="*/ 419 h 534"/>
                <a:gd name="T82" fmla="*/ 208 w 324"/>
                <a:gd name="T83" fmla="*/ 398 h 534"/>
                <a:gd name="T84" fmla="*/ 204 w 324"/>
                <a:gd name="T85" fmla="*/ 388 h 534"/>
                <a:gd name="T86" fmla="*/ 200 w 324"/>
                <a:gd name="T87" fmla="*/ 379 h 534"/>
                <a:gd name="T88" fmla="*/ 179 w 324"/>
                <a:gd name="T89" fmla="*/ 309 h 534"/>
                <a:gd name="T90" fmla="*/ 238 w 324"/>
                <a:gd name="T91" fmla="*/ 279 h 534"/>
                <a:gd name="T92" fmla="*/ 316 w 324"/>
                <a:gd name="T93" fmla="*/ 216 h 534"/>
                <a:gd name="T94" fmla="*/ 322 w 324"/>
                <a:gd name="T95" fmla="*/ 197 h 534"/>
                <a:gd name="T96" fmla="*/ 324 w 324"/>
                <a:gd name="T97" fmla="*/ 186 h 534"/>
                <a:gd name="T98" fmla="*/ 324 w 324"/>
                <a:gd name="T99" fmla="*/ 177 h 534"/>
                <a:gd name="T100" fmla="*/ 324 w 324"/>
                <a:gd name="T101" fmla="*/ 165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34">
                  <a:moveTo>
                    <a:pt x="324" y="165"/>
                  </a:moveTo>
                  <a:cubicBezTo>
                    <a:pt x="324" y="164"/>
                    <a:pt x="324" y="163"/>
                    <a:pt x="324" y="162"/>
                  </a:cubicBezTo>
                  <a:cubicBezTo>
                    <a:pt x="323" y="161"/>
                    <a:pt x="323" y="160"/>
                    <a:pt x="323" y="159"/>
                  </a:cubicBezTo>
                  <a:cubicBezTo>
                    <a:pt x="323" y="158"/>
                    <a:pt x="323" y="158"/>
                    <a:pt x="323" y="157"/>
                  </a:cubicBezTo>
                  <a:cubicBezTo>
                    <a:pt x="323" y="156"/>
                    <a:pt x="322" y="155"/>
                    <a:pt x="322" y="153"/>
                  </a:cubicBezTo>
                  <a:cubicBezTo>
                    <a:pt x="322" y="153"/>
                    <a:pt x="322" y="152"/>
                    <a:pt x="322" y="151"/>
                  </a:cubicBezTo>
                  <a:cubicBezTo>
                    <a:pt x="321" y="150"/>
                    <a:pt x="321" y="149"/>
                    <a:pt x="321" y="148"/>
                  </a:cubicBezTo>
                  <a:cubicBezTo>
                    <a:pt x="321" y="147"/>
                    <a:pt x="321" y="147"/>
                    <a:pt x="320" y="146"/>
                  </a:cubicBezTo>
                  <a:cubicBezTo>
                    <a:pt x="320" y="145"/>
                    <a:pt x="320" y="144"/>
                    <a:pt x="319" y="142"/>
                  </a:cubicBezTo>
                  <a:cubicBezTo>
                    <a:pt x="319" y="142"/>
                    <a:pt x="319" y="141"/>
                    <a:pt x="319" y="141"/>
                  </a:cubicBezTo>
                  <a:cubicBezTo>
                    <a:pt x="318" y="140"/>
                    <a:pt x="318" y="138"/>
                    <a:pt x="317" y="137"/>
                  </a:cubicBezTo>
                  <a:cubicBezTo>
                    <a:pt x="317" y="137"/>
                    <a:pt x="317" y="137"/>
                    <a:pt x="317" y="136"/>
                  </a:cubicBezTo>
                  <a:cubicBezTo>
                    <a:pt x="316" y="135"/>
                    <a:pt x="316" y="133"/>
                    <a:pt x="315" y="132"/>
                  </a:cubicBezTo>
                  <a:cubicBezTo>
                    <a:pt x="315" y="132"/>
                    <a:pt x="315" y="132"/>
                    <a:pt x="315" y="132"/>
                  </a:cubicBezTo>
                  <a:cubicBezTo>
                    <a:pt x="298" y="95"/>
                    <a:pt x="261" y="69"/>
                    <a:pt x="218" y="70"/>
                  </a:cubicBezTo>
                  <a:cubicBezTo>
                    <a:pt x="202" y="70"/>
                    <a:pt x="187" y="60"/>
                    <a:pt x="180" y="45"/>
                  </a:cubicBezTo>
                  <a:cubicBezTo>
                    <a:pt x="177" y="39"/>
                    <a:pt x="177" y="39"/>
                    <a:pt x="177" y="39"/>
                  </a:cubicBezTo>
                  <a:cubicBezTo>
                    <a:pt x="172" y="26"/>
                    <a:pt x="172" y="12"/>
                    <a:pt x="180" y="0"/>
                  </a:cubicBezTo>
                  <a:cubicBezTo>
                    <a:pt x="162" y="15"/>
                    <a:pt x="140" y="25"/>
                    <a:pt x="115" y="29"/>
                  </a:cubicBezTo>
                  <a:cubicBezTo>
                    <a:pt x="128" y="32"/>
                    <a:pt x="139" y="41"/>
                    <a:pt x="145" y="54"/>
                  </a:cubicBezTo>
                  <a:cubicBezTo>
                    <a:pt x="148" y="59"/>
                    <a:pt x="148" y="59"/>
                    <a:pt x="148" y="59"/>
                  </a:cubicBezTo>
                  <a:cubicBezTo>
                    <a:pt x="154" y="74"/>
                    <a:pt x="152" y="92"/>
                    <a:pt x="141" y="104"/>
                  </a:cubicBezTo>
                  <a:cubicBezTo>
                    <a:pt x="134" y="112"/>
                    <a:pt x="128" y="121"/>
                    <a:pt x="123" y="131"/>
                  </a:cubicBezTo>
                  <a:cubicBezTo>
                    <a:pt x="123" y="131"/>
                    <a:pt x="123" y="131"/>
                    <a:pt x="123" y="131"/>
                  </a:cubicBezTo>
                  <a:cubicBezTo>
                    <a:pt x="122" y="132"/>
                    <a:pt x="122" y="133"/>
                    <a:pt x="122" y="134"/>
                  </a:cubicBezTo>
                  <a:cubicBezTo>
                    <a:pt x="121" y="135"/>
                    <a:pt x="121" y="135"/>
                    <a:pt x="121" y="136"/>
                  </a:cubicBezTo>
                  <a:cubicBezTo>
                    <a:pt x="121" y="136"/>
                    <a:pt x="120" y="137"/>
                    <a:pt x="120" y="138"/>
                  </a:cubicBezTo>
                  <a:cubicBezTo>
                    <a:pt x="120" y="139"/>
                    <a:pt x="119" y="140"/>
                    <a:pt x="119" y="140"/>
                  </a:cubicBezTo>
                  <a:cubicBezTo>
                    <a:pt x="119" y="141"/>
                    <a:pt x="119" y="142"/>
                    <a:pt x="119" y="142"/>
                  </a:cubicBezTo>
                  <a:cubicBezTo>
                    <a:pt x="118" y="143"/>
                    <a:pt x="118" y="144"/>
                    <a:pt x="118" y="145"/>
                  </a:cubicBezTo>
                  <a:cubicBezTo>
                    <a:pt x="118" y="146"/>
                    <a:pt x="117" y="146"/>
                    <a:pt x="117" y="147"/>
                  </a:cubicBezTo>
                  <a:cubicBezTo>
                    <a:pt x="117" y="148"/>
                    <a:pt x="117" y="149"/>
                    <a:pt x="116" y="150"/>
                  </a:cubicBezTo>
                  <a:cubicBezTo>
                    <a:pt x="116" y="150"/>
                    <a:pt x="116" y="151"/>
                    <a:pt x="116" y="151"/>
                  </a:cubicBezTo>
                  <a:cubicBezTo>
                    <a:pt x="116" y="152"/>
                    <a:pt x="115" y="154"/>
                    <a:pt x="115" y="155"/>
                  </a:cubicBezTo>
                  <a:cubicBezTo>
                    <a:pt x="115" y="155"/>
                    <a:pt x="115" y="155"/>
                    <a:pt x="115" y="156"/>
                  </a:cubicBezTo>
                  <a:cubicBezTo>
                    <a:pt x="115" y="157"/>
                    <a:pt x="115" y="158"/>
                    <a:pt x="114" y="160"/>
                  </a:cubicBezTo>
                  <a:cubicBezTo>
                    <a:pt x="114" y="160"/>
                    <a:pt x="114" y="160"/>
                    <a:pt x="114" y="161"/>
                  </a:cubicBezTo>
                  <a:cubicBezTo>
                    <a:pt x="114" y="162"/>
                    <a:pt x="114" y="163"/>
                    <a:pt x="114" y="164"/>
                  </a:cubicBezTo>
                  <a:cubicBezTo>
                    <a:pt x="114" y="165"/>
                    <a:pt x="114" y="165"/>
                    <a:pt x="114" y="166"/>
                  </a:cubicBezTo>
                  <a:cubicBezTo>
                    <a:pt x="114" y="166"/>
                    <a:pt x="114" y="167"/>
                    <a:pt x="114" y="167"/>
                  </a:cubicBezTo>
                  <a:cubicBezTo>
                    <a:pt x="114" y="168"/>
                    <a:pt x="114" y="168"/>
                    <a:pt x="114" y="169"/>
                  </a:cubicBezTo>
                  <a:cubicBezTo>
                    <a:pt x="113" y="170"/>
                    <a:pt x="113" y="171"/>
                    <a:pt x="113" y="171"/>
                  </a:cubicBezTo>
                  <a:cubicBezTo>
                    <a:pt x="113" y="172"/>
                    <a:pt x="113" y="173"/>
                    <a:pt x="113" y="174"/>
                  </a:cubicBezTo>
                  <a:cubicBezTo>
                    <a:pt x="113" y="174"/>
                    <a:pt x="113" y="175"/>
                    <a:pt x="113" y="175"/>
                  </a:cubicBezTo>
                  <a:cubicBezTo>
                    <a:pt x="113" y="176"/>
                    <a:pt x="113" y="176"/>
                    <a:pt x="113" y="177"/>
                  </a:cubicBezTo>
                  <a:cubicBezTo>
                    <a:pt x="113" y="178"/>
                    <a:pt x="113" y="178"/>
                    <a:pt x="113" y="179"/>
                  </a:cubicBezTo>
                  <a:cubicBezTo>
                    <a:pt x="113" y="180"/>
                    <a:pt x="113" y="181"/>
                    <a:pt x="114" y="182"/>
                  </a:cubicBezTo>
                  <a:cubicBezTo>
                    <a:pt x="114" y="183"/>
                    <a:pt x="114" y="184"/>
                    <a:pt x="114" y="184"/>
                  </a:cubicBezTo>
                  <a:cubicBezTo>
                    <a:pt x="114" y="185"/>
                    <a:pt x="114" y="187"/>
                    <a:pt x="114" y="188"/>
                  </a:cubicBezTo>
                  <a:cubicBezTo>
                    <a:pt x="114" y="188"/>
                    <a:pt x="114" y="189"/>
                    <a:pt x="114" y="189"/>
                  </a:cubicBezTo>
                  <a:cubicBezTo>
                    <a:pt x="114" y="191"/>
                    <a:pt x="115" y="192"/>
                    <a:pt x="115" y="194"/>
                  </a:cubicBezTo>
                  <a:cubicBezTo>
                    <a:pt x="115" y="194"/>
                    <a:pt x="115" y="194"/>
                    <a:pt x="115" y="194"/>
                  </a:cubicBezTo>
                  <a:cubicBezTo>
                    <a:pt x="116" y="199"/>
                    <a:pt x="117" y="204"/>
                    <a:pt x="119" y="209"/>
                  </a:cubicBezTo>
                  <a:cubicBezTo>
                    <a:pt x="119" y="211"/>
                    <a:pt x="120" y="212"/>
                    <a:pt x="121" y="214"/>
                  </a:cubicBezTo>
                  <a:cubicBezTo>
                    <a:pt x="121" y="214"/>
                    <a:pt x="121" y="214"/>
                    <a:pt x="121" y="214"/>
                  </a:cubicBezTo>
                  <a:cubicBezTo>
                    <a:pt x="121" y="216"/>
                    <a:pt x="122" y="217"/>
                    <a:pt x="123" y="219"/>
                  </a:cubicBezTo>
                  <a:cubicBezTo>
                    <a:pt x="123" y="219"/>
                    <a:pt x="123" y="219"/>
                    <a:pt x="123" y="219"/>
                  </a:cubicBezTo>
                  <a:cubicBezTo>
                    <a:pt x="123" y="220"/>
                    <a:pt x="124" y="222"/>
                    <a:pt x="125" y="223"/>
                  </a:cubicBezTo>
                  <a:cubicBezTo>
                    <a:pt x="125" y="223"/>
                    <a:pt x="125" y="224"/>
                    <a:pt x="125" y="224"/>
                  </a:cubicBezTo>
                  <a:cubicBezTo>
                    <a:pt x="126" y="225"/>
                    <a:pt x="126" y="226"/>
                    <a:pt x="127" y="228"/>
                  </a:cubicBezTo>
                  <a:cubicBezTo>
                    <a:pt x="127" y="228"/>
                    <a:pt x="127" y="228"/>
                    <a:pt x="127" y="228"/>
                  </a:cubicBezTo>
                  <a:cubicBezTo>
                    <a:pt x="128" y="230"/>
                    <a:pt x="129" y="231"/>
                    <a:pt x="130" y="232"/>
                  </a:cubicBezTo>
                  <a:cubicBezTo>
                    <a:pt x="130" y="232"/>
                    <a:pt x="130" y="232"/>
                    <a:pt x="130" y="232"/>
                  </a:cubicBezTo>
                  <a:cubicBezTo>
                    <a:pt x="133" y="237"/>
                    <a:pt x="136" y="241"/>
                    <a:pt x="139" y="245"/>
                  </a:cubicBezTo>
                  <a:cubicBezTo>
                    <a:pt x="140" y="245"/>
                    <a:pt x="140" y="246"/>
                    <a:pt x="141" y="246"/>
                  </a:cubicBezTo>
                  <a:cubicBezTo>
                    <a:pt x="151" y="260"/>
                    <a:pt x="153" y="278"/>
                    <a:pt x="146" y="294"/>
                  </a:cubicBezTo>
                  <a:cubicBezTo>
                    <a:pt x="139" y="311"/>
                    <a:pt x="122" y="321"/>
                    <a:pt x="104" y="322"/>
                  </a:cubicBezTo>
                  <a:cubicBezTo>
                    <a:pt x="102" y="322"/>
                    <a:pt x="100" y="322"/>
                    <a:pt x="98" y="322"/>
                  </a:cubicBezTo>
                  <a:cubicBezTo>
                    <a:pt x="72" y="324"/>
                    <a:pt x="49" y="335"/>
                    <a:pt x="32" y="352"/>
                  </a:cubicBezTo>
                  <a:cubicBezTo>
                    <a:pt x="32" y="352"/>
                    <a:pt x="32" y="353"/>
                    <a:pt x="32" y="353"/>
                  </a:cubicBezTo>
                  <a:cubicBezTo>
                    <a:pt x="31" y="353"/>
                    <a:pt x="30" y="355"/>
                    <a:pt x="29" y="356"/>
                  </a:cubicBezTo>
                  <a:cubicBezTo>
                    <a:pt x="29" y="356"/>
                    <a:pt x="29" y="356"/>
                    <a:pt x="28" y="356"/>
                  </a:cubicBezTo>
                  <a:cubicBezTo>
                    <a:pt x="28" y="357"/>
                    <a:pt x="27" y="358"/>
                    <a:pt x="26" y="359"/>
                  </a:cubicBezTo>
                  <a:cubicBezTo>
                    <a:pt x="26" y="359"/>
                    <a:pt x="25" y="359"/>
                    <a:pt x="25" y="359"/>
                  </a:cubicBezTo>
                  <a:cubicBezTo>
                    <a:pt x="25" y="360"/>
                    <a:pt x="24" y="361"/>
                    <a:pt x="23" y="362"/>
                  </a:cubicBezTo>
                  <a:cubicBezTo>
                    <a:pt x="23" y="362"/>
                    <a:pt x="23" y="363"/>
                    <a:pt x="22" y="363"/>
                  </a:cubicBezTo>
                  <a:cubicBezTo>
                    <a:pt x="22" y="364"/>
                    <a:pt x="21" y="365"/>
                    <a:pt x="21" y="366"/>
                  </a:cubicBezTo>
                  <a:cubicBezTo>
                    <a:pt x="20" y="366"/>
                    <a:pt x="20" y="367"/>
                    <a:pt x="20" y="367"/>
                  </a:cubicBezTo>
                  <a:cubicBezTo>
                    <a:pt x="19" y="368"/>
                    <a:pt x="18" y="368"/>
                    <a:pt x="18" y="369"/>
                  </a:cubicBezTo>
                  <a:cubicBezTo>
                    <a:pt x="18" y="370"/>
                    <a:pt x="17" y="370"/>
                    <a:pt x="17" y="371"/>
                  </a:cubicBezTo>
                  <a:cubicBezTo>
                    <a:pt x="17" y="372"/>
                    <a:pt x="16" y="372"/>
                    <a:pt x="16" y="373"/>
                  </a:cubicBezTo>
                  <a:cubicBezTo>
                    <a:pt x="15" y="374"/>
                    <a:pt x="15" y="374"/>
                    <a:pt x="14" y="375"/>
                  </a:cubicBezTo>
                  <a:cubicBezTo>
                    <a:pt x="14" y="376"/>
                    <a:pt x="14" y="376"/>
                    <a:pt x="13" y="377"/>
                  </a:cubicBezTo>
                  <a:cubicBezTo>
                    <a:pt x="13" y="378"/>
                    <a:pt x="13" y="378"/>
                    <a:pt x="12" y="379"/>
                  </a:cubicBezTo>
                  <a:cubicBezTo>
                    <a:pt x="12" y="380"/>
                    <a:pt x="12" y="380"/>
                    <a:pt x="11" y="381"/>
                  </a:cubicBezTo>
                  <a:cubicBezTo>
                    <a:pt x="11" y="382"/>
                    <a:pt x="10" y="382"/>
                    <a:pt x="10" y="383"/>
                  </a:cubicBezTo>
                  <a:cubicBezTo>
                    <a:pt x="10" y="384"/>
                    <a:pt x="10" y="384"/>
                    <a:pt x="9" y="385"/>
                  </a:cubicBezTo>
                  <a:cubicBezTo>
                    <a:pt x="9" y="386"/>
                    <a:pt x="9" y="387"/>
                    <a:pt x="8" y="387"/>
                  </a:cubicBezTo>
                  <a:cubicBezTo>
                    <a:pt x="8" y="388"/>
                    <a:pt x="8" y="389"/>
                    <a:pt x="8" y="389"/>
                  </a:cubicBezTo>
                  <a:cubicBezTo>
                    <a:pt x="7" y="390"/>
                    <a:pt x="7" y="391"/>
                    <a:pt x="7" y="392"/>
                  </a:cubicBezTo>
                  <a:cubicBezTo>
                    <a:pt x="6" y="393"/>
                    <a:pt x="6" y="393"/>
                    <a:pt x="6" y="394"/>
                  </a:cubicBezTo>
                  <a:cubicBezTo>
                    <a:pt x="6" y="395"/>
                    <a:pt x="5" y="395"/>
                    <a:pt x="5" y="396"/>
                  </a:cubicBezTo>
                  <a:cubicBezTo>
                    <a:pt x="5" y="397"/>
                    <a:pt x="5" y="398"/>
                    <a:pt x="5" y="398"/>
                  </a:cubicBezTo>
                  <a:cubicBezTo>
                    <a:pt x="4" y="399"/>
                    <a:pt x="4" y="400"/>
                    <a:pt x="4" y="401"/>
                  </a:cubicBezTo>
                  <a:cubicBezTo>
                    <a:pt x="4" y="402"/>
                    <a:pt x="3" y="402"/>
                    <a:pt x="3" y="403"/>
                  </a:cubicBezTo>
                  <a:cubicBezTo>
                    <a:pt x="3" y="404"/>
                    <a:pt x="3" y="405"/>
                    <a:pt x="3" y="405"/>
                  </a:cubicBezTo>
                  <a:cubicBezTo>
                    <a:pt x="3" y="406"/>
                    <a:pt x="2" y="407"/>
                    <a:pt x="2" y="408"/>
                  </a:cubicBezTo>
                  <a:cubicBezTo>
                    <a:pt x="2" y="408"/>
                    <a:pt x="2" y="409"/>
                    <a:pt x="2" y="410"/>
                  </a:cubicBezTo>
                  <a:cubicBezTo>
                    <a:pt x="2" y="411"/>
                    <a:pt x="2" y="412"/>
                    <a:pt x="1" y="412"/>
                  </a:cubicBezTo>
                  <a:cubicBezTo>
                    <a:pt x="1" y="413"/>
                    <a:pt x="1" y="414"/>
                    <a:pt x="1" y="415"/>
                  </a:cubicBezTo>
                  <a:cubicBezTo>
                    <a:pt x="1" y="416"/>
                    <a:pt x="1" y="417"/>
                    <a:pt x="1" y="417"/>
                  </a:cubicBezTo>
                  <a:cubicBezTo>
                    <a:pt x="1" y="418"/>
                    <a:pt x="1" y="418"/>
                    <a:pt x="1" y="419"/>
                  </a:cubicBezTo>
                  <a:cubicBezTo>
                    <a:pt x="1" y="419"/>
                    <a:pt x="1" y="419"/>
                    <a:pt x="1" y="420"/>
                  </a:cubicBezTo>
                  <a:cubicBezTo>
                    <a:pt x="1" y="420"/>
                    <a:pt x="1" y="420"/>
                    <a:pt x="1" y="420"/>
                  </a:cubicBezTo>
                  <a:cubicBezTo>
                    <a:pt x="0" y="421"/>
                    <a:pt x="0" y="422"/>
                    <a:pt x="0" y="423"/>
                  </a:cubicBezTo>
                  <a:cubicBezTo>
                    <a:pt x="0" y="424"/>
                    <a:pt x="0" y="425"/>
                    <a:pt x="0" y="425"/>
                  </a:cubicBezTo>
                  <a:cubicBezTo>
                    <a:pt x="0" y="427"/>
                    <a:pt x="0" y="428"/>
                    <a:pt x="0" y="429"/>
                  </a:cubicBezTo>
                  <a:cubicBezTo>
                    <a:pt x="0" y="430"/>
                    <a:pt x="0" y="431"/>
                    <a:pt x="0" y="431"/>
                  </a:cubicBezTo>
                  <a:cubicBezTo>
                    <a:pt x="0" y="432"/>
                    <a:pt x="1" y="433"/>
                    <a:pt x="1" y="434"/>
                  </a:cubicBezTo>
                  <a:cubicBezTo>
                    <a:pt x="1" y="435"/>
                    <a:pt x="1" y="436"/>
                    <a:pt x="1" y="437"/>
                  </a:cubicBezTo>
                  <a:cubicBezTo>
                    <a:pt x="1" y="438"/>
                    <a:pt x="1" y="439"/>
                    <a:pt x="1" y="440"/>
                  </a:cubicBezTo>
                  <a:cubicBezTo>
                    <a:pt x="1" y="441"/>
                    <a:pt x="1" y="442"/>
                    <a:pt x="2" y="443"/>
                  </a:cubicBezTo>
                  <a:cubicBezTo>
                    <a:pt x="2" y="443"/>
                    <a:pt x="2" y="444"/>
                    <a:pt x="2" y="444"/>
                  </a:cubicBezTo>
                  <a:cubicBezTo>
                    <a:pt x="3" y="449"/>
                    <a:pt x="4" y="454"/>
                    <a:pt x="5" y="458"/>
                  </a:cubicBezTo>
                  <a:cubicBezTo>
                    <a:pt x="5" y="459"/>
                    <a:pt x="5" y="459"/>
                    <a:pt x="5" y="459"/>
                  </a:cubicBezTo>
                  <a:cubicBezTo>
                    <a:pt x="6" y="460"/>
                    <a:pt x="6" y="462"/>
                    <a:pt x="7" y="463"/>
                  </a:cubicBezTo>
                  <a:cubicBezTo>
                    <a:pt x="7" y="463"/>
                    <a:pt x="7" y="464"/>
                    <a:pt x="7" y="464"/>
                  </a:cubicBezTo>
                  <a:cubicBezTo>
                    <a:pt x="7" y="465"/>
                    <a:pt x="8" y="467"/>
                    <a:pt x="9" y="468"/>
                  </a:cubicBezTo>
                  <a:cubicBezTo>
                    <a:pt x="9" y="468"/>
                    <a:pt x="9" y="469"/>
                    <a:pt x="9" y="469"/>
                  </a:cubicBezTo>
                  <a:cubicBezTo>
                    <a:pt x="10" y="470"/>
                    <a:pt x="10" y="472"/>
                    <a:pt x="11" y="473"/>
                  </a:cubicBezTo>
                  <a:cubicBezTo>
                    <a:pt x="11" y="473"/>
                    <a:pt x="11" y="474"/>
                    <a:pt x="11" y="474"/>
                  </a:cubicBezTo>
                  <a:cubicBezTo>
                    <a:pt x="12" y="475"/>
                    <a:pt x="13" y="477"/>
                    <a:pt x="13" y="478"/>
                  </a:cubicBezTo>
                  <a:cubicBezTo>
                    <a:pt x="13" y="478"/>
                    <a:pt x="14" y="478"/>
                    <a:pt x="14" y="479"/>
                  </a:cubicBezTo>
                  <a:cubicBezTo>
                    <a:pt x="14" y="480"/>
                    <a:pt x="15" y="481"/>
                    <a:pt x="16" y="482"/>
                  </a:cubicBezTo>
                  <a:cubicBezTo>
                    <a:pt x="16" y="483"/>
                    <a:pt x="16" y="483"/>
                    <a:pt x="17" y="483"/>
                  </a:cubicBezTo>
                  <a:cubicBezTo>
                    <a:pt x="17" y="485"/>
                    <a:pt x="18" y="486"/>
                    <a:pt x="19" y="487"/>
                  </a:cubicBezTo>
                  <a:cubicBezTo>
                    <a:pt x="19" y="487"/>
                    <a:pt x="19" y="488"/>
                    <a:pt x="20" y="488"/>
                  </a:cubicBezTo>
                  <a:cubicBezTo>
                    <a:pt x="20" y="489"/>
                    <a:pt x="21" y="490"/>
                    <a:pt x="22" y="491"/>
                  </a:cubicBezTo>
                  <a:cubicBezTo>
                    <a:pt x="22" y="492"/>
                    <a:pt x="22" y="492"/>
                    <a:pt x="23" y="492"/>
                  </a:cubicBezTo>
                  <a:cubicBezTo>
                    <a:pt x="24" y="493"/>
                    <a:pt x="24" y="494"/>
                    <a:pt x="25" y="496"/>
                  </a:cubicBezTo>
                  <a:cubicBezTo>
                    <a:pt x="26" y="496"/>
                    <a:pt x="26" y="496"/>
                    <a:pt x="26" y="496"/>
                  </a:cubicBezTo>
                  <a:cubicBezTo>
                    <a:pt x="27" y="497"/>
                    <a:pt x="28" y="498"/>
                    <a:pt x="29" y="500"/>
                  </a:cubicBezTo>
                  <a:cubicBezTo>
                    <a:pt x="29" y="500"/>
                    <a:pt x="29" y="500"/>
                    <a:pt x="29" y="500"/>
                  </a:cubicBezTo>
                  <a:cubicBezTo>
                    <a:pt x="30" y="501"/>
                    <a:pt x="32" y="502"/>
                    <a:pt x="33" y="503"/>
                  </a:cubicBezTo>
                  <a:cubicBezTo>
                    <a:pt x="33" y="503"/>
                    <a:pt x="33" y="504"/>
                    <a:pt x="33" y="504"/>
                  </a:cubicBezTo>
                  <a:cubicBezTo>
                    <a:pt x="34" y="505"/>
                    <a:pt x="35" y="506"/>
                    <a:pt x="37" y="507"/>
                  </a:cubicBezTo>
                  <a:cubicBezTo>
                    <a:pt x="55" y="523"/>
                    <a:pt x="80" y="534"/>
                    <a:pt x="106" y="533"/>
                  </a:cubicBezTo>
                  <a:cubicBezTo>
                    <a:pt x="142" y="532"/>
                    <a:pt x="173" y="511"/>
                    <a:pt x="184" y="498"/>
                  </a:cubicBezTo>
                  <a:cubicBezTo>
                    <a:pt x="191" y="491"/>
                    <a:pt x="197" y="482"/>
                    <a:pt x="202" y="472"/>
                  </a:cubicBezTo>
                  <a:cubicBezTo>
                    <a:pt x="202" y="472"/>
                    <a:pt x="202" y="472"/>
                    <a:pt x="202" y="472"/>
                  </a:cubicBezTo>
                  <a:cubicBezTo>
                    <a:pt x="202" y="470"/>
                    <a:pt x="203" y="469"/>
                    <a:pt x="203" y="468"/>
                  </a:cubicBezTo>
                  <a:cubicBezTo>
                    <a:pt x="203" y="468"/>
                    <a:pt x="204" y="467"/>
                    <a:pt x="204" y="467"/>
                  </a:cubicBezTo>
                  <a:cubicBezTo>
                    <a:pt x="204" y="466"/>
                    <a:pt x="205" y="465"/>
                    <a:pt x="205" y="464"/>
                  </a:cubicBezTo>
                  <a:cubicBezTo>
                    <a:pt x="205" y="464"/>
                    <a:pt x="205" y="463"/>
                    <a:pt x="206" y="462"/>
                  </a:cubicBezTo>
                  <a:cubicBezTo>
                    <a:pt x="206" y="462"/>
                    <a:pt x="206" y="461"/>
                    <a:pt x="206" y="460"/>
                  </a:cubicBezTo>
                  <a:cubicBezTo>
                    <a:pt x="207" y="459"/>
                    <a:pt x="207" y="458"/>
                    <a:pt x="207" y="458"/>
                  </a:cubicBezTo>
                  <a:cubicBezTo>
                    <a:pt x="207" y="457"/>
                    <a:pt x="208" y="457"/>
                    <a:pt x="208" y="456"/>
                  </a:cubicBezTo>
                  <a:cubicBezTo>
                    <a:pt x="208" y="455"/>
                    <a:pt x="208" y="454"/>
                    <a:pt x="209" y="453"/>
                  </a:cubicBezTo>
                  <a:cubicBezTo>
                    <a:pt x="209" y="452"/>
                    <a:pt x="209" y="452"/>
                    <a:pt x="209" y="451"/>
                  </a:cubicBezTo>
                  <a:cubicBezTo>
                    <a:pt x="209" y="450"/>
                    <a:pt x="209" y="449"/>
                    <a:pt x="210" y="448"/>
                  </a:cubicBezTo>
                  <a:cubicBezTo>
                    <a:pt x="210" y="448"/>
                    <a:pt x="210" y="447"/>
                    <a:pt x="210" y="447"/>
                  </a:cubicBezTo>
                  <a:cubicBezTo>
                    <a:pt x="210" y="446"/>
                    <a:pt x="210" y="444"/>
                    <a:pt x="210" y="443"/>
                  </a:cubicBezTo>
                  <a:cubicBezTo>
                    <a:pt x="210" y="443"/>
                    <a:pt x="210" y="442"/>
                    <a:pt x="211" y="442"/>
                  </a:cubicBezTo>
                  <a:cubicBezTo>
                    <a:pt x="211" y="441"/>
                    <a:pt x="211" y="439"/>
                    <a:pt x="211" y="438"/>
                  </a:cubicBezTo>
                  <a:cubicBezTo>
                    <a:pt x="211" y="438"/>
                    <a:pt x="211" y="437"/>
                    <a:pt x="211" y="437"/>
                  </a:cubicBezTo>
                  <a:cubicBezTo>
                    <a:pt x="211" y="436"/>
                    <a:pt x="211" y="436"/>
                    <a:pt x="211" y="435"/>
                  </a:cubicBezTo>
                  <a:cubicBezTo>
                    <a:pt x="211" y="435"/>
                    <a:pt x="211" y="434"/>
                    <a:pt x="211" y="434"/>
                  </a:cubicBezTo>
                  <a:cubicBezTo>
                    <a:pt x="211" y="433"/>
                    <a:pt x="212" y="432"/>
                    <a:pt x="212" y="431"/>
                  </a:cubicBezTo>
                  <a:cubicBezTo>
                    <a:pt x="212" y="430"/>
                    <a:pt x="212" y="429"/>
                    <a:pt x="212" y="429"/>
                  </a:cubicBezTo>
                  <a:cubicBezTo>
                    <a:pt x="212" y="428"/>
                    <a:pt x="212" y="428"/>
                    <a:pt x="212" y="427"/>
                  </a:cubicBezTo>
                  <a:cubicBezTo>
                    <a:pt x="212" y="427"/>
                    <a:pt x="212" y="426"/>
                    <a:pt x="212" y="426"/>
                  </a:cubicBezTo>
                  <a:cubicBezTo>
                    <a:pt x="212" y="425"/>
                    <a:pt x="212" y="424"/>
                    <a:pt x="212" y="424"/>
                  </a:cubicBezTo>
                  <a:cubicBezTo>
                    <a:pt x="212" y="423"/>
                    <a:pt x="211" y="421"/>
                    <a:pt x="211" y="420"/>
                  </a:cubicBezTo>
                  <a:cubicBezTo>
                    <a:pt x="211" y="420"/>
                    <a:pt x="211" y="419"/>
                    <a:pt x="211" y="419"/>
                  </a:cubicBezTo>
                  <a:cubicBezTo>
                    <a:pt x="211" y="417"/>
                    <a:pt x="211" y="416"/>
                    <a:pt x="211" y="415"/>
                  </a:cubicBezTo>
                  <a:cubicBezTo>
                    <a:pt x="211" y="414"/>
                    <a:pt x="211" y="414"/>
                    <a:pt x="211" y="413"/>
                  </a:cubicBezTo>
                  <a:cubicBezTo>
                    <a:pt x="210" y="408"/>
                    <a:pt x="209" y="403"/>
                    <a:pt x="208" y="398"/>
                  </a:cubicBezTo>
                  <a:cubicBezTo>
                    <a:pt x="208" y="398"/>
                    <a:pt x="208" y="398"/>
                    <a:pt x="208" y="398"/>
                  </a:cubicBezTo>
                  <a:cubicBezTo>
                    <a:pt x="207" y="397"/>
                    <a:pt x="206" y="395"/>
                    <a:pt x="206" y="394"/>
                  </a:cubicBezTo>
                  <a:cubicBezTo>
                    <a:pt x="206" y="393"/>
                    <a:pt x="206" y="393"/>
                    <a:pt x="206" y="393"/>
                  </a:cubicBezTo>
                  <a:cubicBezTo>
                    <a:pt x="205" y="391"/>
                    <a:pt x="205" y="390"/>
                    <a:pt x="204" y="389"/>
                  </a:cubicBezTo>
                  <a:cubicBezTo>
                    <a:pt x="204" y="389"/>
                    <a:pt x="204" y="388"/>
                    <a:pt x="204" y="388"/>
                  </a:cubicBezTo>
                  <a:cubicBezTo>
                    <a:pt x="203" y="387"/>
                    <a:pt x="203" y="385"/>
                    <a:pt x="202" y="384"/>
                  </a:cubicBezTo>
                  <a:cubicBezTo>
                    <a:pt x="202" y="384"/>
                    <a:pt x="202" y="384"/>
                    <a:pt x="202" y="383"/>
                  </a:cubicBezTo>
                  <a:cubicBezTo>
                    <a:pt x="201" y="382"/>
                    <a:pt x="201" y="381"/>
                    <a:pt x="200" y="379"/>
                  </a:cubicBezTo>
                  <a:cubicBezTo>
                    <a:pt x="200" y="379"/>
                    <a:pt x="200" y="379"/>
                    <a:pt x="200" y="379"/>
                  </a:cubicBezTo>
                  <a:cubicBezTo>
                    <a:pt x="199" y="378"/>
                    <a:pt x="198" y="376"/>
                    <a:pt x="197" y="375"/>
                  </a:cubicBezTo>
                  <a:cubicBezTo>
                    <a:pt x="194" y="369"/>
                    <a:pt x="190" y="364"/>
                    <a:pt x="186" y="359"/>
                  </a:cubicBezTo>
                  <a:cubicBezTo>
                    <a:pt x="176" y="347"/>
                    <a:pt x="172" y="331"/>
                    <a:pt x="176" y="316"/>
                  </a:cubicBezTo>
                  <a:cubicBezTo>
                    <a:pt x="177" y="313"/>
                    <a:pt x="178" y="311"/>
                    <a:pt x="179" y="309"/>
                  </a:cubicBezTo>
                  <a:cubicBezTo>
                    <a:pt x="186" y="292"/>
                    <a:pt x="203" y="281"/>
                    <a:pt x="221" y="281"/>
                  </a:cubicBezTo>
                  <a:cubicBezTo>
                    <a:pt x="225" y="281"/>
                    <a:pt x="229" y="280"/>
                    <a:pt x="232" y="280"/>
                  </a:cubicBezTo>
                  <a:cubicBezTo>
                    <a:pt x="233" y="280"/>
                    <a:pt x="234" y="280"/>
                    <a:pt x="235" y="280"/>
                  </a:cubicBezTo>
                  <a:cubicBezTo>
                    <a:pt x="236" y="279"/>
                    <a:pt x="237" y="279"/>
                    <a:pt x="238" y="279"/>
                  </a:cubicBezTo>
                  <a:cubicBezTo>
                    <a:pt x="240" y="279"/>
                    <a:pt x="243" y="278"/>
                    <a:pt x="245" y="277"/>
                  </a:cubicBezTo>
                  <a:cubicBezTo>
                    <a:pt x="246" y="277"/>
                    <a:pt x="246" y="277"/>
                    <a:pt x="246" y="277"/>
                  </a:cubicBezTo>
                  <a:cubicBezTo>
                    <a:pt x="278" y="269"/>
                    <a:pt x="304" y="246"/>
                    <a:pt x="316" y="216"/>
                  </a:cubicBezTo>
                  <a:cubicBezTo>
                    <a:pt x="316" y="216"/>
                    <a:pt x="316" y="216"/>
                    <a:pt x="316" y="216"/>
                  </a:cubicBezTo>
                  <a:cubicBezTo>
                    <a:pt x="317" y="214"/>
                    <a:pt x="318" y="212"/>
                    <a:pt x="318" y="211"/>
                  </a:cubicBezTo>
                  <a:cubicBezTo>
                    <a:pt x="319" y="209"/>
                    <a:pt x="319" y="208"/>
                    <a:pt x="320" y="207"/>
                  </a:cubicBezTo>
                  <a:cubicBezTo>
                    <a:pt x="320" y="205"/>
                    <a:pt x="320" y="204"/>
                    <a:pt x="321" y="203"/>
                  </a:cubicBezTo>
                  <a:cubicBezTo>
                    <a:pt x="321" y="201"/>
                    <a:pt x="322" y="199"/>
                    <a:pt x="322" y="197"/>
                  </a:cubicBezTo>
                  <a:cubicBezTo>
                    <a:pt x="322" y="197"/>
                    <a:pt x="322" y="196"/>
                    <a:pt x="323" y="195"/>
                  </a:cubicBezTo>
                  <a:cubicBezTo>
                    <a:pt x="323" y="193"/>
                    <a:pt x="323" y="190"/>
                    <a:pt x="324" y="188"/>
                  </a:cubicBezTo>
                  <a:cubicBezTo>
                    <a:pt x="324" y="188"/>
                    <a:pt x="324" y="188"/>
                    <a:pt x="324" y="187"/>
                  </a:cubicBezTo>
                  <a:cubicBezTo>
                    <a:pt x="324" y="187"/>
                    <a:pt x="324" y="186"/>
                    <a:pt x="324" y="186"/>
                  </a:cubicBezTo>
                  <a:cubicBezTo>
                    <a:pt x="324" y="185"/>
                    <a:pt x="324" y="184"/>
                    <a:pt x="324" y="184"/>
                  </a:cubicBezTo>
                  <a:cubicBezTo>
                    <a:pt x="324" y="183"/>
                    <a:pt x="324" y="183"/>
                    <a:pt x="324" y="183"/>
                  </a:cubicBezTo>
                  <a:cubicBezTo>
                    <a:pt x="324" y="182"/>
                    <a:pt x="324" y="181"/>
                    <a:pt x="324" y="179"/>
                  </a:cubicBezTo>
                  <a:cubicBezTo>
                    <a:pt x="324" y="178"/>
                    <a:pt x="324" y="178"/>
                    <a:pt x="324" y="177"/>
                  </a:cubicBezTo>
                  <a:cubicBezTo>
                    <a:pt x="324" y="176"/>
                    <a:pt x="324" y="175"/>
                    <a:pt x="324" y="174"/>
                  </a:cubicBezTo>
                  <a:cubicBezTo>
                    <a:pt x="324" y="173"/>
                    <a:pt x="324" y="172"/>
                    <a:pt x="324" y="171"/>
                  </a:cubicBezTo>
                  <a:cubicBezTo>
                    <a:pt x="324" y="170"/>
                    <a:pt x="324" y="169"/>
                    <a:pt x="324" y="168"/>
                  </a:cubicBezTo>
                  <a:cubicBezTo>
                    <a:pt x="324" y="167"/>
                    <a:pt x="324" y="166"/>
                    <a:pt x="324"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xmlns="" id="{88B4616E-132A-4F11-87B2-B22CD658402B}"/>
                </a:ext>
              </a:extLst>
            </p:cNvPr>
            <p:cNvSpPr>
              <a:spLocks/>
            </p:cNvSpPr>
            <p:nvPr/>
          </p:nvSpPr>
          <p:spPr bwMode="auto">
            <a:xfrm>
              <a:off x="0" y="308309"/>
              <a:ext cx="1056878" cy="3089589"/>
            </a:xfrm>
            <a:custGeom>
              <a:avLst/>
              <a:gdLst>
                <a:gd name="T0" fmla="*/ 1016 w 2240"/>
                <a:gd name="T1" fmla="*/ 3359 h 6554"/>
                <a:gd name="T2" fmla="*/ 841 w 2240"/>
                <a:gd name="T3" fmla="*/ 3865 h 6554"/>
                <a:gd name="T4" fmla="*/ 821 w 2240"/>
                <a:gd name="T5" fmla="*/ 3919 h 6554"/>
                <a:gd name="T6" fmla="*/ 804 w 2240"/>
                <a:gd name="T7" fmla="*/ 3978 h 6554"/>
                <a:gd name="T8" fmla="*/ 792 w 2240"/>
                <a:gd name="T9" fmla="*/ 4043 h 6554"/>
                <a:gd name="T10" fmla="*/ 787 w 2240"/>
                <a:gd name="T11" fmla="*/ 4097 h 6554"/>
                <a:gd name="T12" fmla="*/ 785 w 2240"/>
                <a:gd name="T13" fmla="*/ 4152 h 6554"/>
                <a:gd name="T14" fmla="*/ 790 w 2240"/>
                <a:gd name="T15" fmla="*/ 4225 h 6554"/>
                <a:gd name="T16" fmla="*/ 823 w 2240"/>
                <a:gd name="T17" fmla="*/ 4370 h 6554"/>
                <a:gd name="T18" fmla="*/ 848 w 2240"/>
                <a:gd name="T19" fmla="*/ 4433 h 6554"/>
                <a:gd name="T20" fmla="*/ 880 w 2240"/>
                <a:gd name="T21" fmla="*/ 4494 h 6554"/>
                <a:gd name="T22" fmla="*/ 962 w 2240"/>
                <a:gd name="T23" fmla="*/ 4609 h 6554"/>
                <a:gd name="T24" fmla="*/ 720 w 2240"/>
                <a:gd name="T25" fmla="*/ 5128 h 6554"/>
                <a:gd name="T26" fmla="*/ 217 w 2240"/>
                <a:gd name="T27" fmla="*/ 5355 h 6554"/>
                <a:gd name="T28" fmla="*/ 179 w 2240"/>
                <a:gd name="T29" fmla="*/ 5399 h 6554"/>
                <a:gd name="T30" fmla="*/ 144 w 2240"/>
                <a:gd name="T31" fmla="*/ 5447 h 6554"/>
                <a:gd name="T32" fmla="*/ 113 w 2240"/>
                <a:gd name="T33" fmla="*/ 5498 h 6554"/>
                <a:gd name="T34" fmla="*/ 86 w 2240"/>
                <a:gd name="T35" fmla="*/ 5553 h 6554"/>
                <a:gd name="T36" fmla="*/ 63 w 2240"/>
                <a:gd name="T37" fmla="*/ 5612 h 6554"/>
                <a:gd name="T38" fmla="*/ 45 w 2240"/>
                <a:gd name="T39" fmla="*/ 5674 h 6554"/>
                <a:gd name="T40" fmla="*/ 32 w 2240"/>
                <a:gd name="T41" fmla="*/ 5738 h 6554"/>
                <a:gd name="T42" fmla="*/ 27 w 2240"/>
                <a:gd name="T43" fmla="*/ 5786 h 6554"/>
                <a:gd name="T44" fmla="*/ 26 w 2240"/>
                <a:gd name="T45" fmla="*/ 5849 h 6554"/>
                <a:gd name="T46" fmla="*/ 30 w 2240"/>
                <a:gd name="T47" fmla="*/ 5922 h 6554"/>
                <a:gd name="T48" fmla="*/ 58 w 2240"/>
                <a:gd name="T49" fmla="*/ 6051 h 6554"/>
                <a:gd name="T50" fmla="*/ 83 w 2240"/>
                <a:gd name="T51" fmla="*/ 6120 h 6554"/>
                <a:gd name="T52" fmla="*/ 115 w 2240"/>
                <a:gd name="T53" fmla="*/ 6185 h 6554"/>
                <a:gd name="T54" fmla="*/ 154 w 2240"/>
                <a:gd name="T55" fmla="*/ 6246 h 6554"/>
                <a:gd name="T56" fmla="*/ 197 w 2240"/>
                <a:gd name="T57" fmla="*/ 6302 h 6554"/>
                <a:gd name="T58" fmla="*/ 245 w 2240"/>
                <a:gd name="T59" fmla="*/ 6352 h 6554"/>
                <a:gd name="T60" fmla="*/ 1261 w 2240"/>
                <a:gd name="T61" fmla="*/ 6317 h 6554"/>
                <a:gd name="T62" fmla="*/ 1395 w 2240"/>
                <a:gd name="T63" fmla="*/ 6106 h 6554"/>
                <a:gd name="T64" fmla="*/ 1418 w 2240"/>
                <a:gd name="T65" fmla="*/ 6042 h 6554"/>
                <a:gd name="T66" fmla="*/ 1434 w 2240"/>
                <a:gd name="T67" fmla="*/ 5977 h 6554"/>
                <a:gd name="T68" fmla="*/ 1444 w 2240"/>
                <a:gd name="T69" fmla="*/ 5912 h 6554"/>
                <a:gd name="T70" fmla="*/ 1447 w 2240"/>
                <a:gd name="T71" fmla="*/ 5864 h 6554"/>
                <a:gd name="T72" fmla="*/ 1447 w 2240"/>
                <a:gd name="T73" fmla="*/ 5813 h 6554"/>
                <a:gd name="T74" fmla="*/ 1441 w 2240"/>
                <a:gd name="T75" fmla="*/ 5745 h 6554"/>
                <a:gd name="T76" fmla="*/ 1408 w 2240"/>
                <a:gd name="T77" fmla="*/ 5607 h 6554"/>
                <a:gd name="T78" fmla="*/ 1383 w 2240"/>
                <a:gd name="T79" fmla="*/ 5543 h 6554"/>
                <a:gd name="T80" fmla="*/ 1352 w 2240"/>
                <a:gd name="T81" fmla="*/ 5484 h 6554"/>
                <a:gd name="T82" fmla="*/ 1512 w 2240"/>
                <a:gd name="T83" fmla="*/ 4851 h 6554"/>
                <a:gd name="T84" fmla="*/ 1675 w 2240"/>
                <a:gd name="T85" fmla="*/ 4828 h 6554"/>
                <a:gd name="T86" fmla="*/ 2166 w 2240"/>
                <a:gd name="T87" fmla="*/ 4380 h 6554"/>
                <a:gd name="T88" fmla="*/ 2195 w 2240"/>
                <a:gd name="T89" fmla="*/ 4273 h 6554"/>
                <a:gd name="T90" fmla="*/ 2205 w 2240"/>
                <a:gd name="T91" fmla="*/ 4198 h 6554"/>
                <a:gd name="T92" fmla="*/ 2207 w 2240"/>
                <a:gd name="T93" fmla="*/ 4129 h 6554"/>
                <a:gd name="T94" fmla="*/ 2202 w 2240"/>
                <a:gd name="T95" fmla="*/ 4053 h 6554"/>
                <a:gd name="T96" fmla="*/ 2189 w 2240"/>
                <a:gd name="T97" fmla="*/ 3980 h 6554"/>
                <a:gd name="T98" fmla="*/ 2169 w 2240"/>
                <a:gd name="T99" fmla="*/ 3911 h 6554"/>
                <a:gd name="T100" fmla="*/ 2144 w 2240"/>
                <a:gd name="T101" fmla="*/ 3847 h 6554"/>
                <a:gd name="T102" fmla="*/ 1261 w 2240"/>
                <a:gd name="T103" fmla="*/ 2921 h 6554"/>
                <a:gd name="T104" fmla="*/ 1226 w 2240"/>
                <a:gd name="T105" fmla="*/ 1642 h 6554"/>
                <a:gd name="T106" fmla="*/ 1438 w 2240"/>
                <a:gd name="T107" fmla="*/ 35 h 6554"/>
                <a:gd name="T108" fmla="*/ 1007 w 2240"/>
                <a:gd name="T109" fmla="*/ 1544 h 6554"/>
                <a:gd name="T110" fmla="*/ 736 w 2240"/>
                <a:gd name="T111" fmla="*/ 3150 h 6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40" h="6554">
                  <a:moveTo>
                    <a:pt x="736" y="3150"/>
                  </a:moveTo>
                  <a:cubicBezTo>
                    <a:pt x="738" y="3150"/>
                    <a:pt x="738" y="3150"/>
                    <a:pt x="738" y="3150"/>
                  </a:cubicBezTo>
                  <a:cubicBezTo>
                    <a:pt x="851" y="3150"/>
                    <a:pt x="953" y="3218"/>
                    <a:pt x="999" y="3321"/>
                  </a:cubicBezTo>
                  <a:cubicBezTo>
                    <a:pt x="1016" y="3359"/>
                    <a:pt x="1016" y="3359"/>
                    <a:pt x="1016" y="3359"/>
                  </a:cubicBezTo>
                  <a:cubicBezTo>
                    <a:pt x="1061" y="3460"/>
                    <a:pt x="1046" y="3579"/>
                    <a:pt x="971" y="3661"/>
                  </a:cubicBezTo>
                  <a:cubicBezTo>
                    <a:pt x="923" y="3714"/>
                    <a:pt x="882" y="3775"/>
                    <a:pt x="852" y="3841"/>
                  </a:cubicBezTo>
                  <a:cubicBezTo>
                    <a:pt x="851" y="3841"/>
                    <a:pt x="851" y="3842"/>
                    <a:pt x="851" y="3843"/>
                  </a:cubicBezTo>
                  <a:cubicBezTo>
                    <a:pt x="847" y="3850"/>
                    <a:pt x="844" y="3857"/>
                    <a:pt x="841" y="3865"/>
                  </a:cubicBezTo>
                  <a:cubicBezTo>
                    <a:pt x="840" y="3868"/>
                    <a:pt x="838" y="3871"/>
                    <a:pt x="837" y="3873"/>
                  </a:cubicBezTo>
                  <a:cubicBezTo>
                    <a:pt x="835" y="3879"/>
                    <a:pt x="833" y="3885"/>
                    <a:pt x="830" y="3891"/>
                  </a:cubicBezTo>
                  <a:cubicBezTo>
                    <a:pt x="829" y="3896"/>
                    <a:pt x="827" y="3900"/>
                    <a:pt x="825" y="3905"/>
                  </a:cubicBezTo>
                  <a:cubicBezTo>
                    <a:pt x="824" y="3909"/>
                    <a:pt x="822" y="3914"/>
                    <a:pt x="821" y="3919"/>
                  </a:cubicBezTo>
                  <a:cubicBezTo>
                    <a:pt x="819" y="3925"/>
                    <a:pt x="817" y="3931"/>
                    <a:pt x="815" y="3937"/>
                  </a:cubicBezTo>
                  <a:cubicBezTo>
                    <a:pt x="814" y="3940"/>
                    <a:pt x="813" y="3944"/>
                    <a:pt x="812" y="3948"/>
                  </a:cubicBezTo>
                  <a:cubicBezTo>
                    <a:pt x="810" y="3955"/>
                    <a:pt x="808" y="3962"/>
                    <a:pt x="806" y="3969"/>
                  </a:cubicBezTo>
                  <a:cubicBezTo>
                    <a:pt x="805" y="3972"/>
                    <a:pt x="805" y="3975"/>
                    <a:pt x="804" y="3978"/>
                  </a:cubicBezTo>
                  <a:cubicBezTo>
                    <a:pt x="802" y="3986"/>
                    <a:pt x="800" y="3994"/>
                    <a:pt x="799" y="4002"/>
                  </a:cubicBezTo>
                  <a:cubicBezTo>
                    <a:pt x="798" y="4005"/>
                    <a:pt x="798" y="4007"/>
                    <a:pt x="797" y="4010"/>
                  </a:cubicBezTo>
                  <a:cubicBezTo>
                    <a:pt x="796" y="4018"/>
                    <a:pt x="794" y="4026"/>
                    <a:pt x="793" y="4035"/>
                  </a:cubicBezTo>
                  <a:cubicBezTo>
                    <a:pt x="793" y="4037"/>
                    <a:pt x="792" y="4040"/>
                    <a:pt x="792" y="4043"/>
                  </a:cubicBezTo>
                  <a:cubicBezTo>
                    <a:pt x="791" y="4051"/>
                    <a:pt x="790" y="4059"/>
                    <a:pt x="789" y="4067"/>
                  </a:cubicBezTo>
                  <a:cubicBezTo>
                    <a:pt x="789" y="4070"/>
                    <a:pt x="788" y="4074"/>
                    <a:pt x="788" y="4077"/>
                  </a:cubicBezTo>
                  <a:cubicBezTo>
                    <a:pt x="788" y="4080"/>
                    <a:pt x="787" y="4084"/>
                    <a:pt x="787" y="4087"/>
                  </a:cubicBezTo>
                  <a:cubicBezTo>
                    <a:pt x="787" y="4090"/>
                    <a:pt x="787" y="4094"/>
                    <a:pt x="787" y="4097"/>
                  </a:cubicBezTo>
                  <a:cubicBezTo>
                    <a:pt x="786" y="4103"/>
                    <a:pt x="786" y="4109"/>
                    <a:pt x="786" y="4115"/>
                  </a:cubicBezTo>
                  <a:cubicBezTo>
                    <a:pt x="786" y="4121"/>
                    <a:pt x="785" y="4126"/>
                    <a:pt x="785" y="4132"/>
                  </a:cubicBezTo>
                  <a:cubicBezTo>
                    <a:pt x="785" y="4135"/>
                    <a:pt x="785" y="4138"/>
                    <a:pt x="785" y="4140"/>
                  </a:cubicBezTo>
                  <a:cubicBezTo>
                    <a:pt x="785" y="4144"/>
                    <a:pt x="785" y="4148"/>
                    <a:pt x="785" y="4152"/>
                  </a:cubicBezTo>
                  <a:cubicBezTo>
                    <a:pt x="785" y="4157"/>
                    <a:pt x="786" y="4162"/>
                    <a:pt x="786" y="4166"/>
                  </a:cubicBezTo>
                  <a:cubicBezTo>
                    <a:pt x="786" y="4174"/>
                    <a:pt x="786" y="4181"/>
                    <a:pt x="787" y="4188"/>
                  </a:cubicBezTo>
                  <a:cubicBezTo>
                    <a:pt x="787" y="4192"/>
                    <a:pt x="787" y="4197"/>
                    <a:pt x="788" y="4201"/>
                  </a:cubicBezTo>
                  <a:cubicBezTo>
                    <a:pt x="788" y="4209"/>
                    <a:pt x="789" y="4217"/>
                    <a:pt x="790" y="4225"/>
                  </a:cubicBezTo>
                  <a:cubicBezTo>
                    <a:pt x="791" y="4228"/>
                    <a:pt x="791" y="4232"/>
                    <a:pt x="791" y="4235"/>
                  </a:cubicBezTo>
                  <a:cubicBezTo>
                    <a:pt x="793" y="4245"/>
                    <a:pt x="794" y="4254"/>
                    <a:pt x="796" y="4264"/>
                  </a:cubicBezTo>
                  <a:cubicBezTo>
                    <a:pt x="796" y="4266"/>
                    <a:pt x="796" y="4267"/>
                    <a:pt x="797" y="4268"/>
                  </a:cubicBezTo>
                  <a:cubicBezTo>
                    <a:pt x="803" y="4303"/>
                    <a:pt x="812" y="4337"/>
                    <a:pt x="823" y="4370"/>
                  </a:cubicBezTo>
                  <a:cubicBezTo>
                    <a:pt x="823" y="4370"/>
                    <a:pt x="823" y="4370"/>
                    <a:pt x="823" y="4370"/>
                  </a:cubicBezTo>
                  <a:cubicBezTo>
                    <a:pt x="827" y="4381"/>
                    <a:pt x="831" y="4391"/>
                    <a:pt x="835" y="4402"/>
                  </a:cubicBezTo>
                  <a:cubicBezTo>
                    <a:pt x="835" y="4402"/>
                    <a:pt x="836" y="4403"/>
                    <a:pt x="836" y="4404"/>
                  </a:cubicBezTo>
                  <a:cubicBezTo>
                    <a:pt x="840" y="4414"/>
                    <a:pt x="844" y="4423"/>
                    <a:pt x="848" y="4433"/>
                  </a:cubicBezTo>
                  <a:cubicBezTo>
                    <a:pt x="849" y="4434"/>
                    <a:pt x="849" y="4435"/>
                    <a:pt x="850" y="4436"/>
                  </a:cubicBezTo>
                  <a:cubicBezTo>
                    <a:pt x="854" y="4445"/>
                    <a:pt x="858" y="4455"/>
                    <a:pt x="863" y="4464"/>
                  </a:cubicBezTo>
                  <a:cubicBezTo>
                    <a:pt x="864" y="4465"/>
                    <a:pt x="864" y="4466"/>
                    <a:pt x="865" y="4467"/>
                  </a:cubicBezTo>
                  <a:cubicBezTo>
                    <a:pt x="869" y="4476"/>
                    <a:pt x="874" y="4485"/>
                    <a:pt x="880" y="4494"/>
                  </a:cubicBezTo>
                  <a:cubicBezTo>
                    <a:pt x="880" y="4495"/>
                    <a:pt x="880" y="4495"/>
                    <a:pt x="881" y="4496"/>
                  </a:cubicBezTo>
                  <a:cubicBezTo>
                    <a:pt x="886" y="4506"/>
                    <a:pt x="892" y="4515"/>
                    <a:pt x="898" y="4524"/>
                  </a:cubicBezTo>
                  <a:cubicBezTo>
                    <a:pt x="898" y="4524"/>
                    <a:pt x="898" y="4524"/>
                    <a:pt x="898" y="4525"/>
                  </a:cubicBezTo>
                  <a:cubicBezTo>
                    <a:pt x="917" y="4554"/>
                    <a:pt x="938" y="4582"/>
                    <a:pt x="962" y="4609"/>
                  </a:cubicBezTo>
                  <a:cubicBezTo>
                    <a:pt x="965" y="4612"/>
                    <a:pt x="968" y="4616"/>
                    <a:pt x="971" y="4620"/>
                  </a:cubicBezTo>
                  <a:cubicBezTo>
                    <a:pt x="1041" y="4711"/>
                    <a:pt x="1055" y="4834"/>
                    <a:pt x="1007" y="4940"/>
                  </a:cubicBezTo>
                  <a:cubicBezTo>
                    <a:pt x="1007" y="4940"/>
                    <a:pt x="1007" y="4940"/>
                    <a:pt x="1007" y="4940"/>
                  </a:cubicBezTo>
                  <a:cubicBezTo>
                    <a:pt x="957" y="5054"/>
                    <a:pt x="844" y="5125"/>
                    <a:pt x="720" y="5128"/>
                  </a:cubicBezTo>
                  <a:cubicBezTo>
                    <a:pt x="707" y="5128"/>
                    <a:pt x="694" y="5129"/>
                    <a:pt x="681" y="5130"/>
                  </a:cubicBezTo>
                  <a:cubicBezTo>
                    <a:pt x="509" y="5143"/>
                    <a:pt x="353" y="5219"/>
                    <a:pt x="237" y="5334"/>
                  </a:cubicBezTo>
                  <a:cubicBezTo>
                    <a:pt x="236" y="5334"/>
                    <a:pt x="236" y="5335"/>
                    <a:pt x="236" y="5335"/>
                  </a:cubicBezTo>
                  <a:cubicBezTo>
                    <a:pt x="230" y="5341"/>
                    <a:pt x="223" y="5348"/>
                    <a:pt x="217" y="5355"/>
                  </a:cubicBezTo>
                  <a:cubicBezTo>
                    <a:pt x="216" y="5356"/>
                    <a:pt x="215" y="5357"/>
                    <a:pt x="214" y="5358"/>
                  </a:cubicBezTo>
                  <a:cubicBezTo>
                    <a:pt x="208" y="5364"/>
                    <a:pt x="203" y="5370"/>
                    <a:pt x="197" y="5377"/>
                  </a:cubicBezTo>
                  <a:cubicBezTo>
                    <a:pt x="196" y="5378"/>
                    <a:pt x="194" y="5380"/>
                    <a:pt x="193" y="5381"/>
                  </a:cubicBezTo>
                  <a:cubicBezTo>
                    <a:pt x="188" y="5387"/>
                    <a:pt x="183" y="5393"/>
                    <a:pt x="179" y="5399"/>
                  </a:cubicBezTo>
                  <a:cubicBezTo>
                    <a:pt x="177" y="5401"/>
                    <a:pt x="175" y="5404"/>
                    <a:pt x="173" y="5406"/>
                  </a:cubicBezTo>
                  <a:cubicBezTo>
                    <a:pt x="169" y="5412"/>
                    <a:pt x="165" y="5417"/>
                    <a:pt x="161" y="5422"/>
                  </a:cubicBezTo>
                  <a:cubicBezTo>
                    <a:pt x="159" y="5426"/>
                    <a:pt x="156" y="5429"/>
                    <a:pt x="154" y="5432"/>
                  </a:cubicBezTo>
                  <a:cubicBezTo>
                    <a:pt x="151" y="5437"/>
                    <a:pt x="147" y="5442"/>
                    <a:pt x="144" y="5447"/>
                  </a:cubicBezTo>
                  <a:cubicBezTo>
                    <a:pt x="142" y="5450"/>
                    <a:pt x="139" y="5454"/>
                    <a:pt x="136" y="5458"/>
                  </a:cubicBezTo>
                  <a:cubicBezTo>
                    <a:pt x="134" y="5463"/>
                    <a:pt x="131" y="5467"/>
                    <a:pt x="128" y="5472"/>
                  </a:cubicBezTo>
                  <a:cubicBezTo>
                    <a:pt x="125" y="5476"/>
                    <a:pt x="123" y="5481"/>
                    <a:pt x="120" y="5485"/>
                  </a:cubicBezTo>
                  <a:cubicBezTo>
                    <a:pt x="118" y="5490"/>
                    <a:pt x="115" y="5494"/>
                    <a:pt x="113" y="5498"/>
                  </a:cubicBezTo>
                  <a:cubicBezTo>
                    <a:pt x="110" y="5503"/>
                    <a:pt x="107" y="5508"/>
                    <a:pt x="105" y="5513"/>
                  </a:cubicBezTo>
                  <a:cubicBezTo>
                    <a:pt x="103" y="5517"/>
                    <a:pt x="101" y="5521"/>
                    <a:pt x="99" y="5525"/>
                  </a:cubicBezTo>
                  <a:cubicBezTo>
                    <a:pt x="96" y="5531"/>
                    <a:pt x="93" y="5536"/>
                    <a:pt x="91" y="5541"/>
                  </a:cubicBezTo>
                  <a:cubicBezTo>
                    <a:pt x="89" y="5545"/>
                    <a:pt x="87" y="5549"/>
                    <a:pt x="86" y="5553"/>
                  </a:cubicBezTo>
                  <a:cubicBezTo>
                    <a:pt x="83" y="5559"/>
                    <a:pt x="81" y="5565"/>
                    <a:pt x="78" y="5570"/>
                  </a:cubicBezTo>
                  <a:cubicBezTo>
                    <a:pt x="77" y="5574"/>
                    <a:pt x="75" y="5578"/>
                    <a:pt x="74" y="5582"/>
                  </a:cubicBezTo>
                  <a:cubicBezTo>
                    <a:pt x="71" y="5588"/>
                    <a:pt x="69" y="5594"/>
                    <a:pt x="67" y="5600"/>
                  </a:cubicBezTo>
                  <a:cubicBezTo>
                    <a:pt x="65" y="5604"/>
                    <a:pt x="64" y="5608"/>
                    <a:pt x="63" y="5612"/>
                  </a:cubicBezTo>
                  <a:cubicBezTo>
                    <a:pt x="61" y="5618"/>
                    <a:pt x="59" y="5624"/>
                    <a:pt x="57" y="5630"/>
                  </a:cubicBezTo>
                  <a:cubicBezTo>
                    <a:pt x="55" y="5634"/>
                    <a:pt x="54" y="5638"/>
                    <a:pt x="53" y="5642"/>
                  </a:cubicBezTo>
                  <a:cubicBezTo>
                    <a:pt x="51" y="5648"/>
                    <a:pt x="50" y="5654"/>
                    <a:pt x="48" y="5660"/>
                  </a:cubicBezTo>
                  <a:cubicBezTo>
                    <a:pt x="47" y="5665"/>
                    <a:pt x="46" y="5669"/>
                    <a:pt x="45" y="5674"/>
                  </a:cubicBezTo>
                  <a:cubicBezTo>
                    <a:pt x="43" y="5679"/>
                    <a:pt x="42" y="5685"/>
                    <a:pt x="41" y="5691"/>
                  </a:cubicBezTo>
                  <a:cubicBezTo>
                    <a:pt x="40" y="5696"/>
                    <a:pt x="39" y="5701"/>
                    <a:pt x="38" y="5706"/>
                  </a:cubicBezTo>
                  <a:cubicBezTo>
                    <a:pt x="37" y="5711"/>
                    <a:pt x="36" y="5717"/>
                    <a:pt x="35" y="5723"/>
                  </a:cubicBezTo>
                  <a:cubicBezTo>
                    <a:pt x="34" y="5728"/>
                    <a:pt x="33" y="5733"/>
                    <a:pt x="32" y="5738"/>
                  </a:cubicBezTo>
                  <a:cubicBezTo>
                    <a:pt x="32" y="5743"/>
                    <a:pt x="31" y="5749"/>
                    <a:pt x="30" y="5754"/>
                  </a:cubicBezTo>
                  <a:cubicBezTo>
                    <a:pt x="30" y="5760"/>
                    <a:pt x="29" y="5766"/>
                    <a:pt x="29" y="5771"/>
                  </a:cubicBezTo>
                  <a:cubicBezTo>
                    <a:pt x="28" y="5775"/>
                    <a:pt x="28" y="5778"/>
                    <a:pt x="28" y="5781"/>
                  </a:cubicBezTo>
                  <a:cubicBezTo>
                    <a:pt x="27" y="5783"/>
                    <a:pt x="27" y="5784"/>
                    <a:pt x="27" y="5786"/>
                  </a:cubicBezTo>
                  <a:cubicBezTo>
                    <a:pt x="27" y="5788"/>
                    <a:pt x="27" y="5790"/>
                    <a:pt x="27" y="5792"/>
                  </a:cubicBezTo>
                  <a:cubicBezTo>
                    <a:pt x="26" y="5798"/>
                    <a:pt x="26" y="5804"/>
                    <a:pt x="26" y="5810"/>
                  </a:cubicBezTo>
                  <a:cubicBezTo>
                    <a:pt x="26" y="5815"/>
                    <a:pt x="26" y="5821"/>
                    <a:pt x="25" y="5826"/>
                  </a:cubicBezTo>
                  <a:cubicBezTo>
                    <a:pt x="25" y="5834"/>
                    <a:pt x="25" y="5841"/>
                    <a:pt x="26" y="5849"/>
                  </a:cubicBezTo>
                  <a:cubicBezTo>
                    <a:pt x="26" y="5854"/>
                    <a:pt x="26" y="5860"/>
                    <a:pt x="26" y="5866"/>
                  </a:cubicBezTo>
                  <a:cubicBezTo>
                    <a:pt x="26" y="5873"/>
                    <a:pt x="27" y="5879"/>
                    <a:pt x="27" y="5886"/>
                  </a:cubicBezTo>
                  <a:cubicBezTo>
                    <a:pt x="27" y="5892"/>
                    <a:pt x="28" y="5899"/>
                    <a:pt x="28" y="5905"/>
                  </a:cubicBezTo>
                  <a:cubicBezTo>
                    <a:pt x="29" y="5911"/>
                    <a:pt x="30" y="5916"/>
                    <a:pt x="30" y="5922"/>
                  </a:cubicBezTo>
                  <a:cubicBezTo>
                    <a:pt x="31" y="5929"/>
                    <a:pt x="32" y="5936"/>
                    <a:pt x="33" y="5943"/>
                  </a:cubicBezTo>
                  <a:cubicBezTo>
                    <a:pt x="33" y="5946"/>
                    <a:pt x="34" y="5949"/>
                    <a:pt x="34" y="5952"/>
                  </a:cubicBezTo>
                  <a:cubicBezTo>
                    <a:pt x="40" y="5984"/>
                    <a:pt x="47" y="6016"/>
                    <a:pt x="57" y="6047"/>
                  </a:cubicBezTo>
                  <a:cubicBezTo>
                    <a:pt x="57" y="6049"/>
                    <a:pt x="57" y="6050"/>
                    <a:pt x="58" y="6051"/>
                  </a:cubicBezTo>
                  <a:cubicBezTo>
                    <a:pt x="61" y="6060"/>
                    <a:pt x="64" y="6070"/>
                    <a:pt x="67" y="6079"/>
                  </a:cubicBezTo>
                  <a:cubicBezTo>
                    <a:pt x="68" y="6081"/>
                    <a:pt x="69" y="6084"/>
                    <a:pt x="70" y="6086"/>
                  </a:cubicBezTo>
                  <a:cubicBezTo>
                    <a:pt x="73" y="6095"/>
                    <a:pt x="77" y="6104"/>
                    <a:pt x="80" y="6113"/>
                  </a:cubicBezTo>
                  <a:cubicBezTo>
                    <a:pt x="81" y="6115"/>
                    <a:pt x="82" y="6117"/>
                    <a:pt x="83" y="6120"/>
                  </a:cubicBezTo>
                  <a:cubicBezTo>
                    <a:pt x="87" y="6128"/>
                    <a:pt x="91" y="6137"/>
                    <a:pt x="95" y="6146"/>
                  </a:cubicBezTo>
                  <a:cubicBezTo>
                    <a:pt x="96" y="6148"/>
                    <a:pt x="97" y="6150"/>
                    <a:pt x="98" y="6153"/>
                  </a:cubicBezTo>
                  <a:cubicBezTo>
                    <a:pt x="103" y="6161"/>
                    <a:pt x="107" y="6170"/>
                    <a:pt x="112" y="6178"/>
                  </a:cubicBezTo>
                  <a:cubicBezTo>
                    <a:pt x="113" y="6180"/>
                    <a:pt x="114" y="6182"/>
                    <a:pt x="115" y="6185"/>
                  </a:cubicBezTo>
                  <a:cubicBezTo>
                    <a:pt x="120" y="6193"/>
                    <a:pt x="125" y="6201"/>
                    <a:pt x="130" y="6209"/>
                  </a:cubicBezTo>
                  <a:cubicBezTo>
                    <a:pt x="131" y="6211"/>
                    <a:pt x="132" y="6214"/>
                    <a:pt x="134" y="6216"/>
                  </a:cubicBezTo>
                  <a:cubicBezTo>
                    <a:pt x="139" y="6224"/>
                    <a:pt x="144" y="6232"/>
                    <a:pt x="150" y="6240"/>
                  </a:cubicBezTo>
                  <a:cubicBezTo>
                    <a:pt x="151" y="6242"/>
                    <a:pt x="152" y="6244"/>
                    <a:pt x="154" y="6246"/>
                  </a:cubicBezTo>
                  <a:cubicBezTo>
                    <a:pt x="159" y="6254"/>
                    <a:pt x="165" y="6261"/>
                    <a:pt x="171" y="6269"/>
                  </a:cubicBezTo>
                  <a:cubicBezTo>
                    <a:pt x="172" y="6271"/>
                    <a:pt x="173" y="6273"/>
                    <a:pt x="175" y="6274"/>
                  </a:cubicBezTo>
                  <a:cubicBezTo>
                    <a:pt x="181" y="6282"/>
                    <a:pt x="187" y="6290"/>
                    <a:pt x="194" y="6298"/>
                  </a:cubicBezTo>
                  <a:cubicBezTo>
                    <a:pt x="195" y="6299"/>
                    <a:pt x="196" y="6300"/>
                    <a:pt x="197" y="6302"/>
                  </a:cubicBezTo>
                  <a:cubicBezTo>
                    <a:pt x="204" y="6309"/>
                    <a:pt x="211" y="6317"/>
                    <a:pt x="218" y="6325"/>
                  </a:cubicBezTo>
                  <a:cubicBezTo>
                    <a:pt x="219" y="6326"/>
                    <a:pt x="220" y="6327"/>
                    <a:pt x="221" y="6328"/>
                  </a:cubicBezTo>
                  <a:cubicBezTo>
                    <a:pt x="228" y="6335"/>
                    <a:pt x="235" y="6343"/>
                    <a:pt x="243" y="6351"/>
                  </a:cubicBezTo>
                  <a:cubicBezTo>
                    <a:pt x="244" y="6351"/>
                    <a:pt x="244" y="6352"/>
                    <a:pt x="245" y="6352"/>
                  </a:cubicBezTo>
                  <a:cubicBezTo>
                    <a:pt x="253" y="6360"/>
                    <a:pt x="261" y="6368"/>
                    <a:pt x="270" y="6375"/>
                  </a:cubicBezTo>
                  <a:cubicBezTo>
                    <a:pt x="270" y="6375"/>
                    <a:pt x="270" y="6375"/>
                    <a:pt x="270" y="6375"/>
                  </a:cubicBezTo>
                  <a:cubicBezTo>
                    <a:pt x="396" y="6484"/>
                    <a:pt x="560" y="6554"/>
                    <a:pt x="739" y="6550"/>
                  </a:cubicBezTo>
                  <a:cubicBezTo>
                    <a:pt x="982" y="6544"/>
                    <a:pt x="1187" y="6399"/>
                    <a:pt x="1261" y="6317"/>
                  </a:cubicBezTo>
                  <a:cubicBezTo>
                    <a:pt x="1310" y="6264"/>
                    <a:pt x="1350" y="6204"/>
                    <a:pt x="1381" y="6138"/>
                  </a:cubicBezTo>
                  <a:cubicBezTo>
                    <a:pt x="1381" y="6137"/>
                    <a:pt x="1382" y="6137"/>
                    <a:pt x="1382" y="6136"/>
                  </a:cubicBezTo>
                  <a:cubicBezTo>
                    <a:pt x="1385" y="6129"/>
                    <a:pt x="1389" y="6121"/>
                    <a:pt x="1392" y="6114"/>
                  </a:cubicBezTo>
                  <a:cubicBezTo>
                    <a:pt x="1393" y="6111"/>
                    <a:pt x="1394" y="6108"/>
                    <a:pt x="1395" y="6106"/>
                  </a:cubicBezTo>
                  <a:cubicBezTo>
                    <a:pt x="1398" y="6100"/>
                    <a:pt x="1400" y="6094"/>
                    <a:pt x="1402" y="6088"/>
                  </a:cubicBezTo>
                  <a:cubicBezTo>
                    <a:pt x="1404" y="6083"/>
                    <a:pt x="1406" y="6079"/>
                    <a:pt x="1407" y="6074"/>
                  </a:cubicBezTo>
                  <a:cubicBezTo>
                    <a:pt x="1409" y="6070"/>
                    <a:pt x="1410" y="6065"/>
                    <a:pt x="1412" y="6060"/>
                  </a:cubicBezTo>
                  <a:cubicBezTo>
                    <a:pt x="1414" y="6054"/>
                    <a:pt x="1416" y="6048"/>
                    <a:pt x="1418" y="6042"/>
                  </a:cubicBezTo>
                  <a:cubicBezTo>
                    <a:pt x="1419" y="6039"/>
                    <a:pt x="1420" y="6035"/>
                    <a:pt x="1421" y="6031"/>
                  </a:cubicBezTo>
                  <a:cubicBezTo>
                    <a:pt x="1423" y="6024"/>
                    <a:pt x="1425" y="6017"/>
                    <a:pt x="1427" y="6010"/>
                  </a:cubicBezTo>
                  <a:cubicBezTo>
                    <a:pt x="1427" y="6007"/>
                    <a:pt x="1428" y="6004"/>
                    <a:pt x="1429" y="6001"/>
                  </a:cubicBezTo>
                  <a:cubicBezTo>
                    <a:pt x="1431" y="5993"/>
                    <a:pt x="1432" y="5985"/>
                    <a:pt x="1434" y="5977"/>
                  </a:cubicBezTo>
                  <a:cubicBezTo>
                    <a:pt x="1434" y="5975"/>
                    <a:pt x="1435" y="5972"/>
                    <a:pt x="1435" y="5969"/>
                  </a:cubicBezTo>
                  <a:cubicBezTo>
                    <a:pt x="1437" y="5961"/>
                    <a:pt x="1438" y="5953"/>
                    <a:pt x="1440" y="5945"/>
                  </a:cubicBezTo>
                  <a:cubicBezTo>
                    <a:pt x="1440" y="5942"/>
                    <a:pt x="1440" y="5939"/>
                    <a:pt x="1441" y="5936"/>
                  </a:cubicBezTo>
                  <a:cubicBezTo>
                    <a:pt x="1442" y="5928"/>
                    <a:pt x="1443" y="5920"/>
                    <a:pt x="1444" y="5912"/>
                  </a:cubicBezTo>
                  <a:cubicBezTo>
                    <a:pt x="1444" y="5909"/>
                    <a:pt x="1444" y="5905"/>
                    <a:pt x="1445" y="5902"/>
                  </a:cubicBezTo>
                  <a:cubicBezTo>
                    <a:pt x="1445" y="5899"/>
                    <a:pt x="1445" y="5896"/>
                    <a:pt x="1446" y="5892"/>
                  </a:cubicBezTo>
                  <a:cubicBezTo>
                    <a:pt x="1446" y="5889"/>
                    <a:pt x="1446" y="5885"/>
                    <a:pt x="1446" y="5882"/>
                  </a:cubicBezTo>
                  <a:cubicBezTo>
                    <a:pt x="1446" y="5876"/>
                    <a:pt x="1447" y="5870"/>
                    <a:pt x="1447" y="5864"/>
                  </a:cubicBezTo>
                  <a:cubicBezTo>
                    <a:pt x="1447" y="5858"/>
                    <a:pt x="1447" y="5853"/>
                    <a:pt x="1447" y="5847"/>
                  </a:cubicBezTo>
                  <a:cubicBezTo>
                    <a:pt x="1447" y="5844"/>
                    <a:pt x="1448" y="5842"/>
                    <a:pt x="1448" y="5839"/>
                  </a:cubicBezTo>
                  <a:cubicBezTo>
                    <a:pt x="1448" y="5835"/>
                    <a:pt x="1447" y="5831"/>
                    <a:pt x="1447" y="5827"/>
                  </a:cubicBezTo>
                  <a:cubicBezTo>
                    <a:pt x="1447" y="5822"/>
                    <a:pt x="1447" y="5818"/>
                    <a:pt x="1447" y="5813"/>
                  </a:cubicBezTo>
                  <a:cubicBezTo>
                    <a:pt x="1447" y="5806"/>
                    <a:pt x="1446" y="5798"/>
                    <a:pt x="1446" y="5791"/>
                  </a:cubicBezTo>
                  <a:cubicBezTo>
                    <a:pt x="1445" y="5787"/>
                    <a:pt x="1445" y="5783"/>
                    <a:pt x="1445" y="5779"/>
                  </a:cubicBezTo>
                  <a:cubicBezTo>
                    <a:pt x="1444" y="5770"/>
                    <a:pt x="1443" y="5762"/>
                    <a:pt x="1442" y="5753"/>
                  </a:cubicBezTo>
                  <a:cubicBezTo>
                    <a:pt x="1442" y="5751"/>
                    <a:pt x="1442" y="5748"/>
                    <a:pt x="1441" y="5745"/>
                  </a:cubicBezTo>
                  <a:cubicBezTo>
                    <a:pt x="1437" y="5710"/>
                    <a:pt x="1430" y="5676"/>
                    <a:pt x="1420" y="5643"/>
                  </a:cubicBezTo>
                  <a:cubicBezTo>
                    <a:pt x="1420" y="5643"/>
                    <a:pt x="1420" y="5642"/>
                    <a:pt x="1420" y="5641"/>
                  </a:cubicBezTo>
                  <a:cubicBezTo>
                    <a:pt x="1417" y="5631"/>
                    <a:pt x="1413" y="5621"/>
                    <a:pt x="1410" y="5611"/>
                  </a:cubicBezTo>
                  <a:cubicBezTo>
                    <a:pt x="1409" y="5609"/>
                    <a:pt x="1409" y="5608"/>
                    <a:pt x="1408" y="5607"/>
                  </a:cubicBezTo>
                  <a:cubicBezTo>
                    <a:pt x="1405" y="5597"/>
                    <a:pt x="1402" y="5588"/>
                    <a:pt x="1398" y="5579"/>
                  </a:cubicBezTo>
                  <a:cubicBezTo>
                    <a:pt x="1398" y="5577"/>
                    <a:pt x="1397" y="5576"/>
                    <a:pt x="1396" y="5574"/>
                  </a:cubicBezTo>
                  <a:cubicBezTo>
                    <a:pt x="1393" y="5565"/>
                    <a:pt x="1389" y="5556"/>
                    <a:pt x="1385" y="5547"/>
                  </a:cubicBezTo>
                  <a:cubicBezTo>
                    <a:pt x="1384" y="5546"/>
                    <a:pt x="1384" y="5544"/>
                    <a:pt x="1383" y="5543"/>
                  </a:cubicBezTo>
                  <a:cubicBezTo>
                    <a:pt x="1379" y="5534"/>
                    <a:pt x="1374" y="5525"/>
                    <a:pt x="1370" y="5516"/>
                  </a:cubicBezTo>
                  <a:cubicBezTo>
                    <a:pt x="1369" y="5515"/>
                    <a:pt x="1369" y="5514"/>
                    <a:pt x="1368" y="5513"/>
                  </a:cubicBezTo>
                  <a:cubicBezTo>
                    <a:pt x="1363" y="5503"/>
                    <a:pt x="1358" y="5494"/>
                    <a:pt x="1352" y="5484"/>
                  </a:cubicBezTo>
                  <a:cubicBezTo>
                    <a:pt x="1352" y="5484"/>
                    <a:pt x="1352" y="5484"/>
                    <a:pt x="1352" y="5484"/>
                  </a:cubicBezTo>
                  <a:cubicBezTo>
                    <a:pt x="1330" y="5445"/>
                    <a:pt x="1304" y="5409"/>
                    <a:pt x="1276" y="5376"/>
                  </a:cubicBezTo>
                  <a:cubicBezTo>
                    <a:pt x="1207" y="5296"/>
                    <a:pt x="1182" y="5188"/>
                    <a:pt x="1208" y="5088"/>
                  </a:cubicBezTo>
                  <a:cubicBezTo>
                    <a:pt x="1212" y="5071"/>
                    <a:pt x="1218" y="5055"/>
                    <a:pt x="1225" y="5039"/>
                  </a:cubicBezTo>
                  <a:cubicBezTo>
                    <a:pt x="1276" y="4925"/>
                    <a:pt x="1388" y="4854"/>
                    <a:pt x="1512" y="4851"/>
                  </a:cubicBezTo>
                  <a:cubicBezTo>
                    <a:pt x="1537" y="4851"/>
                    <a:pt x="1562" y="4849"/>
                    <a:pt x="1587" y="4846"/>
                  </a:cubicBezTo>
                  <a:cubicBezTo>
                    <a:pt x="1593" y="4845"/>
                    <a:pt x="1599" y="4844"/>
                    <a:pt x="1605" y="4843"/>
                  </a:cubicBezTo>
                  <a:cubicBezTo>
                    <a:pt x="1612" y="4842"/>
                    <a:pt x="1619" y="4841"/>
                    <a:pt x="1626" y="4839"/>
                  </a:cubicBezTo>
                  <a:cubicBezTo>
                    <a:pt x="1642" y="4836"/>
                    <a:pt x="1659" y="4833"/>
                    <a:pt x="1675" y="4828"/>
                  </a:cubicBezTo>
                  <a:cubicBezTo>
                    <a:pt x="1677" y="4828"/>
                    <a:pt x="1678" y="4828"/>
                    <a:pt x="1680" y="4827"/>
                  </a:cubicBezTo>
                  <a:cubicBezTo>
                    <a:pt x="1893" y="4770"/>
                    <a:pt x="2067" y="4616"/>
                    <a:pt x="2152" y="4415"/>
                  </a:cubicBezTo>
                  <a:cubicBezTo>
                    <a:pt x="2152" y="4414"/>
                    <a:pt x="2153" y="4413"/>
                    <a:pt x="2153" y="4412"/>
                  </a:cubicBezTo>
                  <a:cubicBezTo>
                    <a:pt x="2157" y="4402"/>
                    <a:pt x="2162" y="4391"/>
                    <a:pt x="2166" y="4380"/>
                  </a:cubicBezTo>
                  <a:cubicBezTo>
                    <a:pt x="2169" y="4371"/>
                    <a:pt x="2172" y="4361"/>
                    <a:pt x="2175" y="4352"/>
                  </a:cubicBezTo>
                  <a:cubicBezTo>
                    <a:pt x="2178" y="4344"/>
                    <a:pt x="2180" y="4336"/>
                    <a:pt x="2182" y="4329"/>
                  </a:cubicBezTo>
                  <a:cubicBezTo>
                    <a:pt x="2186" y="4316"/>
                    <a:pt x="2189" y="4303"/>
                    <a:pt x="2192" y="4289"/>
                  </a:cubicBezTo>
                  <a:cubicBezTo>
                    <a:pt x="2193" y="4284"/>
                    <a:pt x="2194" y="4278"/>
                    <a:pt x="2195" y="4273"/>
                  </a:cubicBezTo>
                  <a:cubicBezTo>
                    <a:pt x="2198" y="4257"/>
                    <a:pt x="2200" y="4242"/>
                    <a:pt x="2202" y="4226"/>
                  </a:cubicBezTo>
                  <a:cubicBezTo>
                    <a:pt x="2202" y="4225"/>
                    <a:pt x="2203" y="4223"/>
                    <a:pt x="2203" y="4222"/>
                  </a:cubicBezTo>
                  <a:cubicBezTo>
                    <a:pt x="2203" y="4218"/>
                    <a:pt x="2203" y="4215"/>
                    <a:pt x="2204" y="4211"/>
                  </a:cubicBezTo>
                  <a:cubicBezTo>
                    <a:pt x="2204" y="4207"/>
                    <a:pt x="2205" y="4202"/>
                    <a:pt x="2205" y="4198"/>
                  </a:cubicBezTo>
                  <a:cubicBezTo>
                    <a:pt x="2205" y="4195"/>
                    <a:pt x="2205" y="4193"/>
                    <a:pt x="2205" y="4191"/>
                  </a:cubicBezTo>
                  <a:cubicBezTo>
                    <a:pt x="2206" y="4183"/>
                    <a:pt x="2206" y="4176"/>
                    <a:pt x="2207" y="4169"/>
                  </a:cubicBezTo>
                  <a:cubicBezTo>
                    <a:pt x="2207" y="4162"/>
                    <a:pt x="2207" y="4156"/>
                    <a:pt x="2207" y="4150"/>
                  </a:cubicBezTo>
                  <a:cubicBezTo>
                    <a:pt x="2207" y="4143"/>
                    <a:pt x="2207" y="4136"/>
                    <a:pt x="2207" y="4129"/>
                  </a:cubicBezTo>
                  <a:cubicBezTo>
                    <a:pt x="2207" y="4123"/>
                    <a:pt x="2207" y="4116"/>
                    <a:pt x="2207" y="4110"/>
                  </a:cubicBezTo>
                  <a:cubicBezTo>
                    <a:pt x="2206" y="4104"/>
                    <a:pt x="2206" y="4097"/>
                    <a:pt x="2205" y="4091"/>
                  </a:cubicBezTo>
                  <a:cubicBezTo>
                    <a:pt x="2205" y="4084"/>
                    <a:pt x="2204" y="4077"/>
                    <a:pt x="2204" y="4070"/>
                  </a:cubicBezTo>
                  <a:cubicBezTo>
                    <a:pt x="2203" y="4065"/>
                    <a:pt x="2203" y="4059"/>
                    <a:pt x="2202" y="4053"/>
                  </a:cubicBezTo>
                  <a:cubicBezTo>
                    <a:pt x="2201" y="4046"/>
                    <a:pt x="2200" y="4039"/>
                    <a:pt x="2199" y="4031"/>
                  </a:cubicBezTo>
                  <a:cubicBezTo>
                    <a:pt x="2198" y="4026"/>
                    <a:pt x="2197" y="4021"/>
                    <a:pt x="2196" y="4016"/>
                  </a:cubicBezTo>
                  <a:cubicBezTo>
                    <a:pt x="2195" y="4008"/>
                    <a:pt x="2194" y="4001"/>
                    <a:pt x="2192" y="3993"/>
                  </a:cubicBezTo>
                  <a:cubicBezTo>
                    <a:pt x="2191" y="3989"/>
                    <a:pt x="2190" y="3984"/>
                    <a:pt x="2189" y="3980"/>
                  </a:cubicBezTo>
                  <a:cubicBezTo>
                    <a:pt x="2187" y="3972"/>
                    <a:pt x="2185" y="3964"/>
                    <a:pt x="2183" y="3956"/>
                  </a:cubicBezTo>
                  <a:cubicBezTo>
                    <a:pt x="2182" y="3952"/>
                    <a:pt x="2181" y="3948"/>
                    <a:pt x="2180" y="3945"/>
                  </a:cubicBezTo>
                  <a:cubicBezTo>
                    <a:pt x="2177" y="3936"/>
                    <a:pt x="2175" y="3928"/>
                    <a:pt x="2172" y="3919"/>
                  </a:cubicBezTo>
                  <a:cubicBezTo>
                    <a:pt x="2171" y="3916"/>
                    <a:pt x="2170" y="3913"/>
                    <a:pt x="2169" y="3911"/>
                  </a:cubicBezTo>
                  <a:cubicBezTo>
                    <a:pt x="2166" y="3901"/>
                    <a:pt x="2163" y="3892"/>
                    <a:pt x="2159" y="3883"/>
                  </a:cubicBezTo>
                  <a:cubicBezTo>
                    <a:pt x="2159" y="3882"/>
                    <a:pt x="2158" y="3880"/>
                    <a:pt x="2157" y="3878"/>
                  </a:cubicBezTo>
                  <a:cubicBezTo>
                    <a:pt x="2153" y="3868"/>
                    <a:pt x="2149" y="3858"/>
                    <a:pt x="2145" y="3849"/>
                  </a:cubicBezTo>
                  <a:cubicBezTo>
                    <a:pt x="2144" y="3848"/>
                    <a:pt x="2144" y="3848"/>
                    <a:pt x="2144" y="3847"/>
                  </a:cubicBezTo>
                  <a:cubicBezTo>
                    <a:pt x="2032" y="3600"/>
                    <a:pt x="1783" y="3428"/>
                    <a:pt x="1494" y="3429"/>
                  </a:cubicBezTo>
                  <a:cubicBezTo>
                    <a:pt x="1381" y="3429"/>
                    <a:pt x="1279" y="3363"/>
                    <a:pt x="1233" y="3260"/>
                  </a:cubicBezTo>
                  <a:cubicBezTo>
                    <a:pt x="1216" y="3222"/>
                    <a:pt x="1216" y="3222"/>
                    <a:pt x="1216" y="3222"/>
                  </a:cubicBezTo>
                  <a:cubicBezTo>
                    <a:pt x="1171" y="3122"/>
                    <a:pt x="1187" y="3003"/>
                    <a:pt x="1261" y="2921"/>
                  </a:cubicBezTo>
                  <a:cubicBezTo>
                    <a:pt x="1377" y="2795"/>
                    <a:pt x="1448" y="2626"/>
                    <a:pt x="1448" y="2442"/>
                  </a:cubicBezTo>
                  <a:cubicBezTo>
                    <a:pt x="1448" y="2265"/>
                    <a:pt x="1383" y="2103"/>
                    <a:pt x="1276" y="1979"/>
                  </a:cubicBezTo>
                  <a:cubicBezTo>
                    <a:pt x="1196" y="1885"/>
                    <a:pt x="1178" y="1754"/>
                    <a:pt x="1226" y="1642"/>
                  </a:cubicBezTo>
                  <a:cubicBezTo>
                    <a:pt x="1226" y="1642"/>
                    <a:pt x="1226" y="1642"/>
                    <a:pt x="1226" y="1642"/>
                  </a:cubicBezTo>
                  <a:cubicBezTo>
                    <a:pt x="1274" y="1528"/>
                    <a:pt x="1389" y="1457"/>
                    <a:pt x="1513" y="1454"/>
                  </a:cubicBezTo>
                  <a:cubicBezTo>
                    <a:pt x="1526" y="1454"/>
                    <a:pt x="1539" y="1453"/>
                    <a:pt x="1553" y="1452"/>
                  </a:cubicBezTo>
                  <a:cubicBezTo>
                    <a:pt x="1898" y="1426"/>
                    <a:pt x="2178" y="1146"/>
                    <a:pt x="2205" y="801"/>
                  </a:cubicBezTo>
                  <a:cubicBezTo>
                    <a:pt x="2240" y="364"/>
                    <a:pt x="1876" y="0"/>
                    <a:pt x="1438" y="35"/>
                  </a:cubicBezTo>
                  <a:cubicBezTo>
                    <a:pt x="1092" y="62"/>
                    <a:pt x="812" y="344"/>
                    <a:pt x="787" y="690"/>
                  </a:cubicBezTo>
                  <a:cubicBezTo>
                    <a:pt x="773" y="889"/>
                    <a:pt x="840" y="1072"/>
                    <a:pt x="960" y="1210"/>
                  </a:cubicBezTo>
                  <a:cubicBezTo>
                    <a:pt x="1040" y="1302"/>
                    <a:pt x="1057" y="1432"/>
                    <a:pt x="1008" y="1544"/>
                  </a:cubicBezTo>
                  <a:cubicBezTo>
                    <a:pt x="1007" y="1544"/>
                    <a:pt x="1007" y="1544"/>
                    <a:pt x="1007" y="1544"/>
                  </a:cubicBezTo>
                  <a:cubicBezTo>
                    <a:pt x="957" y="1657"/>
                    <a:pt x="844" y="1728"/>
                    <a:pt x="720" y="1731"/>
                  </a:cubicBezTo>
                  <a:cubicBezTo>
                    <a:pt x="707" y="1731"/>
                    <a:pt x="694" y="1732"/>
                    <a:pt x="681" y="1733"/>
                  </a:cubicBezTo>
                  <a:cubicBezTo>
                    <a:pt x="331" y="1760"/>
                    <a:pt x="49" y="2044"/>
                    <a:pt x="27" y="2394"/>
                  </a:cubicBezTo>
                  <a:cubicBezTo>
                    <a:pt x="0" y="2807"/>
                    <a:pt x="329" y="3150"/>
                    <a:pt x="736" y="3150"/>
                  </a:cubicBezTo>
                  <a:close/>
                </a:path>
              </a:pathLst>
            </a:custGeom>
            <a:grpFill/>
            <a:ln>
              <a:noFill/>
            </a:ln>
          </p:spPr>
          <p:txBody>
            <a:bodyPr vert="horz" wrap="square" lIns="91440" tIns="45720" rIns="91440" bIns="45720" numCol="1" anchor="ctr" anchorCtr="0" compatLnSpc="1">
              <a:prstTxWarp prst="textNoShape">
                <a:avLst/>
              </a:prstTxWarp>
            </a:bodyPr>
            <a:lstStyle/>
            <a:p>
              <a:endParaRPr lang="en-US"/>
            </a:p>
          </p:txBody>
        </p:sp>
      </p:grpSp>
      <p:pic>
        <p:nvPicPr>
          <p:cNvPr id="10" name="Picture 3" descr="C:\Users\sivamani.krishna\Creative Cloud Files\100ppi\Asset 3.png">
            <a:extLst>
              <a:ext uri="{FF2B5EF4-FFF2-40B4-BE49-F238E27FC236}">
                <a16:creationId xmlns:a16="http://schemas.microsoft.com/office/drawing/2014/main" xmlns="" id="{204FC1A9-03A2-4292-8567-05216133A3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9346" y="5636293"/>
            <a:ext cx="1225626" cy="12307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ivamani.krishna\Creative Cloud Files\100ppi\Asset 3.png">
            <a:extLst>
              <a:ext uri="{FF2B5EF4-FFF2-40B4-BE49-F238E27FC236}">
                <a16:creationId xmlns:a16="http://schemas.microsoft.com/office/drawing/2014/main" xmlns="" id="{AE4C90F9-2FEF-4681-B74D-A790C46F4E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17871" y="4589369"/>
            <a:ext cx="1225626" cy="12307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sivamani.krishna\Creative Cloud Files\100ppi\Asset 3.png">
            <a:extLst>
              <a:ext uri="{FF2B5EF4-FFF2-40B4-BE49-F238E27FC236}">
                <a16:creationId xmlns:a16="http://schemas.microsoft.com/office/drawing/2014/main" xmlns="" id="{4F4E51DE-388C-4C8B-9AF7-9D1706E5C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6058" y="3537043"/>
            <a:ext cx="1225626" cy="12307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sivamani.krishna\Creative Cloud Files\100ppi\Asset 3.png">
            <a:extLst>
              <a:ext uri="{FF2B5EF4-FFF2-40B4-BE49-F238E27FC236}">
                <a16:creationId xmlns:a16="http://schemas.microsoft.com/office/drawing/2014/main" xmlns="" id="{E190D849-971E-4ECF-BAC2-74B8E3E611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26591" y="2503777"/>
            <a:ext cx="1190569" cy="1195558"/>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6">
            <a:extLst>
              <a:ext uri="{FF2B5EF4-FFF2-40B4-BE49-F238E27FC236}">
                <a16:creationId xmlns:a16="http://schemas.microsoft.com/office/drawing/2014/main" xmlns="" id="{6DC5FAA0-BC16-40AD-9194-F3D837F35C28}"/>
              </a:ext>
            </a:extLst>
          </p:cNvPr>
          <p:cNvSpPr>
            <a:spLocks/>
          </p:cNvSpPr>
          <p:nvPr/>
        </p:nvSpPr>
        <p:spPr bwMode="auto">
          <a:xfrm>
            <a:off x="8534441" y="2467325"/>
            <a:ext cx="1382619" cy="4041827"/>
          </a:xfrm>
          <a:custGeom>
            <a:avLst/>
            <a:gdLst>
              <a:gd name="T0" fmla="*/ 1016 w 2240"/>
              <a:gd name="T1" fmla="*/ 3359 h 6554"/>
              <a:gd name="T2" fmla="*/ 841 w 2240"/>
              <a:gd name="T3" fmla="*/ 3865 h 6554"/>
              <a:gd name="T4" fmla="*/ 821 w 2240"/>
              <a:gd name="T5" fmla="*/ 3919 h 6554"/>
              <a:gd name="T6" fmla="*/ 804 w 2240"/>
              <a:gd name="T7" fmla="*/ 3978 h 6554"/>
              <a:gd name="T8" fmla="*/ 792 w 2240"/>
              <a:gd name="T9" fmla="*/ 4043 h 6554"/>
              <a:gd name="T10" fmla="*/ 787 w 2240"/>
              <a:gd name="T11" fmla="*/ 4097 h 6554"/>
              <a:gd name="T12" fmla="*/ 785 w 2240"/>
              <a:gd name="T13" fmla="*/ 4152 h 6554"/>
              <a:gd name="T14" fmla="*/ 790 w 2240"/>
              <a:gd name="T15" fmla="*/ 4225 h 6554"/>
              <a:gd name="T16" fmla="*/ 823 w 2240"/>
              <a:gd name="T17" fmla="*/ 4370 h 6554"/>
              <a:gd name="T18" fmla="*/ 848 w 2240"/>
              <a:gd name="T19" fmla="*/ 4433 h 6554"/>
              <a:gd name="T20" fmla="*/ 880 w 2240"/>
              <a:gd name="T21" fmla="*/ 4494 h 6554"/>
              <a:gd name="T22" fmla="*/ 962 w 2240"/>
              <a:gd name="T23" fmla="*/ 4609 h 6554"/>
              <a:gd name="T24" fmla="*/ 720 w 2240"/>
              <a:gd name="T25" fmla="*/ 5128 h 6554"/>
              <a:gd name="T26" fmla="*/ 217 w 2240"/>
              <a:gd name="T27" fmla="*/ 5355 h 6554"/>
              <a:gd name="T28" fmla="*/ 179 w 2240"/>
              <a:gd name="T29" fmla="*/ 5399 h 6554"/>
              <a:gd name="T30" fmla="*/ 144 w 2240"/>
              <a:gd name="T31" fmla="*/ 5447 h 6554"/>
              <a:gd name="T32" fmla="*/ 113 w 2240"/>
              <a:gd name="T33" fmla="*/ 5498 h 6554"/>
              <a:gd name="T34" fmla="*/ 86 w 2240"/>
              <a:gd name="T35" fmla="*/ 5553 h 6554"/>
              <a:gd name="T36" fmla="*/ 63 w 2240"/>
              <a:gd name="T37" fmla="*/ 5612 h 6554"/>
              <a:gd name="T38" fmla="*/ 45 w 2240"/>
              <a:gd name="T39" fmla="*/ 5674 h 6554"/>
              <a:gd name="T40" fmla="*/ 32 w 2240"/>
              <a:gd name="T41" fmla="*/ 5738 h 6554"/>
              <a:gd name="T42" fmla="*/ 27 w 2240"/>
              <a:gd name="T43" fmla="*/ 5786 h 6554"/>
              <a:gd name="T44" fmla="*/ 26 w 2240"/>
              <a:gd name="T45" fmla="*/ 5849 h 6554"/>
              <a:gd name="T46" fmla="*/ 30 w 2240"/>
              <a:gd name="T47" fmla="*/ 5922 h 6554"/>
              <a:gd name="T48" fmla="*/ 58 w 2240"/>
              <a:gd name="T49" fmla="*/ 6051 h 6554"/>
              <a:gd name="T50" fmla="*/ 83 w 2240"/>
              <a:gd name="T51" fmla="*/ 6120 h 6554"/>
              <a:gd name="T52" fmla="*/ 115 w 2240"/>
              <a:gd name="T53" fmla="*/ 6185 h 6554"/>
              <a:gd name="T54" fmla="*/ 154 w 2240"/>
              <a:gd name="T55" fmla="*/ 6246 h 6554"/>
              <a:gd name="T56" fmla="*/ 197 w 2240"/>
              <a:gd name="T57" fmla="*/ 6302 h 6554"/>
              <a:gd name="T58" fmla="*/ 245 w 2240"/>
              <a:gd name="T59" fmla="*/ 6352 h 6554"/>
              <a:gd name="T60" fmla="*/ 1261 w 2240"/>
              <a:gd name="T61" fmla="*/ 6317 h 6554"/>
              <a:gd name="T62" fmla="*/ 1395 w 2240"/>
              <a:gd name="T63" fmla="*/ 6106 h 6554"/>
              <a:gd name="T64" fmla="*/ 1418 w 2240"/>
              <a:gd name="T65" fmla="*/ 6042 h 6554"/>
              <a:gd name="T66" fmla="*/ 1434 w 2240"/>
              <a:gd name="T67" fmla="*/ 5977 h 6554"/>
              <a:gd name="T68" fmla="*/ 1444 w 2240"/>
              <a:gd name="T69" fmla="*/ 5912 h 6554"/>
              <a:gd name="T70" fmla="*/ 1447 w 2240"/>
              <a:gd name="T71" fmla="*/ 5864 h 6554"/>
              <a:gd name="T72" fmla="*/ 1447 w 2240"/>
              <a:gd name="T73" fmla="*/ 5813 h 6554"/>
              <a:gd name="T74" fmla="*/ 1441 w 2240"/>
              <a:gd name="T75" fmla="*/ 5745 h 6554"/>
              <a:gd name="T76" fmla="*/ 1408 w 2240"/>
              <a:gd name="T77" fmla="*/ 5607 h 6554"/>
              <a:gd name="T78" fmla="*/ 1383 w 2240"/>
              <a:gd name="T79" fmla="*/ 5543 h 6554"/>
              <a:gd name="T80" fmla="*/ 1352 w 2240"/>
              <a:gd name="T81" fmla="*/ 5484 h 6554"/>
              <a:gd name="T82" fmla="*/ 1512 w 2240"/>
              <a:gd name="T83" fmla="*/ 4851 h 6554"/>
              <a:gd name="T84" fmla="*/ 1675 w 2240"/>
              <a:gd name="T85" fmla="*/ 4828 h 6554"/>
              <a:gd name="T86" fmla="*/ 2166 w 2240"/>
              <a:gd name="T87" fmla="*/ 4380 h 6554"/>
              <a:gd name="T88" fmla="*/ 2195 w 2240"/>
              <a:gd name="T89" fmla="*/ 4273 h 6554"/>
              <a:gd name="T90" fmla="*/ 2205 w 2240"/>
              <a:gd name="T91" fmla="*/ 4198 h 6554"/>
              <a:gd name="T92" fmla="*/ 2207 w 2240"/>
              <a:gd name="T93" fmla="*/ 4129 h 6554"/>
              <a:gd name="T94" fmla="*/ 2202 w 2240"/>
              <a:gd name="T95" fmla="*/ 4053 h 6554"/>
              <a:gd name="T96" fmla="*/ 2189 w 2240"/>
              <a:gd name="T97" fmla="*/ 3980 h 6554"/>
              <a:gd name="T98" fmla="*/ 2169 w 2240"/>
              <a:gd name="T99" fmla="*/ 3911 h 6554"/>
              <a:gd name="T100" fmla="*/ 2144 w 2240"/>
              <a:gd name="T101" fmla="*/ 3847 h 6554"/>
              <a:gd name="T102" fmla="*/ 1261 w 2240"/>
              <a:gd name="T103" fmla="*/ 2921 h 6554"/>
              <a:gd name="T104" fmla="*/ 1226 w 2240"/>
              <a:gd name="T105" fmla="*/ 1642 h 6554"/>
              <a:gd name="T106" fmla="*/ 1438 w 2240"/>
              <a:gd name="T107" fmla="*/ 35 h 6554"/>
              <a:gd name="T108" fmla="*/ 1007 w 2240"/>
              <a:gd name="T109" fmla="*/ 1544 h 6554"/>
              <a:gd name="T110" fmla="*/ 736 w 2240"/>
              <a:gd name="T111" fmla="*/ 3150 h 6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40" h="6554">
                <a:moveTo>
                  <a:pt x="736" y="3150"/>
                </a:moveTo>
                <a:cubicBezTo>
                  <a:pt x="738" y="3150"/>
                  <a:pt x="738" y="3150"/>
                  <a:pt x="738" y="3150"/>
                </a:cubicBezTo>
                <a:cubicBezTo>
                  <a:pt x="851" y="3150"/>
                  <a:pt x="953" y="3218"/>
                  <a:pt x="999" y="3321"/>
                </a:cubicBezTo>
                <a:cubicBezTo>
                  <a:pt x="1016" y="3359"/>
                  <a:pt x="1016" y="3359"/>
                  <a:pt x="1016" y="3359"/>
                </a:cubicBezTo>
                <a:cubicBezTo>
                  <a:pt x="1061" y="3460"/>
                  <a:pt x="1046" y="3579"/>
                  <a:pt x="971" y="3661"/>
                </a:cubicBezTo>
                <a:cubicBezTo>
                  <a:pt x="923" y="3714"/>
                  <a:pt x="882" y="3775"/>
                  <a:pt x="852" y="3841"/>
                </a:cubicBezTo>
                <a:cubicBezTo>
                  <a:pt x="851" y="3841"/>
                  <a:pt x="851" y="3842"/>
                  <a:pt x="851" y="3843"/>
                </a:cubicBezTo>
                <a:cubicBezTo>
                  <a:pt x="847" y="3850"/>
                  <a:pt x="844" y="3857"/>
                  <a:pt x="841" y="3865"/>
                </a:cubicBezTo>
                <a:cubicBezTo>
                  <a:pt x="840" y="3868"/>
                  <a:pt x="838" y="3871"/>
                  <a:pt x="837" y="3873"/>
                </a:cubicBezTo>
                <a:cubicBezTo>
                  <a:pt x="835" y="3879"/>
                  <a:pt x="833" y="3885"/>
                  <a:pt x="830" y="3891"/>
                </a:cubicBezTo>
                <a:cubicBezTo>
                  <a:pt x="829" y="3896"/>
                  <a:pt x="827" y="3900"/>
                  <a:pt x="825" y="3905"/>
                </a:cubicBezTo>
                <a:cubicBezTo>
                  <a:pt x="824" y="3909"/>
                  <a:pt x="822" y="3914"/>
                  <a:pt x="821" y="3919"/>
                </a:cubicBezTo>
                <a:cubicBezTo>
                  <a:pt x="819" y="3925"/>
                  <a:pt x="817" y="3931"/>
                  <a:pt x="815" y="3937"/>
                </a:cubicBezTo>
                <a:cubicBezTo>
                  <a:pt x="814" y="3940"/>
                  <a:pt x="813" y="3944"/>
                  <a:pt x="812" y="3948"/>
                </a:cubicBezTo>
                <a:cubicBezTo>
                  <a:pt x="810" y="3955"/>
                  <a:pt x="808" y="3962"/>
                  <a:pt x="806" y="3969"/>
                </a:cubicBezTo>
                <a:cubicBezTo>
                  <a:pt x="805" y="3972"/>
                  <a:pt x="805" y="3975"/>
                  <a:pt x="804" y="3978"/>
                </a:cubicBezTo>
                <a:cubicBezTo>
                  <a:pt x="802" y="3986"/>
                  <a:pt x="800" y="3994"/>
                  <a:pt x="799" y="4002"/>
                </a:cubicBezTo>
                <a:cubicBezTo>
                  <a:pt x="798" y="4005"/>
                  <a:pt x="798" y="4007"/>
                  <a:pt x="797" y="4010"/>
                </a:cubicBezTo>
                <a:cubicBezTo>
                  <a:pt x="796" y="4018"/>
                  <a:pt x="794" y="4026"/>
                  <a:pt x="793" y="4035"/>
                </a:cubicBezTo>
                <a:cubicBezTo>
                  <a:pt x="793" y="4037"/>
                  <a:pt x="792" y="4040"/>
                  <a:pt x="792" y="4043"/>
                </a:cubicBezTo>
                <a:cubicBezTo>
                  <a:pt x="791" y="4051"/>
                  <a:pt x="790" y="4059"/>
                  <a:pt x="789" y="4067"/>
                </a:cubicBezTo>
                <a:cubicBezTo>
                  <a:pt x="789" y="4070"/>
                  <a:pt x="788" y="4074"/>
                  <a:pt x="788" y="4077"/>
                </a:cubicBezTo>
                <a:cubicBezTo>
                  <a:pt x="788" y="4080"/>
                  <a:pt x="787" y="4084"/>
                  <a:pt x="787" y="4087"/>
                </a:cubicBezTo>
                <a:cubicBezTo>
                  <a:pt x="787" y="4090"/>
                  <a:pt x="787" y="4094"/>
                  <a:pt x="787" y="4097"/>
                </a:cubicBezTo>
                <a:cubicBezTo>
                  <a:pt x="786" y="4103"/>
                  <a:pt x="786" y="4109"/>
                  <a:pt x="786" y="4115"/>
                </a:cubicBezTo>
                <a:cubicBezTo>
                  <a:pt x="786" y="4121"/>
                  <a:pt x="785" y="4126"/>
                  <a:pt x="785" y="4132"/>
                </a:cubicBezTo>
                <a:cubicBezTo>
                  <a:pt x="785" y="4135"/>
                  <a:pt x="785" y="4138"/>
                  <a:pt x="785" y="4140"/>
                </a:cubicBezTo>
                <a:cubicBezTo>
                  <a:pt x="785" y="4144"/>
                  <a:pt x="785" y="4148"/>
                  <a:pt x="785" y="4152"/>
                </a:cubicBezTo>
                <a:cubicBezTo>
                  <a:pt x="785" y="4157"/>
                  <a:pt x="786" y="4162"/>
                  <a:pt x="786" y="4166"/>
                </a:cubicBezTo>
                <a:cubicBezTo>
                  <a:pt x="786" y="4174"/>
                  <a:pt x="786" y="4181"/>
                  <a:pt x="787" y="4188"/>
                </a:cubicBezTo>
                <a:cubicBezTo>
                  <a:pt x="787" y="4192"/>
                  <a:pt x="787" y="4197"/>
                  <a:pt x="788" y="4201"/>
                </a:cubicBezTo>
                <a:cubicBezTo>
                  <a:pt x="788" y="4209"/>
                  <a:pt x="789" y="4217"/>
                  <a:pt x="790" y="4225"/>
                </a:cubicBezTo>
                <a:cubicBezTo>
                  <a:pt x="791" y="4228"/>
                  <a:pt x="791" y="4232"/>
                  <a:pt x="791" y="4235"/>
                </a:cubicBezTo>
                <a:cubicBezTo>
                  <a:pt x="793" y="4245"/>
                  <a:pt x="794" y="4254"/>
                  <a:pt x="796" y="4264"/>
                </a:cubicBezTo>
                <a:cubicBezTo>
                  <a:pt x="796" y="4266"/>
                  <a:pt x="796" y="4267"/>
                  <a:pt x="797" y="4268"/>
                </a:cubicBezTo>
                <a:cubicBezTo>
                  <a:pt x="803" y="4303"/>
                  <a:pt x="812" y="4337"/>
                  <a:pt x="823" y="4370"/>
                </a:cubicBezTo>
                <a:cubicBezTo>
                  <a:pt x="823" y="4370"/>
                  <a:pt x="823" y="4370"/>
                  <a:pt x="823" y="4370"/>
                </a:cubicBezTo>
                <a:cubicBezTo>
                  <a:pt x="827" y="4381"/>
                  <a:pt x="831" y="4391"/>
                  <a:pt x="835" y="4402"/>
                </a:cubicBezTo>
                <a:cubicBezTo>
                  <a:pt x="835" y="4402"/>
                  <a:pt x="836" y="4403"/>
                  <a:pt x="836" y="4404"/>
                </a:cubicBezTo>
                <a:cubicBezTo>
                  <a:pt x="840" y="4414"/>
                  <a:pt x="844" y="4423"/>
                  <a:pt x="848" y="4433"/>
                </a:cubicBezTo>
                <a:cubicBezTo>
                  <a:pt x="849" y="4434"/>
                  <a:pt x="849" y="4435"/>
                  <a:pt x="850" y="4436"/>
                </a:cubicBezTo>
                <a:cubicBezTo>
                  <a:pt x="854" y="4445"/>
                  <a:pt x="858" y="4455"/>
                  <a:pt x="863" y="4464"/>
                </a:cubicBezTo>
                <a:cubicBezTo>
                  <a:pt x="864" y="4465"/>
                  <a:pt x="864" y="4466"/>
                  <a:pt x="865" y="4467"/>
                </a:cubicBezTo>
                <a:cubicBezTo>
                  <a:pt x="869" y="4476"/>
                  <a:pt x="874" y="4485"/>
                  <a:pt x="880" y="4494"/>
                </a:cubicBezTo>
                <a:cubicBezTo>
                  <a:pt x="880" y="4495"/>
                  <a:pt x="880" y="4495"/>
                  <a:pt x="881" y="4496"/>
                </a:cubicBezTo>
                <a:cubicBezTo>
                  <a:pt x="886" y="4506"/>
                  <a:pt x="892" y="4515"/>
                  <a:pt x="898" y="4524"/>
                </a:cubicBezTo>
                <a:cubicBezTo>
                  <a:pt x="898" y="4524"/>
                  <a:pt x="898" y="4524"/>
                  <a:pt x="898" y="4525"/>
                </a:cubicBezTo>
                <a:cubicBezTo>
                  <a:pt x="917" y="4554"/>
                  <a:pt x="938" y="4582"/>
                  <a:pt x="962" y="4609"/>
                </a:cubicBezTo>
                <a:cubicBezTo>
                  <a:pt x="965" y="4612"/>
                  <a:pt x="968" y="4616"/>
                  <a:pt x="971" y="4620"/>
                </a:cubicBezTo>
                <a:cubicBezTo>
                  <a:pt x="1041" y="4711"/>
                  <a:pt x="1055" y="4834"/>
                  <a:pt x="1007" y="4940"/>
                </a:cubicBezTo>
                <a:cubicBezTo>
                  <a:pt x="1007" y="4940"/>
                  <a:pt x="1007" y="4940"/>
                  <a:pt x="1007" y="4940"/>
                </a:cubicBezTo>
                <a:cubicBezTo>
                  <a:pt x="957" y="5054"/>
                  <a:pt x="844" y="5125"/>
                  <a:pt x="720" y="5128"/>
                </a:cubicBezTo>
                <a:cubicBezTo>
                  <a:pt x="707" y="5128"/>
                  <a:pt x="694" y="5129"/>
                  <a:pt x="681" y="5130"/>
                </a:cubicBezTo>
                <a:cubicBezTo>
                  <a:pt x="509" y="5143"/>
                  <a:pt x="353" y="5219"/>
                  <a:pt x="237" y="5334"/>
                </a:cubicBezTo>
                <a:cubicBezTo>
                  <a:pt x="236" y="5334"/>
                  <a:pt x="236" y="5335"/>
                  <a:pt x="236" y="5335"/>
                </a:cubicBezTo>
                <a:cubicBezTo>
                  <a:pt x="230" y="5341"/>
                  <a:pt x="223" y="5348"/>
                  <a:pt x="217" y="5355"/>
                </a:cubicBezTo>
                <a:cubicBezTo>
                  <a:pt x="216" y="5356"/>
                  <a:pt x="215" y="5357"/>
                  <a:pt x="214" y="5358"/>
                </a:cubicBezTo>
                <a:cubicBezTo>
                  <a:pt x="208" y="5364"/>
                  <a:pt x="203" y="5370"/>
                  <a:pt x="197" y="5377"/>
                </a:cubicBezTo>
                <a:cubicBezTo>
                  <a:pt x="196" y="5378"/>
                  <a:pt x="194" y="5380"/>
                  <a:pt x="193" y="5381"/>
                </a:cubicBezTo>
                <a:cubicBezTo>
                  <a:pt x="188" y="5387"/>
                  <a:pt x="183" y="5393"/>
                  <a:pt x="179" y="5399"/>
                </a:cubicBezTo>
                <a:cubicBezTo>
                  <a:pt x="177" y="5401"/>
                  <a:pt x="175" y="5404"/>
                  <a:pt x="173" y="5406"/>
                </a:cubicBezTo>
                <a:cubicBezTo>
                  <a:pt x="169" y="5412"/>
                  <a:pt x="165" y="5417"/>
                  <a:pt x="161" y="5422"/>
                </a:cubicBezTo>
                <a:cubicBezTo>
                  <a:pt x="159" y="5426"/>
                  <a:pt x="156" y="5429"/>
                  <a:pt x="154" y="5432"/>
                </a:cubicBezTo>
                <a:cubicBezTo>
                  <a:pt x="151" y="5437"/>
                  <a:pt x="147" y="5442"/>
                  <a:pt x="144" y="5447"/>
                </a:cubicBezTo>
                <a:cubicBezTo>
                  <a:pt x="142" y="5450"/>
                  <a:pt x="139" y="5454"/>
                  <a:pt x="136" y="5458"/>
                </a:cubicBezTo>
                <a:cubicBezTo>
                  <a:pt x="134" y="5463"/>
                  <a:pt x="131" y="5467"/>
                  <a:pt x="128" y="5472"/>
                </a:cubicBezTo>
                <a:cubicBezTo>
                  <a:pt x="125" y="5476"/>
                  <a:pt x="123" y="5481"/>
                  <a:pt x="120" y="5485"/>
                </a:cubicBezTo>
                <a:cubicBezTo>
                  <a:pt x="118" y="5490"/>
                  <a:pt x="115" y="5494"/>
                  <a:pt x="113" y="5498"/>
                </a:cubicBezTo>
                <a:cubicBezTo>
                  <a:pt x="110" y="5503"/>
                  <a:pt x="107" y="5508"/>
                  <a:pt x="105" y="5513"/>
                </a:cubicBezTo>
                <a:cubicBezTo>
                  <a:pt x="103" y="5517"/>
                  <a:pt x="101" y="5521"/>
                  <a:pt x="99" y="5525"/>
                </a:cubicBezTo>
                <a:cubicBezTo>
                  <a:pt x="96" y="5531"/>
                  <a:pt x="93" y="5536"/>
                  <a:pt x="91" y="5541"/>
                </a:cubicBezTo>
                <a:cubicBezTo>
                  <a:pt x="89" y="5545"/>
                  <a:pt x="87" y="5549"/>
                  <a:pt x="86" y="5553"/>
                </a:cubicBezTo>
                <a:cubicBezTo>
                  <a:pt x="83" y="5559"/>
                  <a:pt x="81" y="5565"/>
                  <a:pt x="78" y="5570"/>
                </a:cubicBezTo>
                <a:cubicBezTo>
                  <a:pt x="77" y="5574"/>
                  <a:pt x="75" y="5578"/>
                  <a:pt x="74" y="5582"/>
                </a:cubicBezTo>
                <a:cubicBezTo>
                  <a:pt x="71" y="5588"/>
                  <a:pt x="69" y="5594"/>
                  <a:pt x="67" y="5600"/>
                </a:cubicBezTo>
                <a:cubicBezTo>
                  <a:pt x="65" y="5604"/>
                  <a:pt x="64" y="5608"/>
                  <a:pt x="63" y="5612"/>
                </a:cubicBezTo>
                <a:cubicBezTo>
                  <a:pt x="61" y="5618"/>
                  <a:pt x="59" y="5624"/>
                  <a:pt x="57" y="5630"/>
                </a:cubicBezTo>
                <a:cubicBezTo>
                  <a:pt x="55" y="5634"/>
                  <a:pt x="54" y="5638"/>
                  <a:pt x="53" y="5642"/>
                </a:cubicBezTo>
                <a:cubicBezTo>
                  <a:pt x="51" y="5648"/>
                  <a:pt x="50" y="5654"/>
                  <a:pt x="48" y="5660"/>
                </a:cubicBezTo>
                <a:cubicBezTo>
                  <a:pt x="47" y="5665"/>
                  <a:pt x="46" y="5669"/>
                  <a:pt x="45" y="5674"/>
                </a:cubicBezTo>
                <a:cubicBezTo>
                  <a:pt x="43" y="5679"/>
                  <a:pt x="42" y="5685"/>
                  <a:pt x="41" y="5691"/>
                </a:cubicBezTo>
                <a:cubicBezTo>
                  <a:pt x="40" y="5696"/>
                  <a:pt x="39" y="5701"/>
                  <a:pt x="38" y="5706"/>
                </a:cubicBezTo>
                <a:cubicBezTo>
                  <a:pt x="37" y="5711"/>
                  <a:pt x="36" y="5717"/>
                  <a:pt x="35" y="5723"/>
                </a:cubicBezTo>
                <a:cubicBezTo>
                  <a:pt x="34" y="5728"/>
                  <a:pt x="33" y="5733"/>
                  <a:pt x="32" y="5738"/>
                </a:cubicBezTo>
                <a:cubicBezTo>
                  <a:pt x="32" y="5743"/>
                  <a:pt x="31" y="5749"/>
                  <a:pt x="30" y="5754"/>
                </a:cubicBezTo>
                <a:cubicBezTo>
                  <a:pt x="30" y="5760"/>
                  <a:pt x="29" y="5766"/>
                  <a:pt x="29" y="5771"/>
                </a:cubicBezTo>
                <a:cubicBezTo>
                  <a:pt x="28" y="5775"/>
                  <a:pt x="28" y="5778"/>
                  <a:pt x="28" y="5781"/>
                </a:cubicBezTo>
                <a:cubicBezTo>
                  <a:pt x="27" y="5783"/>
                  <a:pt x="27" y="5784"/>
                  <a:pt x="27" y="5786"/>
                </a:cubicBezTo>
                <a:cubicBezTo>
                  <a:pt x="27" y="5788"/>
                  <a:pt x="27" y="5790"/>
                  <a:pt x="27" y="5792"/>
                </a:cubicBezTo>
                <a:cubicBezTo>
                  <a:pt x="26" y="5798"/>
                  <a:pt x="26" y="5804"/>
                  <a:pt x="26" y="5810"/>
                </a:cubicBezTo>
                <a:cubicBezTo>
                  <a:pt x="26" y="5815"/>
                  <a:pt x="26" y="5821"/>
                  <a:pt x="25" y="5826"/>
                </a:cubicBezTo>
                <a:cubicBezTo>
                  <a:pt x="25" y="5834"/>
                  <a:pt x="25" y="5841"/>
                  <a:pt x="26" y="5849"/>
                </a:cubicBezTo>
                <a:cubicBezTo>
                  <a:pt x="26" y="5854"/>
                  <a:pt x="26" y="5860"/>
                  <a:pt x="26" y="5866"/>
                </a:cubicBezTo>
                <a:cubicBezTo>
                  <a:pt x="26" y="5873"/>
                  <a:pt x="27" y="5879"/>
                  <a:pt x="27" y="5886"/>
                </a:cubicBezTo>
                <a:cubicBezTo>
                  <a:pt x="27" y="5892"/>
                  <a:pt x="28" y="5899"/>
                  <a:pt x="28" y="5905"/>
                </a:cubicBezTo>
                <a:cubicBezTo>
                  <a:pt x="29" y="5911"/>
                  <a:pt x="30" y="5916"/>
                  <a:pt x="30" y="5922"/>
                </a:cubicBezTo>
                <a:cubicBezTo>
                  <a:pt x="31" y="5929"/>
                  <a:pt x="32" y="5936"/>
                  <a:pt x="33" y="5943"/>
                </a:cubicBezTo>
                <a:cubicBezTo>
                  <a:pt x="33" y="5946"/>
                  <a:pt x="34" y="5949"/>
                  <a:pt x="34" y="5952"/>
                </a:cubicBezTo>
                <a:cubicBezTo>
                  <a:pt x="40" y="5984"/>
                  <a:pt x="47" y="6016"/>
                  <a:pt x="57" y="6047"/>
                </a:cubicBezTo>
                <a:cubicBezTo>
                  <a:pt x="57" y="6049"/>
                  <a:pt x="57" y="6050"/>
                  <a:pt x="58" y="6051"/>
                </a:cubicBezTo>
                <a:cubicBezTo>
                  <a:pt x="61" y="6060"/>
                  <a:pt x="64" y="6070"/>
                  <a:pt x="67" y="6079"/>
                </a:cubicBezTo>
                <a:cubicBezTo>
                  <a:pt x="68" y="6081"/>
                  <a:pt x="69" y="6084"/>
                  <a:pt x="70" y="6086"/>
                </a:cubicBezTo>
                <a:cubicBezTo>
                  <a:pt x="73" y="6095"/>
                  <a:pt x="77" y="6104"/>
                  <a:pt x="80" y="6113"/>
                </a:cubicBezTo>
                <a:cubicBezTo>
                  <a:pt x="81" y="6115"/>
                  <a:pt x="82" y="6117"/>
                  <a:pt x="83" y="6120"/>
                </a:cubicBezTo>
                <a:cubicBezTo>
                  <a:pt x="87" y="6128"/>
                  <a:pt x="91" y="6137"/>
                  <a:pt x="95" y="6146"/>
                </a:cubicBezTo>
                <a:cubicBezTo>
                  <a:pt x="96" y="6148"/>
                  <a:pt x="97" y="6150"/>
                  <a:pt x="98" y="6153"/>
                </a:cubicBezTo>
                <a:cubicBezTo>
                  <a:pt x="103" y="6161"/>
                  <a:pt x="107" y="6170"/>
                  <a:pt x="112" y="6178"/>
                </a:cubicBezTo>
                <a:cubicBezTo>
                  <a:pt x="113" y="6180"/>
                  <a:pt x="114" y="6182"/>
                  <a:pt x="115" y="6185"/>
                </a:cubicBezTo>
                <a:cubicBezTo>
                  <a:pt x="120" y="6193"/>
                  <a:pt x="125" y="6201"/>
                  <a:pt x="130" y="6209"/>
                </a:cubicBezTo>
                <a:cubicBezTo>
                  <a:pt x="131" y="6211"/>
                  <a:pt x="132" y="6214"/>
                  <a:pt x="134" y="6216"/>
                </a:cubicBezTo>
                <a:cubicBezTo>
                  <a:pt x="139" y="6224"/>
                  <a:pt x="144" y="6232"/>
                  <a:pt x="150" y="6240"/>
                </a:cubicBezTo>
                <a:cubicBezTo>
                  <a:pt x="151" y="6242"/>
                  <a:pt x="152" y="6244"/>
                  <a:pt x="154" y="6246"/>
                </a:cubicBezTo>
                <a:cubicBezTo>
                  <a:pt x="159" y="6254"/>
                  <a:pt x="165" y="6261"/>
                  <a:pt x="171" y="6269"/>
                </a:cubicBezTo>
                <a:cubicBezTo>
                  <a:pt x="172" y="6271"/>
                  <a:pt x="173" y="6273"/>
                  <a:pt x="175" y="6274"/>
                </a:cubicBezTo>
                <a:cubicBezTo>
                  <a:pt x="181" y="6282"/>
                  <a:pt x="187" y="6290"/>
                  <a:pt x="194" y="6298"/>
                </a:cubicBezTo>
                <a:cubicBezTo>
                  <a:pt x="195" y="6299"/>
                  <a:pt x="196" y="6300"/>
                  <a:pt x="197" y="6302"/>
                </a:cubicBezTo>
                <a:cubicBezTo>
                  <a:pt x="204" y="6309"/>
                  <a:pt x="211" y="6317"/>
                  <a:pt x="218" y="6325"/>
                </a:cubicBezTo>
                <a:cubicBezTo>
                  <a:pt x="219" y="6326"/>
                  <a:pt x="220" y="6327"/>
                  <a:pt x="221" y="6328"/>
                </a:cubicBezTo>
                <a:cubicBezTo>
                  <a:pt x="228" y="6335"/>
                  <a:pt x="235" y="6343"/>
                  <a:pt x="243" y="6351"/>
                </a:cubicBezTo>
                <a:cubicBezTo>
                  <a:pt x="244" y="6351"/>
                  <a:pt x="244" y="6352"/>
                  <a:pt x="245" y="6352"/>
                </a:cubicBezTo>
                <a:cubicBezTo>
                  <a:pt x="253" y="6360"/>
                  <a:pt x="261" y="6368"/>
                  <a:pt x="270" y="6375"/>
                </a:cubicBezTo>
                <a:cubicBezTo>
                  <a:pt x="270" y="6375"/>
                  <a:pt x="270" y="6375"/>
                  <a:pt x="270" y="6375"/>
                </a:cubicBezTo>
                <a:cubicBezTo>
                  <a:pt x="396" y="6484"/>
                  <a:pt x="560" y="6554"/>
                  <a:pt x="739" y="6550"/>
                </a:cubicBezTo>
                <a:cubicBezTo>
                  <a:pt x="982" y="6544"/>
                  <a:pt x="1187" y="6399"/>
                  <a:pt x="1261" y="6317"/>
                </a:cubicBezTo>
                <a:cubicBezTo>
                  <a:pt x="1310" y="6264"/>
                  <a:pt x="1350" y="6204"/>
                  <a:pt x="1381" y="6138"/>
                </a:cubicBezTo>
                <a:cubicBezTo>
                  <a:pt x="1381" y="6137"/>
                  <a:pt x="1382" y="6137"/>
                  <a:pt x="1382" y="6136"/>
                </a:cubicBezTo>
                <a:cubicBezTo>
                  <a:pt x="1385" y="6129"/>
                  <a:pt x="1389" y="6121"/>
                  <a:pt x="1392" y="6114"/>
                </a:cubicBezTo>
                <a:cubicBezTo>
                  <a:pt x="1393" y="6111"/>
                  <a:pt x="1394" y="6108"/>
                  <a:pt x="1395" y="6106"/>
                </a:cubicBezTo>
                <a:cubicBezTo>
                  <a:pt x="1398" y="6100"/>
                  <a:pt x="1400" y="6094"/>
                  <a:pt x="1402" y="6088"/>
                </a:cubicBezTo>
                <a:cubicBezTo>
                  <a:pt x="1404" y="6083"/>
                  <a:pt x="1406" y="6079"/>
                  <a:pt x="1407" y="6074"/>
                </a:cubicBezTo>
                <a:cubicBezTo>
                  <a:pt x="1409" y="6070"/>
                  <a:pt x="1410" y="6065"/>
                  <a:pt x="1412" y="6060"/>
                </a:cubicBezTo>
                <a:cubicBezTo>
                  <a:pt x="1414" y="6054"/>
                  <a:pt x="1416" y="6048"/>
                  <a:pt x="1418" y="6042"/>
                </a:cubicBezTo>
                <a:cubicBezTo>
                  <a:pt x="1419" y="6039"/>
                  <a:pt x="1420" y="6035"/>
                  <a:pt x="1421" y="6031"/>
                </a:cubicBezTo>
                <a:cubicBezTo>
                  <a:pt x="1423" y="6024"/>
                  <a:pt x="1425" y="6017"/>
                  <a:pt x="1427" y="6010"/>
                </a:cubicBezTo>
                <a:cubicBezTo>
                  <a:pt x="1427" y="6007"/>
                  <a:pt x="1428" y="6004"/>
                  <a:pt x="1429" y="6001"/>
                </a:cubicBezTo>
                <a:cubicBezTo>
                  <a:pt x="1431" y="5993"/>
                  <a:pt x="1432" y="5985"/>
                  <a:pt x="1434" y="5977"/>
                </a:cubicBezTo>
                <a:cubicBezTo>
                  <a:pt x="1434" y="5975"/>
                  <a:pt x="1435" y="5972"/>
                  <a:pt x="1435" y="5969"/>
                </a:cubicBezTo>
                <a:cubicBezTo>
                  <a:pt x="1437" y="5961"/>
                  <a:pt x="1438" y="5953"/>
                  <a:pt x="1440" y="5945"/>
                </a:cubicBezTo>
                <a:cubicBezTo>
                  <a:pt x="1440" y="5942"/>
                  <a:pt x="1440" y="5939"/>
                  <a:pt x="1441" y="5936"/>
                </a:cubicBezTo>
                <a:cubicBezTo>
                  <a:pt x="1442" y="5928"/>
                  <a:pt x="1443" y="5920"/>
                  <a:pt x="1444" y="5912"/>
                </a:cubicBezTo>
                <a:cubicBezTo>
                  <a:pt x="1444" y="5909"/>
                  <a:pt x="1444" y="5905"/>
                  <a:pt x="1445" y="5902"/>
                </a:cubicBezTo>
                <a:cubicBezTo>
                  <a:pt x="1445" y="5899"/>
                  <a:pt x="1445" y="5896"/>
                  <a:pt x="1446" y="5892"/>
                </a:cubicBezTo>
                <a:cubicBezTo>
                  <a:pt x="1446" y="5889"/>
                  <a:pt x="1446" y="5885"/>
                  <a:pt x="1446" y="5882"/>
                </a:cubicBezTo>
                <a:cubicBezTo>
                  <a:pt x="1446" y="5876"/>
                  <a:pt x="1447" y="5870"/>
                  <a:pt x="1447" y="5864"/>
                </a:cubicBezTo>
                <a:cubicBezTo>
                  <a:pt x="1447" y="5858"/>
                  <a:pt x="1447" y="5853"/>
                  <a:pt x="1447" y="5847"/>
                </a:cubicBezTo>
                <a:cubicBezTo>
                  <a:pt x="1447" y="5844"/>
                  <a:pt x="1448" y="5842"/>
                  <a:pt x="1448" y="5839"/>
                </a:cubicBezTo>
                <a:cubicBezTo>
                  <a:pt x="1448" y="5835"/>
                  <a:pt x="1447" y="5831"/>
                  <a:pt x="1447" y="5827"/>
                </a:cubicBezTo>
                <a:cubicBezTo>
                  <a:pt x="1447" y="5822"/>
                  <a:pt x="1447" y="5818"/>
                  <a:pt x="1447" y="5813"/>
                </a:cubicBezTo>
                <a:cubicBezTo>
                  <a:pt x="1447" y="5806"/>
                  <a:pt x="1446" y="5798"/>
                  <a:pt x="1446" y="5791"/>
                </a:cubicBezTo>
                <a:cubicBezTo>
                  <a:pt x="1445" y="5787"/>
                  <a:pt x="1445" y="5783"/>
                  <a:pt x="1445" y="5779"/>
                </a:cubicBezTo>
                <a:cubicBezTo>
                  <a:pt x="1444" y="5770"/>
                  <a:pt x="1443" y="5762"/>
                  <a:pt x="1442" y="5753"/>
                </a:cubicBezTo>
                <a:cubicBezTo>
                  <a:pt x="1442" y="5751"/>
                  <a:pt x="1442" y="5748"/>
                  <a:pt x="1441" y="5745"/>
                </a:cubicBezTo>
                <a:cubicBezTo>
                  <a:pt x="1437" y="5710"/>
                  <a:pt x="1430" y="5676"/>
                  <a:pt x="1420" y="5643"/>
                </a:cubicBezTo>
                <a:cubicBezTo>
                  <a:pt x="1420" y="5643"/>
                  <a:pt x="1420" y="5642"/>
                  <a:pt x="1420" y="5641"/>
                </a:cubicBezTo>
                <a:cubicBezTo>
                  <a:pt x="1417" y="5631"/>
                  <a:pt x="1413" y="5621"/>
                  <a:pt x="1410" y="5611"/>
                </a:cubicBezTo>
                <a:cubicBezTo>
                  <a:pt x="1409" y="5609"/>
                  <a:pt x="1409" y="5608"/>
                  <a:pt x="1408" y="5607"/>
                </a:cubicBezTo>
                <a:cubicBezTo>
                  <a:pt x="1405" y="5597"/>
                  <a:pt x="1402" y="5588"/>
                  <a:pt x="1398" y="5579"/>
                </a:cubicBezTo>
                <a:cubicBezTo>
                  <a:pt x="1398" y="5577"/>
                  <a:pt x="1397" y="5576"/>
                  <a:pt x="1396" y="5574"/>
                </a:cubicBezTo>
                <a:cubicBezTo>
                  <a:pt x="1393" y="5565"/>
                  <a:pt x="1389" y="5556"/>
                  <a:pt x="1385" y="5547"/>
                </a:cubicBezTo>
                <a:cubicBezTo>
                  <a:pt x="1384" y="5546"/>
                  <a:pt x="1384" y="5544"/>
                  <a:pt x="1383" y="5543"/>
                </a:cubicBezTo>
                <a:cubicBezTo>
                  <a:pt x="1379" y="5534"/>
                  <a:pt x="1374" y="5525"/>
                  <a:pt x="1370" y="5516"/>
                </a:cubicBezTo>
                <a:cubicBezTo>
                  <a:pt x="1369" y="5515"/>
                  <a:pt x="1369" y="5514"/>
                  <a:pt x="1368" y="5513"/>
                </a:cubicBezTo>
                <a:cubicBezTo>
                  <a:pt x="1363" y="5503"/>
                  <a:pt x="1358" y="5494"/>
                  <a:pt x="1352" y="5484"/>
                </a:cubicBezTo>
                <a:cubicBezTo>
                  <a:pt x="1352" y="5484"/>
                  <a:pt x="1352" y="5484"/>
                  <a:pt x="1352" y="5484"/>
                </a:cubicBezTo>
                <a:cubicBezTo>
                  <a:pt x="1330" y="5445"/>
                  <a:pt x="1304" y="5409"/>
                  <a:pt x="1276" y="5376"/>
                </a:cubicBezTo>
                <a:cubicBezTo>
                  <a:pt x="1207" y="5296"/>
                  <a:pt x="1182" y="5188"/>
                  <a:pt x="1208" y="5088"/>
                </a:cubicBezTo>
                <a:cubicBezTo>
                  <a:pt x="1212" y="5071"/>
                  <a:pt x="1218" y="5055"/>
                  <a:pt x="1225" y="5039"/>
                </a:cubicBezTo>
                <a:cubicBezTo>
                  <a:pt x="1276" y="4925"/>
                  <a:pt x="1388" y="4854"/>
                  <a:pt x="1512" y="4851"/>
                </a:cubicBezTo>
                <a:cubicBezTo>
                  <a:pt x="1537" y="4851"/>
                  <a:pt x="1562" y="4849"/>
                  <a:pt x="1587" y="4846"/>
                </a:cubicBezTo>
                <a:cubicBezTo>
                  <a:pt x="1593" y="4845"/>
                  <a:pt x="1599" y="4844"/>
                  <a:pt x="1605" y="4843"/>
                </a:cubicBezTo>
                <a:cubicBezTo>
                  <a:pt x="1612" y="4842"/>
                  <a:pt x="1619" y="4841"/>
                  <a:pt x="1626" y="4839"/>
                </a:cubicBezTo>
                <a:cubicBezTo>
                  <a:pt x="1642" y="4836"/>
                  <a:pt x="1659" y="4833"/>
                  <a:pt x="1675" y="4828"/>
                </a:cubicBezTo>
                <a:cubicBezTo>
                  <a:pt x="1677" y="4828"/>
                  <a:pt x="1678" y="4828"/>
                  <a:pt x="1680" y="4827"/>
                </a:cubicBezTo>
                <a:cubicBezTo>
                  <a:pt x="1893" y="4770"/>
                  <a:pt x="2067" y="4616"/>
                  <a:pt x="2152" y="4415"/>
                </a:cubicBezTo>
                <a:cubicBezTo>
                  <a:pt x="2152" y="4414"/>
                  <a:pt x="2153" y="4413"/>
                  <a:pt x="2153" y="4412"/>
                </a:cubicBezTo>
                <a:cubicBezTo>
                  <a:pt x="2157" y="4402"/>
                  <a:pt x="2162" y="4391"/>
                  <a:pt x="2166" y="4380"/>
                </a:cubicBezTo>
                <a:cubicBezTo>
                  <a:pt x="2169" y="4371"/>
                  <a:pt x="2172" y="4361"/>
                  <a:pt x="2175" y="4352"/>
                </a:cubicBezTo>
                <a:cubicBezTo>
                  <a:pt x="2178" y="4344"/>
                  <a:pt x="2180" y="4336"/>
                  <a:pt x="2182" y="4329"/>
                </a:cubicBezTo>
                <a:cubicBezTo>
                  <a:pt x="2186" y="4316"/>
                  <a:pt x="2189" y="4303"/>
                  <a:pt x="2192" y="4289"/>
                </a:cubicBezTo>
                <a:cubicBezTo>
                  <a:pt x="2193" y="4284"/>
                  <a:pt x="2194" y="4278"/>
                  <a:pt x="2195" y="4273"/>
                </a:cubicBezTo>
                <a:cubicBezTo>
                  <a:pt x="2198" y="4257"/>
                  <a:pt x="2200" y="4242"/>
                  <a:pt x="2202" y="4226"/>
                </a:cubicBezTo>
                <a:cubicBezTo>
                  <a:pt x="2202" y="4225"/>
                  <a:pt x="2203" y="4223"/>
                  <a:pt x="2203" y="4222"/>
                </a:cubicBezTo>
                <a:cubicBezTo>
                  <a:pt x="2203" y="4218"/>
                  <a:pt x="2203" y="4215"/>
                  <a:pt x="2204" y="4211"/>
                </a:cubicBezTo>
                <a:cubicBezTo>
                  <a:pt x="2204" y="4207"/>
                  <a:pt x="2205" y="4202"/>
                  <a:pt x="2205" y="4198"/>
                </a:cubicBezTo>
                <a:cubicBezTo>
                  <a:pt x="2205" y="4195"/>
                  <a:pt x="2205" y="4193"/>
                  <a:pt x="2205" y="4191"/>
                </a:cubicBezTo>
                <a:cubicBezTo>
                  <a:pt x="2206" y="4183"/>
                  <a:pt x="2206" y="4176"/>
                  <a:pt x="2207" y="4169"/>
                </a:cubicBezTo>
                <a:cubicBezTo>
                  <a:pt x="2207" y="4162"/>
                  <a:pt x="2207" y="4156"/>
                  <a:pt x="2207" y="4150"/>
                </a:cubicBezTo>
                <a:cubicBezTo>
                  <a:pt x="2207" y="4143"/>
                  <a:pt x="2207" y="4136"/>
                  <a:pt x="2207" y="4129"/>
                </a:cubicBezTo>
                <a:cubicBezTo>
                  <a:pt x="2207" y="4123"/>
                  <a:pt x="2207" y="4116"/>
                  <a:pt x="2207" y="4110"/>
                </a:cubicBezTo>
                <a:cubicBezTo>
                  <a:pt x="2206" y="4104"/>
                  <a:pt x="2206" y="4097"/>
                  <a:pt x="2205" y="4091"/>
                </a:cubicBezTo>
                <a:cubicBezTo>
                  <a:pt x="2205" y="4084"/>
                  <a:pt x="2204" y="4077"/>
                  <a:pt x="2204" y="4070"/>
                </a:cubicBezTo>
                <a:cubicBezTo>
                  <a:pt x="2203" y="4065"/>
                  <a:pt x="2203" y="4059"/>
                  <a:pt x="2202" y="4053"/>
                </a:cubicBezTo>
                <a:cubicBezTo>
                  <a:pt x="2201" y="4046"/>
                  <a:pt x="2200" y="4039"/>
                  <a:pt x="2199" y="4031"/>
                </a:cubicBezTo>
                <a:cubicBezTo>
                  <a:pt x="2198" y="4026"/>
                  <a:pt x="2197" y="4021"/>
                  <a:pt x="2196" y="4016"/>
                </a:cubicBezTo>
                <a:cubicBezTo>
                  <a:pt x="2195" y="4008"/>
                  <a:pt x="2194" y="4001"/>
                  <a:pt x="2192" y="3993"/>
                </a:cubicBezTo>
                <a:cubicBezTo>
                  <a:pt x="2191" y="3989"/>
                  <a:pt x="2190" y="3984"/>
                  <a:pt x="2189" y="3980"/>
                </a:cubicBezTo>
                <a:cubicBezTo>
                  <a:pt x="2187" y="3972"/>
                  <a:pt x="2185" y="3964"/>
                  <a:pt x="2183" y="3956"/>
                </a:cubicBezTo>
                <a:cubicBezTo>
                  <a:pt x="2182" y="3952"/>
                  <a:pt x="2181" y="3948"/>
                  <a:pt x="2180" y="3945"/>
                </a:cubicBezTo>
                <a:cubicBezTo>
                  <a:pt x="2177" y="3936"/>
                  <a:pt x="2175" y="3928"/>
                  <a:pt x="2172" y="3919"/>
                </a:cubicBezTo>
                <a:cubicBezTo>
                  <a:pt x="2171" y="3916"/>
                  <a:pt x="2170" y="3913"/>
                  <a:pt x="2169" y="3911"/>
                </a:cubicBezTo>
                <a:cubicBezTo>
                  <a:pt x="2166" y="3901"/>
                  <a:pt x="2163" y="3892"/>
                  <a:pt x="2159" y="3883"/>
                </a:cubicBezTo>
                <a:cubicBezTo>
                  <a:pt x="2159" y="3882"/>
                  <a:pt x="2158" y="3880"/>
                  <a:pt x="2157" y="3878"/>
                </a:cubicBezTo>
                <a:cubicBezTo>
                  <a:pt x="2153" y="3868"/>
                  <a:pt x="2149" y="3858"/>
                  <a:pt x="2145" y="3849"/>
                </a:cubicBezTo>
                <a:cubicBezTo>
                  <a:pt x="2144" y="3848"/>
                  <a:pt x="2144" y="3848"/>
                  <a:pt x="2144" y="3847"/>
                </a:cubicBezTo>
                <a:cubicBezTo>
                  <a:pt x="2032" y="3600"/>
                  <a:pt x="1783" y="3428"/>
                  <a:pt x="1494" y="3429"/>
                </a:cubicBezTo>
                <a:cubicBezTo>
                  <a:pt x="1381" y="3429"/>
                  <a:pt x="1279" y="3363"/>
                  <a:pt x="1233" y="3260"/>
                </a:cubicBezTo>
                <a:cubicBezTo>
                  <a:pt x="1216" y="3222"/>
                  <a:pt x="1216" y="3222"/>
                  <a:pt x="1216" y="3222"/>
                </a:cubicBezTo>
                <a:cubicBezTo>
                  <a:pt x="1171" y="3122"/>
                  <a:pt x="1187" y="3003"/>
                  <a:pt x="1261" y="2921"/>
                </a:cubicBezTo>
                <a:cubicBezTo>
                  <a:pt x="1377" y="2795"/>
                  <a:pt x="1448" y="2626"/>
                  <a:pt x="1448" y="2442"/>
                </a:cubicBezTo>
                <a:cubicBezTo>
                  <a:pt x="1448" y="2265"/>
                  <a:pt x="1383" y="2103"/>
                  <a:pt x="1276" y="1979"/>
                </a:cubicBezTo>
                <a:cubicBezTo>
                  <a:pt x="1196" y="1885"/>
                  <a:pt x="1178" y="1754"/>
                  <a:pt x="1226" y="1642"/>
                </a:cubicBezTo>
                <a:cubicBezTo>
                  <a:pt x="1226" y="1642"/>
                  <a:pt x="1226" y="1642"/>
                  <a:pt x="1226" y="1642"/>
                </a:cubicBezTo>
                <a:cubicBezTo>
                  <a:pt x="1274" y="1528"/>
                  <a:pt x="1389" y="1457"/>
                  <a:pt x="1513" y="1454"/>
                </a:cubicBezTo>
                <a:cubicBezTo>
                  <a:pt x="1526" y="1454"/>
                  <a:pt x="1539" y="1453"/>
                  <a:pt x="1553" y="1452"/>
                </a:cubicBezTo>
                <a:cubicBezTo>
                  <a:pt x="1898" y="1426"/>
                  <a:pt x="2178" y="1146"/>
                  <a:pt x="2205" y="801"/>
                </a:cubicBezTo>
                <a:cubicBezTo>
                  <a:pt x="2240" y="364"/>
                  <a:pt x="1876" y="0"/>
                  <a:pt x="1438" y="35"/>
                </a:cubicBezTo>
                <a:cubicBezTo>
                  <a:pt x="1092" y="62"/>
                  <a:pt x="812" y="344"/>
                  <a:pt x="787" y="690"/>
                </a:cubicBezTo>
                <a:cubicBezTo>
                  <a:pt x="773" y="889"/>
                  <a:pt x="840" y="1072"/>
                  <a:pt x="960" y="1210"/>
                </a:cubicBezTo>
                <a:cubicBezTo>
                  <a:pt x="1040" y="1302"/>
                  <a:pt x="1057" y="1432"/>
                  <a:pt x="1008" y="1544"/>
                </a:cubicBezTo>
                <a:cubicBezTo>
                  <a:pt x="1007" y="1544"/>
                  <a:pt x="1007" y="1544"/>
                  <a:pt x="1007" y="1544"/>
                </a:cubicBezTo>
                <a:cubicBezTo>
                  <a:pt x="957" y="1657"/>
                  <a:pt x="844" y="1728"/>
                  <a:pt x="720" y="1731"/>
                </a:cubicBezTo>
                <a:cubicBezTo>
                  <a:pt x="707" y="1731"/>
                  <a:pt x="694" y="1732"/>
                  <a:pt x="681" y="1733"/>
                </a:cubicBezTo>
                <a:cubicBezTo>
                  <a:pt x="331" y="1760"/>
                  <a:pt x="49" y="2044"/>
                  <a:pt x="27" y="2394"/>
                </a:cubicBezTo>
                <a:cubicBezTo>
                  <a:pt x="0" y="2807"/>
                  <a:pt x="329" y="3150"/>
                  <a:pt x="736" y="3150"/>
                </a:cubicBezTo>
                <a:close/>
              </a:path>
            </a:pathLst>
          </a:custGeom>
          <a:solidFill>
            <a:schemeClr val="tx2"/>
          </a:solidFill>
          <a:ln>
            <a:noFill/>
          </a:ln>
        </p:spPr>
        <p:txBody>
          <a:bodyPr vert="horz" wrap="square" lIns="182880" tIns="91440" rIns="182880" bIns="91440" numCol="1" anchor="ctr" anchorCtr="0" compatLnSpc="1">
            <a:prstTxWarp prst="textNoShape">
              <a:avLst/>
            </a:prstTxWarp>
          </a:bodyPr>
          <a:lstStyle/>
          <a:p>
            <a:endParaRPr lang="en-US"/>
          </a:p>
        </p:txBody>
      </p:sp>
      <p:sp>
        <p:nvSpPr>
          <p:cNvPr id="15" name="Oval 7">
            <a:extLst>
              <a:ext uri="{FF2B5EF4-FFF2-40B4-BE49-F238E27FC236}">
                <a16:creationId xmlns:a16="http://schemas.microsoft.com/office/drawing/2014/main" xmlns="" id="{ACB19C52-ABBE-49CA-9096-9D1BA792BB54}"/>
              </a:ext>
            </a:extLst>
          </p:cNvPr>
          <p:cNvSpPr>
            <a:spLocks noChangeArrowheads="1"/>
          </p:cNvSpPr>
          <p:nvPr/>
        </p:nvSpPr>
        <p:spPr bwMode="auto">
          <a:xfrm>
            <a:off x="8537323" y="5624988"/>
            <a:ext cx="896223" cy="895286"/>
          </a:xfrm>
          <a:prstGeom prst="ellipse">
            <a:avLst/>
          </a:prstGeom>
          <a:solidFill>
            <a:srgbClr val="FFD465"/>
          </a:solidFill>
          <a:ln>
            <a:noFill/>
          </a:ln>
        </p:spPr>
        <p:txBody>
          <a:bodyPr vert="horz" wrap="square" lIns="182880" tIns="91440" rIns="182880" bIns="91440" numCol="1" anchor="ctr" anchorCtr="0" compatLnSpc="1">
            <a:prstTxWarp prst="textNoShape">
              <a:avLst/>
            </a:prstTxWarp>
          </a:bodyPr>
          <a:lstStyle/>
          <a:p>
            <a:endParaRPr lang="en-US"/>
          </a:p>
        </p:txBody>
      </p:sp>
      <p:sp>
        <p:nvSpPr>
          <p:cNvPr id="16" name="Oval 8">
            <a:extLst>
              <a:ext uri="{FF2B5EF4-FFF2-40B4-BE49-F238E27FC236}">
                <a16:creationId xmlns:a16="http://schemas.microsoft.com/office/drawing/2014/main" xmlns="" id="{CB4D540E-F147-4D4C-8447-05963797851A}"/>
              </a:ext>
            </a:extLst>
          </p:cNvPr>
          <p:cNvSpPr>
            <a:spLocks noChangeArrowheads="1"/>
          </p:cNvSpPr>
          <p:nvPr/>
        </p:nvSpPr>
        <p:spPr bwMode="auto">
          <a:xfrm>
            <a:off x="9007648" y="4578066"/>
            <a:ext cx="895600" cy="894661"/>
          </a:xfrm>
          <a:prstGeom prst="ellipse">
            <a:avLst/>
          </a:prstGeom>
          <a:solidFill>
            <a:srgbClr val="22BDB6"/>
          </a:solidFill>
          <a:ln>
            <a:noFill/>
          </a:ln>
        </p:spPr>
        <p:txBody>
          <a:bodyPr vert="horz" wrap="square" lIns="182880" tIns="91440" rIns="182880" bIns="91440" numCol="1" anchor="ctr" anchorCtr="0" compatLnSpc="1">
            <a:prstTxWarp prst="textNoShape">
              <a:avLst/>
            </a:prstTxWarp>
          </a:bodyPr>
          <a:lstStyle/>
          <a:p>
            <a:endParaRPr lang="en-US"/>
          </a:p>
        </p:txBody>
      </p:sp>
      <p:sp>
        <p:nvSpPr>
          <p:cNvPr id="17" name="Oval 9">
            <a:extLst>
              <a:ext uri="{FF2B5EF4-FFF2-40B4-BE49-F238E27FC236}">
                <a16:creationId xmlns:a16="http://schemas.microsoft.com/office/drawing/2014/main" xmlns="" id="{B197EBEC-1E38-44EC-8727-D41C152689E1}"/>
              </a:ext>
            </a:extLst>
          </p:cNvPr>
          <p:cNvSpPr>
            <a:spLocks noChangeArrowheads="1"/>
          </p:cNvSpPr>
          <p:nvPr/>
        </p:nvSpPr>
        <p:spPr bwMode="auto">
          <a:xfrm>
            <a:off x="8540408" y="3530104"/>
            <a:ext cx="895600" cy="895286"/>
          </a:xfrm>
          <a:prstGeom prst="ellipse">
            <a:avLst/>
          </a:prstGeom>
          <a:solidFill>
            <a:srgbClr val="A472BE"/>
          </a:solidFill>
          <a:ln>
            <a:noFill/>
          </a:ln>
        </p:spPr>
        <p:txBody>
          <a:bodyPr vert="horz" wrap="square" lIns="182880" tIns="91440" rIns="182880" bIns="91440" numCol="1" anchor="ctr" anchorCtr="0" compatLnSpc="1">
            <a:prstTxWarp prst="textNoShape">
              <a:avLst/>
            </a:prstTxWarp>
          </a:bodyPr>
          <a:lstStyle/>
          <a:p>
            <a:endParaRPr lang="en-US"/>
          </a:p>
        </p:txBody>
      </p:sp>
      <p:sp>
        <p:nvSpPr>
          <p:cNvPr id="18" name="Oval 10">
            <a:extLst>
              <a:ext uri="{FF2B5EF4-FFF2-40B4-BE49-F238E27FC236}">
                <a16:creationId xmlns:a16="http://schemas.microsoft.com/office/drawing/2014/main" xmlns="" id="{EDA75322-0F9B-4775-B2C3-86CAD9931A3C}"/>
              </a:ext>
            </a:extLst>
          </p:cNvPr>
          <p:cNvSpPr>
            <a:spLocks noChangeArrowheads="1"/>
          </p:cNvSpPr>
          <p:nvPr/>
        </p:nvSpPr>
        <p:spPr bwMode="auto">
          <a:xfrm>
            <a:off x="9007648" y="2479736"/>
            <a:ext cx="895600" cy="894661"/>
          </a:xfrm>
          <a:prstGeom prst="ellipse">
            <a:avLst/>
          </a:prstGeom>
          <a:solidFill>
            <a:srgbClr val="EF4869"/>
          </a:solidFill>
          <a:ln>
            <a:noFill/>
          </a:ln>
        </p:spPr>
        <p:txBody>
          <a:bodyPr vert="horz" wrap="square" lIns="182880" tIns="91440" rIns="182880" bIns="91440" numCol="1" anchor="ctr" anchorCtr="0" compatLnSpc="1">
            <a:prstTxWarp prst="textNoShape">
              <a:avLst/>
            </a:prstTxWarp>
          </a:bodyPr>
          <a:lstStyle/>
          <a:p>
            <a:endParaRPr lang="en-US"/>
          </a:p>
        </p:txBody>
      </p:sp>
      <p:sp>
        <p:nvSpPr>
          <p:cNvPr id="19" name="Oval 11">
            <a:extLst>
              <a:ext uri="{FF2B5EF4-FFF2-40B4-BE49-F238E27FC236}">
                <a16:creationId xmlns:a16="http://schemas.microsoft.com/office/drawing/2014/main" xmlns="" id="{98473031-EC2F-4D7D-9D46-3CFD9C0E73B1}"/>
              </a:ext>
            </a:extLst>
          </p:cNvPr>
          <p:cNvSpPr>
            <a:spLocks noChangeArrowheads="1"/>
          </p:cNvSpPr>
          <p:nvPr/>
        </p:nvSpPr>
        <p:spPr bwMode="auto">
          <a:xfrm>
            <a:off x="8657416" y="5743872"/>
            <a:ext cx="648469" cy="648160"/>
          </a:xfrm>
          <a:prstGeom prst="ellipse">
            <a:avLst/>
          </a:prstGeom>
          <a:solidFill>
            <a:srgbClr val="FFFFFF"/>
          </a:soli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ctr" anchorCtr="0" compatLnSpc="1">
            <a:prstTxWarp prst="textNoShape">
              <a:avLst/>
            </a:prstTxWarp>
          </a:bodyPr>
          <a:lstStyle/>
          <a:p>
            <a:endParaRPr lang="en-US"/>
          </a:p>
        </p:txBody>
      </p:sp>
      <p:sp>
        <p:nvSpPr>
          <p:cNvPr id="20" name="Oval 12">
            <a:extLst>
              <a:ext uri="{FF2B5EF4-FFF2-40B4-BE49-F238E27FC236}">
                <a16:creationId xmlns:a16="http://schemas.microsoft.com/office/drawing/2014/main" xmlns="" id="{3F7793CC-C317-41FD-8F9E-B084A2FA2452}"/>
              </a:ext>
            </a:extLst>
          </p:cNvPr>
          <p:cNvSpPr>
            <a:spLocks noChangeArrowheads="1"/>
          </p:cNvSpPr>
          <p:nvPr/>
        </p:nvSpPr>
        <p:spPr bwMode="auto">
          <a:xfrm>
            <a:off x="9133902" y="4696587"/>
            <a:ext cx="648469" cy="648160"/>
          </a:xfrm>
          <a:prstGeom prst="ellipse">
            <a:avLst/>
          </a:prstGeom>
          <a:solidFill>
            <a:srgbClr val="FFFFFF"/>
          </a:soli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ctr" anchorCtr="0" compatLnSpc="1">
            <a:prstTxWarp prst="textNoShape">
              <a:avLst/>
            </a:prstTxWarp>
          </a:bodyPr>
          <a:lstStyle/>
          <a:p>
            <a:endParaRPr lang="en-US"/>
          </a:p>
        </p:txBody>
      </p:sp>
      <p:sp>
        <p:nvSpPr>
          <p:cNvPr id="21" name="Oval 13">
            <a:extLst>
              <a:ext uri="{FF2B5EF4-FFF2-40B4-BE49-F238E27FC236}">
                <a16:creationId xmlns:a16="http://schemas.microsoft.com/office/drawing/2014/main" xmlns="" id="{F8421FE9-1E22-4075-911A-52DAC7FA54CE}"/>
              </a:ext>
            </a:extLst>
          </p:cNvPr>
          <p:cNvSpPr>
            <a:spLocks noChangeArrowheads="1"/>
          </p:cNvSpPr>
          <p:nvPr/>
        </p:nvSpPr>
        <p:spPr bwMode="auto">
          <a:xfrm>
            <a:off x="8666662" y="3648990"/>
            <a:ext cx="648469" cy="648160"/>
          </a:xfrm>
          <a:prstGeom prst="ellipse">
            <a:avLst/>
          </a:prstGeom>
          <a:solidFill>
            <a:srgbClr val="FFFFFF"/>
          </a:soli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ctr"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xmlns="" id="{1AF9F2A7-68EA-4464-B338-AC6C461F119E}"/>
              </a:ext>
            </a:extLst>
          </p:cNvPr>
          <p:cNvSpPr>
            <a:spLocks/>
          </p:cNvSpPr>
          <p:nvPr/>
        </p:nvSpPr>
        <p:spPr bwMode="auto">
          <a:xfrm>
            <a:off x="9133902" y="2601701"/>
            <a:ext cx="648469" cy="648160"/>
          </a:xfrm>
          <a:custGeom>
            <a:avLst/>
            <a:gdLst>
              <a:gd name="T0" fmla="*/ 860 w 1051"/>
              <a:gd name="T1" fmla="*/ 120 h 1051"/>
              <a:gd name="T2" fmla="*/ 525 w 1051"/>
              <a:gd name="T3" fmla="*/ 0 h 1051"/>
              <a:gd name="T4" fmla="*/ 525 w 1051"/>
              <a:gd name="T5" fmla="*/ 0 h 1051"/>
              <a:gd name="T6" fmla="*/ 525 w 1051"/>
              <a:gd name="T7" fmla="*/ 0 h 1051"/>
              <a:gd name="T8" fmla="*/ 191 w 1051"/>
              <a:gd name="T9" fmla="*/ 120 h 1051"/>
              <a:gd name="T10" fmla="*/ 0 w 1051"/>
              <a:gd name="T11" fmla="*/ 525 h 1051"/>
              <a:gd name="T12" fmla="*/ 525 w 1051"/>
              <a:gd name="T13" fmla="*/ 1051 h 1051"/>
              <a:gd name="T14" fmla="*/ 1051 w 1051"/>
              <a:gd name="T15" fmla="*/ 525 h 1051"/>
              <a:gd name="T16" fmla="*/ 860 w 1051"/>
              <a:gd name="T17" fmla="*/ 120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1" h="1051">
                <a:moveTo>
                  <a:pt x="860" y="120"/>
                </a:moveTo>
                <a:cubicBezTo>
                  <a:pt x="769" y="45"/>
                  <a:pt x="652" y="0"/>
                  <a:pt x="525" y="0"/>
                </a:cubicBezTo>
                <a:cubicBezTo>
                  <a:pt x="525" y="0"/>
                  <a:pt x="525" y="0"/>
                  <a:pt x="525" y="0"/>
                </a:cubicBezTo>
                <a:cubicBezTo>
                  <a:pt x="525" y="0"/>
                  <a:pt x="525" y="0"/>
                  <a:pt x="525" y="0"/>
                </a:cubicBezTo>
                <a:cubicBezTo>
                  <a:pt x="398" y="0"/>
                  <a:pt x="282" y="45"/>
                  <a:pt x="191" y="120"/>
                </a:cubicBezTo>
                <a:cubicBezTo>
                  <a:pt x="74" y="216"/>
                  <a:pt x="0" y="362"/>
                  <a:pt x="0" y="525"/>
                </a:cubicBezTo>
                <a:cubicBezTo>
                  <a:pt x="0" y="815"/>
                  <a:pt x="235" y="1051"/>
                  <a:pt x="525" y="1051"/>
                </a:cubicBezTo>
                <a:cubicBezTo>
                  <a:pt x="815" y="1051"/>
                  <a:pt x="1051" y="815"/>
                  <a:pt x="1051" y="525"/>
                </a:cubicBezTo>
                <a:cubicBezTo>
                  <a:pt x="1051" y="362"/>
                  <a:pt x="976" y="216"/>
                  <a:pt x="860" y="120"/>
                </a:cubicBezTo>
                <a:close/>
              </a:path>
            </a:pathLst>
          </a:custGeom>
          <a:solidFill>
            <a:srgbClr val="FFFFFF"/>
          </a:soli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ctr" anchorCtr="0" compatLnSpc="1">
            <a:prstTxWarp prst="textNoShape">
              <a:avLst/>
            </a:prstTxWarp>
          </a:bodyPr>
          <a:lstStyle/>
          <a:p>
            <a:endParaRPr lang="en-US"/>
          </a:p>
        </p:txBody>
      </p:sp>
      <p:sp>
        <p:nvSpPr>
          <p:cNvPr id="23" name="Isosceles Triangle 22">
            <a:extLst>
              <a:ext uri="{FF2B5EF4-FFF2-40B4-BE49-F238E27FC236}">
                <a16:creationId xmlns:a16="http://schemas.microsoft.com/office/drawing/2014/main" xmlns="" id="{C5C0371A-2C2E-43F0-9038-899DFCA208FC}"/>
              </a:ext>
            </a:extLst>
          </p:cNvPr>
          <p:cNvSpPr/>
          <p:nvPr/>
        </p:nvSpPr>
        <p:spPr>
          <a:xfrm rot="16200000">
            <a:off x="8762933" y="2881153"/>
            <a:ext cx="198278" cy="91830"/>
          </a:xfrm>
          <a:prstGeom prst="triangle">
            <a:avLst/>
          </a:prstGeom>
          <a:solidFill>
            <a:srgbClr val="EF4869"/>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24" name="Rounded Rectangle 331">
            <a:extLst>
              <a:ext uri="{FF2B5EF4-FFF2-40B4-BE49-F238E27FC236}">
                <a16:creationId xmlns:a16="http://schemas.microsoft.com/office/drawing/2014/main" xmlns="" id="{B88C3A47-717F-495B-B59E-4390980186AE}"/>
              </a:ext>
            </a:extLst>
          </p:cNvPr>
          <p:cNvSpPr/>
          <p:nvPr/>
        </p:nvSpPr>
        <p:spPr>
          <a:xfrm>
            <a:off x="9786600" y="3420995"/>
            <a:ext cx="6684399" cy="1113512"/>
          </a:xfrm>
          <a:prstGeom prst="roundRect">
            <a:avLst>
              <a:gd name="adj" fmla="val 50000"/>
            </a:avLst>
          </a:prstGeom>
          <a:noFill/>
          <a:ln w="6350">
            <a:gradFill flip="none" rotWithShape="1">
              <a:gsLst>
                <a:gs pos="0">
                  <a:srgbClr val="A472BE"/>
                </a:gs>
                <a:gs pos="50000">
                  <a:srgbClr val="A472BE"/>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25" name="Rounded Rectangle 332">
            <a:extLst>
              <a:ext uri="{FF2B5EF4-FFF2-40B4-BE49-F238E27FC236}">
                <a16:creationId xmlns:a16="http://schemas.microsoft.com/office/drawing/2014/main" xmlns="" id="{C935B030-38CB-46A2-9536-A74E0AD7FE5E}"/>
              </a:ext>
            </a:extLst>
          </p:cNvPr>
          <p:cNvSpPr/>
          <p:nvPr/>
        </p:nvSpPr>
        <p:spPr>
          <a:xfrm>
            <a:off x="9786601" y="5515877"/>
            <a:ext cx="6684399" cy="1113512"/>
          </a:xfrm>
          <a:prstGeom prst="roundRect">
            <a:avLst>
              <a:gd name="adj" fmla="val 50000"/>
            </a:avLst>
          </a:prstGeom>
          <a:noFill/>
          <a:ln w="6350">
            <a:gradFill flip="none" rotWithShape="1">
              <a:gsLst>
                <a:gs pos="0">
                  <a:srgbClr val="FFD465"/>
                </a:gs>
                <a:gs pos="50000">
                  <a:srgbClr val="FFD465"/>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26" name="Rounded Rectangle 333">
            <a:extLst>
              <a:ext uri="{FF2B5EF4-FFF2-40B4-BE49-F238E27FC236}">
                <a16:creationId xmlns:a16="http://schemas.microsoft.com/office/drawing/2014/main" xmlns="" id="{17F17640-933C-4BCA-A37F-B9AE4C89AFB9}"/>
              </a:ext>
            </a:extLst>
          </p:cNvPr>
          <p:cNvSpPr/>
          <p:nvPr/>
        </p:nvSpPr>
        <p:spPr>
          <a:xfrm flipH="1">
            <a:off x="1797509" y="2370310"/>
            <a:ext cx="6868976" cy="1113512"/>
          </a:xfrm>
          <a:prstGeom prst="roundRect">
            <a:avLst>
              <a:gd name="adj" fmla="val 50000"/>
            </a:avLst>
          </a:prstGeom>
          <a:noFill/>
          <a:ln w="6350">
            <a:gradFill flip="none" rotWithShape="1">
              <a:gsLst>
                <a:gs pos="0">
                  <a:srgbClr val="EF4869"/>
                </a:gs>
                <a:gs pos="50000">
                  <a:srgbClr val="EF4869"/>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27" name="Rounded Rectangle 334">
            <a:extLst>
              <a:ext uri="{FF2B5EF4-FFF2-40B4-BE49-F238E27FC236}">
                <a16:creationId xmlns:a16="http://schemas.microsoft.com/office/drawing/2014/main" xmlns="" id="{2FB5DFDE-75D8-4465-B8E9-4C2B380E608C}"/>
              </a:ext>
            </a:extLst>
          </p:cNvPr>
          <p:cNvSpPr/>
          <p:nvPr/>
        </p:nvSpPr>
        <p:spPr>
          <a:xfrm flipH="1">
            <a:off x="1797509" y="4468641"/>
            <a:ext cx="6868976" cy="1113512"/>
          </a:xfrm>
          <a:prstGeom prst="roundRect">
            <a:avLst>
              <a:gd name="adj" fmla="val 50000"/>
            </a:avLst>
          </a:prstGeom>
          <a:noFill/>
          <a:ln w="6350">
            <a:gradFill flip="none" rotWithShape="1">
              <a:gsLst>
                <a:gs pos="0">
                  <a:srgbClr val="22BDB6"/>
                </a:gs>
                <a:gs pos="50000">
                  <a:srgbClr val="22BDB6"/>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28" name="Isosceles Triangle 27">
            <a:extLst>
              <a:ext uri="{FF2B5EF4-FFF2-40B4-BE49-F238E27FC236}">
                <a16:creationId xmlns:a16="http://schemas.microsoft.com/office/drawing/2014/main" xmlns="" id="{419E1F1A-8589-4578-A9C8-DD62AC39C26D}"/>
              </a:ext>
            </a:extLst>
          </p:cNvPr>
          <p:cNvSpPr/>
          <p:nvPr/>
        </p:nvSpPr>
        <p:spPr>
          <a:xfrm rot="16200000">
            <a:off x="8762933" y="4979481"/>
            <a:ext cx="198278" cy="91830"/>
          </a:xfrm>
          <a:prstGeom prst="triangle">
            <a:avLst/>
          </a:prstGeom>
          <a:solidFill>
            <a:srgbClr val="22BDB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29" name="Isosceles Triangle 28">
            <a:extLst>
              <a:ext uri="{FF2B5EF4-FFF2-40B4-BE49-F238E27FC236}">
                <a16:creationId xmlns:a16="http://schemas.microsoft.com/office/drawing/2014/main" xmlns="" id="{672EE16E-F11E-46D3-B0D1-0EFC9AC467EA}"/>
              </a:ext>
            </a:extLst>
          </p:cNvPr>
          <p:cNvSpPr/>
          <p:nvPr/>
        </p:nvSpPr>
        <p:spPr>
          <a:xfrm rot="5400000" flipH="1">
            <a:off x="9484030" y="3931836"/>
            <a:ext cx="198278" cy="91830"/>
          </a:xfrm>
          <a:prstGeom prst="triangle">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30" name="Isosceles Triangle 29">
            <a:extLst>
              <a:ext uri="{FF2B5EF4-FFF2-40B4-BE49-F238E27FC236}">
                <a16:creationId xmlns:a16="http://schemas.microsoft.com/office/drawing/2014/main" xmlns="" id="{0FBFE35E-9074-4759-B3C7-83FE93DD30CA}"/>
              </a:ext>
            </a:extLst>
          </p:cNvPr>
          <p:cNvSpPr/>
          <p:nvPr/>
        </p:nvSpPr>
        <p:spPr>
          <a:xfrm rot="5400000" flipH="1">
            <a:off x="9484030" y="6026718"/>
            <a:ext cx="198278" cy="91830"/>
          </a:xfrm>
          <a:prstGeom prst="triangle">
            <a:avLst/>
          </a:prstGeom>
          <a:solidFill>
            <a:srgbClr val="FFD46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31" name="Oval 8">
            <a:extLst>
              <a:ext uri="{FF2B5EF4-FFF2-40B4-BE49-F238E27FC236}">
                <a16:creationId xmlns:a16="http://schemas.microsoft.com/office/drawing/2014/main" xmlns="" id="{A9933918-77CE-443C-A74A-5121AEA58C78}"/>
              </a:ext>
            </a:extLst>
          </p:cNvPr>
          <p:cNvSpPr>
            <a:spLocks noChangeArrowheads="1"/>
          </p:cNvSpPr>
          <p:nvPr/>
        </p:nvSpPr>
        <p:spPr bwMode="auto">
          <a:xfrm>
            <a:off x="8940557" y="6642637"/>
            <a:ext cx="895600" cy="894661"/>
          </a:xfrm>
          <a:prstGeom prst="ellipse">
            <a:avLst/>
          </a:prstGeom>
          <a:solidFill>
            <a:srgbClr val="2450A3"/>
          </a:solidFill>
          <a:ln>
            <a:noFill/>
          </a:ln>
        </p:spPr>
        <p:txBody>
          <a:bodyPr vert="horz" wrap="square" lIns="182880" tIns="91440" rIns="182880" bIns="91440" numCol="1" anchor="ctr" anchorCtr="0" compatLnSpc="1">
            <a:prstTxWarp prst="textNoShape">
              <a:avLst/>
            </a:prstTxWarp>
          </a:bodyPr>
          <a:lstStyle/>
          <a:p>
            <a:endParaRPr lang="en-US"/>
          </a:p>
        </p:txBody>
      </p:sp>
      <p:sp>
        <p:nvSpPr>
          <p:cNvPr id="32" name="Oval 12">
            <a:extLst>
              <a:ext uri="{FF2B5EF4-FFF2-40B4-BE49-F238E27FC236}">
                <a16:creationId xmlns:a16="http://schemas.microsoft.com/office/drawing/2014/main" xmlns="" id="{B7711CCD-A4A5-4D8A-9202-DFB84F936A0F}"/>
              </a:ext>
            </a:extLst>
          </p:cNvPr>
          <p:cNvSpPr>
            <a:spLocks noChangeArrowheads="1"/>
          </p:cNvSpPr>
          <p:nvPr/>
        </p:nvSpPr>
        <p:spPr bwMode="auto">
          <a:xfrm>
            <a:off x="9065147" y="6761160"/>
            <a:ext cx="648469" cy="648160"/>
          </a:xfrm>
          <a:prstGeom prst="ellipse">
            <a:avLst/>
          </a:prstGeom>
          <a:solidFill>
            <a:srgbClr val="FFFFFF"/>
          </a:soli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ctr" anchorCtr="0" compatLnSpc="1">
            <a:prstTxWarp prst="textNoShape">
              <a:avLst/>
            </a:prstTxWarp>
          </a:bodyPr>
          <a:lstStyle/>
          <a:p>
            <a:endParaRPr lang="en-US"/>
          </a:p>
        </p:txBody>
      </p:sp>
      <p:sp>
        <p:nvSpPr>
          <p:cNvPr id="33" name="Rounded Rectangle 341">
            <a:extLst>
              <a:ext uri="{FF2B5EF4-FFF2-40B4-BE49-F238E27FC236}">
                <a16:creationId xmlns:a16="http://schemas.microsoft.com/office/drawing/2014/main" xmlns="" id="{BC895895-9DAF-409C-85AC-96852354F029}"/>
              </a:ext>
            </a:extLst>
          </p:cNvPr>
          <p:cNvSpPr/>
          <p:nvPr/>
        </p:nvSpPr>
        <p:spPr>
          <a:xfrm flipH="1">
            <a:off x="1797509" y="6533211"/>
            <a:ext cx="6868976" cy="1113512"/>
          </a:xfrm>
          <a:prstGeom prst="roundRect">
            <a:avLst>
              <a:gd name="adj" fmla="val 50000"/>
            </a:avLst>
          </a:prstGeom>
          <a:noFill/>
          <a:ln w="6350">
            <a:gradFill flip="none" rotWithShape="1">
              <a:gsLst>
                <a:gs pos="0">
                  <a:srgbClr val="2450A3"/>
                </a:gs>
                <a:gs pos="50000">
                  <a:srgbClr val="2450A3"/>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34" name="Isosceles Triangle 33">
            <a:extLst>
              <a:ext uri="{FF2B5EF4-FFF2-40B4-BE49-F238E27FC236}">
                <a16:creationId xmlns:a16="http://schemas.microsoft.com/office/drawing/2014/main" xmlns="" id="{84FAE97F-66C1-41AC-B41A-38A69E6DAEA5}"/>
              </a:ext>
            </a:extLst>
          </p:cNvPr>
          <p:cNvSpPr/>
          <p:nvPr/>
        </p:nvSpPr>
        <p:spPr>
          <a:xfrm rot="16200000">
            <a:off x="8721743" y="7044054"/>
            <a:ext cx="198278" cy="91830"/>
          </a:xfrm>
          <a:prstGeom prst="triangle">
            <a:avLst/>
          </a:prstGeom>
          <a:solidFill>
            <a:srgbClr val="2450A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35" name="Oval 7">
            <a:extLst>
              <a:ext uri="{FF2B5EF4-FFF2-40B4-BE49-F238E27FC236}">
                <a16:creationId xmlns:a16="http://schemas.microsoft.com/office/drawing/2014/main" xmlns="" id="{AC8F2249-88F3-49C2-BDDF-44451CBF2CBE}"/>
              </a:ext>
            </a:extLst>
          </p:cNvPr>
          <p:cNvSpPr>
            <a:spLocks noChangeArrowheads="1"/>
          </p:cNvSpPr>
          <p:nvPr/>
        </p:nvSpPr>
        <p:spPr bwMode="auto">
          <a:xfrm>
            <a:off x="8508919" y="7646411"/>
            <a:ext cx="896223" cy="895286"/>
          </a:xfrm>
          <a:prstGeom prst="ellipse">
            <a:avLst/>
          </a:prstGeom>
          <a:solidFill>
            <a:srgbClr val="77439A"/>
          </a:solidFill>
          <a:ln>
            <a:noFill/>
          </a:ln>
        </p:spPr>
        <p:txBody>
          <a:bodyPr vert="horz" wrap="square" lIns="182880" tIns="91440" rIns="182880" bIns="91440" numCol="1" anchor="ctr" anchorCtr="0" compatLnSpc="1">
            <a:prstTxWarp prst="textNoShape">
              <a:avLst/>
            </a:prstTxWarp>
          </a:bodyPr>
          <a:lstStyle/>
          <a:p>
            <a:endParaRPr lang="en-US"/>
          </a:p>
        </p:txBody>
      </p:sp>
      <p:sp>
        <p:nvSpPr>
          <p:cNvPr id="36" name="Oval 11">
            <a:extLst>
              <a:ext uri="{FF2B5EF4-FFF2-40B4-BE49-F238E27FC236}">
                <a16:creationId xmlns:a16="http://schemas.microsoft.com/office/drawing/2014/main" xmlns="" id="{922EDBBB-AECA-4FF9-AADE-2A817AB5733D}"/>
              </a:ext>
            </a:extLst>
          </p:cNvPr>
          <p:cNvSpPr>
            <a:spLocks noChangeArrowheads="1"/>
          </p:cNvSpPr>
          <p:nvPr/>
        </p:nvSpPr>
        <p:spPr bwMode="auto">
          <a:xfrm>
            <a:off x="8629013" y="7765295"/>
            <a:ext cx="648469" cy="648160"/>
          </a:xfrm>
          <a:prstGeom prst="ellipse">
            <a:avLst/>
          </a:prstGeom>
          <a:solidFill>
            <a:srgbClr val="FFFFFF"/>
          </a:soli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ctr" anchorCtr="0" compatLnSpc="1">
            <a:prstTxWarp prst="textNoShape">
              <a:avLst/>
            </a:prstTxWarp>
          </a:bodyPr>
          <a:lstStyle/>
          <a:p>
            <a:endParaRPr lang="en-US"/>
          </a:p>
        </p:txBody>
      </p:sp>
      <p:sp>
        <p:nvSpPr>
          <p:cNvPr id="37" name="Rounded Rectangle 346">
            <a:extLst>
              <a:ext uri="{FF2B5EF4-FFF2-40B4-BE49-F238E27FC236}">
                <a16:creationId xmlns:a16="http://schemas.microsoft.com/office/drawing/2014/main" xmlns="" id="{B15B80D0-9CF7-48BA-B1D7-D45B6029B0EB}"/>
              </a:ext>
            </a:extLst>
          </p:cNvPr>
          <p:cNvSpPr/>
          <p:nvPr/>
        </p:nvSpPr>
        <p:spPr>
          <a:xfrm>
            <a:off x="9758197" y="7537298"/>
            <a:ext cx="6712804" cy="1113512"/>
          </a:xfrm>
          <a:prstGeom prst="roundRect">
            <a:avLst>
              <a:gd name="adj" fmla="val 50000"/>
            </a:avLst>
          </a:prstGeom>
          <a:noFill/>
          <a:ln w="6350">
            <a:gradFill flip="none" rotWithShape="1">
              <a:gsLst>
                <a:gs pos="0">
                  <a:srgbClr val="77439A"/>
                </a:gs>
                <a:gs pos="50000">
                  <a:srgbClr val="77439A"/>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38" name="Isosceles Triangle 37">
            <a:extLst>
              <a:ext uri="{FF2B5EF4-FFF2-40B4-BE49-F238E27FC236}">
                <a16:creationId xmlns:a16="http://schemas.microsoft.com/office/drawing/2014/main" xmlns="" id="{64E2990C-12B1-4665-BD0D-FE129CB3A849}"/>
              </a:ext>
            </a:extLst>
          </p:cNvPr>
          <p:cNvSpPr/>
          <p:nvPr/>
        </p:nvSpPr>
        <p:spPr>
          <a:xfrm rot="5400000" flipH="1">
            <a:off x="9455628" y="8048140"/>
            <a:ext cx="198278" cy="91830"/>
          </a:xfrm>
          <a:prstGeom prst="triangle">
            <a:avLst/>
          </a:prstGeom>
          <a:solidFill>
            <a:srgbClr val="77439A"/>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39" name="Rectangle 38">
            <a:extLst>
              <a:ext uri="{FF2B5EF4-FFF2-40B4-BE49-F238E27FC236}">
                <a16:creationId xmlns:a16="http://schemas.microsoft.com/office/drawing/2014/main" xmlns="" id="{3AC78146-6676-46B5-87CA-B25FF39A273C}"/>
              </a:ext>
            </a:extLst>
          </p:cNvPr>
          <p:cNvSpPr/>
          <p:nvPr/>
        </p:nvSpPr>
        <p:spPr>
          <a:xfrm>
            <a:off x="1797510" y="2539941"/>
            <a:ext cx="6640391" cy="771683"/>
          </a:xfrm>
          <a:prstGeom prst="rect">
            <a:avLst/>
          </a:prstGeom>
        </p:spPr>
        <p:txBody>
          <a:bodyPr wrap="square" lIns="182880" tIns="91440" rIns="182880" bIns="91440" anchor="ctr">
            <a:spAutoFit/>
          </a:bodyPr>
          <a:lstStyle/>
          <a:p>
            <a:pPr algn="r"/>
            <a:r>
              <a:rPr lang="en-US" sz="2000" dirty="0">
                <a:latin typeface="+mj-lt"/>
                <a:cs typeface="Arial" pitchFamily="34" charset="0"/>
              </a:rPr>
              <a:t>Applications are now easy to configure, update and enhance for future need.</a:t>
            </a:r>
          </a:p>
        </p:txBody>
      </p:sp>
      <p:sp>
        <p:nvSpPr>
          <p:cNvPr id="40" name="Rectangle 39">
            <a:extLst>
              <a:ext uri="{FF2B5EF4-FFF2-40B4-BE49-F238E27FC236}">
                <a16:creationId xmlns:a16="http://schemas.microsoft.com/office/drawing/2014/main" xmlns="" id="{299AA096-80B6-47D6-BC3B-63E53EAB61E6}"/>
              </a:ext>
            </a:extLst>
          </p:cNvPr>
          <p:cNvSpPr/>
          <p:nvPr/>
        </p:nvSpPr>
        <p:spPr>
          <a:xfrm>
            <a:off x="10031083" y="3591909"/>
            <a:ext cx="6578002" cy="771683"/>
          </a:xfrm>
          <a:prstGeom prst="rect">
            <a:avLst/>
          </a:prstGeom>
        </p:spPr>
        <p:txBody>
          <a:bodyPr wrap="square" lIns="182880" tIns="91440" rIns="182880" bIns="91440" anchor="ctr">
            <a:spAutoFit/>
          </a:bodyPr>
          <a:lstStyle/>
          <a:p>
            <a:r>
              <a:rPr lang="en-US" sz="2000" dirty="0">
                <a:latin typeface="+mj-lt"/>
                <a:cs typeface="Arial" pitchFamily="34" charset="0"/>
              </a:rPr>
              <a:t>Future customizations like migration to </a:t>
            </a:r>
            <a:r>
              <a:rPr lang="en-US" sz="2000" dirty="0" err="1">
                <a:latin typeface="+mj-lt"/>
                <a:cs typeface="Arial" pitchFamily="34" charset="0"/>
              </a:rPr>
              <a:t>MicroServices</a:t>
            </a:r>
            <a:r>
              <a:rPr lang="en-US" sz="2000" dirty="0">
                <a:latin typeface="+mj-lt"/>
                <a:cs typeface="Arial" pitchFamily="34" charset="0"/>
              </a:rPr>
              <a:t> were made possible.</a:t>
            </a:r>
          </a:p>
        </p:txBody>
      </p:sp>
      <p:sp>
        <p:nvSpPr>
          <p:cNvPr id="41" name="Rectangle 40">
            <a:extLst>
              <a:ext uri="{FF2B5EF4-FFF2-40B4-BE49-F238E27FC236}">
                <a16:creationId xmlns:a16="http://schemas.microsoft.com/office/drawing/2014/main" xmlns="" id="{3BC0AF4D-4EE0-441D-B4E5-093218F2D4A1}"/>
              </a:ext>
            </a:extLst>
          </p:cNvPr>
          <p:cNvSpPr/>
          <p:nvPr/>
        </p:nvSpPr>
        <p:spPr>
          <a:xfrm>
            <a:off x="2173045" y="4639555"/>
            <a:ext cx="6264856" cy="771683"/>
          </a:xfrm>
          <a:prstGeom prst="rect">
            <a:avLst/>
          </a:prstGeom>
        </p:spPr>
        <p:txBody>
          <a:bodyPr wrap="square" lIns="182880" tIns="91440" rIns="182880" bIns="91440" anchor="ctr">
            <a:spAutoFit/>
          </a:bodyPr>
          <a:lstStyle/>
          <a:p>
            <a:pPr algn="r"/>
            <a:r>
              <a:rPr lang="en-US" sz="2000" dirty="0">
                <a:latin typeface="+mj-lt"/>
                <a:cs typeface="Arial" pitchFamily="34" charset="0"/>
              </a:rPr>
              <a:t>Enhanced manageability from development to test to production stage</a:t>
            </a:r>
          </a:p>
        </p:txBody>
      </p:sp>
      <p:sp>
        <p:nvSpPr>
          <p:cNvPr id="42" name="Rectangle 41">
            <a:extLst>
              <a:ext uri="{FF2B5EF4-FFF2-40B4-BE49-F238E27FC236}">
                <a16:creationId xmlns:a16="http://schemas.microsoft.com/office/drawing/2014/main" xmlns="" id="{76D9B8E4-F23B-49E9-8659-0003F04AC4F6}"/>
              </a:ext>
            </a:extLst>
          </p:cNvPr>
          <p:cNvSpPr/>
          <p:nvPr/>
        </p:nvSpPr>
        <p:spPr>
          <a:xfrm>
            <a:off x="10031083" y="5672524"/>
            <a:ext cx="6020618" cy="800219"/>
          </a:xfrm>
          <a:prstGeom prst="rect">
            <a:avLst/>
          </a:prstGeom>
        </p:spPr>
        <p:txBody>
          <a:bodyPr wrap="square" lIns="182880" tIns="91440" rIns="182880" bIns="91440" anchor="ctr">
            <a:spAutoFit/>
          </a:bodyPr>
          <a:lstStyle/>
          <a:p>
            <a:r>
              <a:rPr lang="en-US" sz="2000" dirty="0">
                <a:latin typeface="+mj-lt"/>
                <a:cs typeface="Arial" pitchFamily="34" charset="0"/>
              </a:rPr>
              <a:t>Cost reduction </a:t>
            </a:r>
            <a:r>
              <a:rPr lang="en-US" sz="2000" dirty="0" smtClean="0">
                <a:latin typeface="+mj-lt"/>
                <a:cs typeface="Arial" pitchFamily="34" charset="0"/>
              </a:rPr>
              <a:t>50 -60%   for </a:t>
            </a:r>
            <a:r>
              <a:rPr lang="en-US" sz="2000" dirty="0">
                <a:latin typeface="+mj-lt"/>
                <a:cs typeface="Arial" pitchFamily="34" charset="0"/>
              </a:rPr>
              <a:t>running/ managing/ maintaining (support).</a:t>
            </a:r>
          </a:p>
        </p:txBody>
      </p:sp>
      <p:sp>
        <p:nvSpPr>
          <p:cNvPr id="43" name="Rectangle 42">
            <a:extLst>
              <a:ext uri="{FF2B5EF4-FFF2-40B4-BE49-F238E27FC236}">
                <a16:creationId xmlns:a16="http://schemas.microsoft.com/office/drawing/2014/main" xmlns="" id="{C500A461-3359-4C68-A3A4-3E3514EBBBC1}"/>
              </a:ext>
            </a:extLst>
          </p:cNvPr>
          <p:cNvSpPr/>
          <p:nvPr/>
        </p:nvSpPr>
        <p:spPr>
          <a:xfrm>
            <a:off x="2791326" y="6689858"/>
            <a:ext cx="5646575" cy="800219"/>
          </a:xfrm>
          <a:prstGeom prst="rect">
            <a:avLst/>
          </a:prstGeom>
        </p:spPr>
        <p:txBody>
          <a:bodyPr wrap="square" lIns="182880" tIns="91440" rIns="182880" bIns="91440" anchor="ctr">
            <a:spAutoFit/>
          </a:bodyPr>
          <a:lstStyle/>
          <a:p>
            <a:pPr algn="r"/>
            <a:r>
              <a:rPr lang="en-US" sz="2000" dirty="0" smtClean="0">
                <a:latin typeface="+mj-lt"/>
                <a:cs typeface="Arial" pitchFamily="34" charset="0"/>
              </a:rPr>
              <a:t>The Jobs are Automated </a:t>
            </a:r>
            <a:r>
              <a:rPr lang="en-US" sz="2000" dirty="0">
                <a:latin typeface="+mj-lt"/>
                <a:cs typeface="Arial" pitchFamily="34" charset="0"/>
              </a:rPr>
              <a:t>by Implementing CICD Pipeline</a:t>
            </a:r>
          </a:p>
        </p:txBody>
      </p:sp>
      <p:sp>
        <p:nvSpPr>
          <p:cNvPr id="44" name="Rectangle 43">
            <a:extLst>
              <a:ext uri="{FF2B5EF4-FFF2-40B4-BE49-F238E27FC236}">
                <a16:creationId xmlns:a16="http://schemas.microsoft.com/office/drawing/2014/main" xmlns="" id="{B93E2D49-2663-4683-85AB-4821BA668711}"/>
              </a:ext>
            </a:extLst>
          </p:cNvPr>
          <p:cNvSpPr/>
          <p:nvPr/>
        </p:nvSpPr>
        <p:spPr>
          <a:xfrm>
            <a:off x="10031083" y="7708210"/>
            <a:ext cx="6185478" cy="771683"/>
          </a:xfrm>
          <a:prstGeom prst="rect">
            <a:avLst/>
          </a:prstGeom>
        </p:spPr>
        <p:txBody>
          <a:bodyPr wrap="square" lIns="182880" tIns="91440" rIns="182880" bIns="91440" anchor="ctr">
            <a:spAutoFit/>
          </a:bodyPr>
          <a:lstStyle/>
          <a:p>
            <a:r>
              <a:rPr lang="en-US" sz="2000" dirty="0" err="1">
                <a:latin typeface="+mj-lt"/>
                <a:cs typeface="Arial" pitchFamily="34" charset="0"/>
              </a:rPr>
              <a:t>Docker</a:t>
            </a:r>
            <a:r>
              <a:rPr lang="en-US" sz="2000" dirty="0">
                <a:latin typeface="+mj-lt"/>
                <a:cs typeface="Arial" pitchFamily="34" charset="0"/>
              </a:rPr>
              <a:t> being an open source application is a cost effective solution.</a:t>
            </a:r>
          </a:p>
        </p:txBody>
      </p:sp>
      <p:grpSp>
        <p:nvGrpSpPr>
          <p:cNvPr id="45" name="Group 44">
            <a:extLst>
              <a:ext uri="{FF2B5EF4-FFF2-40B4-BE49-F238E27FC236}">
                <a16:creationId xmlns:a16="http://schemas.microsoft.com/office/drawing/2014/main" xmlns="" id="{8D4F4D73-7AC4-4778-A5FD-E12696A87E5D}"/>
              </a:ext>
            </a:extLst>
          </p:cNvPr>
          <p:cNvGrpSpPr/>
          <p:nvPr/>
        </p:nvGrpSpPr>
        <p:grpSpPr>
          <a:xfrm>
            <a:off x="9294834" y="2757049"/>
            <a:ext cx="315669" cy="316593"/>
            <a:chOff x="4282788" y="2031175"/>
            <a:chExt cx="545329" cy="546925"/>
          </a:xfrm>
          <a:solidFill>
            <a:srgbClr val="EF4869"/>
          </a:solidFill>
        </p:grpSpPr>
        <p:sp>
          <p:nvSpPr>
            <p:cNvPr id="46" name="Freeform 43">
              <a:extLst>
                <a:ext uri="{FF2B5EF4-FFF2-40B4-BE49-F238E27FC236}">
                  <a16:creationId xmlns:a16="http://schemas.microsoft.com/office/drawing/2014/main" xmlns="" id="{B1203C82-F91F-41A8-8532-644D6EF27989}"/>
                </a:ext>
              </a:extLst>
            </p:cNvPr>
            <p:cNvSpPr>
              <a:spLocks/>
            </p:cNvSpPr>
            <p:nvPr/>
          </p:nvSpPr>
          <p:spPr bwMode="auto">
            <a:xfrm>
              <a:off x="4282788" y="2031175"/>
              <a:ext cx="254467" cy="254467"/>
            </a:xfrm>
            <a:custGeom>
              <a:avLst/>
              <a:gdLst/>
              <a:ahLst/>
              <a:cxnLst>
                <a:cxn ang="0">
                  <a:pos x="221" y="217"/>
                </a:cxn>
                <a:cxn ang="0">
                  <a:pos x="279" y="217"/>
                </a:cxn>
                <a:cxn ang="0">
                  <a:pos x="552" y="217"/>
                </a:cxn>
                <a:cxn ang="0">
                  <a:pos x="552" y="0"/>
                </a:cxn>
                <a:cxn ang="0">
                  <a:pos x="0" y="0"/>
                </a:cxn>
                <a:cxn ang="0">
                  <a:pos x="0" y="553"/>
                </a:cxn>
                <a:cxn ang="0">
                  <a:pos x="221" y="553"/>
                </a:cxn>
                <a:cxn ang="0">
                  <a:pos x="221" y="277"/>
                </a:cxn>
                <a:cxn ang="0">
                  <a:pos x="221" y="217"/>
                </a:cxn>
              </a:cxnLst>
              <a:rect l="0" t="0" r="r" b="b"/>
              <a:pathLst>
                <a:path w="552" h="553">
                  <a:moveTo>
                    <a:pt x="221" y="217"/>
                  </a:moveTo>
                  <a:lnTo>
                    <a:pt x="279" y="217"/>
                  </a:lnTo>
                  <a:lnTo>
                    <a:pt x="552" y="217"/>
                  </a:lnTo>
                  <a:lnTo>
                    <a:pt x="552" y="0"/>
                  </a:lnTo>
                  <a:lnTo>
                    <a:pt x="0" y="0"/>
                  </a:lnTo>
                  <a:lnTo>
                    <a:pt x="0" y="553"/>
                  </a:lnTo>
                  <a:lnTo>
                    <a:pt x="221" y="553"/>
                  </a:lnTo>
                  <a:lnTo>
                    <a:pt x="221" y="277"/>
                  </a:lnTo>
                  <a:lnTo>
                    <a:pt x="221" y="217"/>
                  </a:ln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IN"/>
            </a:p>
          </p:txBody>
        </p:sp>
        <p:sp>
          <p:nvSpPr>
            <p:cNvPr id="47" name="Freeform 44">
              <a:extLst>
                <a:ext uri="{FF2B5EF4-FFF2-40B4-BE49-F238E27FC236}">
                  <a16:creationId xmlns:a16="http://schemas.microsoft.com/office/drawing/2014/main" xmlns="" id="{818675FE-8B4D-4F4C-8347-93D5B3B7CB38}"/>
                </a:ext>
              </a:extLst>
            </p:cNvPr>
            <p:cNvSpPr>
              <a:spLocks/>
            </p:cNvSpPr>
            <p:nvPr/>
          </p:nvSpPr>
          <p:spPr bwMode="auto">
            <a:xfrm>
              <a:off x="4411405" y="2158408"/>
              <a:ext cx="254467" cy="255850"/>
            </a:xfrm>
            <a:custGeom>
              <a:avLst/>
              <a:gdLst/>
              <a:ahLst/>
              <a:cxnLst>
                <a:cxn ang="0">
                  <a:pos x="210" y="213"/>
                </a:cxn>
                <a:cxn ang="0">
                  <a:pos x="269" y="213"/>
                </a:cxn>
                <a:cxn ang="0">
                  <a:pos x="552" y="213"/>
                </a:cxn>
                <a:cxn ang="0">
                  <a:pos x="552" y="0"/>
                </a:cxn>
                <a:cxn ang="0">
                  <a:pos x="0" y="0"/>
                </a:cxn>
                <a:cxn ang="0">
                  <a:pos x="0" y="553"/>
                </a:cxn>
                <a:cxn ang="0">
                  <a:pos x="210" y="553"/>
                </a:cxn>
                <a:cxn ang="0">
                  <a:pos x="210" y="271"/>
                </a:cxn>
                <a:cxn ang="0">
                  <a:pos x="210" y="213"/>
                </a:cxn>
              </a:cxnLst>
              <a:rect l="0" t="0" r="r" b="b"/>
              <a:pathLst>
                <a:path w="552" h="553">
                  <a:moveTo>
                    <a:pt x="210" y="213"/>
                  </a:moveTo>
                  <a:lnTo>
                    <a:pt x="269" y="213"/>
                  </a:lnTo>
                  <a:lnTo>
                    <a:pt x="552" y="213"/>
                  </a:lnTo>
                  <a:lnTo>
                    <a:pt x="552" y="0"/>
                  </a:lnTo>
                  <a:lnTo>
                    <a:pt x="0" y="0"/>
                  </a:lnTo>
                  <a:lnTo>
                    <a:pt x="0" y="553"/>
                  </a:lnTo>
                  <a:lnTo>
                    <a:pt x="210" y="553"/>
                  </a:lnTo>
                  <a:lnTo>
                    <a:pt x="210" y="271"/>
                  </a:lnTo>
                  <a:lnTo>
                    <a:pt x="210" y="213"/>
                  </a:ln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IN"/>
            </a:p>
          </p:txBody>
        </p:sp>
        <p:sp>
          <p:nvSpPr>
            <p:cNvPr id="48" name="Rectangle 45">
              <a:extLst>
                <a:ext uri="{FF2B5EF4-FFF2-40B4-BE49-F238E27FC236}">
                  <a16:creationId xmlns:a16="http://schemas.microsoft.com/office/drawing/2014/main" xmlns="" id="{2C34F9C4-7944-4652-929F-40B397E52DB9}"/>
                </a:ext>
              </a:extLst>
            </p:cNvPr>
            <p:cNvSpPr>
              <a:spLocks noChangeArrowheads="1"/>
            </p:cNvSpPr>
            <p:nvPr/>
          </p:nvSpPr>
          <p:spPr bwMode="auto">
            <a:xfrm>
              <a:off x="4535872" y="2284258"/>
              <a:ext cx="292245" cy="293842"/>
            </a:xfrm>
            <a:prstGeom prst="rect">
              <a:avLst/>
            </a:prstGeom>
            <a:grpFill/>
            <a:ln w="9525">
              <a:noFill/>
              <a:miter lim="800000"/>
              <a:headEnd/>
              <a:tailEnd/>
            </a:ln>
          </p:spPr>
          <p:txBody>
            <a:bodyPr vert="horz" wrap="square" lIns="91440" tIns="45720" rIns="91440" bIns="45720" numCol="1" anchor="ctr" anchorCtr="0" compatLnSpc="1">
              <a:prstTxWarp prst="textNoShape">
                <a:avLst/>
              </a:prstTxWarp>
            </a:bodyPr>
            <a:lstStyle/>
            <a:p>
              <a:endParaRPr lang="en-IN"/>
            </a:p>
          </p:txBody>
        </p:sp>
      </p:grpSp>
      <p:grpSp>
        <p:nvGrpSpPr>
          <p:cNvPr id="49" name="Google Shape;8676;p72">
            <a:extLst>
              <a:ext uri="{FF2B5EF4-FFF2-40B4-BE49-F238E27FC236}">
                <a16:creationId xmlns:a16="http://schemas.microsoft.com/office/drawing/2014/main" xmlns="" id="{58E2B7AE-264B-4DEA-99B9-46E6BF0D1D84}"/>
              </a:ext>
            </a:extLst>
          </p:cNvPr>
          <p:cNvGrpSpPr/>
          <p:nvPr/>
        </p:nvGrpSpPr>
        <p:grpSpPr>
          <a:xfrm>
            <a:off x="8824577" y="3808960"/>
            <a:ext cx="332639" cy="328221"/>
            <a:chOff x="-6713450" y="2397900"/>
            <a:chExt cx="295375" cy="291450"/>
          </a:xfrm>
          <a:solidFill>
            <a:srgbClr val="A472BE"/>
          </a:solidFill>
        </p:grpSpPr>
        <p:sp>
          <p:nvSpPr>
            <p:cNvPr id="50" name="Google Shape;8677;p72">
              <a:extLst>
                <a:ext uri="{FF2B5EF4-FFF2-40B4-BE49-F238E27FC236}">
                  <a16:creationId xmlns:a16="http://schemas.microsoft.com/office/drawing/2014/main" xmlns="" id="{840D4320-2AE2-4EB8-98B8-F8B6ADA16B99}"/>
                </a:ext>
              </a:extLst>
            </p:cNvPr>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endParaRPr/>
            </a:p>
          </p:txBody>
        </p:sp>
        <p:sp>
          <p:nvSpPr>
            <p:cNvPr id="51" name="Google Shape;8678;p72">
              <a:extLst>
                <a:ext uri="{FF2B5EF4-FFF2-40B4-BE49-F238E27FC236}">
                  <a16:creationId xmlns:a16="http://schemas.microsoft.com/office/drawing/2014/main" xmlns="" id="{1A5BD433-8C10-49E5-893A-B7524E10BFD1}"/>
                </a:ext>
              </a:extLst>
            </p:cNvPr>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endParaRPr/>
            </a:p>
          </p:txBody>
        </p:sp>
      </p:grpSp>
      <p:grpSp>
        <p:nvGrpSpPr>
          <p:cNvPr id="52" name="Google Shape;5196;p64">
            <a:extLst>
              <a:ext uri="{FF2B5EF4-FFF2-40B4-BE49-F238E27FC236}">
                <a16:creationId xmlns:a16="http://schemas.microsoft.com/office/drawing/2014/main" xmlns="" id="{F89BC77F-E082-4CE8-AB46-1C0208008037}"/>
              </a:ext>
            </a:extLst>
          </p:cNvPr>
          <p:cNvGrpSpPr/>
          <p:nvPr/>
        </p:nvGrpSpPr>
        <p:grpSpPr>
          <a:xfrm>
            <a:off x="9282130" y="4849716"/>
            <a:ext cx="352013" cy="355516"/>
            <a:chOff x="-64764500" y="2280550"/>
            <a:chExt cx="316650" cy="319800"/>
          </a:xfrm>
          <a:solidFill>
            <a:srgbClr val="22BDB6"/>
          </a:solidFill>
        </p:grpSpPr>
        <p:sp>
          <p:nvSpPr>
            <p:cNvPr id="53" name="Google Shape;5197;p64">
              <a:extLst>
                <a:ext uri="{FF2B5EF4-FFF2-40B4-BE49-F238E27FC236}">
                  <a16:creationId xmlns:a16="http://schemas.microsoft.com/office/drawing/2014/main" xmlns="" id="{70BB6ECB-E365-4F71-8DE0-9EF6B4C186BB}"/>
                </a:ext>
              </a:extLst>
            </p:cNvPr>
            <p:cNvSpPr/>
            <p:nvPr/>
          </p:nvSpPr>
          <p:spPr>
            <a:xfrm>
              <a:off x="-64764500" y="2280550"/>
              <a:ext cx="316650" cy="319800"/>
            </a:xfrm>
            <a:custGeom>
              <a:avLst/>
              <a:gdLst/>
              <a:ahLst/>
              <a:cxnLst/>
              <a:rect l="l" t="t" r="r" b="b"/>
              <a:pathLst>
                <a:path w="12666" h="12792" extrusionOk="0">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grpFill/>
            <a:ln>
              <a:noFill/>
            </a:ln>
          </p:spPr>
          <p:txBody>
            <a:bodyPr spcFirstLastPara="1" wrap="square" lIns="91425" tIns="91425" rIns="91425" bIns="91425" anchor="ctr" anchorCtr="0">
              <a:noAutofit/>
            </a:bodyPr>
            <a:lstStyle/>
            <a:p>
              <a:endParaRPr/>
            </a:p>
          </p:txBody>
        </p:sp>
        <p:sp>
          <p:nvSpPr>
            <p:cNvPr id="54" name="Google Shape;5198;p64">
              <a:extLst>
                <a:ext uri="{FF2B5EF4-FFF2-40B4-BE49-F238E27FC236}">
                  <a16:creationId xmlns:a16="http://schemas.microsoft.com/office/drawing/2014/main" xmlns="" id="{7FA380F1-F421-4E2A-B6A9-AF6D5542F934}"/>
                </a:ext>
              </a:extLst>
            </p:cNvPr>
            <p:cNvSpPr/>
            <p:nvPr/>
          </p:nvSpPr>
          <p:spPr>
            <a:xfrm>
              <a:off x="-64679425" y="2364825"/>
              <a:ext cx="146500" cy="102450"/>
            </a:xfrm>
            <a:custGeom>
              <a:avLst/>
              <a:gdLst/>
              <a:ahLst/>
              <a:cxnLst/>
              <a:rect l="l" t="t" r="r" b="b"/>
              <a:pathLst>
                <a:path w="5860" h="4098" extrusionOk="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grpFill/>
            <a:ln>
              <a:noFill/>
            </a:ln>
          </p:spPr>
          <p:txBody>
            <a:bodyPr spcFirstLastPara="1" wrap="square" lIns="91425" tIns="91425" rIns="91425" bIns="91425" anchor="ctr" anchorCtr="0">
              <a:noAutofit/>
            </a:bodyPr>
            <a:lstStyle/>
            <a:p>
              <a:endParaRPr/>
            </a:p>
          </p:txBody>
        </p:sp>
      </p:grpSp>
      <p:sp>
        <p:nvSpPr>
          <p:cNvPr id="55" name="Freeform 103">
            <a:extLst>
              <a:ext uri="{FF2B5EF4-FFF2-40B4-BE49-F238E27FC236}">
                <a16:creationId xmlns:a16="http://schemas.microsoft.com/office/drawing/2014/main" xmlns="" id="{34D1CCBD-C9BB-405E-B88A-F9730BB18636}"/>
              </a:ext>
            </a:extLst>
          </p:cNvPr>
          <p:cNvSpPr>
            <a:spLocks noEditPoints="1"/>
          </p:cNvSpPr>
          <p:nvPr/>
        </p:nvSpPr>
        <p:spPr bwMode="auto">
          <a:xfrm>
            <a:off x="8764408" y="5867814"/>
            <a:ext cx="427183" cy="424072"/>
          </a:xfrm>
          <a:custGeom>
            <a:avLst/>
            <a:gdLst>
              <a:gd name="T0" fmla="*/ 2147483647 w 286"/>
              <a:gd name="T1" fmla="*/ 2147483647 h 285"/>
              <a:gd name="T2" fmla="*/ 2147483647 w 286"/>
              <a:gd name="T3" fmla="*/ 2147483647 h 285"/>
              <a:gd name="T4" fmla="*/ 2147483647 w 286"/>
              <a:gd name="T5" fmla="*/ 2147483647 h 285"/>
              <a:gd name="T6" fmla="*/ 2147483647 w 286"/>
              <a:gd name="T7" fmla="*/ 2147483647 h 285"/>
              <a:gd name="T8" fmla="*/ 2147483647 w 286"/>
              <a:gd name="T9" fmla="*/ 2147483647 h 285"/>
              <a:gd name="T10" fmla="*/ 2147483647 w 286"/>
              <a:gd name="T11" fmla="*/ 2147483647 h 285"/>
              <a:gd name="T12" fmla="*/ 2147483647 w 286"/>
              <a:gd name="T13" fmla="*/ 2147483647 h 285"/>
              <a:gd name="T14" fmla="*/ 2147483647 w 286"/>
              <a:gd name="T15" fmla="*/ 2147483647 h 285"/>
              <a:gd name="T16" fmla="*/ 2147483647 w 286"/>
              <a:gd name="T17" fmla="*/ 2147483647 h 285"/>
              <a:gd name="T18" fmla="*/ 2147483647 w 286"/>
              <a:gd name="T19" fmla="*/ 2147483647 h 285"/>
              <a:gd name="T20" fmla="*/ 2147483647 w 286"/>
              <a:gd name="T21" fmla="*/ 2147483647 h 285"/>
              <a:gd name="T22" fmla="*/ 2147483647 w 286"/>
              <a:gd name="T23" fmla="*/ 2147483647 h 285"/>
              <a:gd name="T24" fmla="*/ 2147483647 w 286"/>
              <a:gd name="T25" fmla="*/ 2147483647 h 285"/>
              <a:gd name="T26" fmla="*/ 2147483647 w 286"/>
              <a:gd name="T27" fmla="*/ 2147483647 h 285"/>
              <a:gd name="T28" fmla="*/ 2147483647 w 286"/>
              <a:gd name="T29" fmla="*/ 2147483647 h 285"/>
              <a:gd name="T30" fmla="*/ 2147483647 w 286"/>
              <a:gd name="T31" fmla="*/ 2147483647 h 285"/>
              <a:gd name="T32" fmla="*/ 2147483647 w 286"/>
              <a:gd name="T33" fmla="*/ 2147483647 h 285"/>
              <a:gd name="T34" fmla="*/ 2147483647 w 286"/>
              <a:gd name="T35" fmla="*/ 2147483647 h 285"/>
              <a:gd name="T36" fmla="*/ 2147483647 w 286"/>
              <a:gd name="T37" fmla="*/ 2147483647 h 285"/>
              <a:gd name="T38" fmla="*/ 2147483647 w 286"/>
              <a:gd name="T39" fmla="*/ 2147483647 h 285"/>
              <a:gd name="T40" fmla="*/ 2147483647 w 286"/>
              <a:gd name="T41" fmla="*/ 2147483647 h 285"/>
              <a:gd name="T42" fmla="*/ 2147483647 w 286"/>
              <a:gd name="T43" fmla="*/ 2147483647 h 285"/>
              <a:gd name="T44" fmla="*/ 2147483647 w 286"/>
              <a:gd name="T45" fmla="*/ 2147483647 h 285"/>
              <a:gd name="T46" fmla="*/ 2147483647 w 286"/>
              <a:gd name="T47" fmla="*/ 2147483647 h 285"/>
              <a:gd name="T48" fmla="*/ 2147483647 w 286"/>
              <a:gd name="T49" fmla="*/ 2147483647 h 285"/>
              <a:gd name="T50" fmla="*/ 2147483647 w 286"/>
              <a:gd name="T51" fmla="*/ 2147483647 h 285"/>
              <a:gd name="T52" fmla="*/ 2147483647 w 286"/>
              <a:gd name="T53" fmla="*/ 2147483647 h 285"/>
              <a:gd name="T54" fmla="*/ 2147483647 w 286"/>
              <a:gd name="T55" fmla="*/ 2147483647 h 285"/>
              <a:gd name="T56" fmla="*/ 2147483647 w 286"/>
              <a:gd name="T57" fmla="*/ 2147483647 h 285"/>
              <a:gd name="T58" fmla="*/ 2147483647 w 286"/>
              <a:gd name="T59" fmla="*/ 2147483647 h 285"/>
              <a:gd name="T60" fmla="*/ 2147483647 w 286"/>
              <a:gd name="T61" fmla="*/ 2147483647 h 285"/>
              <a:gd name="T62" fmla="*/ 2147483647 w 286"/>
              <a:gd name="T63" fmla="*/ 2147483647 h 285"/>
              <a:gd name="T64" fmla="*/ 2147483647 w 286"/>
              <a:gd name="T65" fmla="*/ 2147483647 h 285"/>
              <a:gd name="T66" fmla="*/ 2147483647 w 286"/>
              <a:gd name="T67" fmla="*/ 2147483647 h 285"/>
              <a:gd name="T68" fmla="*/ 2147483647 w 286"/>
              <a:gd name="T69" fmla="*/ 2147483647 h 285"/>
              <a:gd name="T70" fmla="*/ 2147483647 w 286"/>
              <a:gd name="T71" fmla="*/ 2147483647 h 285"/>
              <a:gd name="T72" fmla="*/ 2147483647 w 286"/>
              <a:gd name="T73" fmla="*/ 2147483647 h 285"/>
              <a:gd name="T74" fmla="*/ 2147483647 w 286"/>
              <a:gd name="T75" fmla="*/ 2147483647 h 28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6"/>
              <a:gd name="T115" fmla="*/ 0 h 285"/>
              <a:gd name="T116" fmla="*/ 286 w 286"/>
              <a:gd name="T117" fmla="*/ 285 h 28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6" h="285">
                <a:moveTo>
                  <a:pt x="95" y="28"/>
                </a:moveTo>
                <a:cubicBezTo>
                  <a:pt x="103" y="24"/>
                  <a:pt x="111" y="21"/>
                  <a:pt x="112" y="16"/>
                </a:cubicBezTo>
                <a:cubicBezTo>
                  <a:pt x="119" y="19"/>
                  <a:pt x="118" y="19"/>
                  <a:pt x="121" y="15"/>
                </a:cubicBezTo>
                <a:cubicBezTo>
                  <a:pt x="115" y="13"/>
                  <a:pt x="107" y="6"/>
                  <a:pt x="89" y="11"/>
                </a:cubicBezTo>
                <a:cubicBezTo>
                  <a:pt x="78" y="15"/>
                  <a:pt x="81" y="21"/>
                  <a:pt x="75" y="27"/>
                </a:cubicBezTo>
                <a:cubicBezTo>
                  <a:pt x="82" y="28"/>
                  <a:pt x="89" y="27"/>
                  <a:pt x="89" y="30"/>
                </a:cubicBezTo>
                <a:cubicBezTo>
                  <a:pt x="90" y="32"/>
                  <a:pt x="96" y="30"/>
                  <a:pt x="95" y="28"/>
                </a:cubicBezTo>
                <a:close/>
                <a:moveTo>
                  <a:pt x="266" y="217"/>
                </a:moveTo>
                <a:cubicBezTo>
                  <a:pt x="256" y="218"/>
                  <a:pt x="247" y="180"/>
                  <a:pt x="252" y="167"/>
                </a:cubicBezTo>
                <a:cubicBezTo>
                  <a:pt x="246" y="166"/>
                  <a:pt x="245" y="160"/>
                  <a:pt x="241" y="158"/>
                </a:cubicBezTo>
                <a:cubicBezTo>
                  <a:pt x="236" y="164"/>
                  <a:pt x="228" y="160"/>
                  <a:pt x="220" y="162"/>
                </a:cubicBezTo>
                <a:cubicBezTo>
                  <a:pt x="212" y="154"/>
                  <a:pt x="199" y="147"/>
                  <a:pt x="205" y="131"/>
                </a:cubicBezTo>
                <a:cubicBezTo>
                  <a:pt x="204" y="130"/>
                  <a:pt x="210" y="114"/>
                  <a:pt x="218" y="111"/>
                </a:cubicBezTo>
                <a:cubicBezTo>
                  <a:pt x="217" y="103"/>
                  <a:pt x="223" y="102"/>
                  <a:pt x="228" y="98"/>
                </a:cubicBezTo>
                <a:cubicBezTo>
                  <a:pt x="237" y="102"/>
                  <a:pt x="241" y="92"/>
                  <a:pt x="251" y="100"/>
                </a:cubicBezTo>
                <a:cubicBezTo>
                  <a:pt x="249" y="101"/>
                  <a:pt x="260" y="105"/>
                  <a:pt x="263" y="104"/>
                </a:cubicBezTo>
                <a:cubicBezTo>
                  <a:pt x="286" y="85"/>
                  <a:pt x="256" y="90"/>
                  <a:pt x="253" y="82"/>
                </a:cubicBezTo>
                <a:cubicBezTo>
                  <a:pt x="244" y="83"/>
                  <a:pt x="216" y="91"/>
                  <a:pt x="222" y="82"/>
                </a:cubicBezTo>
                <a:cubicBezTo>
                  <a:pt x="224" y="79"/>
                  <a:pt x="230" y="70"/>
                  <a:pt x="229" y="68"/>
                </a:cubicBezTo>
                <a:cubicBezTo>
                  <a:pt x="227" y="63"/>
                  <a:pt x="217" y="71"/>
                  <a:pt x="215" y="70"/>
                </a:cubicBezTo>
                <a:cubicBezTo>
                  <a:pt x="215" y="68"/>
                  <a:pt x="219" y="62"/>
                  <a:pt x="219" y="59"/>
                </a:cubicBezTo>
                <a:cubicBezTo>
                  <a:pt x="224" y="45"/>
                  <a:pt x="244" y="50"/>
                  <a:pt x="244" y="50"/>
                </a:cubicBezTo>
                <a:cubicBezTo>
                  <a:pt x="248" y="55"/>
                  <a:pt x="254" y="60"/>
                  <a:pt x="262" y="73"/>
                </a:cubicBezTo>
                <a:cubicBezTo>
                  <a:pt x="270" y="86"/>
                  <a:pt x="274" y="94"/>
                  <a:pt x="278" y="109"/>
                </a:cubicBezTo>
                <a:cubicBezTo>
                  <a:pt x="282" y="123"/>
                  <a:pt x="284" y="142"/>
                  <a:pt x="284" y="157"/>
                </a:cubicBezTo>
                <a:cubicBezTo>
                  <a:pt x="284" y="157"/>
                  <a:pt x="276" y="216"/>
                  <a:pt x="266" y="217"/>
                </a:cubicBezTo>
                <a:close/>
                <a:moveTo>
                  <a:pt x="117" y="285"/>
                </a:moveTo>
                <a:cubicBezTo>
                  <a:pt x="98" y="270"/>
                  <a:pt x="103" y="242"/>
                  <a:pt x="99" y="210"/>
                </a:cubicBezTo>
                <a:cubicBezTo>
                  <a:pt x="96" y="206"/>
                  <a:pt x="90" y="205"/>
                  <a:pt x="86" y="201"/>
                </a:cubicBezTo>
                <a:cubicBezTo>
                  <a:pt x="83" y="196"/>
                  <a:pt x="76" y="184"/>
                  <a:pt x="75" y="181"/>
                </a:cubicBezTo>
                <a:cubicBezTo>
                  <a:pt x="74" y="171"/>
                  <a:pt x="84" y="169"/>
                  <a:pt x="83" y="158"/>
                </a:cubicBezTo>
                <a:cubicBezTo>
                  <a:pt x="83" y="156"/>
                  <a:pt x="80" y="158"/>
                  <a:pt x="76" y="156"/>
                </a:cubicBezTo>
                <a:cubicBezTo>
                  <a:pt x="75" y="151"/>
                  <a:pt x="64" y="155"/>
                  <a:pt x="65" y="148"/>
                </a:cubicBezTo>
                <a:cubicBezTo>
                  <a:pt x="50" y="145"/>
                  <a:pt x="56" y="145"/>
                  <a:pt x="46" y="138"/>
                </a:cubicBezTo>
                <a:cubicBezTo>
                  <a:pt x="45" y="135"/>
                  <a:pt x="38" y="130"/>
                  <a:pt x="36" y="128"/>
                </a:cubicBezTo>
                <a:cubicBezTo>
                  <a:pt x="31" y="122"/>
                  <a:pt x="38" y="124"/>
                  <a:pt x="35" y="118"/>
                </a:cubicBezTo>
                <a:cubicBezTo>
                  <a:pt x="31" y="125"/>
                  <a:pt x="25" y="119"/>
                  <a:pt x="22" y="125"/>
                </a:cubicBezTo>
                <a:cubicBezTo>
                  <a:pt x="15" y="120"/>
                  <a:pt x="19" y="109"/>
                  <a:pt x="12" y="100"/>
                </a:cubicBezTo>
                <a:cubicBezTo>
                  <a:pt x="7" y="110"/>
                  <a:pt x="4" y="90"/>
                  <a:pt x="0" y="91"/>
                </a:cubicBezTo>
                <a:cubicBezTo>
                  <a:pt x="4" y="84"/>
                  <a:pt x="4" y="84"/>
                  <a:pt x="4" y="84"/>
                </a:cubicBezTo>
                <a:cubicBezTo>
                  <a:pt x="0" y="92"/>
                  <a:pt x="23" y="34"/>
                  <a:pt x="85" y="13"/>
                </a:cubicBezTo>
                <a:cubicBezTo>
                  <a:pt x="111" y="3"/>
                  <a:pt x="128" y="3"/>
                  <a:pt x="128" y="3"/>
                </a:cubicBezTo>
                <a:cubicBezTo>
                  <a:pt x="163" y="0"/>
                  <a:pt x="191" y="12"/>
                  <a:pt x="214" y="26"/>
                </a:cubicBezTo>
                <a:cubicBezTo>
                  <a:pt x="209" y="30"/>
                  <a:pt x="209" y="30"/>
                  <a:pt x="209" y="30"/>
                </a:cubicBezTo>
                <a:cubicBezTo>
                  <a:pt x="196" y="38"/>
                  <a:pt x="176" y="37"/>
                  <a:pt x="168" y="50"/>
                </a:cubicBezTo>
                <a:cubicBezTo>
                  <a:pt x="161" y="50"/>
                  <a:pt x="163" y="26"/>
                  <a:pt x="158" y="22"/>
                </a:cubicBezTo>
                <a:cubicBezTo>
                  <a:pt x="154" y="23"/>
                  <a:pt x="147" y="11"/>
                  <a:pt x="131" y="22"/>
                </a:cubicBezTo>
                <a:cubicBezTo>
                  <a:pt x="137" y="23"/>
                  <a:pt x="142" y="34"/>
                  <a:pt x="140" y="41"/>
                </a:cubicBezTo>
                <a:cubicBezTo>
                  <a:pt x="144" y="40"/>
                  <a:pt x="129" y="41"/>
                  <a:pt x="130" y="37"/>
                </a:cubicBezTo>
                <a:cubicBezTo>
                  <a:pt x="129" y="34"/>
                  <a:pt x="118" y="31"/>
                  <a:pt x="114" y="34"/>
                </a:cubicBezTo>
                <a:cubicBezTo>
                  <a:pt x="113" y="49"/>
                  <a:pt x="91" y="42"/>
                  <a:pt x="86" y="53"/>
                </a:cubicBezTo>
                <a:cubicBezTo>
                  <a:pt x="88" y="58"/>
                  <a:pt x="95" y="58"/>
                  <a:pt x="100" y="59"/>
                </a:cubicBezTo>
                <a:cubicBezTo>
                  <a:pt x="99" y="61"/>
                  <a:pt x="97" y="65"/>
                  <a:pt x="99" y="67"/>
                </a:cubicBezTo>
                <a:cubicBezTo>
                  <a:pt x="106" y="68"/>
                  <a:pt x="102" y="57"/>
                  <a:pt x="110" y="59"/>
                </a:cubicBezTo>
                <a:cubicBezTo>
                  <a:pt x="111" y="53"/>
                  <a:pt x="127" y="51"/>
                  <a:pt x="128" y="54"/>
                </a:cubicBezTo>
                <a:cubicBezTo>
                  <a:pt x="131" y="53"/>
                  <a:pt x="136" y="55"/>
                  <a:pt x="135" y="58"/>
                </a:cubicBezTo>
                <a:cubicBezTo>
                  <a:pt x="138" y="60"/>
                  <a:pt x="142" y="60"/>
                  <a:pt x="142" y="64"/>
                </a:cubicBezTo>
                <a:cubicBezTo>
                  <a:pt x="138" y="68"/>
                  <a:pt x="121" y="65"/>
                  <a:pt x="118" y="72"/>
                </a:cubicBezTo>
                <a:cubicBezTo>
                  <a:pt x="121" y="73"/>
                  <a:pt x="126" y="74"/>
                  <a:pt x="128" y="76"/>
                </a:cubicBezTo>
                <a:cubicBezTo>
                  <a:pt x="131" y="78"/>
                  <a:pt x="103" y="90"/>
                  <a:pt x="95" y="92"/>
                </a:cubicBezTo>
                <a:cubicBezTo>
                  <a:pt x="95" y="97"/>
                  <a:pt x="97" y="96"/>
                  <a:pt x="95" y="99"/>
                </a:cubicBezTo>
                <a:cubicBezTo>
                  <a:pt x="90" y="101"/>
                  <a:pt x="86" y="104"/>
                  <a:pt x="82" y="107"/>
                </a:cubicBezTo>
                <a:cubicBezTo>
                  <a:pt x="81" y="113"/>
                  <a:pt x="88" y="123"/>
                  <a:pt x="82" y="123"/>
                </a:cubicBezTo>
                <a:cubicBezTo>
                  <a:pt x="78" y="123"/>
                  <a:pt x="72" y="120"/>
                  <a:pt x="71" y="116"/>
                </a:cubicBezTo>
                <a:cubicBezTo>
                  <a:pt x="68" y="116"/>
                  <a:pt x="54" y="108"/>
                  <a:pt x="50" y="114"/>
                </a:cubicBezTo>
                <a:cubicBezTo>
                  <a:pt x="50" y="121"/>
                  <a:pt x="59" y="127"/>
                  <a:pt x="66" y="130"/>
                </a:cubicBezTo>
                <a:cubicBezTo>
                  <a:pt x="66" y="135"/>
                  <a:pt x="95" y="142"/>
                  <a:pt x="105" y="150"/>
                </a:cubicBezTo>
                <a:cubicBezTo>
                  <a:pt x="114" y="150"/>
                  <a:pt x="120" y="153"/>
                  <a:pt x="122" y="158"/>
                </a:cubicBezTo>
                <a:cubicBezTo>
                  <a:pt x="133" y="156"/>
                  <a:pt x="135" y="168"/>
                  <a:pt x="141" y="172"/>
                </a:cubicBezTo>
                <a:cubicBezTo>
                  <a:pt x="150" y="178"/>
                  <a:pt x="162" y="176"/>
                  <a:pt x="169" y="185"/>
                </a:cubicBezTo>
                <a:cubicBezTo>
                  <a:pt x="168" y="191"/>
                  <a:pt x="161" y="195"/>
                  <a:pt x="159" y="202"/>
                </a:cubicBezTo>
                <a:cubicBezTo>
                  <a:pt x="159" y="203"/>
                  <a:pt x="161" y="206"/>
                  <a:pt x="160" y="208"/>
                </a:cubicBezTo>
                <a:cubicBezTo>
                  <a:pt x="159" y="217"/>
                  <a:pt x="151" y="217"/>
                  <a:pt x="143" y="224"/>
                </a:cubicBezTo>
                <a:cubicBezTo>
                  <a:pt x="143" y="235"/>
                  <a:pt x="130" y="247"/>
                  <a:pt x="130" y="250"/>
                </a:cubicBezTo>
                <a:cubicBezTo>
                  <a:pt x="127" y="251"/>
                  <a:pt x="122" y="255"/>
                  <a:pt x="119" y="255"/>
                </a:cubicBezTo>
                <a:cubicBezTo>
                  <a:pt x="121" y="258"/>
                  <a:pt x="122" y="262"/>
                  <a:pt x="118" y="264"/>
                </a:cubicBezTo>
                <a:cubicBezTo>
                  <a:pt x="122" y="267"/>
                  <a:pt x="120" y="281"/>
                  <a:pt x="117" y="285"/>
                </a:cubicBezTo>
                <a:close/>
              </a:path>
            </a:pathLst>
          </a:custGeom>
          <a:solidFill>
            <a:srgbClr val="FFD465"/>
          </a:solidFill>
          <a:ln w="9525">
            <a:noFill/>
            <a:miter lim="800000"/>
            <a:headEnd/>
            <a:tailEnd/>
          </a:ln>
        </p:spPr>
        <p:txBody>
          <a:bodyPr lIns="182880" tIns="91440" rIns="182880" bIns="91440" anchor="ctr"/>
          <a:lstStyle/>
          <a:p>
            <a:endParaRPr lang="en-IN" u="sng"/>
          </a:p>
        </p:txBody>
      </p:sp>
      <p:sp>
        <p:nvSpPr>
          <p:cNvPr id="56" name="Freeform 24">
            <a:extLst>
              <a:ext uri="{FF2B5EF4-FFF2-40B4-BE49-F238E27FC236}">
                <a16:creationId xmlns:a16="http://schemas.microsoft.com/office/drawing/2014/main" xmlns="" id="{66CF29DB-ABD4-4947-8F91-A9149608852D}"/>
              </a:ext>
            </a:extLst>
          </p:cNvPr>
          <p:cNvSpPr>
            <a:spLocks noEditPoints="1"/>
          </p:cNvSpPr>
          <p:nvPr/>
        </p:nvSpPr>
        <p:spPr bwMode="auto">
          <a:xfrm>
            <a:off x="9175048" y="6910561"/>
            <a:ext cx="428670" cy="349363"/>
          </a:xfrm>
          <a:custGeom>
            <a:avLst/>
            <a:gdLst>
              <a:gd name="T0" fmla="*/ 3920 w 16656"/>
              <a:gd name="T1" fmla="*/ 9731 h 13560"/>
              <a:gd name="T2" fmla="*/ 6149 w 16656"/>
              <a:gd name="T3" fmla="*/ 12262 h 13560"/>
              <a:gd name="T4" fmla="*/ 7327 w 16656"/>
              <a:gd name="T5" fmla="*/ 12607 h 13560"/>
              <a:gd name="T6" fmla="*/ 5829 w 16656"/>
              <a:gd name="T7" fmla="*/ 10246 h 13560"/>
              <a:gd name="T8" fmla="*/ 5170 w 16656"/>
              <a:gd name="T9" fmla="*/ 7248 h 13560"/>
              <a:gd name="T10" fmla="*/ 15957 w 16656"/>
              <a:gd name="T11" fmla="*/ 3785 h 13560"/>
              <a:gd name="T12" fmla="*/ 13371 w 16656"/>
              <a:gd name="T13" fmla="*/ 921 h 13560"/>
              <a:gd name="T14" fmla="*/ 10407 w 16656"/>
              <a:gd name="T15" fmla="*/ 26 h 13560"/>
              <a:gd name="T16" fmla="*/ 10082 w 16656"/>
              <a:gd name="T17" fmla="*/ 2 h 13560"/>
              <a:gd name="T18" fmla="*/ 9702 w 16656"/>
              <a:gd name="T19" fmla="*/ 27 h 13560"/>
              <a:gd name="T20" fmla="*/ 8250 w 16656"/>
              <a:gd name="T21" fmla="*/ 556 h 13560"/>
              <a:gd name="T22" fmla="*/ 7025 w 16656"/>
              <a:gd name="T23" fmla="*/ 1719 h 13560"/>
              <a:gd name="T24" fmla="*/ 7566 w 16656"/>
              <a:gd name="T25" fmla="*/ 1824 h 13560"/>
              <a:gd name="T26" fmla="*/ 8657 w 16656"/>
              <a:gd name="T27" fmla="*/ 872 h 13560"/>
              <a:gd name="T28" fmla="*/ 9821 w 16656"/>
              <a:gd name="T29" fmla="*/ 3363 h 13560"/>
              <a:gd name="T30" fmla="*/ 6372 w 16656"/>
              <a:gd name="T31" fmla="*/ 9382 h 13560"/>
              <a:gd name="T32" fmla="*/ 6136 w 16656"/>
              <a:gd name="T33" fmla="*/ 8320 h 13560"/>
              <a:gd name="T34" fmla="*/ 6023 w 16656"/>
              <a:gd name="T35" fmla="*/ 7181 h 13560"/>
              <a:gd name="T36" fmla="*/ 6058 w 16656"/>
              <a:gd name="T37" fmla="*/ 10047 h 13560"/>
              <a:gd name="T38" fmla="*/ 7971 w 16656"/>
              <a:gd name="T39" fmla="*/ 12807 h 13560"/>
              <a:gd name="T40" fmla="*/ 9922 w 16656"/>
              <a:gd name="T41" fmla="*/ 13551 h 13560"/>
              <a:gd name="T42" fmla="*/ 10075 w 16656"/>
              <a:gd name="T43" fmla="*/ 13557 h 13560"/>
              <a:gd name="T44" fmla="*/ 12088 w 16656"/>
              <a:gd name="T45" fmla="*/ 13248 h 13560"/>
              <a:gd name="T46" fmla="*/ 14458 w 16656"/>
              <a:gd name="T47" fmla="*/ 11840 h 13560"/>
              <a:gd name="T48" fmla="*/ 15843 w 16656"/>
              <a:gd name="T49" fmla="*/ 10024 h 13560"/>
              <a:gd name="T50" fmla="*/ 16334 w 16656"/>
              <a:gd name="T51" fmla="*/ 8820 h 13560"/>
              <a:gd name="T52" fmla="*/ 16595 w 16656"/>
              <a:gd name="T53" fmla="*/ 7510 h 13560"/>
              <a:gd name="T54" fmla="*/ 9088 w 16656"/>
              <a:gd name="T55" fmla="*/ 12893 h 13560"/>
              <a:gd name="T56" fmla="*/ 7684 w 16656"/>
              <a:gd name="T57" fmla="*/ 11884 h 13560"/>
              <a:gd name="T58" fmla="*/ 6638 w 16656"/>
              <a:gd name="T59" fmla="*/ 10148 h 13560"/>
              <a:gd name="T60" fmla="*/ 12913 w 16656"/>
              <a:gd name="T61" fmla="*/ 12028 h 13560"/>
              <a:gd name="T62" fmla="*/ 13600 w 16656"/>
              <a:gd name="T63" fmla="*/ 10987 h 13560"/>
              <a:gd name="T64" fmla="*/ 15040 w 16656"/>
              <a:gd name="T65" fmla="*/ 10462 h 13560"/>
              <a:gd name="T66" fmla="*/ 13967 w 16656"/>
              <a:gd name="T67" fmla="*/ 11652 h 13560"/>
              <a:gd name="T68" fmla="*/ 12628 w 16656"/>
              <a:gd name="T69" fmla="*/ 12520 h 13560"/>
              <a:gd name="T70" fmla="*/ 12846 w 16656"/>
              <a:gd name="T71" fmla="*/ 11292 h 13560"/>
              <a:gd name="T72" fmla="*/ 11566 w 16656"/>
              <a:gd name="T73" fmla="*/ 12604 h 13560"/>
              <a:gd name="T74" fmla="*/ 10258 w 16656"/>
              <a:gd name="T75" fmla="*/ 6984 h 13560"/>
              <a:gd name="T76" fmla="*/ 13982 w 16656"/>
              <a:gd name="T77" fmla="*/ 8053 h 13560"/>
              <a:gd name="T78" fmla="*/ 13771 w 16656"/>
              <a:gd name="T79" fmla="*/ 9142 h 13560"/>
              <a:gd name="T80" fmla="*/ 13645 w 16656"/>
              <a:gd name="T81" fmla="*/ 3974 h 13560"/>
              <a:gd name="T82" fmla="*/ 13907 w 16656"/>
              <a:gd name="T83" fmla="*/ 5028 h 13560"/>
              <a:gd name="T84" fmla="*/ 14044 w 16656"/>
              <a:gd name="T85" fmla="*/ 6164 h 13560"/>
              <a:gd name="T86" fmla="*/ 10399 w 16656"/>
              <a:gd name="T87" fmla="*/ 502 h 13560"/>
              <a:gd name="T88" fmla="*/ 11841 w 16656"/>
              <a:gd name="T89" fmla="*/ 1145 h 13560"/>
              <a:gd name="T90" fmla="*/ 13008 w 16656"/>
              <a:gd name="T91" fmla="*/ 2525 h 13560"/>
              <a:gd name="T92" fmla="*/ 13764 w 16656"/>
              <a:gd name="T93" fmla="*/ 2902 h 13560"/>
              <a:gd name="T94" fmla="*/ 13140 w 16656"/>
              <a:gd name="T95" fmla="*/ 1830 h 13560"/>
              <a:gd name="T96" fmla="*/ 12380 w 16656"/>
              <a:gd name="T97" fmla="*/ 974 h 13560"/>
              <a:gd name="T98" fmla="*/ 13574 w 16656"/>
              <a:gd name="T99" fmla="*/ 1612 h 13560"/>
              <a:gd name="T100" fmla="*/ 14711 w 16656"/>
              <a:gd name="T101" fmla="*/ 2675 h 13560"/>
              <a:gd name="T102" fmla="*/ 14565 w 16656"/>
              <a:gd name="T103" fmla="*/ 6167 h 13560"/>
              <a:gd name="T104" fmla="*/ 14430 w 16656"/>
              <a:gd name="T105" fmla="*/ 5034 h 13560"/>
              <a:gd name="T106" fmla="*/ 14175 w 16656"/>
              <a:gd name="T107" fmla="*/ 3976 h 13560"/>
              <a:gd name="T108" fmla="*/ 15810 w 16656"/>
              <a:gd name="T109" fmla="*/ 4612 h 13560"/>
              <a:gd name="T110" fmla="*/ 16091 w 16656"/>
              <a:gd name="T111" fmla="*/ 5719 h 13560"/>
              <a:gd name="T112" fmla="*/ 16160 w 16656"/>
              <a:gd name="T113" fmla="*/ 7256 h 13560"/>
              <a:gd name="T114" fmla="*/ 15978 w 16656"/>
              <a:gd name="T115" fmla="*/ 8397 h 13560"/>
              <a:gd name="T116" fmla="*/ 15609 w 16656"/>
              <a:gd name="T117" fmla="*/ 9459 h 13560"/>
              <a:gd name="T118" fmla="*/ 14338 w 16656"/>
              <a:gd name="T119" fmla="*/ 8974 h 13560"/>
              <a:gd name="T120" fmla="*/ 14523 w 16656"/>
              <a:gd name="T121" fmla="*/ 7874 h 13560"/>
              <a:gd name="T122" fmla="*/ 6051 w 16656"/>
              <a:gd name="T123" fmla="*/ 4533 h 13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656" h="13560">
                <a:moveTo>
                  <a:pt x="5159" y="7000"/>
                </a:moveTo>
                <a:lnTo>
                  <a:pt x="3181" y="7000"/>
                </a:lnTo>
                <a:lnTo>
                  <a:pt x="3198" y="7264"/>
                </a:lnTo>
                <a:lnTo>
                  <a:pt x="3225" y="7525"/>
                </a:lnTo>
                <a:lnTo>
                  <a:pt x="3262" y="7784"/>
                </a:lnTo>
                <a:lnTo>
                  <a:pt x="3310" y="8039"/>
                </a:lnTo>
                <a:lnTo>
                  <a:pt x="3369" y="8292"/>
                </a:lnTo>
                <a:lnTo>
                  <a:pt x="3437" y="8541"/>
                </a:lnTo>
                <a:lnTo>
                  <a:pt x="3514" y="8787"/>
                </a:lnTo>
                <a:lnTo>
                  <a:pt x="3602" y="9029"/>
                </a:lnTo>
                <a:lnTo>
                  <a:pt x="3699" y="9267"/>
                </a:lnTo>
                <a:lnTo>
                  <a:pt x="3805" y="9502"/>
                </a:lnTo>
                <a:lnTo>
                  <a:pt x="3920" y="9731"/>
                </a:lnTo>
                <a:lnTo>
                  <a:pt x="4044" y="9957"/>
                </a:lnTo>
                <a:lnTo>
                  <a:pt x="4176" y="10179"/>
                </a:lnTo>
                <a:lnTo>
                  <a:pt x="4317" y="10395"/>
                </a:lnTo>
                <a:lnTo>
                  <a:pt x="4466" y="10606"/>
                </a:lnTo>
                <a:lnTo>
                  <a:pt x="4624" y="10813"/>
                </a:lnTo>
                <a:lnTo>
                  <a:pt x="4789" y="11014"/>
                </a:lnTo>
                <a:lnTo>
                  <a:pt x="4961" y="11210"/>
                </a:lnTo>
                <a:lnTo>
                  <a:pt x="5141" y="11400"/>
                </a:lnTo>
                <a:lnTo>
                  <a:pt x="5329" y="11584"/>
                </a:lnTo>
                <a:lnTo>
                  <a:pt x="5525" y="11763"/>
                </a:lnTo>
                <a:lnTo>
                  <a:pt x="5726" y="11936"/>
                </a:lnTo>
                <a:lnTo>
                  <a:pt x="5934" y="12102"/>
                </a:lnTo>
                <a:lnTo>
                  <a:pt x="6149" y="12262"/>
                </a:lnTo>
                <a:lnTo>
                  <a:pt x="6370" y="12415"/>
                </a:lnTo>
                <a:lnTo>
                  <a:pt x="6598" y="12561"/>
                </a:lnTo>
                <a:lnTo>
                  <a:pt x="6831" y="12701"/>
                </a:lnTo>
                <a:lnTo>
                  <a:pt x="7070" y="12833"/>
                </a:lnTo>
                <a:lnTo>
                  <a:pt x="7315" y="12958"/>
                </a:lnTo>
                <a:lnTo>
                  <a:pt x="7565" y="13075"/>
                </a:lnTo>
                <a:lnTo>
                  <a:pt x="7821" y="13184"/>
                </a:lnTo>
                <a:lnTo>
                  <a:pt x="8081" y="13286"/>
                </a:lnTo>
                <a:lnTo>
                  <a:pt x="7923" y="13163"/>
                </a:lnTo>
                <a:lnTo>
                  <a:pt x="7769" y="13031"/>
                </a:lnTo>
                <a:lnTo>
                  <a:pt x="7618" y="12896"/>
                </a:lnTo>
                <a:lnTo>
                  <a:pt x="7470" y="12755"/>
                </a:lnTo>
                <a:lnTo>
                  <a:pt x="7327" y="12607"/>
                </a:lnTo>
                <a:lnTo>
                  <a:pt x="7186" y="12454"/>
                </a:lnTo>
                <a:lnTo>
                  <a:pt x="7050" y="12297"/>
                </a:lnTo>
                <a:lnTo>
                  <a:pt x="6917" y="12134"/>
                </a:lnTo>
                <a:lnTo>
                  <a:pt x="6788" y="11965"/>
                </a:lnTo>
                <a:lnTo>
                  <a:pt x="6664" y="11792"/>
                </a:lnTo>
                <a:lnTo>
                  <a:pt x="6544" y="11615"/>
                </a:lnTo>
                <a:lnTo>
                  <a:pt x="6428" y="11432"/>
                </a:lnTo>
                <a:lnTo>
                  <a:pt x="6317" y="11245"/>
                </a:lnTo>
                <a:lnTo>
                  <a:pt x="6210" y="11054"/>
                </a:lnTo>
                <a:lnTo>
                  <a:pt x="6107" y="10858"/>
                </a:lnTo>
                <a:lnTo>
                  <a:pt x="6010" y="10658"/>
                </a:lnTo>
                <a:lnTo>
                  <a:pt x="5916" y="10455"/>
                </a:lnTo>
                <a:lnTo>
                  <a:pt x="5829" y="10246"/>
                </a:lnTo>
                <a:lnTo>
                  <a:pt x="5745" y="10035"/>
                </a:lnTo>
                <a:lnTo>
                  <a:pt x="5667" y="9820"/>
                </a:lnTo>
                <a:lnTo>
                  <a:pt x="5594" y="9601"/>
                </a:lnTo>
                <a:lnTo>
                  <a:pt x="5527" y="9379"/>
                </a:lnTo>
                <a:lnTo>
                  <a:pt x="5464" y="9154"/>
                </a:lnTo>
                <a:lnTo>
                  <a:pt x="5407" y="8925"/>
                </a:lnTo>
                <a:lnTo>
                  <a:pt x="5356" y="8694"/>
                </a:lnTo>
                <a:lnTo>
                  <a:pt x="5310" y="8459"/>
                </a:lnTo>
                <a:lnTo>
                  <a:pt x="5270" y="8222"/>
                </a:lnTo>
                <a:lnTo>
                  <a:pt x="5236" y="7983"/>
                </a:lnTo>
                <a:lnTo>
                  <a:pt x="5207" y="7740"/>
                </a:lnTo>
                <a:lnTo>
                  <a:pt x="5185" y="7496"/>
                </a:lnTo>
                <a:lnTo>
                  <a:pt x="5170" y="7248"/>
                </a:lnTo>
                <a:lnTo>
                  <a:pt x="5159" y="7000"/>
                </a:lnTo>
                <a:close/>
                <a:moveTo>
                  <a:pt x="16656" y="6984"/>
                </a:moveTo>
                <a:lnTo>
                  <a:pt x="16656" y="6527"/>
                </a:lnTo>
                <a:lnTo>
                  <a:pt x="16626" y="6527"/>
                </a:lnTo>
                <a:lnTo>
                  <a:pt x="16606" y="6202"/>
                </a:lnTo>
                <a:lnTo>
                  <a:pt x="16573" y="5881"/>
                </a:lnTo>
                <a:lnTo>
                  <a:pt x="16525" y="5565"/>
                </a:lnTo>
                <a:lnTo>
                  <a:pt x="16462" y="5253"/>
                </a:lnTo>
                <a:lnTo>
                  <a:pt x="16387" y="4947"/>
                </a:lnTo>
                <a:lnTo>
                  <a:pt x="16299" y="4647"/>
                </a:lnTo>
                <a:lnTo>
                  <a:pt x="16197" y="4353"/>
                </a:lnTo>
                <a:lnTo>
                  <a:pt x="16083" y="4066"/>
                </a:lnTo>
                <a:lnTo>
                  <a:pt x="15957" y="3785"/>
                </a:lnTo>
                <a:lnTo>
                  <a:pt x="15820" y="3511"/>
                </a:lnTo>
                <a:lnTo>
                  <a:pt x="15670" y="3246"/>
                </a:lnTo>
                <a:lnTo>
                  <a:pt x="15510" y="2988"/>
                </a:lnTo>
                <a:lnTo>
                  <a:pt x="15339" y="2738"/>
                </a:lnTo>
                <a:lnTo>
                  <a:pt x="15158" y="2497"/>
                </a:lnTo>
                <a:lnTo>
                  <a:pt x="14966" y="2265"/>
                </a:lnTo>
                <a:lnTo>
                  <a:pt x="14765" y="2041"/>
                </a:lnTo>
                <a:lnTo>
                  <a:pt x="14554" y="1829"/>
                </a:lnTo>
                <a:lnTo>
                  <a:pt x="14335" y="1625"/>
                </a:lnTo>
                <a:lnTo>
                  <a:pt x="14106" y="1433"/>
                </a:lnTo>
                <a:lnTo>
                  <a:pt x="13869" y="1251"/>
                </a:lnTo>
                <a:lnTo>
                  <a:pt x="13624" y="1080"/>
                </a:lnTo>
                <a:lnTo>
                  <a:pt x="13371" y="921"/>
                </a:lnTo>
                <a:lnTo>
                  <a:pt x="13111" y="773"/>
                </a:lnTo>
                <a:lnTo>
                  <a:pt x="12844" y="638"/>
                </a:lnTo>
                <a:lnTo>
                  <a:pt x="12570" y="515"/>
                </a:lnTo>
                <a:lnTo>
                  <a:pt x="12290" y="405"/>
                </a:lnTo>
                <a:lnTo>
                  <a:pt x="12004" y="308"/>
                </a:lnTo>
                <a:lnTo>
                  <a:pt x="11712" y="225"/>
                </a:lnTo>
                <a:lnTo>
                  <a:pt x="11416" y="155"/>
                </a:lnTo>
                <a:lnTo>
                  <a:pt x="11114" y="101"/>
                </a:lnTo>
                <a:lnTo>
                  <a:pt x="10807" y="60"/>
                </a:lnTo>
                <a:lnTo>
                  <a:pt x="10495" y="35"/>
                </a:lnTo>
                <a:lnTo>
                  <a:pt x="10466" y="31"/>
                </a:lnTo>
                <a:lnTo>
                  <a:pt x="10437" y="28"/>
                </a:lnTo>
                <a:lnTo>
                  <a:pt x="10407" y="26"/>
                </a:lnTo>
                <a:lnTo>
                  <a:pt x="10378" y="24"/>
                </a:lnTo>
                <a:lnTo>
                  <a:pt x="10348" y="22"/>
                </a:lnTo>
                <a:lnTo>
                  <a:pt x="10317" y="21"/>
                </a:lnTo>
                <a:lnTo>
                  <a:pt x="10288" y="19"/>
                </a:lnTo>
                <a:lnTo>
                  <a:pt x="10258" y="17"/>
                </a:lnTo>
                <a:lnTo>
                  <a:pt x="10258" y="12"/>
                </a:lnTo>
                <a:lnTo>
                  <a:pt x="10213" y="12"/>
                </a:lnTo>
                <a:lnTo>
                  <a:pt x="10190" y="11"/>
                </a:lnTo>
                <a:lnTo>
                  <a:pt x="10168" y="10"/>
                </a:lnTo>
                <a:lnTo>
                  <a:pt x="10148" y="7"/>
                </a:lnTo>
                <a:lnTo>
                  <a:pt x="10126" y="5"/>
                </a:lnTo>
                <a:lnTo>
                  <a:pt x="10104" y="3"/>
                </a:lnTo>
                <a:lnTo>
                  <a:pt x="10082" y="2"/>
                </a:lnTo>
                <a:lnTo>
                  <a:pt x="10061" y="0"/>
                </a:lnTo>
                <a:lnTo>
                  <a:pt x="10039" y="0"/>
                </a:lnTo>
                <a:lnTo>
                  <a:pt x="10017" y="0"/>
                </a:lnTo>
                <a:lnTo>
                  <a:pt x="9995" y="2"/>
                </a:lnTo>
                <a:lnTo>
                  <a:pt x="9973" y="3"/>
                </a:lnTo>
                <a:lnTo>
                  <a:pt x="9951" y="5"/>
                </a:lnTo>
                <a:lnTo>
                  <a:pt x="9929" y="7"/>
                </a:lnTo>
                <a:lnTo>
                  <a:pt x="9907" y="10"/>
                </a:lnTo>
                <a:lnTo>
                  <a:pt x="9885" y="11"/>
                </a:lnTo>
                <a:lnTo>
                  <a:pt x="9863" y="12"/>
                </a:lnTo>
                <a:lnTo>
                  <a:pt x="9821" y="12"/>
                </a:lnTo>
                <a:lnTo>
                  <a:pt x="9821" y="17"/>
                </a:lnTo>
                <a:lnTo>
                  <a:pt x="9702" y="27"/>
                </a:lnTo>
                <a:lnTo>
                  <a:pt x="9584" y="43"/>
                </a:lnTo>
                <a:lnTo>
                  <a:pt x="9468" y="62"/>
                </a:lnTo>
                <a:lnTo>
                  <a:pt x="9351" y="86"/>
                </a:lnTo>
                <a:lnTo>
                  <a:pt x="9237" y="114"/>
                </a:lnTo>
                <a:lnTo>
                  <a:pt x="9122" y="147"/>
                </a:lnTo>
                <a:lnTo>
                  <a:pt x="9009" y="184"/>
                </a:lnTo>
                <a:lnTo>
                  <a:pt x="8897" y="225"/>
                </a:lnTo>
                <a:lnTo>
                  <a:pt x="8786" y="270"/>
                </a:lnTo>
                <a:lnTo>
                  <a:pt x="8677" y="319"/>
                </a:lnTo>
                <a:lnTo>
                  <a:pt x="8568" y="372"/>
                </a:lnTo>
                <a:lnTo>
                  <a:pt x="8461" y="430"/>
                </a:lnTo>
                <a:lnTo>
                  <a:pt x="8355" y="491"/>
                </a:lnTo>
                <a:lnTo>
                  <a:pt x="8250" y="556"/>
                </a:lnTo>
                <a:lnTo>
                  <a:pt x="8147" y="624"/>
                </a:lnTo>
                <a:lnTo>
                  <a:pt x="8045" y="697"/>
                </a:lnTo>
                <a:lnTo>
                  <a:pt x="7945" y="773"/>
                </a:lnTo>
                <a:lnTo>
                  <a:pt x="7845" y="852"/>
                </a:lnTo>
                <a:lnTo>
                  <a:pt x="7748" y="935"/>
                </a:lnTo>
                <a:lnTo>
                  <a:pt x="7651" y="1022"/>
                </a:lnTo>
                <a:lnTo>
                  <a:pt x="7557" y="1111"/>
                </a:lnTo>
                <a:lnTo>
                  <a:pt x="7464" y="1205"/>
                </a:lnTo>
                <a:lnTo>
                  <a:pt x="7372" y="1301"/>
                </a:lnTo>
                <a:lnTo>
                  <a:pt x="7283" y="1401"/>
                </a:lnTo>
                <a:lnTo>
                  <a:pt x="7195" y="1503"/>
                </a:lnTo>
                <a:lnTo>
                  <a:pt x="7109" y="1609"/>
                </a:lnTo>
                <a:lnTo>
                  <a:pt x="7025" y="1719"/>
                </a:lnTo>
                <a:lnTo>
                  <a:pt x="6941" y="1831"/>
                </a:lnTo>
                <a:lnTo>
                  <a:pt x="6861" y="1945"/>
                </a:lnTo>
                <a:lnTo>
                  <a:pt x="6782" y="2064"/>
                </a:lnTo>
                <a:lnTo>
                  <a:pt x="6705" y="2185"/>
                </a:lnTo>
                <a:lnTo>
                  <a:pt x="6630" y="2308"/>
                </a:lnTo>
                <a:lnTo>
                  <a:pt x="7075" y="2535"/>
                </a:lnTo>
                <a:lnTo>
                  <a:pt x="7140" y="2426"/>
                </a:lnTo>
                <a:lnTo>
                  <a:pt x="7207" y="2320"/>
                </a:lnTo>
                <a:lnTo>
                  <a:pt x="7276" y="2216"/>
                </a:lnTo>
                <a:lnTo>
                  <a:pt x="7346" y="2114"/>
                </a:lnTo>
                <a:lnTo>
                  <a:pt x="7418" y="2014"/>
                </a:lnTo>
                <a:lnTo>
                  <a:pt x="7491" y="1918"/>
                </a:lnTo>
                <a:lnTo>
                  <a:pt x="7566" y="1824"/>
                </a:lnTo>
                <a:lnTo>
                  <a:pt x="7642" y="1733"/>
                </a:lnTo>
                <a:lnTo>
                  <a:pt x="7720" y="1645"/>
                </a:lnTo>
                <a:lnTo>
                  <a:pt x="7799" y="1559"/>
                </a:lnTo>
                <a:lnTo>
                  <a:pt x="7879" y="1477"/>
                </a:lnTo>
                <a:lnTo>
                  <a:pt x="7961" y="1397"/>
                </a:lnTo>
                <a:lnTo>
                  <a:pt x="8044" y="1321"/>
                </a:lnTo>
                <a:lnTo>
                  <a:pt x="8128" y="1247"/>
                </a:lnTo>
                <a:lnTo>
                  <a:pt x="8212" y="1177"/>
                </a:lnTo>
                <a:lnTo>
                  <a:pt x="8300" y="1109"/>
                </a:lnTo>
                <a:lnTo>
                  <a:pt x="8387" y="1046"/>
                </a:lnTo>
                <a:lnTo>
                  <a:pt x="8476" y="984"/>
                </a:lnTo>
                <a:lnTo>
                  <a:pt x="8565" y="927"/>
                </a:lnTo>
                <a:lnTo>
                  <a:pt x="8657" y="872"/>
                </a:lnTo>
                <a:lnTo>
                  <a:pt x="8749" y="821"/>
                </a:lnTo>
                <a:lnTo>
                  <a:pt x="8842" y="774"/>
                </a:lnTo>
                <a:lnTo>
                  <a:pt x="8936" y="729"/>
                </a:lnTo>
                <a:lnTo>
                  <a:pt x="9031" y="689"/>
                </a:lnTo>
                <a:lnTo>
                  <a:pt x="9126" y="652"/>
                </a:lnTo>
                <a:lnTo>
                  <a:pt x="9223" y="619"/>
                </a:lnTo>
                <a:lnTo>
                  <a:pt x="9321" y="589"/>
                </a:lnTo>
                <a:lnTo>
                  <a:pt x="9420" y="564"/>
                </a:lnTo>
                <a:lnTo>
                  <a:pt x="9519" y="541"/>
                </a:lnTo>
                <a:lnTo>
                  <a:pt x="9619" y="523"/>
                </a:lnTo>
                <a:lnTo>
                  <a:pt x="9720" y="509"/>
                </a:lnTo>
                <a:lnTo>
                  <a:pt x="9821" y="497"/>
                </a:lnTo>
                <a:lnTo>
                  <a:pt x="9821" y="3363"/>
                </a:lnTo>
                <a:lnTo>
                  <a:pt x="8429" y="3363"/>
                </a:lnTo>
                <a:lnTo>
                  <a:pt x="8318" y="3820"/>
                </a:lnTo>
                <a:lnTo>
                  <a:pt x="9821" y="3820"/>
                </a:lnTo>
                <a:lnTo>
                  <a:pt x="9821" y="6527"/>
                </a:lnTo>
                <a:lnTo>
                  <a:pt x="6897" y="6527"/>
                </a:lnTo>
                <a:lnTo>
                  <a:pt x="6897" y="6984"/>
                </a:lnTo>
                <a:lnTo>
                  <a:pt x="9821" y="6984"/>
                </a:lnTo>
                <a:lnTo>
                  <a:pt x="9821" y="9691"/>
                </a:lnTo>
                <a:lnTo>
                  <a:pt x="6468" y="9691"/>
                </a:lnTo>
                <a:lnTo>
                  <a:pt x="6443" y="9615"/>
                </a:lnTo>
                <a:lnTo>
                  <a:pt x="6419" y="9538"/>
                </a:lnTo>
                <a:lnTo>
                  <a:pt x="6395" y="9460"/>
                </a:lnTo>
                <a:lnTo>
                  <a:pt x="6372" y="9382"/>
                </a:lnTo>
                <a:lnTo>
                  <a:pt x="6350" y="9304"/>
                </a:lnTo>
                <a:lnTo>
                  <a:pt x="6328" y="9225"/>
                </a:lnTo>
                <a:lnTo>
                  <a:pt x="6307" y="9145"/>
                </a:lnTo>
                <a:lnTo>
                  <a:pt x="6287" y="9065"/>
                </a:lnTo>
                <a:lnTo>
                  <a:pt x="6267" y="8983"/>
                </a:lnTo>
                <a:lnTo>
                  <a:pt x="6248" y="8902"/>
                </a:lnTo>
                <a:lnTo>
                  <a:pt x="6229" y="8821"/>
                </a:lnTo>
                <a:lnTo>
                  <a:pt x="6213" y="8738"/>
                </a:lnTo>
                <a:lnTo>
                  <a:pt x="6195" y="8656"/>
                </a:lnTo>
                <a:lnTo>
                  <a:pt x="6179" y="8573"/>
                </a:lnTo>
                <a:lnTo>
                  <a:pt x="6164" y="8488"/>
                </a:lnTo>
                <a:lnTo>
                  <a:pt x="6149" y="8404"/>
                </a:lnTo>
                <a:lnTo>
                  <a:pt x="6136" y="8320"/>
                </a:lnTo>
                <a:lnTo>
                  <a:pt x="6122" y="8234"/>
                </a:lnTo>
                <a:lnTo>
                  <a:pt x="6110" y="8149"/>
                </a:lnTo>
                <a:lnTo>
                  <a:pt x="6098" y="8063"/>
                </a:lnTo>
                <a:lnTo>
                  <a:pt x="6087" y="7976"/>
                </a:lnTo>
                <a:lnTo>
                  <a:pt x="6077" y="7889"/>
                </a:lnTo>
                <a:lnTo>
                  <a:pt x="6067" y="7802"/>
                </a:lnTo>
                <a:lnTo>
                  <a:pt x="6059" y="7714"/>
                </a:lnTo>
                <a:lnTo>
                  <a:pt x="6051" y="7626"/>
                </a:lnTo>
                <a:lnTo>
                  <a:pt x="6044" y="7537"/>
                </a:lnTo>
                <a:lnTo>
                  <a:pt x="6038" y="7449"/>
                </a:lnTo>
                <a:lnTo>
                  <a:pt x="6032" y="7359"/>
                </a:lnTo>
                <a:lnTo>
                  <a:pt x="6027" y="7270"/>
                </a:lnTo>
                <a:lnTo>
                  <a:pt x="6023" y="7181"/>
                </a:lnTo>
                <a:lnTo>
                  <a:pt x="6020" y="7090"/>
                </a:lnTo>
                <a:lnTo>
                  <a:pt x="6018" y="7000"/>
                </a:lnTo>
                <a:lnTo>
                  <a:pt x="5498" y="7000"/>
                </a:lnTo>
                <a:lnTo>
                  <a:pt x="5510" y="7328"/>
                </a:lnTo>
                <a:lnTo>
                  <a:pt x="5532" y="7653"/>
                </a:lnTo>
                <a:lnTo>
                  <a:pt x="5565" y="7972"/>
                </a:lnTo>
                <a:lnTo>
                  <a:pt x="5608" y="8287"/>
                </a:lnTo>
                <a:lnTo>
                  <a:pt x="5660" y="8596"/>
                </a:lnTo>
                <a:lnTo>
                  <a:pt x="5721" y="8899"/>
                </a:lnTo>
                <a:lnTo>
                  <a:pt x="5793" y="9197"/>
                </a:lnTo>
                <a:lnTo>
                  <a:pt x="5872" y="9487"/>
                </a:lnTo>
                <a:lnTo>
                  <a:pt x="5961" y="9771"/>
                </a:lnTo>
                <a:lnTo>
                  <a:pt x="6058" y="10047"/>
                </a:lnTo>
                <a:lnTo>
                  <a:pt x="6163" y="10315"/>
                </a:lnTo>
                <a:lnTo>
                  <a:pt x="6276" y="10576"/>
                </a:lnTo>
                <a:lnTo>
                  <a:pt x="6396" y="10828"/>
                </a:lnTo>
                <a:lnTo>
                  <a:pt x="6524" y="11071"/>
                </a:lnTo>
                <a:lnTo>
                  <a:pt x="6659" y="11306"/>
                </a:lnTo>
                <a:lnTo>
                  <a:pt x="6802" y="11530"/>
                </a:lnTo>
                <a:lnTo>
                  <a:pt x="6951" y="11746"/>
                </a:lnTo>
                <a:lnTo>
                  <a:pt x="7106" y="11950"/>
                </a:lnTo>
                <a:lnTo>
                  <a:pt x="7267" y="12144"/>
                </a:lnTo>
                <a:lnTo>
                  <a:pt x="7435" y="12327"/>
                </a:lnTo>
                <a:lnTo>
                  <a:pt x="7609" y="12499"/>
                </a:lnTo>
                <a:lnTo>
                  <a:pt x="7787" y="12659"/>
                </a:lnTo>
                <a:lnTo>
                  <a:pt x="7971" y="12807"/>
                </a:lnTo>
                <a:lnTo>
                  <a:pt x="8159" y="12943"/>
                </a:lnTo>
                <a:lnTo>
                  <a:pt x="8353" y="13066"/>
                </a:lnTo>
                <a:lnTo>
                  <a:pt x="8552" y="13176"/>
                </a:lnTo>
                <a:lnTo>
                  <a:pt x="8754" y="13272"/>
                </a:lnTo>
                <a:lnTo>
                  <a:pt x="8961" y="13355"/>
                </a:lnTo>
                <a:lnTo>
                  <a:pt x="9170" y="13423"/>
                </a:lnTo>
                <a:lnTo>
                  <a:pt x="9385" y="13477"/>
                </a:lnTo>
                <a:lnTo>
                  <a:pt x="9601" y="13515"/>
                </a:lnTo>
                <a:lnTo>
                  <a:pt x="9821" y="13539"/>
                </a:lnTo>
                <a:lnTo>
                  <a:pt x="9821" y="13548"/>
                </a:lnTo>
                <a:lnTo>
                  <a:pt x="9892" y="13548"/>
                </a:lnTo>
                <a:lnTo>
                  <a:pt x="9907" y="13550"/>
                </a:lnTo>
                <a:lnTo>
                  <a:pt x="9922" y="13551"/>
                </a:lnTo>
                <a:lnTo>
                  <a:pt x="9922" y="13555"/>
                </a:lnTo>
                <a:lnTo>
                  <a:pt x="9937" y="13555"/>
                </a:lnTo>
                <a:lnTo>
                  <a:pt x="9954" y="13555"/>
                </a:lnTo>
                <a:lnTo>
                  <a:pt x="9970" y="13555"/>
                </a:lnTo>
                <a:lnTo>
                  <a:pt x="9985" y="13555"/>
                </a:lnTo>
                <a:lnTo>
                  <a:pt x="9999" y="13557"/>
                </a:lnTo>
                <a:lnTo>
                  <a:pt x="10012" y="13558"/>
                </a:lnTo>
                <a:lnTo>
                  <a:pt x="10025" y="13560"/>
                </a:lnTo>
                <a:lnTo>
                  <a:pt x="10039" y="13560"/>
                </a:lnTo>
                <a:lnTo>
                  <a:pt x="10048" y="13560"/>
                </a:lnTo>
                <a:lnTo>
                  <a:pt x="10056" y="13558"/>
                </a:lnTo>
                <a:lnTo>
                  <a:pt x="10065" y="13557"/>
                </a:lnTo>
                <a:lnTo>
                  <a:pt x="10075" y="13557"/>
                </a:lnTo>
                <a:lnTo>
                  <a:pt x="10090" y="13557"/>
                </a:lnTo>
                <a:lnTo>
                  <a:pt x="10107" y="13558"/>
                </a:lnTo>
                <a:lnTo>
                  <a:pt x="10124" y="13558"/>
                </a:lnTo>
                <a:lnTo>
                  <a:pt x="10140" y="13558"/>
                </a:lnTo>
                <a:lnTo>
                  <a:pt x="10365" y="13555"/>
                </a:lnTo>
                <a:lnTo>
                  <a:pt x="10589" y="13542"/>
                </a:lnTo>
                <a:lnTo>
                  <a:pt x="10810" y="13523"/>
                </a:lnTo>
                <a:lnTo>
                  <a:pt x="11029" y="13495"/>
                </a:lnTo>
                <a:lnTo>
                  <a:pt x="11246" y="13460"/>
                </a:lnTo>
                <a:lnTo>
                  <a:pt x="11460" y="13419"/>
                </a:lnTo>
                <a:lnTo>
                  <a:pt x="11673" y="13369"/>
                </a:lnTo>
                <a:lnTo>
                  <a:pt x="11881" y="13311"/>
                </a:lnTo>
                <a:lnTo>
                  <a:pt x="12088" y="13248"/>
                </a:lnTo>
                <a:lnTo>
                  <a:pt x="12291" y="13177"/>
                </a:lnTo>
                <a:lnTo>
                  <a:pt x="12491" y="13100"/>
                </a:lnTo>
                <a:lnTo>
                  <a:pt x="12689" y="13016"/>
                </a:lnTo>
                <a:lnTo>
                  <a:pt x="12882" y="12925"/>
                </a:lnTo>
                <a:lnTo>
                  <a:pt x="13073" y="12829"/>
                </a:lnTo>
                <a:lnTo>
                  <a:pt x="13259" y="12726"/>
                </a:lnTo>
                <a:lnTo>
                  <a:pt x="13442" y="12616"/>
                </a:lnTo>
                <a:lnTo>
                  <a:pt x="13623" y="12501"/>
                </a:lnTo>
                <a:lnTo>
                  <a:pt x="13797" y="12380"/>
                </a:lnTo>
                <a:lnTo>
                  <a:pt x="13969" y="12253"/>
                </a:lnTo>
                <a:lnTo>
                  <a:pt x="14137" y="12121"/>
                </a:lnTo>
                <a:lnTo>
                  <a:pt x="14299" y="11984"/>
                </a:lnTo>
                <a:lnTo>
                  <a:pt x="14458" y="11840"/>
                </a:lnTo>
                <a:lnTo>
                  <a:pt x="14613" y="11693"/>
                </a:lnTo>
                <a:lnTo>
                  <a:pt x="14762" y="11540"/>
                </a:lnTo>
                <a:lnTo>
                  <a:pt x="14907" y="11381"/>
                </a:lnTo>
                <a:lnTo>
                  <a:pt x="15047" y="11218"/>
                </a:lnTo>
                <a:lnTo>
                  <a:pt x="15182" y="11051"/>
                </a:lnTo>
                <a:lnTo>
                  <a:pt x="15311" y="10879"/>
                </a:lnTo>
                <a:lnTo>
                  <a:pt x="15436" y="10702"/>
                </a:lnTo>
                <a:lnTo>
                  <a:pt x="15555" y="10521"/>
                </a:lnTo>
                <a:lnTo>
                  <a:pt x="15668" y="10336"/>
                </a:lnTo>
                <a:lnTo>
                  <a:pt x="15776" y="10148"/>
                </a:lnTo>
                <a:lnTo>
                  <a:pt x="15796" y="10148"/>
                </a:lnTo>
                <a:lnTo>
                  <a:pt x="15796" y="10110"/>
                </a:lnTo>
                <a:lnTo>
                  <a:pt x="15843" y="10024"/>
                </a:lnTo>
                <a:lnTo>
                  <a:pt x="15889" y="9935"/>
                </a:lnTo>
                <a:lnTo>
                  <a:pt x="15933" y="9846"/>
                </a:lnTo>
                <a:lnTo>
                  <a:pt x="15976" y="9756"/>
                </a:lnTo>
                <a:lnTo>
                  <a:pt x="16018" y="9666"/>
                </a:lnTo>
                <a:lnTo>
                  <a:pt x="16057" y="9575"/>
                </a:lnTo>
                <a:lnTo>
                  <a:pt x="16097" y="9483"/>
                </a:lnTo>
                <a:lnTo>
                  <a:pt x="16134" y="9390"/>
                </a:lnTo>
                <a:lnTo>
                  <a:pt x="16172" y="9298"/>
                </a:lnTo>
                <a:lnTo>
                  <a:pt x="16206" y="9203"/>
                </a:lnTo>
                <a:lnTo>
                  <a:pt x="16241" y="9108"/>
                </a:lnTo>
                <a:lnTo>
                  <a:pt x="16273" y="9014"/>
                </a:lnTo>
                <a:lnTo>
                  <a:pt x="16304" y="8917"/>
                </a:lnTo>
                <a:lnTo>
                  <a:pt x="16334" y="8820"/>
                </a:lnTo>
                <a:lnTo>
                  <a:pt x="16362" y="8723"/>
                </a:lnTo>
                <a:lnTo>
                  <a:pt x="16390" y="8626"/>
                </a:lnTo>
                <a:lnTo>
                  <a:pt x="16416" y="8527"/>
                </a:lnTo>
                <a:lnTo>
                  <a:pt x="16439" y="8428"/>
                </a:lnTo>
                <a:lnTo>
                  <a:pt x="16463" y="8328"/>
                </a:lnTo>
                <a:lnTo>
                  <a:pt x="16484" y="8227"/>
                </a:lnTo>
                <a:lnTo>
                  <a:pt x="16504" y="8126"/>
                </a:lnTo>
                <a:lnTo>
                  <a:pt x="16523" y="8025"/>
                </a:lnTo>
                <a:lnTo>
                  <a:pt x="16540" y="7923"/>
                </a:lnTo>
                <a:lnTo>
                  <a:pt x="16556" y="7820"/>
                </a:lnTo>
                <a:lnTo>
                  <a:pt x="16571" y="7718"/>
                </a:lnTo>
                <a:lnTo>
                  <a:pt x="16583" y="7614"/>
                </a:lnTo>
                <a:lnTo>
                  <a:pt x="16595" y="7510"/>
                </a:lnTo>
                <a:lnTo>
                  <a:pt x="16604" y="7406"/>
                </a:lnTo>
                <a:lnTo>
                  <a:pt x="16612" y="7301"/>
                </a:lnTo>
                <a:lnTo>
                  <a:pt x="16619" y="7196"/>
                </a:lnTo>
                <a:lnTo>
                  <a:pt x="16624" y="7090"/>
                </a:lnTo>
                <a:lnTo>
                  <a:pt x="16628" y="6984"/>
                </a:lnTo>
                <a:lnTo>
                  <a:pt x="16656" y="6984"/>
                </a:lnTo>
                <a:close/>
                <a:moveTo>
                  <a:pt x="9821" y="13062"/>
                </a:moveTo>
                <a:lnTo>
                  <a:pt x="9696" y="13048"/>
                </a:lnTo>
                <a:lnTo>
                  <a:pt x="9572" y="13028"/>
                </a:lnTo>
                <a:lnTo>
                  <a:pt x="9449" y="13003"/>
                </a:lnTo>
                <a:lnTo>
                  <a:pt x="9327" y="12972"/>
                </a:lnTo>
                <a:lnTo>
                  <a:pt x="9207" y="12936"/>
                </a:lnTo>
                <a:lnTo>
                  <a:pt x="9088" y="12893"/>
                </a:lnTo>
                <a:lnTo>
                  <a:pt x="8970" y="12846"/>
                </a:lnTo>
                <a:lnTo>
                  <a:pt x="8854" y="12793"/>
                </a:lnTo>
                <a:lnTo>
                  <a:pt x="8739" y="12735"/>
                </a:lnTo>
                <a:lnTo>
                  <a:pt x="8626" y="12672"/>
                </a:lnTo>
                <a:lnTo>
                  <a:pt x="8513" y="12604"/>
                </a:lnTo>
                <a:lnTo>
                  <a:pt x="8404" y="12530"/>
                </a:lnTo>
                <a:lnTo>
                  <a:pt x="8295" y="12452"/>
                </a:lnTo>
                <a:lnTo>
                  <a:pt x="8189" y="12369"/>
                </a:lnTo>
                <a:lnTo>
                  <a:pt x="8083" y="12281"/>
                </a:lnTo>
                <a:lnTo>
                  <a:pt x="7981" y="12189"/>
                </a:lnTo>
                <a:lnTo>
                  <a:pt x="7880" y="12092"/>
                </a:lnTo>
                <a:lnTo>
                  <a:pt x="7781" y="11990"/>
                </a:lnTo>
                <a:lnTo>
                  <a:pt x="7684" y="11884"/>
                </a:lnTo>
                <a:lnTo>
                  <a:pt x="7589" y="11774"/>
                </a:lnTo>
                <a:lnTo>
                  <a:pt x="7497" y="11659"/>
                </a:lnTo>
                <a:lnTo>
                  <a:pt x="7407" y="11541"/>
                </a:lnTo>
                <a:lnTo>
                  <a:pt x="7318" y="11419"/>
                </a:lnTo>
                <a:lnTo>
                  <a:pt x="7233" y="11292"/>
                </a:lnTo>
                <a:lnTo>
                  <a:pt x="7150" y="11162"/>
                </a:lnTo>
                <a:lnTo>
                  <a:pt x="7068" y="11028"/>
                </a:lnTo>
                <a:lnTo>
                  <a:pt x="6990" y="10889"/>
                </a:lnTo>
                <a:lnTo>
                  <a:pt x="6914" y="10748"/>
                </a:lnTo>
                <a:lnTo>
                  <a:pt x="6841" y="10603"/>
                </a:lnTo>
                <a:lnTo>
                  <a:pt x="6771" y="10455"/>
                </a:lnTo>
                <a:lnTo>
                  <a:pt x="6703" y="10303"/>
                </a:lnTo>
                <a:lnTo>
                  <a:pt x="6638" y="10148"/>
                </a:lnTo>
                <a:lnTo>
                  <a:pt x="9821" y="10148"/>
                </a:lnTo>
                <a:lnTo>
                  <a:pt x="9821" y="13062"/>
                </a:lnTo>
                <a:close/>
                <a:moveTo>
                  <a:pt x="12289" y="12667"/>
                </a:moveTo>
                <a:lnTo>
                  <a:pt x="12355" y="12610"/>
                </a:lnTo>
                <a:lnTo>
                  <a:pt x="12419" y="12552"/>
                </a:lnTo>
                <a:lnTo>
                  <a:pt x="12484" y="12492"/>
                </a:lnTo>
                <a:lnTo>
                  <a:pt x="12547" y="12430"/>
                </a:lnTo>
                <a:lnTo>
                  <a:pt x="12610" y="12367"/>
                </a:lnTo>
                <a:lnTo>
                  <a:pt x="12672" y="12302"/>
                </a:lnTo>
                <a:lnTo>
                  <a:pt x="12734" y="12236"/>
                </a:lnTo>
                <a:lnTo>
                  <a:pt x="12794" y="12168"/>
                </a:lnTo>
                <a:lnTo>
                  <a:pt x="12853" y="12098"/>
                </a:lnTo>
                <a:lnTo>
                  <a:pt x="12913" y="12028"/>
                </a:lnTo>
                <a:lnTo>
                  <a:pt x="12971" y="11956"/>
                </a:lnTo>
                <a:lnTo>
                  <a:pt x="13028" y="11883"/>
                </a:lnTo>
                <a:lnTo>
                  <a:pt x="13084" y="11808"/>
                </a:lnTo>
                <a:lnTo>
                  <a:pt x="13140" y="11732"/>
                </a:lnTo>
                <a:lnTo>
                  <a:pt x="13195" y="11654"/>
                </a:lnTo>
                <a:lnTo>
                  <a:pt x="13249" y="11575"/>
                </a:lnTo>
                <a:lnTo>
                  <a:pt x="13301" y="11495"/>
                </a:lnTo>
                <a:lnTo>
                  <a:pt x="13354" y="11414"/>
                </a:lnTo>
                <a:lnTo>
                  <a:pt x="13405" y="11331"/>
                </a:lnTo>
                <a:lnTo>
                  <a:pt x="13455" y="11247"/>
                </a:lnTo>
                <a:lnTo>
                  <a:pt x="13504" y="11162"/>
                </a:lnTo>
                <a:lnTo>
                  <a:pt x="13553" y="11076"/>
                </a:lnTo>
                <a:lnTo>
                  <a:pt x="13600" y="10987"/>
                </a:lnTo>
                <a:lnTo>
                  <a:pt x="13646" y="10899"/>
                </a:lnTo>
                <a:lnTo>
                  <a:pt x="13692" y="10809"/>
                </a:lnTo>
                <a:lnTo>
                  <a:pt x="13737" y="10718"/>
                </a:lnTo>
                <a:lnTo>
                  <a:pt x="13781" y="10625"/>
                </a:lnTo>
                <a:lnTo>
                  <a:pt x="13822" y="10532"/>
                </a:lnTo>
                <a:lnTo>
                  <a:pt x="13864" y="10438"/>
                </a:lnTo>
                <a:lnTo>
                  <a:pt x="13905" y="10342"/>
                </a:lnTo>
                <a:lnTo>
                  <a:pt x="13944" y="10245"/>
                </a:lnTo>
                <a:lnTo>
                  <a:pt x="13983" y="10148"/>
                </a:lnTo>
                <a:lnTo>
                  <a:pt x="15244" y="10148"/>
                </a:lnTo>
                <a:lnTo>
                  <a:pt x="15178" y="10254"/>
                </a:lnTo>
                <a:lnTo>
                  <a:pt x="15110" y="10358"/>
                </a:lnTo>
                <a:lnTo>
                  <a:pt x="15040" y="10462"/>
                </a:lnTo>
                <a:lnTo>
                  <a:pt x="14969" y="10563"/>
                </a:lnTo>
                <a:lnTo>
                  <a:pt x="14895" y="10664"/>
                </a:lnTo>
                <a:lnTo>
                  <a:pt x="14819" y="10761"/>
                </a:lnTo>
                <a:lnTo>
                  <a:pt x="14742" y="10858"/>
                </a:lnTo>
                <a:lnTo>
                  <a:pt x="14662" y="10954"/>
                </a:lnTo>
                <a:lnTo>
                  <a:pt x="14581" y="11048"/>
                </a:lnTo>
                <a:lnTo>
                  <a:pt x="14499" y="11139"/>
                </a:lnTo>
                <a:lnTo>
                  <a:pt x="14414" y="11229"/>
                </a:lnTo>
                <a:lnTo>
                  <a:pt x="14328" y="11317"/>
                </a:lnTo>
                <a:lnTo>
                  <a:pt x="14240" y="11403"/>
                </a:lnTo>
                <a:lnTo>
                  <a:pt x="14150" y="11489"/>
                </a:lnTo>
                <a:lnTo>
                  <a:pt x="14060" y="11571"/>
                </a:lnTo>
                <a:lnTo>
                  <a:pt x="13967" y="11652"/>
                </a:lnTo>
                <a:lnTo>
                  <a:pt x="13872" y="11731"/>
                </a:lnTo>
                <a:lnTo>
                  <a:pt x="13777" y="11808"/>
                </a:lnTo>
                <a:lnTo>
                  <a:pt x="13679" y="11883"/>
                </a:lnTo>
                <a:lnTo>
                  <a:pt x="13580" y="11956"/>
                </a:lnTo>
                <a:lnTo>
                  <a:pt x="13480" y="12028"/>
                </a:lnTo>
                <a:lnTo>
                  <a:pt x="13378" y="12096"/>
                </a:lnTo>
                <a:lnTo>
                  <a:pt x="13275" y="12163"/>
                </a:lnTo>
                <a:lnTo>
                  <a:pt x="13171" y="12228"/>
                </a:lnTo>
                <a:lnTo>
                  <a:pt x="13065" y="12291"/>
                </a:lnTo>
                <a:lnTo>
                  <a:pt x="12957" y="12351"/>
                </a:lnTo>
                <a:lnTo>
                  <a:pt x="12849" y="12409"/>
                </a:lnTo>
                <a:lnTo>
                  <a:pt x="12740" y="12466"/>
                </a:lnTo>
                <a:lnTo>
                  <a:pt x="12628" y="12520"/>
                </a:lnTo>
                <a:lnTo>
                  <a:pt x="12516" y="12572"/>
                </a:lnTo>
                <a:lnTo>
                  <a:pt x="12404" y="12621"/>
                </a:lnTo>
                <a:lnTo>
                  <a:pt x="12289" y="12667"/>
                </a:lnTo>
                <a:close/>
                <a:moveTo>
                  <a:pt x="10258" y="10148"/>
                </a:moveTo>
                <a:lnTo>
                  <a:pt x="13441" y="10148"/>
                </a:lnTo>
                <a:lnTo>
                  <a:pt x="13376" y="10303"/>
                </a:lnTo>
                <a:lnTo>
                  <a:pt x="13308" y="10455"/>
                </a:lnTo>
                <a:lnTo>
                  <a:pt x="13237" y="10603"/>
                </a:lnTo>
                <a:lnTo>
                  <a:pt x="13164" y="10748"/>
                </a:lnTo>
                <a:lnTo>
                  <a:pt x="13088" y="10889"/>
                </a:lnTo>
                <a:lnTo>
                  <a:pt x="13010" y="11028"/>
                </a:lnTo>
                <a:lnTo>
                  <a:pt x="12929" y="11161"/>
                </a:lnTo>
                <a:lnTo>
                  <a:pt x="12846" y="11292"/>
                </a:lnTo>
                <a:lnTo>
                  <a:pt x="12761" y="11418"/>
                </a:lnTo>
                <a:lnTo>
                  <a:pt x="12672" y="11541"/>
                </a:lnTo>
                <a:lnTo>
                  <a:pt x="12583" y="11659"/>
                </a:lnTo>
                <a:lnTo>
                  <a:pt x="12490" y="11774"/>
                </a:lnTo>
                <a:lnTo>
                  <a:pt x="12395" y="11884"/>
                </a:lnTo>
                <a:lnTo>
                  <a:pt x="12298" y="11990"/>
                </a:lnTo>
                <a:lnTo>
                  <a:pt x="12199" y="12091"/>
                </a:lnTo>
                <a:lnTo>
                  <a:pt x="12099" y="12189"/>
                </a:lnTo>
                <a:lnTo>
                  <a:pt x="11995" y="12281"/>
                </a:lnTo>
                <a:lnTo>
                  <a:pt x="11890" y="12369"/>
                </a:lnTo>
                <a:lnTo>
                  <a:pt x="11784" y="12452"/>
                </a:lnTo>
                <a:lnTo>
                  <a:pt x="11676" y="12530"/>
                </a:lnTo>
                <a:lnTo>
                  <a:pt x="11566" y="12604"/>
                </a:lnTo>
                <a:lnTo>
                  <a:pt x="11454" y="12672"/>
                </a:lnTo>
                <a:lnTo>
                  <a:pt x="11341" y="12735"/>
                </a:lnTo>
                <a:lnTo>
                  <a:pt x="11226" y="12793"/>
                </a:lnTo>
                <a:lnTo>
                  <a:pt x="11110" y="12846"/>
                </a:lnTo>
                <a:lnTo>
                  <a:pt x="10992" y="12894"/>
                </a:lnTo>
                <a:lnTo>
                  <a:pt x="10873" y="12936"/>
                </a:lnTo>
                <a:lnTo>
                  <a:pt x="10752" y="12972"/>
                </a:lnTo>
                <a:lnTo>
                  <a:pt x="10631" y="13003"/>
                </a:lnTo>
                <a:lnTo>
                  <a:pt x="10508" y="13028"/>
                </a:lnTo>
                <a:lnTo>
                  <a:pt x="10384" y="13048"/>
                </a:lnTo>
                <a:lnTo>
                  <a:pt x="10258" y="13063"/>
                </a:lnTo>
                <a:lnTo>
                  <a:pt x="10258" y="10148"/>
                </a:lnTo>
                <a:close/>
                <a:moveTo>
                  <a:pt x="10258" y="6984"/>
                </a:moveTo>
                <a:lnTo>
                  <a:pt x="14061" y="6984"/>
                </a:lnTo>
                <a:lnTo>
                  <a:pt x="14059" y="7074"/>
                </a:lnTo>
                <a:lnTo>
                  <a:pt x="14056" y="7166"/>
                </a:lnTo>
                <a:lnTo>
                  <a:pt x="14052" y="7256"/>
                </a:lnTo>
                <a:lnTo>
                  <a:pt x="14047" y="7346"/>
                </a:lnTo>
                <a:lnTo>
                  <a:pt x="14042" y="7436"/>
                </a:lnTo>
                <a:lnTo>
                  <a:pt x="14036" y="7525"/>
                </a:lnTo>
                <a:lnTo>
                  <a:pt x="14029" y="7614"/>
                </a:lnTo>
                <a:lnTo>
                  <a:pt x="14020" y="7703"/>
                </a:lnTo>
                <a:lnTo>
                  <a:pt x="14012" y="7791"/>
                </a:lnTo>
                <a:lnTo>
                  <a:pt x="14002" y="7879"/>
                </a:lnTo>
                <a:lnTo>
                  <a:pt x="13992" y="7966"/>
                </a:lnTo>
                <a:lnTo>
                  <a:pt x="13982" y="8053"/>
                </a:lnTo>
                <a:lnTo>
                  <a:pt x="13969" y="8140"/>
                </a:lnTo>
                <a:lnTo>
                  <a:pt x="13957" y="8226"/>
                </a:lnTo>
                <a:lnTo>
                  <a:pt x="13944" y="8311"/>
                </a:lnTo>
                <a:lnTo>
                  <a:pt x="13930" y="8397"/>
                </a:lnTo>
                <a:lnTo>
                  <a:pt x="13915" y="8482"/>
                </a:lnTo>
                <a:lnTo>
                  <a:pt x="13899" y="8566"/>
                </a:lnTo>
                <a:lnTo>
                  <a:pt x="13884" y="8650"/>
                </a:lnTo>
                <a:lnTo>
                  <a:pt x="13867" y="8733"/>
                </a:lnTo>
                <a:lnTo>
                  <a:pt x="13849" y="8816"/>
                </a:lnTo>
                <a:lnTo>
                  <a:pt x="13831" y="8898"/>
                </a:lnTo>
                <a:lnTo>
                  <a:pt x="13812" y="8980"/>
                </a:lnTo>
                <a:lnTo>
                  <a:pt x="13792" y="9062"/>
                </a:lnTo>
                <a:lnTo>
                  <a:pt x="13771" y="9142"/>
                </a:lnTo>
                <a:lnTo>
                  <a:pt x="13751" y="9222"/>
                </a:lnTo>
                <a:lnTo>
                  <a:pt x="13729" y="9302"/>
                </a:lnTo>
                <a:lnTo>
                  <a:pt x="13707" y="9381"/>
                </a:lnTo>
                <a:lnTo>
                  <a:pt x="13684" y="9459"/>
                </a:lnTo>
                <a:lnTo>
                  <a:pt x="13660" y="9537"/>
                </a:lnTo>
                <a:lnTo>
                  <a:pt x="13635" y="9614"/>
                </a:lnTo>
                <a:lnTo>
                  <a:pt x="13610" y="9691"/>
                </a:lnTo>
                <a:lnTo>
                  <a:pt x="10258" y="9691"/>
                </a:lnTo>
                <a:lnTo>
                  <a:pt x="10258" y="6984"/>
                </a:lnTo>
                <a:close/>
                <a:moveTo>
                  <a:pt x="10258" y="3820"/>
                </a:moveTo>
                <a:lnTo>
                  <a:pt x="13594" y="3820"/>
                </a:lnTo>
                <a:lnTo>
                  <a:pt x="13620" y="3897"/>
                </a:lnTo>
                <a:lnTo>
                  <a:pt x="13645" y="3974"/>
                </a:lnTo>
                <a:lnTo>
                  <a:pt x="13669" y="4051"/>
                </a:lnTo>
                <a:lnTo>
                  <a:pt x="13693" y="4130"/>
                </a:lnTo>
                <a:lnTo>
                  <a:pt x="13716" y="4209"/>
                </a:lnTo>
                <a:lnTo>
                  <a:pt x="13738" y="4288"/>
                </a:lnTo>
                <a:lnTo>
                  <a:pt x="13760" y="4368"/>
                </a:lnTo>
                <a:lnTo>
                  <a:pt x="13781" y="4449"/>
                </a:lnTo>
                <a:lnTo>
                  <a:pt x="13801" y="4530"/>
                </a:lnTo>
                <a:lnTo>
                  <a:pt x="13820" y="4612"/>
                </a:lnTo>
                <a:lnTo>
                  <a:pt x="13839" y="4694"/>
                </a:lnTo>
                <a:lnTo>
                  <a:pt x="13857" y="4776"/>
                </a:lnTo>
                <a:lnTo>
                  <a:pt x="13874" y="4860"/>
                </a:lnTo>
                <a:lnTo>
                  <a:pt x="13891" y="4944"/>
                </a:lnTo>
                <a:lnTo>
                  <a:pt x="13907" y="5028"/>
                </a:lnTo>
                <a:lnTo>
                  <a:pt x="13921" y="5112"/>
                </a:lnTo>
                <a:lnTo>
                  <a:pt x="13936" y="5198"/>
                </a:lnTo>
                <a:lnTo>
                  <a:pt x="13949" y="5284"/>
                </a:lnTo>
                <a:lnTo>
                  <a:pt x="13963" y="5369"/>
                </a:lnTo>
                <a:lnTo>
                  <a:pt x="13974" y="5457"/>
                </a:lnTo>
                <a:lnTo>
                  <a:pt x="13986" y="5543"/>
                </a:lnTo>
                <a:lnTo>
                  <a:pt x="13996" y="5630"/>
                </a:lnTo>
                <a:lnTo>
                  <a:pt x="14007" y="5719"/>
                </a:lnTo>
                <a:lnTo>
                  <a:pt x="14015" y="5807"/>
                </a:lnTo>
                <a:lnTo>
                  <a:pt x="14023" y="5896"/>
                </a:lnTo>
                <a:lnTo>
                  <a:pt x="14031" y="5985"/>
                </a:lnTo>
                <a:lnTo>
                  <a:pt x="14038" y="6075"/>
                </a:lnTo>
                <a:lnTo>
                  <a:pt x="14044" y="6164"/>
                </a:lnTo>
                <a:lnTo>
                  <a:pt x="14048" y="6255"/>
                </a:lnTo>
                <a:lnTo>
                  <a:pt x="14054" y="6345"/>
                </a:lnTo>
                <a:lnTo>
                  <a:pt x="14057" y="6436"/>
                </a:lnTo>
                <a:lnTo>
                  <a:pt x="14060" y="6527"/>
                </a:lnTo>
                <a:lnTo>
                  <a:pt x="10258" y="6527"/>
                </a:lnTo>
                <a:lnTo>
                  <a:pt x="10258" y="3820"/>
                </a:lnTo>
                <a:close/>
                <a:moveTo>
                  <a:pt x="13423" y="3363"/>
                </a:moveTo>
                <a:lnTo>
                  <a:pt x="10258" y="3363"/>
                </a:lnTo>
                <a:lnTo>
                  <a:pt x="10258" y="495"/>
                </a:lnTo>
                <a:lnTo>
                  <a:pt x="10293" y="497"/>
                </a:lnTo>
                <a:lnTo>
                  <a:pt x="10329" y="499"/>
                </a:lnTo>
                <a:lnTo>
                  <a:pt x="10364" y="501"/>
                </a:lnTo>
                <a:lnTo>
                  <a:pt x="10399" y="502"/>
                </a:lnTo>
                <a:lnTo>
                  <a:pt x="10517" y="522"/>
                </a:lnTo>
                <a:lnTo>
                  <a:pt x="10635" y="546"/>
                </a:lnTo>
                <a:lnTo>
                  <a:pt x="10750" y="576"/>
                </a:lnTo>
                <a:lnTo>
                  <a:pt x="10866" y="612"/>
                </a:lnTo>
                <a:lnTo>
                  <a:pt x="10979" y="651"/>
                </a:lnTo>
                <a:lnTo>
                  <a:pt x="11092" y="696"/>
                </a:lnTo>
                <a:lnTo>
                  <a:pt x="11203" y="746"/>
                </a:lnTo>
                <a:lnTo>
                  <a:pt x="11314" y="801"/>
                </a:lnTo>
                <a:lnTo>
                  <a:pt x="11422" y="860"/>
                </a:lnTo>
                <a:lnTo>
                  <a:pt x="11529" y="925"/>
                </a:lnTo>
                <a:lnTo>
                  <a:pt x="11635" y="994"/>
                </a:lnTo>
                <a:lnTo>
                  <a:pt x="11739" y="1067"/>
                </a:lnTo>
                <a:lnTo>
                  <a:pt x="11841" y="1145"/>
                </a:lnTo>
                <a:lnTo>
                  <a:pt x="11942" y="1228"/>
                </a:lnTo>
                <a:lnTo>
                  <a:pt x="12042" y="1314"/>
                </a:lnTo>
                <a:lnTo>
                  <a:pt x="12139" y="1404"/>
                </a:lnTo>
                <a:lnTo>
                  <a:pt x="12235" y="1499"/>
                </a:lnTo>
                <a:lnTo>
                  <a:pt x="12329" y="1598"/>
                </a:lnTo>
                <a:lnTo>
                  <a:pt x="12421" y="1701"/>
                </a:lnTo>
                <a:lnTo>
                  <a:pt x="12511" y="1807"/>
                </a:lnTo>
                <a:lnTo>
                  <a:pt x="12599" y="1918"/>
                </a:lnTo>
                <a:lnTo>
                  <a:pt x="12686" y="2033"/>
                </a:lnTo>
                <a:lnTo>
                  <a:pt x="12769" y="2150"/>
                </a:lnTo>
                <a:lnTo>
                  <a:pt x="12851" y="2272"/>
                </a:lnTo>
                <a:lnTo>
                  <a:pt x="12930" y="2397"/>
                </a:lnTo>
                <a:lnTo>
                  <a:pt x="13008" y="2525"/>
                </a:lnTo>
                <a:lnTo>
                  <a:pt x="13083" y="2657"/>
                </a:lnTo>
                <a:lnTo>
                  <a:pt x="13156" y="2792"/>
                </a:lnTo>
                <a:lnTo>
                  <a:pt x="13226" y="2931"/>
                </a:lnTo>
                <a:lnTo>
                  <a:pt x="13294" y="3071"/>
                </a:lnTo>
                <a:lnTo>
                  <a:pt x="13359" y="3216"/>
                </a:lnTo>
                <a:lnTo>
                  <a:pt x="13423" y="3363"/>
                </a:lnTo>
                <a:close/>
                <a:moveTo>
                  <a:pt x="15208" y="3363"/>
                </a:moveTo>
                <a:lnTo>
                  <a:pt x="13963" y="3363"/>
                </a:lnTo>
                <a:lnTo>
                  <a:pt x="13924" y="3269"/>
                </a:lnTo>
                <a:lnTo>
                  <a:pt x="13886" y="3175"/>
                </a:lnTo>
                <a:lnTo>
                  <a:pt x="13846" y="3083"/>
                </a:lnTo>
                <a:lnTo>
                  <a:pt x="13806" y="2992"/>
                </a:lnTo>
                <a:lnTo>
                  <a:pt x="13764" y="2902"/>
                </a:lnTo>
                <a:lnTo>
                  <a:pt x="13721" y="2812"/>
                </a:lnTo>
                <a:lnTo>
                  <a:pt x="13678" y="2724"/>
                </a:lnTo>
                <a:lnTo>
                  <a:pt x="13633" y="2637"/>
                </a:lnTo>
                <a:lnTo>
                  <a:pt x="13588" y="2551"/>
                </a:lnTo>
                <a:lnTo>
                  <a:pt x="13541" y="2466"/>
                </a:lnTo>
                <a:lnTo>
                  <a:pt x="13494" y="2382"/>
                </a:lnTo>
                <a:lnTo>
                  <a:pt x="13447" y="2300"/>
                </a:lnTo>
                <a:lnTo>
                  <a:pt x="13398" y="2218"/>
                </a:lnTo>
                <a:lnTo>
                  <a:pt x="13348" y="2138"/>
                </a:lnTo>
                <a:lnTo>
                  <a:pt x="13297" y="2060"/>
                </a:lnTo>
                <a:lnTo>
                  <a:pt x="13246" y="1982"/>
                </a:lnTo>
                <a:lnTo>
                  <a:pt x="13193" y="1905"/>
                </a:lnTo>
                <a:lnTo>
                  <a:pt x="13140" y="1830"/>
                </a:lnTo>
                <a:lnTo>
                  <a:pt x="13086" y="1756"/>
                </a:lnTo>
                <a:lnTo>
                  <a:pt x="13031" y="1683"/>
                </a:lnTo>
                <a:lnTo>
                  <a:pt x="12976" y="1613"/>
                </a:lnTo>
                <a:lnTo>
                  <a:pt x="12919" y="1542"/>
                </a:lnTo>
                <a:lnTo>
                  <a:pt x="12863" y="1473"/>
                </a:lnTo>
                <a:lnTo>
                  <a:pt x="12804" y="1406"/>
                </a:lnTo>
                <a:lnTo>
                  <a:pt x="12746" y="1340"/>
                </a:lnTo>
                <a:lnTo>
                  <a:pt x="12687" y="1275"/>
                </a:lnTo>
                <a:lnTo>
                  <a:pt x="12626" y="1212"/>
                </a:lnTo>
                <a:lnTo>
                  <a:pt x="12566" y="1151"/>
                </a:lnTo>
                <a:lnTo>
                  <a:pt x="12504" y="1090"/>
                </a:lnTo>
                <a:lnTo>
                  <a:pt x="12442" y="1031"/>
                </a:lnTo>
                <a:lnTo>
                  <a:pt x="12380" y="974"/>
                </a:lnTo>
                <a:lnTo>
                  <a:pt x="12316" y="918"/>
                </a:lnTo>
                <a:lnTo>
                  <a:pt x="12427" y="963"/>
                </a:lnTo>
                <a:lnTo>
                  <a:pt x="12537" y="1012"/>
                </a:lnTo>
                <a:lnTo>
                  <a:pt x="12646" y="1062"/>
                </a:lnTo>
                <a:lnTo>
                  <a:pt x="12754" y="1115"/>
                </a:lnTo>
                <a:lnTo>
                  <a:pt x="12862" y="1170"/>
                </a:lnTo>
                <a:lnTo>
                  <a:pt x="12967" y="1228"/>
                </a:lnTo>
                <a:lnTo>
                  <a:pt x="13071" y="1286"/>
                </a:lnTo>
                <a:lnTo>
                  <a:pt x="13174" y="1347"/>
                </a:lnTo>
                <a:lnTo>
                  <a:pt x="13276" y="1411"/>
                </a:lnTo>
                <a:lnTo>
                  <a:pt x="13377" y="1475"/>
                </a:lnTo>
                <a:lnTo>
                  <a:pt x="13476" y="1543"/>
                </a:lnTo>
                <a:lnTo>
                  <a:pt x="13574" y="1612"/>
                </a:lnTo>
                <a:lnTo>
                  <a:pt x="13670" y="1682"/>
                </a:lnTo>
                <a:lnTo>
                  <a:pt x="13765" y="1755"/>
                </a:lnTo>
                <a:lnTo>
                  <a:pt x="13859" y="1830"/>
                </a:lnTo>
                <a:lnTo>
                  <a:pt x="13951" y="1907"/>
                </a:lnTo>
                <a:lnTo>
                  <a:pt x="14042" y="1985"/>
                </a:lnTo>
                <a:lnTo>
                  <a:pt x="14131" y="2065"/>
                </a:lnTo>
                <a:lnTo>
                  <a:pt x="14219" y="2147"/>
                </a:lnTo>
                <a:lnTo>
                  <a:pt x="14304" y="2232"/>
                </a:lnTo>
                <a:lnTo>
                  <a:pt x="14390" y="2317"/>
                </a:lnTo>
                <a:lnTo>
                  <a:pt x="14472" y="2404"/>
                </a:lnTo>
                <a:lnTo>
                  <a:pt x="14553" y="2493"/>
                </a:lnTo>
                <a:lnTo>
                  <a:pt x="14633" y="2583"/>
                </a:lnTo>
                <a:lnTo>
                  <a:pt x="14711" y="2675"/>
                </a:lnTo>
                <a:lnTo>
                  <a:pt x="14787" y="2769"/>
                </a:lnTo>
                <a:lnTo>
                  <a:pt x="14862" y="2864"/>
                </a:lnTo>
                <a:lnTo>
                  <a:pt x="14935" y="2961"/>
                </a:lnTo>
                <a:lnTo>
                  <a:pt x="15006" y="3060"/>
                </a:lnTo>
                <a:lnTo>
                  <a:pt x="15075" y="3160"/>
                </a:lnTo>
                <a:lnTo>
                  <a:pt x="15142" y="3260"/>
                </a:lnTo>
                <a:lnTo>
                  <a:pt x="15208" y="3363"/>
                </a:lnTo>
                <a:close/>
                <a:moveTo>
                  <a:pt x="16171" y="6527"/>
                </a:moveTo>
                <a:lnTo>
                  <a:pt x="14579" y="6527"/>
                </a:lnTo>
                <a:lnTo>
                  <a:pt x="14577" y="6437"/>
                </a:lnTo>
                <a:lnTo>
                  <a:pt x="14574" y="6346"/>
                </a:lnTo>
                <a:lnTo>
                  <a:pt x="14570" y="6257"/>
                </a:lnTo>
                <a:lnTo>
                  <a:pt x="14565" y="6167"/>
                </a:lnTo>
                <a:lnTo>
                  <a:pt x="14558" y="6078"/>
                </a:lnTo>
                <a:lnTo>
                  <a:pt x="14552" y="5988"/>
                </a:lnTo>
                <a:lnTo>
                  <a:pt x="14545" y="5900"/>
                </a:lnTo>
                <a:lnTo>
                  <a:pt x="14537" y="5811"/>
                </a:lnTo>
                <a:lnTo>
                  <a:pt x="14528" y="5724"/>
                </a:lnTo>
                <a:lnTo>
                  <a:pt x="14518" y="5637"/>
                </a:lnTo>
                <a:lnTo>
                  <a:pt x="14507" y="5549"/>
                </a:lnTo>
                <a:lnTo>
                  <a:pt x="14497" y="5462"/>
                </a:lnTo>
                <a:lnTo>
                  <a:pt x="14484" y="5376"/>
                </a:lnTo>
                <a:lnTo>
                  <a:pt x="14472" y="5290"/>
                </a:lnTo>
                <a:lnTo>
                  <a:pt x="14459" y="5205"/>
                </a:lnTo>
                <a:lnTo>
                  <a:pt x="14445" y="5120"/>
                </a:lnTo>
                <a:lnTo>
                  <a:pt x="14430" y="5034"/>
                </a:lnTo>
                <a:lnTo>
                  <a:pt x="14415" y="4950"/>
                </a:lnTo>
                <a:lnTo>
                  <a:pt x="14398" y="4867"/>
                </a:lnTo>
                <a:lnTo>
                  <a:pt x="14381" y="4784"/>
                </a:lnTo>
                <a:lnTo>
                  <a:pt x="14364" y="4700"/>
                </a:lnTo>
                <a:lnTo>
                  <a:pt x="14346" y="4618"/>
                </a:lnTo>
                <a:lnTo>
                  <a:pt x="14327" y="4536"/>
                </a:lnTo>
                <a:lnTo>
                  <a:pt x="14308" y="4455"/>
                </a:lnTo>
                <a:lnTo>
                  <a:pt x="14287" y="4374"/>
                </a:lnTo>
                <a:lnTo>
                  <a:pt x="14266" y="4293"/>
                </a:lnTo>
                <a:lnTo>
                  <a:pt x="14244" y="4212"/>
                </a:lnTo>
                <a:lnTo>
                  <a:pt x="14222" y="4133"/>
                </a:lnTo>
                <a:lnTo>
                  <a:pt x="14199" y="4054"/>
                </a:lnTo>
                <a:lnTo>
                  <a:pt x="14175" y="3976"/>
                </a:lnTo>
                <a:lnTo>
                  <a:pt x="14151" y="3898"/>
                </a:lnTo>
                <a:lnTo>
                  <a:pt x="14126" y="3820"/>
                </a:lnTo>
                <a:lnTo>
                  <a:pt x="15469" y="3820"/>
                </a:lnTo>
                <a:lnTo>
                  <a:pt x="15509" y="3897"/>
                </a:lnTo>
                <a:lnTo>
                  <a:pt x="15546" y="3974"/>
                </a:lnTo>
                <a:lnTo>
                  <a:pt x="15583" y="4051"/>
                </a:lnTo>
                <a:lnTo>
                  <a:pt x="15618" y="4130"/>
                </a:lnTo>
                <a:lnTo>
                  <a:pt x="15652" y="4209"/>
                </a:lnTo>
                <a:lnTo>
                  <a:pt x="15686" y="4288"/>
                </a:lnTo>
                <a:lnTo>
                  <a:pt x="15718" y="4368"/>
                </a:lnTo>
                <a:lnTo>
                  <a:pt x="15750" y="4449"/>
                </a:lnTo>
                <a:lnTo>
                  <a:pt x="15781" y="4530"/>
                </a:lnTo>
                <a:lnTo>
                  <a:pt x="15810" y="4612"/>
                </a:lnTo>
                <a:lnTo>
                  <a:pt x="15838" y="4694"/>
                </a:lnTo>
                <a:lnTo>
                  <a:pt x="15865" y="4776"/>
                </a:lnTo>
                <a:lnTo>
                  <a:pt x="15891" y="4860"/>
                </a:lnTo>
                <a:lnTo>
                  <a:pt x="15916" y="4944"/>
                </a:lnTo>
                <a:lnTo>
                  <a:pt x="15940" y="5028"/>
                </a:lnTo>
                <a:lnTo>
                  <a:pt x="15963" y="5112"/>
                </a:lnTo>
                <a:lnTo>
                  <a:pt x="15985" y="5198"/>
                </a:lnTo>
                <a:lnTo>
                  <a:pt x="16004" y="5284"/>
                </a:lnTo>
                <a:lnTo>
                  <a:pt x="16024" y="5369"/>
                </a:lnTo>
                <a:lnTo>
                  <a:pt x="16043" y="5457"/>
                </a:lnTo>
                <a:lnTo>
                  <a:pt x="16060" y="5543"/>
                </a:lnTo>
                <a:lnTo>
                  <a:pt x="16075" y="5630"/>
                </a:lnTo>
                <a:lnTo>
                  <a:pt x="16091" y="5719"/>
                </a:lnTo>
                <a:lnTo>
                  <a:pt x="16104" y="5807"/>
                </a:lnTo>
                <a:lnTo>
                  <a:pt x="16117" y="5896"/>
                </a:lnTo>
                <a:lnTo>
                  <a:pt x="16128" y="5985"/>
                </a:lnTo>
                <a:lnTo>
                  <a:pt x="16138" y="6075"/>
                </a:lnTo>
                <a:lnTo>
                  <a:pt x="16147" y="6164"/>
                </a:lnTo>
                <a:lnTo>
                  <a:pt x="16154" y="6255"/>
                </a:lnTo>
                <a:lnTo>
                  <a:pt x="16162" y="6345"/>
                </a:lnTo>
                <a:lnTo>
                  <a:pt x="16167" y="6436"/>
                </a:lnTo>
                <a:lnTo>
                  <a:pt x="16171" y="6527"/>
                </a:lnTo>
                <a:close/>
                <a:moveTo>
                  <a:pt x="16174" y="6984"/>
                </a:moveTo>
                <a:lnTo>
                  <a:pt x="16171" y="7074"/>
                </a:lnTo>
                <a:lnTo>
                  <a:pt x="16166" y="7166"/>
                </a:lnTo>
                <a:lnTo>
                  <a:pt x="16160" y="7256"/>
                </a:lnTo>
                <a:lnTo>
                  <a:pt x="16153" y="7346"/>
                </a:lnTo>
                <a:lnTo>
                  <a:pt x="16145" y="7436"/>
                </a:lnTo>
                <a:lnTo>
                  <a:pt x="16136" y="7525"/>
                </a:lnTo>
                <a:lnTo>
                  <a:pt x="16125" y="7614"/>
                </a:lnTo>
                <a:lnTo>
                  <a:pt x="16114" y="7703"/>
                </a:lnTo>
                <a:lnTo>
                  <a:pt x="16100" y="7791"/>
                </a:lnTo>
                <a:lnTo>
                  <a:pt x="16087" y="7879"/>
                </a:lnTo>
                <a:lnTo>
                  <a:pt x="16071" y="7966"/>
                </a:lnTo>
                <a:lnTo>
                  <a:pt x="16055" y="8053"/>
                </a:lnTo>
                <a:lnTo>
                  <a:pt x="16038" y="8140"/>
                </a:lnTo>
                <a:lnTo>
                  <a:pt x="16019" y="8226"/>
                </a:lnTo>
                <a:lnTo>
                  <a:pt x="15999" y="8311"/>
                </a:lnTo>
                <a:lnTo>
                  <a:pt x="15978" y="8397"/>
                </a:lnTo>
                <a:lnTo>
                  <a:pt x="15956" y="8482"/>
                </a:lnTo>
                <a:lnTo>
                  <a:pt x="15934" y="8566"/>
                </a:lnTo>
                <a:lnTo>
                  <a:pt x="15909" y="8650"/>
                </a:lnTo>
                <a:lnTo>
                  <a:pt x="15884" y="8733"/>
                </a:lnTo>
                <a:lnTo>
                  <a:pt x="15858" y="8816"/>
                </a:lnTo>
                <a:lnTo>
                  <a:pt x="15830" y="8898"/>
                </a:lnTo>
                <a:lnTo>
                  <a:pt x="15801" y="8980"/>
                </a:lnTo>
                <a:lnTo>
                  <a:pt x="15772" y="9062"/>
                </a:lnTo>
                <a:lnTo>
                  <a:pt x="15742" y="9142"/>
                </a:lnTo>
                <a:lnTo>
                  <a:pt x="15710" y="9222"/>
                </a:lnTo>
                <a:lnTo>
                  <a:pt x="15677" y="9302"/>
                </a:lnTo>
                <a:lnTo>
                  <a:pt x="15643" y="9381"/>
                </a:lnTo>
                <a:lnTo>
                  <a:pt x="15609" y="9459"/>
                </a:lnTo>
                <a:lnTo>
                  <a:pt x="15573" y="9537"/>
                </a:lnTo>
                <a:lnTo>
                  <a:pt x="15536" y="9614"/>
                </a:lnTo>
                <a:lnTo>
                  <a:pt x="15498" y="9691"/>
                </a:lnTo>
                <a:lnTo>
                  <a:pt x="14142" y="9691"/>
                </a:lnTo>
                <a:lnTo>
                  <a:pt x="14166" y="9613"/>
                </a:lnTo>
                <a:lnTo>
                  <a:pt x="14190" y="9535"/>
                </a:lnTo>
                <a:lnTo>
                  <a:pt x="14213" y="9457"/>
                </a:lnTo>
                <a:lnTo>
                  <a:pt x="14236" y="9378"/>
                </a:lnTo>
                <a:lnTo>
                  <a:pt x="14258" y="9298"/>
                </a:lnTo>
                <a:lnTo>
                  <a:pt x="14278" y="9218"/>
                </a:lnTo>
                <a:lnTo>
                  <a:pt x="14299" y="9137"/>
                </a:lnTo>
                <a:lnTo>
                  <a:pt x="14319" y="9056"/>
                </a:lnTo>
                <a:lnTo>
                  <a:pt x="14338" y="8974"/>
                </a:lnTo>
                <a:lnTo>
                  <a:pt x="14356" y="8892"/>
                </a:lnTo>
                <a:lnTo>
                  <a:pt x="14374" y="8810"/>
                </a:lnTo>
                <a:lnTo>
                  <a:pt x="14391" y="8728"/>
                </a:lnTo>
                <a:lnTo>
                  <a:pt x="14407" y="8643"/>
                </a:lnTo>
                <a:lnTo>
                  <a:pt x="14423" y="8560"/>
                </a:lnTo>
                <a:lnTo>
                  <a:pt x="14439" y="8476"/>
                </a:lnTo>
                <a:lnTo>
                  <a:pt x="14452" y="8390"/>
                </a:lnTo>
                <a:lnTo>
                  <a:pt x="14466" y="8306"/>
                </a:lnTo>
                <a:lnTo>
                  <a:pt x="14479" y="8221"/>
                </a:lnTo>
                <a:lnTo>
                  <a:pt x="14491" y="8135"/>
                </a:lnTo>
                <a:lnTo>
                  <a:pt x="14502" y="8048"/>
                </a:lnTo>
                <a:lnTo>
                  <a:pt x="14513" y="7962"/>
                </a:lnTo>
                <a:lnTo>
                  <a:pt x="14523" y="7874"/>
                </a:lnTo>
                <a:lnTo>
                  <a:pt x="14532" y="7787"/>
                </a:lnTo>
                <a:lnTo>
                  <a:pt x="14541" y="7699"/>
                </a:lnTo>
                <a:lnTo>
                  <a:pt x="14548" y="7611"/>
                </a:lnTo>
                <a:lnTo>
                  <a:pt x="14555" y="7523"/>
                </a:lnTo>
                <a:lnTo>
                  <a:pt x="14562" y="7433"/>
                </a:lnTo>
                <a:lnTo>
                  <a:pt x="14567" y="7344"/>
                </a:lnTo>
                <a:lnTo>
                  <a:pt x="14571" y="7254"/>
                </a:lnTo>
                <a:lnTo>
                  <a:pt x="14575" y="7165"/>
                </a:lnTo>
                <a:lnTo>
                  <a:pt x="14578" y="7074"/>
                </a:lnTo>
                <a:lnTo>
                  <a:pt x="14580" y="6984"/>
                </a:lnTo>
                <a:lnTo>
                  <a:pt x="16174" y="6984"/>
                </a:lnTo>
                <a:close/>
                <a:moveTo>
                  <a:pt x="6051" y="3999"/>
                </a:moveTo>
                <a:lnTo>
                  <a:pt x="6051" y="4533"/>
                </a:lnTo>
                <a:lnTo>
                  <a:pt x="6051" y="6154"/>
                </a:lnTo>
                <a:lnTo>
                  <a:pt x="2016" y="6154"/>
                </a:lnTo>
                <a:lnTo>
                  <a:pt x="2016" y="6079"/>
                </a:lnTo>
                <a:lnTo>
                  <a:pt x="2015" y="6079"/>
                </a:lnTo>
                <a:lnTo>
                  <a:pt x="2016" y="5560"/>
                </a:lnTo>
                <a:lnTo>
                  <a:pt x="2016" y="4533"/>
                </a:lnTo>
                <a:lnTo>
                  <a:pt x="2017" y="4533"/>
                </a:lnTo>
                <a:lnTo>
                  <a:pt x="2018" y="4003"/>
                </a:lnTo>
                <a:lnTo>
                  <a:pt x="0" y="4003"/>
                </a:lnTo>
                <a:lnTo>
                  <a:pt x="4037" y="1926"/>
                </a:lnTo>
                <a:lnTo>
                  <a:pt x="8070" y="3996"/>
                </a:lnTo>
                <a:lnTo>
                  <a:pt x="6051" y="3999"/>
                </a:lnTo>
                <a:close/>
              </a:path>
            </a:pathLst>
          </a:custGeom>
          <a:solidFill>
            <a:srgbClr val="2450A3"/>
          </a:solidFill>
          <a:ln>
            <a:noFill/>
          </a:ln>
        </p:spPr>
        <p:txBody>
          <a:bodyPr vert="horz" wrap="square" lIns="182880" tIns="91440" rIns="182880" bIns="91440" numCol="1" anchor="ctr" anchorCtr="0" compatLnSpc="1">
            <a:prstTxWarp prst="textNoShape">
              <a:avLst/>
            </a:prstTxWarp>
          </a:bodyPr>
          <a:lstStyle/>
          <a:p>
            <a:endParaRPr lang="en-US"/>
          </a:p>
        </p:txBody>
      </p:sp>
      <p:grpSp>
        <p:nvGrpSpPr>
          <p:cNvPr id="57" name="Google Shape;9273;p73">
            <a:extLst>
              <a:ext uri="{FF2B5EF4-FFF2-40B4-BE49-F238E27FC236}">
                <a16:creationId xmlns:a16="http://schemas.microsoft.com/office/drawing/2014/main" xmlns="" id="{BA8B7C00-E6AA-4C1F-8868-29F3E55271C9}"/>
              </a:ext>
            </a:extLst>
          </p:cNvPr>
          <p:cNvGrpSpPr/>
          <p:nvPr/>
        </p:nvGrpSpPr>
        <p:grpSpPr>
          <a:xfrm>
            <a:off x="8804128" y="7921785"/>
            <a:ext cx="294156" cy="335180"/>
            <a:chOff x="5794025" y="2673575"/>
            <a:chExt cx="259925" cy="296175"/>
          </a:xfrm>
          <a:solidFill>
            <a:srgbClr val="77439A"/>
          </a:solidFill>
        </p:grpSpPr>
        <p:sp>
          <p:nvSpPr>
            <p:cNvPr id="58" name="Google Shape;9274;p73">
              <a:extLst>
                <a:ext uri="{FF2B5EF4-FFF2-40B4-BE49-F238E27FC236}">
                  <a16:creationId xmlns:a16="http://schemas.microsoft.com/office/drawing/2014/main" xmlns="" id="{373851D2-EE38-4C24-8522-EE9D5F43EB6D}"/>
                </a:ext>
              </a:extLst>
            </p:cNvPr>
            <p:cNvSpPr/>
            <p:nvPr/>
          </p:nvSpPr>
          <p:spPr>
            <a:xfrm>
              <a:off x="5794025" y="2673575"/>
              <a:ext cx="259925" cy="296175"/>
            </a:xfrm>
            <a:custGeom>
              <a:avLst/>
              <a:gdLst/>
              <a:ahLst/>
              <a:cxnLst/>
              <a:rect l="l" t="t" r="r" b="b"/>
              <a:pathLst>
                <a:path w="10397" h="11847" extrusionOk="0">
                  <a:moveTo>
                    <a:pt x="5860" y="694"/>
                  </a:moveTo>
                  <a:cubicBezTo>
                    <a:pt x="7089" y="694"/>
                    <a:pt x="8097" y="1639"/>
                    <a:pt x="8254" y="2805"/>
                  </a:cubicBezTo>
                  <a:cubicBezTo>
                    <a:pt x="8160" y="2773"/>
                    <a:pt x="8065" y="2773"/>
                    <a:pt x="7939" y="2773"/>
                  </a:cubicBezTo>
                  <a:lnTo>
                    <a:pt x="7561" y="2773"/>
                  </a:lnTo>
                  <a:cubicBezTo>
                    <a:pt x="7404" y="1985"/>
                    <a:pt x="6679" y="1387"/>
                    <a:pt x="5860" y="1387"/>
                  </a:cubicBezTo>
                  <a:lnTo>
                    <a:pt x="4474" y="1387"/>
                  </a:lnTo>
                  <a:cubicBezTo>
                    <a:pt x="3655" y="1387"/>
                    <a:pt x="2930" y="1985"/>
                    <a:pt x="2804" y="2773"/>
                  </a:cubicBezTo>
                  <a:lnTo>
                    <a:pt x="2394" y="2773"/>
                  </a:lnTo>
                  <a:cubicBezTo>
                    <a:pt x="2268" y="2773"/>
                    <a:pt x="2142" y="2773"/>
                    <a:pt x="2079" y="2805"/>
                  </a:cubicBezTo>
                  <a:cubicBezTo>
                    <a:pt x="2237" y="1639"/>
                    <a:pt x="3277" y="694"/>
                    <a:pt x="4474" y="694"/>
                  </a:cubicBezTo>
                  <a:close/>
                  <a:moveTo>
                    <a:pt x="6206" y="2143"/>
                  </a:moveTo>
                  <a:cubicBezTo>
                    <a:pt x="6616" y="2300"/>
                    <a:pt x="6931" y="2647"/>
                    <a:pt x="6931" y="3120"/>
                  </a:cubicBezTo>
                  <a:lnTo>
                    <a:pt x="6931" y="3403"/>
                  </a:lnTo>
                  <a:cubicBezTo>
                    <a:pt x="6522" y="3246"/>
                    <a:pt x="6206" y="2899"/>
                    <a:pt x="6206" y="2427"/>
                  </a:cubicBezTo>
                  <a:lnTo>
                    <a:pt x="6206" y="2143"/>
                  </a:lnTo>
                  <a:close/>
                  <a:moveTo>
                    <a:pt x="5513" y="2080"/>
                  </a:moveTo>
                  <a:lnTo>
                    <a:pt x="5513" y="2427"/>
                  </a:lnTo>
                  <a:cubicBezTo>
                    <a:pt x="5513" y="3025"/>
                    <a:pt x="5041" y="3435"/>
                    <a:pt x="4474" y="3435"/>
                  </a:cubicBezTo>
                  <a:lnTo>
                    <a:pt x="3466" y="3435"/>
                  </a:lnTo>
                  <a:lnTo>
                    <a:pt x="3466" y="3088"/>
                  </a:lnTo>
                  <a:cubicBezTo>
                    <a:pt x="3466" y="2490"/>
                    <a:pt x="3938" y="2080"/>
                    <a:pt x="4474" y="2080"/>
                  </a:cubicBezTo>
                  <a:close/>
                  <a:moveTo>
                    <a:pt x="2741" y="3435"/>
                  </a:moveTo>
                  <a:lnTo>
                    <a:pt x="2741" y="5451"/>
                  </a:lnTo>
                  <a:cubicBezTo>
                    <a:pt x="2363" y="5293"/>
                    <a:pt x="2048" y="4947"/>
                    <a:pt x="2048" y="4474"/>
                  </a:cubicBezTo>
                  <a:lnTo>
                    <a:pt x="2048" y="3813"/>
                  </a:lnTo>
                  <a:cubicBezTo>
                    <a:pt x="2048" y="3592"/>
                    <a:pt x="2205" y="3435"/>
                    <a:pt x="2394" y="3435"/>
                  </a:cubicBezTo>
                  <a:close/>
                  <a:moveTo>
                    <a:pt x="7939" y="3498"/>
                  </a:moveTo>
                  <a:cubicBezTo>
                    <a:pt x="8160" y="3498"/>
                    <a:pt x="8317" y="3655"/>
                    <a:pt x="8317" y="3844"/>
                  </a:cubicBezTo>
                  <a:lnTo>
                    <a:pt x="8317" y="4506"/>
                  </a:lnTo>
                  <a:cubicBezTo>
                    <a:pt x="8317" y="4947"/>
                    <a:pt x="8034" y="5325"/>
                    <a:pt x="7593" y="5482"/>
                  </a:cubicBezTo>
                  <a:lnTo>
                    <a:pt x="7593" y="3498"/>
                  </a:lnTo>
                  <a:close/>
                  <a:moveTo>
                    <a:pt x="5891" y="3435"/>
                  </a:moveTo>
                  <a:cubicBezTo>
                    <a:pt x="6143" y="3750"/>
                    <a:pt x="6522" y="4033"/>
                    <a:pt x="6931" y="4128"/>
                  </a:cubicBezTo>
                  <a:lnTo>
                    <a:pt x="6931" y="5892"/>
                  </a:lnTo>
                  <a:cubicBezTo>
                    <a:pt x="6931" y="6491"/>
                    <a:pt x="6459" y="6900"/>
                    <a:pt x="5891" y="6900"/>
                  </a:cubicBezTo>
                  <a:lnTo>
                    <a:pt x="4505" y="6900"/>
                  </a:lnTo>
                  <a:cubicBezTo>
                    <a:pt x="3938" y="6900"/>
                    <a:pt x="3497" y="6428"/>
                    <a:pt x="3497" y="5892"/>
                  </a:cubicBezTo>
                  <a:lnTo>
                    <a:pt x="3497" y="4159"/>
                  </a:lnTo>
                  <a:lnTo>
                    <a:pt x="4505" y="4159"/>
                  </a:lnTo>
                  <a:cubicBezTo>
                    <a:pt x="5072" y="4159"/>
                    <a:pt x="5576" y="3876"/>
                    <a:pt x="5891" y="3435"/>
                  </a:cubicBezTo>
                  <a:close/>
                  <a:moveTo>
                    <a:pt x="6238" y="7593"/>
                  </a:moveTo>
                  <a:cubicBezTo>
                    <a:pt x="6333" y="7782"/>
                    <a:pt x="6459" y="7971"/>
                    <a:pt x="6616" y="8097"/>
                  </a:cubicBezTo>
                  <a:lnTo>
                    <a:pt x="5198" y="9547"/>
                  </a:lnTo>
                  <a:lnTo>
                    <a:pt x="3718" y="8097"/>
                  </a:lnTo>
                  <a:cubicBezTo>
                    <a:pt x="3875" y="7971"/>
                    <a:pt x="4033" y="7782"/>
                    <a:pt x="4096" y="7593"/>
                  </a:cubicBezTo>
                  <a:cubicBezTo>
                    <a:pt x="4190" y="7625"/>
                    <a:pt x="4379" y="7625"/>
                    <a:pt x="4474" y="7625"/>
                  </a:cubicBezTo>
                  <a:lnTo>
                    <a:pt x="5860" y="7625"/>
                  </a:lnTo>
                  <a:cubicBezTo>
                    <a:pt x="5986" y="7625"/>
                    <a:pt x="6143" y="7625"/>
                    <a:pt x="6238" y="7593"/>
                  </a:cubicBezTo>
                  <a:close/>
                  <a:moveTo>
                    <a:pt x="2961" y="8318"/>
                  </a:moveTo>
                  <a:lnTo>
                    <a:pt x="4852" y="10177"/>
                  </a:lnTo>
                  <a:lnTo>
                    <a:pt x="4852" y="11122"/>
                  </a:lnTo>
                  <a:lnTo>
                    <a:pt x="662" y="11122"/>
                  </a:lnTo>
                  <a:lnTo>
                    <a:pt x="662" y="9358"/>
                  </a:lnTo>
                  <a:cubicBezTo>
                    <a:pt x="662" y="8759"/>
                    <a:pt x="1134" y="8318"/>
                    <a:pt x="1701" y="8318"/>
                  </a:cubicBezTo>
                  <a:close/>
                  <a:moveTo>
                    <a:pt x="8664" y="8318"/>
                  </a:moveTo>
                  <a:cubicBezTo>
                    <a:pt x="9262" y="8318"/>
                    <a:pt x="9672" y="8790"/>
                    <a:pt x="9672" y="9358"/>
                  </a:cubicBezTo>
                  <a:lnTo>
                    <a:pt x="9672" y="11122"/>
                  </a:lnTo>
                  <a:lnTo>
                    <a:pt x="5513" y="11122"/>
                  </a:lnTo>
                  <a:lnTo>
                    <a:pt x="5513" y="10177"/>
                  </a:lnTo>
                  <a:lnTo>
                    <a:pt x="7404" y="8318"/>
                  </a:lnTo>
                  <a:close/>
                  <a:moveTo>
                    <a:pt x="4537" y="1"/>
                  </a:moveTo>
                  <a:cubicBezTo>
                    <a:pt x="2804" y="1"/>
                    <a:pt x="1418" y="1418"/>
                    <a:pt x="1418" y="3120"/>
                  </a:cubicBezTo>
                  <a:lnTo>
                    <a:pt x="1418" y="4506"/>
                  </a:lnTo>
                  <a:cubicBezTo>
                    <a:pt x="1418" y="5356"/>
                    <a:pt x="2048" y="6050"/>
                    <a:pt x="2835" y="6207"/>
                  </a:cubicBezTo>
                  <a:cubicBezTo>
                    <a:pt x="2898" y="6648"/>
                    <a:pt x="3151" y="7026"/>
                    <a:pt x="3497" y="7278"/>
                  </a:cubicBezTo>
                  <a:cubicBezTo>
                    <a:pt x="3466" y="7467"/>
                    <a:pt x="3308" y="7625"/>
                    <a:pt x="3119" y="7625"/>
                  </a:cubicBezTo>
                  <a:lnTo>
                    <a:pt x="1733" y="7625"/>
                  </a:lnTo>
                  <a:cubicBezTo>
                    <a:pt x="788" y="7625"/>
                    <a:pt x="0" y="8412"/>
                    <a:pt x="0" y="9358"/>
                  </a:cubicBezTo>
                  <a:lnTo>
                    <a:pt x="0" y="11468"/>
                  </a:lnTo>
                  <a:cubicBezTo>
                    <a:pt x="0" y="11689"/>
                    <a:pt x="158" y="11846"/>
                    <a:pt x="347" y="11846"/>
                  </a:cubicBezTo>
                  <a:lnTo>
                    <a:pt x="10050" y="11846"/>
                  </a:lnTo>
                  <a:cubicBezTo>
                    <a:pt x="10239" y="11846"/>
                    <a:pt x="10397" y="11689"/>
                    <a:pt x="10397" y="11468"/>
                  </a:cubicBezTo>
                  <a:lnTo>
                    <a:pt x="10397" y="9358"/>
                  </a:lnTo>
                  <a:cubicBezTo>
                    <a:pt x="10397" y="8412"/>
                    <a:pt x="9609" y="7625"/>
                    <a:pt x="8664" y="7625"/>
                  </a:cubicBezTo>
                  <a:lnTo>
                    <a:pt x="7278" y="7625"/>
                  </a:lnTo>
                  <a:cubicBezTo>
                    <a:pt x="7089" y="7625"/>
                    <a:pt x="6931" y="7467"/>
                    <a:pt x="6931" y="7278"/>
                  </a:cubicBezTo>
                  <a:cubicBezTo>
                    <a:pt x="7278" y="7026"/>
                    <a:pt x="7530" y="6648"/>
                    <a:pt x="7593" y="6207"/>
                  </a:cubicBezTo>
                  <a:cubicBezTo>
                    <a:pt x="8380" y="6050"/>
                    <a:pt x="9010" y="5325"/>
                    <a:pt x="9010" y="4506"/>
                  </a:cubicBezTo>
                  <a:lnTo>
                    <a:pt x="9010" y="3120"/>
                  </a:lnTo>
                  <a:cubicBezTo>
                    <a:pt x="9010" y="1387"/>
                    <a:pt x="7593" y="1"/>
                    <a:pt x="5891" y="1"/>
                  </a:cubicBezTo>
                  <a:close/>
                </a:path>
              </a:pathLst>
            </a:custGeom>
            <a:grpFill/>
            <a:ln>
              <a:noFill/>
            </a:ln>
          </p:spPr>
          <p:txBody>
            <a:bodyPr spcFirstLastPara="1" wrap="square" lIns="91425" tIns="91425" rIns="91425" bIns="91425" anchor="ctr" anchorCtr="0">
              <a:noAutofit/>
            </a:bodyPr>
            <a:lstStyle/>
            <a:p>
              <a:endParaRPr/>
            </a:p>
          </p:txBody>
        </p:sp>
        <p:sp>
          <p:nvSpPr>
            <p:cNvPr id="59" name="Google Shape;9275;p73">
              <a:extLst>
                <a:ext uri="{FF2B5EF4-FFF2-40B4-BE49-F238E27FC236}">
                  <a16:creationId xmlns:a16="http://schemas.microsoft.com/office/drawing/2014/main" xmlns="" id="{7958DD9D-95B9-44F3-9971-43FFE181BFE5}"/>
                </a:ext>
              </a:extLst>
            </p:cNvPr>
            <p:cNvSpPr/>
            <p:nvPr/>
          </p:nvSpPr>
          <p:spPr>
            <a:xfrm>
              <a:off x="5967300" y="29153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40" y="694"/>
                  </a:lnTo>
                  <a:cubicBezTo>
                    <a:pt x="1260" y="694"/>
                    <a:pt x="1418" y="536"/>
                    <a:pt x="1418" y="347"/>
                  </a:cubicBezTo>
                  <a:cubicBezTo>
                    <a:pt x="1418" y="158"/>
                    <a:pt x="1260" y="1"/>
                    <a:pt x="1040" y="1"/>
                  </a:cubicBezTo>
                  <a:close/>
                </a:path>
              </a:pathLst>
            </a:custGeom>
            <a:grpFill/>
            <a:ln>
              <a:noFill/>
            </a:ln>
          </p:spPr>
          <p:txBody>
            <a:bodyPr spcFirstLastPara="1" wrap="square" lIns="91425" tIns="91425" rIns="91425" bIns="91425" anchor="ctr" anchorCtr="0">
              <a:noAutofit/>
            </a:bodyPr>
            <a:lstStyle/>
            <a:p>
              <a:endParaRPr/>
            </a:p>
          </p:txBody>
        </p:sp>
      </p:grpSp>
      <p:sp>
        <p:nvSpPr>
          <p:cNvPr id="60" name="Oval 9">
            <a:extLst>
              <a:ext uri="{FF2B5EF4-FFF2-40B4-BE49-F238E27FC236}">
                <a16:creationId xmlns:a16="http://schemas.microsoft.com/office/drawing/2014/main" xmlns="" id="{83589789-E5E9-4972-B894-49E61B4F51F0}"/>
              </a:ext>
            </a:extLst>
          </p:cNvPr>
          <p:cNvSpPr>
            <a:spLocks noChangeArrowheads="1"/>
          </p:cNvSpPr>
          <p:nvPr/>
        </p:nvSpPr>
        <p:spPr bwMode="auto">
          <a:xfrm>
            <a:off x="8933458" y="8701082"/>
            <a:ext cx="895600" cy="895286"/>
          </a:xfrm>
          <a:prstGeom prst="ellipse">
            <a:avLst/>
          </a:prstGeom>
          <a:solidFill>
            <a:srgbClr val="22BDB6"/>
          </a:solidFill>
          <a:ln>
            <a:noFill/>
          </a:ln>
        </p:spPr>
        <p:txBody>
          <a:bodyPr vert="horz" wrap="square" lIns="182880" tIns="91440" rIns="182880" bIns="91440" numCol="1" anchor="ctr" anchorCtr="0" compatLnSpc="1">
            <a:prstTxWarp prst="textNoShape">
              <a:avLst/>
            </a:prstTxWarp>
          </a:bodyPr>
          <a:lstStyle/>
          <a:p>
            <a:endParaRPr lang="en-US"/>
          </a:p>
        </p:txBody>
      </p:sp>
      <p:sp>
        <p:nvSpPr>
          <p:cNvPr id="61" name="Oval 13">
            <a:extLst>
              <a:ext uri="{FF2B5EF4-FFF2-40B4-BE49-F238E27FC236}">
                <a16:creationId xmlns:a16="http://schemas.microsoft.com/office/drawing/2014/main" xmlns="" id="{8EEBD1A4-763C-4795-B86B-7A27DE8B7585}"/>
              </a:ext>
            </a:extLst>
          </p:cNvPr>
          <p:cNvSpPr>
            <a:spLocks noChangeArrowheads="1"/>
          </p:cNvSpPr>
          <p:nvPr/>
        </p:nvSpPr>
        <p:spPr bwMode="auto">
          <a:xfrm>
            <a:off x="9059712" y="8817993"/>
            <a:ext cx="648469" cy="648160"/>
          </a:xfrm>
          <a:prstGeom prst="ellipse">
            <a:avLst/>
          </a:prstGeom>
          <a:solidFill>
            <a:srgbClr val="FFFFFF"/>
          </a:soli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ctr" anchorCtr="0" compatLnSpc="1">
            <a:prstTxWarp prst="textNoShape">
              <a:avLst/>
            </a:prstTxWarp>
          </a:bodyPr>
          <a:lstStyle/>
          <a:p>
            <a:endParaRPr lang="en-US"/>
          </a:p>
        </p:txBody>
      </p:sp>
      <p:grpSp>
        <p:nvGrpSpPr>
          <p:cNvPr id="62" name="Google Shape;8676;p72">
            <a:extLst>
              <a:ext uri="{FF2B5EF4-FFF2-40B4-BE49-F238E27FC236}">
                <a16:creationId xmlns:a16="http://schemas.microsoft.com/office/drawing/2014/main" xmlns="" id="{BC5D5EFC-14C2-4FC7-8D73-6671505EE132}"/>
              </a:ext>
            </a:extLst>
          </p:cNvPr>
          <p:cNvGrpSpPr/>
          <p:nvPr/>
        </p:nvGrpSpPr>
        <p:grpSpPr>
          <a:xfrm>
            <a:off x="9217628" y="8977965"/>
            <a:ext cx="332639" cy="328221"/>
            <a:chOff x="-6713450" y="2397900"/>
            <a:chExt cx="295375" cy="291450"/>
          </a:xfrm>
          <a:solidFill>
            <a:srgbClr val="22BDB6"/>
          </a:solidFill>
        </p:grpSpPr>
        <p:sp>
          <p:nvSpPr>
            <p:cNvPr id="63" name="Google Shape;8677;p72">
              <a:extLst>
                <a:ext uri="{FF2B5EF4-FFF2-40B4-BE49-F238E27FC236}">
                  <a16:creationId xmlns:a16="http://schemas.microsoft.com/office/drawing/2014/main" xmlns="" id="{918B3C8B-BFCA-4F05-8840-DA897E0DAEFF}"/>
                </a:ext>
              </a:extLst>
            </p:cNvPr>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endParaRPr/>
            </a:p>
          </p:txBody>
        </p:sp>
        <p:sp>
          <p:nvSpPr>
            <p:cNvPr id="64" name="Google Shape;8678;p72">
              <a:extLst>
                <a:ext uri="{FF2B5EF4-FFF2-40B4-BE49-F238E27FC236}">
                  <a16:creationId xmlns:a16="http://schemas.microsoft.com/office/drawing/2014/main" xmlns="" id="{51E8DEF8-FC92-418F-8960-7E51E1AD070C}"/>
                </a:ext>
              </a:extLst>
            </p:cNvPr>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endParaRPr/>
            </a:p>
          </p:txBody>
        </p:sp>
      </p:grpSp>
      <p:sp>
        <p:nvSpPr>
          <p:cNvPr id="65" name="Rounded Rectangle 376">
            <a:extLst>
              <a:ext uri="{FF2B5EF4-FFF2-40B4-BE49-F238E27FC236}">
                <a16:creationId xmlns:a16="http://schemas.microsoft.com/office/drawing/2014/main" xmlns="" id="{34BF5170-5D52-4126-A77F-01F11B823FE8}"/>
              </a:ext>
            </a:extLst>
          </p:cNvPr>
          <p:cNvSpPr/>
          <p:nvPr/>
        </p:nvSpPr>
        <p:spPr>
          <a:xfrm flipH="1">
            <a:off x="1010653" y="8527933"/>
            <a:ext cx="7655832" cy="1113512"/>
          </a:xfrm>
          <a:prstGeom prst="roundRect">
            <a:avLst>
              <a:gd name="adj" fmla="val 50000"/>
            </a:avLst>
          </a:prstGeom>
          <a:noFill/>
          <a:ln w="6350">
            <a:gradFill flip="none" rotWithShape="1">
              <a:gsLst>
                <a:gs pos="0">
                  <a:srgbClr val="22BDB6"/>
                </a:gs>
                <a:gs pos="50000">
                  <a:srgbClr val="22BDB6"/>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66" name="Isosceles Triangle 65">
            <a:extLst>
              <a:ext uri="{FF2B5EF4-FFF2-40B4-BE49-F238E27FC236}">
                <a16:creationId xmlns:a16="http://schemas.microsoft.com/office/drawing/2014/main" xmlns="" id="{0F51C438-B4C2-4A7C-A7BC-901441C7B548}"/>
              </a:ext>
            </a:extLst>
          </p:cNvPr>
          <p:cNvSpPr/>
          <p:nvPr/>
        </p:nvSpPr>
        <p:spPr>
          <a:xfrm rot="16200000">
            <a:off x="8679524" y="9038774"/>
            <a:ext cx="198278" cy="91830"/>
          </a:xfrm>
          <a:prstGeom prst="triangle">
            <a:avLst/>
          </a:prstGeom>
          <a:solidFill>
            <a:srgbClr val="22BDB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en-US"/>
          </a:p>
        </p:txBody>
      </p:sp>
      <p:sp>
        <p:nvSpPr>
          <p:cNvPr id="67" name="Rectangle 66">
            <a:extLst>
              <a:ext uri="{FF2B5EF4-FFF2-40B4-BE49-F238E27FC236}">
                <a16:creationId xmlns:a16="http://schemas.microsoft.com/office/drawing/2014/main" xmlns="" id="{7A370387-B8DC-4CFE-8795-CF5137D3BF40}"/>
              </a:ext>
            </a:extLst>
          </p:cNvPr>
          <p:cNvSpPr/>
          <p:nvPr/>
        </p:nvSpPr>
        <p:spPr>
          <a:xfrm>
            <a:off x="1010653" y="8550447"/>
            <a:ext cx="7427248" cy="1068485"/>
          </a:xfrm>
          <a:prstGeom prst="rect">
            <a:avLst/>
          </a:prstGeom>
        </p:spPr>
        <p:txBody>
          <a:bodyPr wrap="square" lIns="182880" tIns="91440" rIns="182880" bIns="91440" anchor="ctr">
            <a:spAutoFit/>
          </a:bodyPr>
          <a:lstStyle/>
          <a:p>
            <a:pPr algn="r"/>
            <a:r>
              <a:rPr lang="en-US" sz="2000" dirty="0">
                <a:latin typeface="+mj-lt"/>
                <a:cs typeface="Arial" pitchFamily="34" charset="0"/>
              </a:rPr>
              <a:t>The applications are more secure and scalable on the cloud. Application of </a:t>
            </a:r>
            <a:r>
              <a:rPr lang="en-US" sz="2000" dirty="0" err="1">
                <a:latin typeface="+mj-lt"/>
                <a:cs typeface="Arial" pitchFamily="34" charset="0"/>
              </a:rPr>
              <a:t>Docker</a:t>
            </a:r>
            <a:r>
              <a:rPr lang="en-US" sz="2000" dirty="0">
                <a:latin typeface="+mj-lt"/>
                <a:cs typeface="Arial" pitchFamily="34" charset="0"/>
              </a:rPr>
              <a:t> containerization on cloud helped the client in providing better support for their end customers.</a:t>
            </a:r>
          </a:p>
        </p:txBody>
      </p:sp>
    </p:spTree>
    <p:extLst>
      <p:ext uri="{BB962C8B-B14F-4D97-AF65-F5344CB8AC3E}">
        <p14:creationId xmlns:p14="http://schemas.microsoft.com/office/powerpoint/2010/main" val="4132363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spire 2020">
      <a:dk1>
        <a:srgbClr val="0A091B"/>
      </a:dk1>
      <a:lt1>
        <a:srgbClr val="F2F2F5"/>
      </a:lt1>
      <a:dk2>
        <a:srgbClr val="858591"/>
      </a:dk2>
      <a:lt2>
        <a:srgbClr val="FFFFFF"/>
      </a:lt2>
      <a:accent1>
        <a:srgbClr val="8C42AD"/>
      </a:accent1>
      <a:accent2>
        <a:srgbClr val="35B6B4"/>
      </a:accent2>
      <a:accent3>
        <a:srgbClr val="2E4496"/>
      </a:accent3>
      <a:accent4>
        <a:srgbClr val="FFD75F"/>
      </a:accent4>
      <a:accent5>
        <a:srgbClr val="E83C61"/>
      </a:accent5>
      <a:accent6>
        <a:srgbClr val="FF8D6D"/>
      </a:accent6>
      <a:hlink>
        <a:srgbClr val="8C42AD"/>
      </a:hlink>
      <a:folHlink>
        <a:srgbClr val="FF61FF"/>
      </a:folHlink>
    </a:clrScheme>
    <a:fontScheme name="Aspire 2020">
      <a:majorFont>
        <a:latin typeface="Calibri"/>
        <a:ea typeface=""/>
        <a:cs typeface=""/>
      </a:majorFont>
      <a:minorFont>
        <a:latin typeface="Calibr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Aspire 2020">
      <a:dk1>
        <a:srgbClr val="0A091B"/>
      </a:dk1>
      <a:lt1>
        <a:srgbClr val="F2F2F5"/>
      </a:lt1>
      <a:dk2>
        <a:srgbClr val="858591"/>
      </a:dk2>
      <a:lt2>
        <a:srgbClr val="FFFFFF"/>
      </a:lt2>
      <a:accent1>
        <a:srgbClr val="8C42AD"/>
      </a:accent1>
      <a:accent2>
        <a:srgbClr val="35B6B4"/>
      </a:accent2>
      <a:accent3>
        <a:srgbClr val="2E4496"/>
      </a:accent3>
      <a:accent4>
        <a:srgbClr val="FFD75F"/>
      </a:accent4>
      <a:accent5>
        <a:srgbClr val="E83C61"/>
      </a:accent5>
      <a:accent6>
        <a:srgbClr val="FF8D6D"/>
      </a:accent6>
      <a:hlink>
        <a:srgbClr val="8C42AD"/>
      </a:hlink>
      <a:folHlink>
        <a:srgbClr val="FF61FF"/>
      </a:folHlink>
    </a:clrScheme>
    <a:fontScheme name="Aspire 2020">
      <a:majorFont>
        <a:latin typeface="Calibri"/>
        <a:ea typeface=""/>
        <a:cs typeface=""/>
      </a:majorFont>
      <a:minorFont>
        <a:latin typeface="Calibr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c7741ed8-a7bd-49c4-be06-4f13806b252f">76CS5CVCPHMC-991991551-52668</_dlc_DocId>
    <_dlc_DocIdUrl xmlns="c7741ed8-a7bd-49c4-be06-4f13806b252f">
      <Url>https://aspiresysinc.sharepoint.com/sites/PolandDelivery/_layouts/15/DocIdRedir.aspx?ID=76CS5CVCPHMC-991991551-52668</Url>
      <Description>76CS5CVCPHMC-991991551-52668</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2DEB492F50155144954B387EF3073AB6" ma:contentTypeVersion="12" ma:contentTypeDescription="Create a new document." ma:contentTypeScope="" ma:versionID="0956ebe3029fac7a0d6947b759dd030c">
  <xsd:schema xmlns:xsd="http://www.w3.org/2001/XMLSchema" xmlns:xs="http://www.w3.org/2001/XMLSchema" xmlns:p="http://schemas.microsoft.com/office/2006/metadata/properties" xmlns:ns2="c7741ed8-a7bd-49c4-be06-4f13806b252f" xmlns:ns3="2eba9128-bbf3-4d1f-ba9e-1cc410f7c4f8" targetNamespace="http://schemas.microsoft.com/office/2006/metadata/properties" ma:root="true" ma:fieldsID="739d5e2b93eb255f974162eaf038747a" ns2:_="" ns3:_="">
    <xsd:import namespace="c7741ed8-a7bd-49c4-be06-4f13806b252f"/>
    <xsd:import namespace="2eba9128-bbf3-4d1f-ba9e-1cc410f7c4f8"/>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741ed8-a7bd-49c4-be06-4f13806b25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ba9128-bbf3-4d1f-ba9e-1cc410f7c4f8"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A25F8D-EC5E-42AC-86ED-8A91F4F527EB}">
  <ds:schemaRefs>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http://www.w3.org/XML/1998/namespace"/>
    <ds:schemaRef ds:uri="2eba9128-bbf3-4d1f-ba9e-1cc410f7c4f8"/>
    <ds:schemaRef ds:uri="c7741ed8-a7bd-49c4-be06-4f13806b252f"/>
    <ds:schemaRef ds:uri="http://purl.org/dc/dcmitype/"/>
    <ds:schemaRef ds:uri="http://purl.org/dc/elements/1.1/"/>
  </ds:schemaRefs>
</ds:datastoreItem>
</file>

<file path=customXml/itemProps2.xml><?xml version="1.0" encoding="utf-8"?>
<ds:datastoreItem xmlns:ds="http://schemas.openxmlformats.org/officeDocument/2006/customXml" ds:itemID="{CBCDE149-9BC5-4BE2-8C94-90CF842F3BB4}">
  <ds:schemaRefs>
    <ds:schemaRef ds:uri="http://schemas.microsoft.com/sharepoint/events"/>
  </ds:schemaRefs>
</ds:datastoreItem>
</file>

<file path=customXml/itemProps3.xml><?xml version="1.0" encoding="utf-8"?>
<ds:datastoreItem xmlns:ds="http://schemas.openxmlformats.org/officeDocument/2006/customXml" ds:itemID="{02F83C95-4D87-4A6C-945B-32ED0EAE5C59}">
  <ds:schemaRefs>
    <ds:schemaRef ds:uri="http://schemas.microsoft.com/sharepoint/v3/contenttype/forms"/>
  </ds:schemaRefs>
</ds:datastoreItem>
</file>

<file path=customXml/itemProps4.xml><?xml version="1.0" encoding="utf-8"?>
<ds:datastoreItem xmlns:ds="http://schemas.openxmlformats.org/officeDocument/2006/customXml" ds:itemID="{E8FD75BC-D4AA-426B-9C7B-6C9C4E3597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741ed8-a7bd-49c4-be06-4f13806b252f"/>
    <ds:schemaRef ds:uri="2eba9128-bbf3-4d1f-ba9e-1cc410f7c4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8987</TotalTime>
  <Words>1628</Words>
  <Application>Microsoft Office PowerPoint</Application>
  <PresentationFormat>Custom</PresentationFormat>
  <Paragraphs>174</Paragraphs>
  <Slides>18</Slides>
  <Notes>1</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1_Office Theme</vt:lpstr>
      <vt:lpstr>DevOps Support  Case Studies</vt:lpstr>
      <vt:lpstr>Case Study 1 - Migration to AWS on Containers - US courseware     division to a private equity Firm</vt:lpstr>
      <vt:lpstr>Case Study 1 - Migration to AWS on Containers - US courseware       Architecture</vt:lpstr>
      <vt:lpstr>Case Study 1 - Migration to AWS on Containers - US courseware     Technology USED</vt:lpstr>
      <vt:lpstr>Case Study 1 - Migration to AWS on Containers - US courseware       Benefits</vt:lpstr>
      <vt:lpstr>Case Study 2 - AWS Cloud Migration</vt:lpstr>
      <vt:lpstr>Case Study 2 - AWS Cloud Migration - Architecture</vt:lpstr>
      <vt:lpstr>Case Study 2 - AWS Cloud Migration – Technology USED</vt:lpstr>
      <vt:lpstr>Case Study 2 - AWS Cloud Migration - Benefits</vt:lpstr>
      <vt:lpstr>Case Study3 - Custom Product for a Banking and Financial Services Company</vt:lpstr>
      <vt:lpstr>Case Study 3 - Custom Product for a Banking and Financial Services Company       Architecture</vt:lpstr>
      <vt:lpstr>Case Study 3 - Custom Product for a Banking and Financial Services Company      Technology USED</vt:lpstr>
      <vt:lpstr>Case Study 3 - Custom Product for a Banking and Financial Services Company       Benefits</vt:lpstr>
      <vt:lpstr>Case Study4 – SAAS based Custom Product for a Electric Company- YoKOGawa</vt:lpstr>
      <vt:lpstr>Case Study4 -– SAAS based Custom Product Electric Company- YoKOGawa                                                                Technology USED</vt:lpstr>
      <vt:lpstr>Case Study 4 - - SAAS based Custom Product Electric Company -YoKOGawa      Architecture</vt:lpstr>
      <vt:lpstr>Case Study4 - - SAAS based Custom Product Electric  Company -YoKOGawa     Benefits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Łukasz Piwecki</dc:creator>
  <cp:lastModifiedBy>Sudhakar Chavali</cp:lastModifiedBy>
  <cp:revision>702</cp:revision>
  <dcterms:created xsi:type="dcterms:W3CDTF">2019-07-01T12:55:36Z</dcterms:created>
  <dcterms:modified xsi:type="dcterms:W3CDTF">2021-03-25T14:37:18Z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0x0101002DEB492F50155144954B387EF3073AB6</vt:lpwstr>
  </property>
  <property fmtid="{D5CDD505-2E9C-101B-9397-08002B2CF9AE}" pid="3" name="_dlc_DocIdItemGuid">
    <vt:lpwstr>df4904d0-b413-4709-9290-70d3618f41c3</vt:lpwstr>
  </property>
</Properties>
</file>