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402" r:id="rId6"/>
    <p:sldId id="410" r:id="rId7"/>
    <p:sldId id="412" r:id="rId8"/>
    <p:sldId id="415" r:id="rId9"/>
    <p:sldId id="416" r:id="rId10"/>
    <p:sldId id="403" r:id="rId11"/>
    <p:sldId id="409" r:id="rId12"/>
    <p:sldId id="423" r:id="rId13"/>
    <p:sldId id="407" r:id="rId14"/>
    <p:sldId id="336"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457" userDrawn="1">
          <p15:clr>
            <a:srgbClr val="A4A3A4"/>
          </p15:clr>
        </p15:guide>
        <p15:guide id="3" pos="4906" userDrawn="1">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262"/>
    <a:srgbClr val="81509B"/>
    <a:srgbClr val="917DB9"/>
    <a:srgbClr val="F7941D"/>
    <a:srgbClr val="0EAAE0"/>
    <a:srgbClr val="A472BE"/>
    <a:srgbClr val="CDD64E"/>
    <a:srgbClr val="84C441"/>
    <a:srgbClr val="ABABAB"/>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62" autoAdjust="0"/>
    <p:restoredTop sz="94660"/>
  </p:normalViewPr>
  <p:slideViewPr>
    <p:cSldViewPr snapToGrid="0">
      <p:cViewPr varScale="1">
        <p:scale>
          <a:sx n="74" d="100"/>
          <a:sy n="74" d="100"/>
        </p:scale>
        <p:origin x="-858" y="-90"/>
      </p:cViewPr>
      <p:guideLst>
        <p:guide orient="horz" pos="2160"/>
        <p:guide pos="2457"/>
        <p:guide pos="4906"/>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3BB95-C031-4180-8D6F-6AA853576BE5}" type="datetimeFigureOut">
              <a:rPr lang="en-US" smtClean="0"/>
              <a:t>3/24/2021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849D0-0931-493C-9286-37277075E915}" type="slidenum">
              <a:rPr lang="en-US" smtClean="0"/>
              <a:t>‹#›</a:t>
            </a:fld>
            <a:endParaRPr lang="en-US" dirty="0"/>
          </a:p>
        </p:txBody>
      </p:sp>
    </p:spTree>
    <p:extLst>
      <p:ext uri="{BB962C8B-B14F-4D97-AF65-F5344CB8AC3E}">
        <p14:creationId xmlns:p14="http://schemas.microsoft.com/office/powerpoint/2010/main" val="144336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797D8-532A-41AC-9746-F51756455606}" type="slidenum">
              <a:rPr lang="en-US" smtClean="0"/>
              <a:t>5</a:t>
            </a:fld>
            <a:endParaRPr lang="en-US"/>
          </a:p>
        </p:txBody>
      </p:sp>
    </p:spTree>
    <p:extLst>
      <p:ext uri="{BB962C8B-B14F-4D97-AF65-F5344CB8AC3E}">
        <p14:creationId xmlns:p14="http://schemas.microsoft.com/office/powerpoint/2010/main" val="340464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797D8-532A-41AC-9746-F51756455606}" type="slidenum">
              <a:rPr lang="en-US" smtClean="0"/>
              <a:t>7</a:t>
            </a:fld>
            <a:endParaRPr lang="en-US"/>
          </a:p>
        </p:txBody>
      </p:sp>
    </p:spTree>
    <p:extLst>
      <p:ext uri="{BB962C8B-B14F-4D97-AF65-F5344CB8AC3E}">
        <p14:creationId xmlns:p14="http://schemas.microsoft.com/office/powerpoint/2010/main" val="3404645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xmlns=""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0" y="0"/>
            <a:ext cx="7672127" cy="6858000"/>
          </a:xfrm>
          <a:prstGeom prst="rect">
            <a:avLst/>
          </a:prstGeom>
        </p:spPr>
      </p:pic>
      <p:sp>
        <p:nvSpPr>
          <p:cNvPr id="11" name="Prostokąt 10"/>
          <p:cNvSpPr/>
          <p:nvPr userDrawn="1"/>
        </p:nvSpPr>
        <p:spPr>
          <a:xfrm>
            <a:off x="7791711" y="0"/>
            <a:ext cx="4400289" cy="6858003"/>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267383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1687568" y="-2"/>
            <a:ext cx="504432" cy="6857999"/>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6"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133248"/>
            <a:ext cx="323850" cy="480131"/>
          </a:xfrm>
          <a:prstGeom prst="rect">
            <a:avLst/>
          </a:prstGeom>
          <a:solidFill>
            <a:srgbClr val="F7941D"/>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12" name="Straight Connector 11"/>
          <p:cNvCxnSpPr/>
          <p:nvPr userDrawn="1"/>
        </p:nvCxnSpPr>
        <p:spPr>
          <a:xfrm>
            <a:off x="0" y="767761"/>
            <a:ext cx="11570321"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6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1687568" y="-2"/>
            <a:ext cx="504432" cy="6857999"/>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6"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133248"/>
            <a:ext cx="323850" cy="480131"/>
          </a:xfrm>
          <a:prstGeom prst="rect">
            <a:avLst/>
          </a:prstGeom>
          <a:solidFill>
            <a:srgbClr val="CDD64E"/>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12" name="Straight Connector 11"/>
          <p:cNvCxnSpPr/>
          <p:nvPr userDrawn="1"/>
        </p:nvCxnSpPr>
        <p:spPr>
          <a:xfrm>
            <a:off x="0" y="767761"/>
            <a:ext cx="11570321"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93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a16="http://schemas.microsoft.com/office/drawing/2014/main" xmlns="" id="{8BD3E0E1-F485-0245-81A0-32709F5CDBBC}"/>
              </a:ext>
            </a:extLst>
          </p:cNvPr>
          <p:cNvSpPr/>
          <p:nvPr userDrawn="1"/>
        </p:nvSpPr>
        <p:spPr>
          <a:xfrm>
            <a:off x="11687568" y="-2"/>
            <a:ext cx="504432" cy="6857999"/>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27" name="pole tekstowe 7">
            <a:extLst>
              <a:ext uri="{FF2B5EF4-FFF2-40B4-BE49-F238E27FC236}">
                <a16:creationId xmlns:a16="http://schemas.microsoft.com/office/drawing/2014/main" xmlns="" id="{20F305A4-3B96-7946-91D6-EBD1CEF4EAE0}"/>
              </a:ext>
            </a:extLst>
          </p:cNvPr>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28" name="Elipsa 8">
            <a:extLst>
              <a:ext uri="{FF2B5EF4-FFF2-40B4-BE49-F238E27FC236}">
                <a16:creationId xmlns:a16="http://schemas.microsoft.com/office/drawing/2014/main" xmlns="" id="{8BEC1356-E5B2-514A-A8DF-5B60F4BA04E2}"/>
              </a:ext>
            </a:extLst>
          </p:cNvPr>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9" name="Obraz 9">
            <a:extLst>
              <a:ext uri="{FF2B5EF4-FFF2-40B4-BE49-F238E27FC236}">
                <a16:creationId xmlns:a16="http://schemas.microsoft.com/office/drawing/2014/main" xmlns=""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33" name="Title 17"/>
          <p:cNvSpPr txBox="1">
            <a:spLocks/>
          </p:cNvSpPr>
          <p:nvPr userDrawn="1"/>
        </p:nvSpPr>
        <p:spPr>
          <a:xfrm>
            <a:off x="0" y="133248"/>
            <a:ext cx="323850" cy="480131"/>
          </a:xfrm>
          <a:prstGeom prst="rect">
            <a:avLst/>
          </a:prstGeom>
          <a:solidFill>
            <a:srgbClr val="A472BE"/>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34" name="Straight Connector 33"/>
          <p:cNvCxnSpPr/>
          <p:nvPr userDrawn="1"/>
        </p:nvCxnSpPr>
        <p:spPr>
          <a:xfrm>
            <a:off x="0" y="767761"/>
            <a:ext cx="11570321"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3944287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Prostokąt 8"/>
          <p:cNvSpPr/>
          <p:nvPr userDrawn="1"/>
        </p:nvSpPr>
        <p:spPr>
          <a:xfrm>
            <a:off x="-1" y="0"/>
            <a:ext cx="4133590" cy="6857999"/>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1413888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Prostokąt 8"/>
          <p:cNvSpPr/>
          <p:nvPr userDrawn="1"/>
        </p:nvSpPr>
        <p:spPr>
          <a:xfrm>
            <a:off x="-1" y="0"/>
            <a:ext cx="3800606" cy="6857999"/>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2027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Prostokąt 8"/>
          <p:cNvSpPr/>
          <p:nvPr userDrawn="1"/>
        </p:nvSpPr>
        <p:spPr>
          <a:xfrm>
            <a:off x="-1" y="0"/>
            <a:ext cx="3800606" cy="6857999"/>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20060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Prostokąt 8"/>
          <p:cNvSpPr/>
          <p:nvPr userDrawn="1"/>
        </p:nvSpPr>
        <p:spPr>
          <a:xfrm>
            <a:off x="-1" y="0"/>
            <a:ext cx="3800606" cy="6857999"/>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8270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Prostokąt 8"/>
          <p:cNvSpPr/>
          <p:nvPr userDrawn="1"/>
        </p:nvSpPr>
        <p:spPr>
          <a:xfrm>
            <a:off x="-1" y="0"/>
            <a:ext cx="3800606" cy="6857999"/>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170204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0" y="0"/>
            <a:ext cx="4400289" cy="6858003"/>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26895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1687568" y="-2"/>
            <a:ext cx="504432" cy="6857999"/>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pole tekstowe 5"/>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7" name="Elipsa 6"/>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9"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133248"/>
            <a:ext cx="323850" cy="480131"/>
          </a:xfrm>
          <a:prstGeom prst="rect">
            <a:avLst/>
          </a:prstGeom>
          <a:solidFill>
            <a:srgbClr val="A472BE"/>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11" name="Straight Connector 10"/>
          <p:cNvCxnSpPr/>
          <p:nvPr userDrawn="1"/>
        </p:nvCxnSpPr>
        <p:spPr>
          <a:xfrm>
            <a:off x="0" y="767761"/>
            <a:ext cx="11570321"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0316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7791711" y="-3"/>
            <a:ext cx="3800606" cy="6857999"/>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6"/>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Tree>
    <p:extLst>
      <p:ext uri="{BB962C8B-B14F-4D97-AF65-F5344CB8AC3E}">
        <p14:creationId xmlns:p14="http://schemas.microsoft.com/office/powerpoint/2010/main" val="383419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7791711" y="-3"/>
            <a:ext cx="3800606" cy="6857999"/>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6"/>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Tree>
    <p:extLst>
      <p:ext uri="{BB962C8B-B14F-4D97-AF65-F5344CB8AC3E}">
        <p14:creationId xmlns:p14="http://schemas.microsoft.com/office/powerpoint/2010/main" val="30045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7791711" y="-3"/>
            <a:ext cx="3800606" cy="6857999"/>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6"/>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Tree>
    <p:extLst>
      <p:ext uri="{BB962C8B-B14F-4D97-AF65-F5344CB8AC3E}">
        <p14:creationId xmlns:p14="http://schemas.microsoft.com/office/powerpoint/2010/main" val="424973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7791711" y="-3"/>
            <a:ext cx="3800606" cy="6857999"/>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6"/>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Tree>
    <p:extLst>
      <p:ext uri="{BB962C8B-B14F-4D97-AF65-F5344CB8AC3E}">
        <p14:creationId xmlns:p14="http://schemas.microsoft.com/office/powerpoint/2010/main" val="42756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7791711" y="-3"/>
            <a:ext cx="3800606" cy="6857999"/>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6"/>
          <p:cNvSpPr/>
          <p:nvPr userDrawn="1"/>
        </p:nvSpPr>
        <p:spPr>
          <a:xfrm>
            <a:off x="11687568" y="-2"/>
            <a:ext cx="504432" cy="6857999"/>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Tree>
    <p:extLst>
      <p:ext uri="{BB962C8B-B14F-4D97-AF65-F5344CB8AC3E}">
        <p14:creationId xmlns:p14="http://schemas.microsoft.com/office/powerpoint/2010/main" val="38032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1687568" y="-2"/>
            <a:ext cx="504432" cy="6857999"/>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6"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133248"/>
            <a:ext cx="323850" cy="480131"/>
          </a:xfrm>
          <a:prstGeom prst="rect">
            <a:avLst/>
          </a:prstGeom>
          <a:solidFill>
            <a:srgbClr val="0EAAE0"/>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12" name="Straight Connector 11"/>
          <p:cNvCxnSpPr/>
          <p:nvPr userDrawn="1"/>
        </p:nvCxnSpPr>
        <p:spPr>
          <a:xfrm>
            <a:off x="0" y="767761"/>
            <a:ext cx="11570321"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39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1687568" y="-2"/>
            <a:ext cx="504432" cy="6857999"/>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p:cNvSpPr txBox="1"/>
          <p:nvPr userDrawn="1"/>
        </p:nvSpPr>
        <p:spPr>
          <a:xfrm>
            <a:off x="11754413" y="6468897"/>
            <a:ext cx="364180" cy="276999"/>
          </a:xfrm>
          <a:prstGeom prst="rect">
            <a:avLst/>
          </a:prstGeom>
          <a:noFill/>
        </p:spPr>
        <p:txBody>
          <a:bodyPr wrap="square" rtlCol="0">
            <a:spAutoFit/>
          </a:bodyPr>
          <a:lstStyle/>
          <a:p>
            <a:pPr algn="ctr"/>
            <a:fld id="{E5B4EB64-54DE-40F8-9354-51A55C032A93}" type="slidenum">
              <a:rPr lang="pl-PL" sz="1200" b="1" smtClean="0">
                <a:solidFill>
                  <a:schemeClr val="bg1"/>
                </a:solidFill>
              </a:rPr>
              <a:pPr algn="ctr"/>
              <a:t>‹#›</a:t>
            </a:fld>
            <a:endParaRPr lang="pl-PL" sz="1200" b="1" dirty="0">
              <a:solidFill>
                <a:schemeClr val="bg1"/>
              </a:solidFill>
            </a:endParaRPr>
          </a:p>
        </p:txBody>
      </p:sp>
      <p:sp>
        <p:nvSpPr>
          <p:cNvPr id="9" name="Elipsa 8"/>
          <p:cNvSpPr/>
          <p:nvPr userDrawn="1"/>
        </p:nvSpPr>
        <p:spPr>
          <a:xfrm>
            <a:off x="11779456" y="6457492"/>
            <a:ext cx="314093" cy="31409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3674" y="119063"/>
            <a:ext cx="364919" cy="402030"/>
          </a:xfrm>
          <a:prstGeom prst="rect">
            <a:avLst/>
          </a:prstGeom>
        </p:spPr>
      </p:pic>
      <p:sp>
        <p:nvSpPr>
          <p:cNvPr id="6" name="Title Placeholder 1"/>
          <p:cNvSpPr>
            <a:spLocks noGrp="1"/>
          </p:cNvSpPr>
          <p:nvPr>
            <p:ph type="title" hasCustomPrompt="1"/>
          </p:nvPr>
        </p:nvSpPr>
        <p:spPr>
          <a:xfrm>
            <a:off x="609600" y="111704"/>
            <a:ext cx="10811893"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100000"/>
              </a:lnSpc>
              <a:spcBef>
                <a:spcPts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133248"/>
            <a:ext cx="323850" cy="480131"/>
          </a:xfrm>
          <a:prstGeom prst="rect">
            <a:avLst/>
          </a:prstGeom>
          <a:solidFill>
            <a:srgbClr val="84C441"/>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lang="en-US" dirty="0"/>
          </a:p>
        </p:txBody>
      </p:sp>
      <p:cxnSp>
        <p:nvCxnSpPr>
          <p:cNvPr id="12" name="Straight Connector 11"/>
          <p:cNvCxnSpPr/>
          <p:nvPr userDrawn="1"/>
        </p:nvCxnSpPr>
        <p:spPr>
          <a:xfrm>
            <a:off x="0" y="767761"/>
            <a:ext cx="11570321"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7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3A45-4131-4C68-BB39-D3F8EAB9DEEF}" type="datetimeFigureOut">
              <a:rPr lang="pl-PL" smtClean="0"/>
              <a:t>24.03.2021</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26091-AD43-42BA-8E53-AE16B624381F}" type="slidenum">
              <a:rPr lang="pl-PL" smtClean="0"/>
              <a:t>‹#›</a:t>
            </a:fld>
            <a:endParaRPr lang="pl-PL"/>
          </a:p>
        </p:txBody>
      </p:sp>
      <p:sp>
        <p:nvSpPr>
          <p:cNvPr id="7" name="TextBox 6"/>
          <p:cNvSpPr txBox="1"/>
          <p:nvPr userDrawn="1"/>
        </p:nvSpPr>
        <p:spPr>
          <a:xfrm>
            <a:off x="43542" y="6583626"/>
            <a:ext cx="2527733" cy="230832"/>
          </a:xfrm>
          <a:prstGeom prst="rect">
            <a:avLst/>
          </a:prstGeom>
          <a:noFill/>
        </p:spPr>
        <p:txBody>
          <a:bodyPr wrap="square" rtlCol="0">
            <a:spAutoFit/>
          </a:bodyPr>
          <a:lstStyle/>
          <a:p>
            <a:r>
              <a:rPr lang="en-US" sz="900" dirty="0">
                <a:solidFill>
                  <a:schemeClr val="tx1">
                    <a:lumMod val="75000"/>
                    <a:lumOff val="25000"/>
                  </a:schemeClr>
                </a:solidFill>
                <a:latin typeface="Swis721 Md BT" pitchFamily="34" charset="0"/>
              </a:rPr>
              <a:t>©1996-2019 Aspire Systems, Inc.</a:t>
            </a:r>
            <a:endParaRPr lang="en-IN" sz="900" dirty="0">
              <a:solidFill>
                <a:schemeClr val="tx1">
                  <a:lumMod val="75000"/>
                  <a:lumOff val="25000"/>
                </a:schemeClr>
              </a:solidFill>
              <a:latin typeface="Swis721 Md BT" pitchFamily="34" charset="0"/>
            </a:endParaRPr>
          </a:p>
        </p:txBody>
      </p:sp>
    </p:spTree>
    <p:extLst>
      <p:ext uri="{BB962C8B-B14F-4D97-AF65-F5344CB8AC3E}">
        <p14:creationId xmlns:p14="http://schemas.microsoft.com/office/powerpoint/2010/main" val="2134147271"/>
      </p:ext>
    </p:extLst>
  </p:cSld>
  <p:clrMap bg1="lt1" tx1="dk1" bg2="lt2" tx2="dk2" accent1="accent1" accent2="accent2" accent3="accent3" accent4="accent4" accent5="accent5" accent6="accent6" hlink="hlink" folHlink="folHlink"/>
  <p:sldLayoutIdLst>
    <p:sldLayoutId id="2147483664" r:id="rId1"/>
    <p:sldLayoutId id="2147483655" r:id="rId2"/>
    <p:sldLayoutId id="2147483660" r:id="rId3"/>
    <p:sldLayoutId id="2147483676" r:id="rId4"/>
    <p:sldLayoutId id="2147483677" r:id="rId5"/>
    <p:sldLayoutId id="2147483675" r:id="rId6"/>
    <p:sldLayoutId id="2147483678" r:id="rId7"/>
    <p:sldLayoutId id="2147483666" r:id="rId8"/>
    <p:sldLayoutId id="2147483679" r:id="rId9"/>
    <p:sldLayoutId id="2147483667" r:id="rId10"/>
    <p:sldLayoutId id="2147483669" r:id="rId11"/>
    <p:sldLayoutId id="2147483684" r:id="rId12"/>
    <p:sldLayoutId id="2147483661" r:id="rId13"/>
    <p:sldLayoutId id="2147483662" r:id="rId14"/>
    <p:sldLayoutId id="2147483663"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xmlns="" id="{02DFF605-B20D-BF4A-949E-E847A94E4486}"/>
              </a:ext>
            </a:extLst>
          </p:cNvPr>
          <p:cNvPicPr>
            <a:picLocks noChangeAspect="1"/>
          </p:cNvPicPr>
          <p:nvPr/>
        </p:nvPicPr>
        <p:blipFill>
          <a:blip r:embed="rId2"/>
          <a:stretch>
            <a:fillRect/>
          </a:stretch>
        </p:blipFill>
        <p:spPr>
          <a:xfrm>
            <a:off x="8426094" y="5877272"/>
            <a:ext cx="3264474" cy="526528"/>
          </a:xfrm>
          <a:prstGeom prst="rect">
            <a:avLst/>
          </a:prstGeom>
        </p:spPr>
      </p:pic>
      <p:sp>
        <p:nvSpPr>
          <p:cNvPr id="2" name="TextBox 1">
            <a:extLst>
              <a:ext uri="{FF2B5EF4-FFF2-40B4-BE49-F238E27FC236}">
                <a16:creationId xmlns:a16="http://schemas.microsoft.com/office/drawing/2014/main" xmlns="" id="{AAF24CB9-00D7-4319-B90C-A7D2DAD4BCA8}"/>
              </a:ext>
            </a:extLst>
          </p:cNvPr>
          <p:cNvSpPr txBox="1"/>
          <p:nvPr/>
        </p:nvSpPr>
        <p:spPr>
          <a:xfrm>
            <a:off x="9958664" y="1775638"/>
            <a:ext cx="184730" cy="523220"/>
          </a:xfrm>
          <a:prstGeom prst="rect">
            <a:avLst/>
          </a:prstGeom>
          <a:noFill/>
        </p:spPr>
        <p:txBody>
          <a:bodyPr wrap="none" rtlCol="0">
            <a:spAutoFit/>
          </a:bodyPr>
          <a:lstStyle/>
          <a:p>
            <a:pPr algn="ctr"/>
            <a:endParaRPr lang="en-IN" sz="2800" b="1" dirty="0">
              <a:solidFill>
                <a:schemeClr val="bg1"/>
              </a:solidFill>
            </a:endParaRPr>
          </a:p>
        </p:txBody>
      </p:sp>
      <p:sp>
        <p:nvSpPr>
          <p:cNvPr id="3" name="TextBox 2"/>
          <p:cNvSpPr txBox="1"/>
          <p:nvPr/>
        </p:nvSpPr>
        <p:spPr>
          <a:xfrm>
            <a:off x="7802199" y="2434722"/>
            <a:ext cx="4157785" cy="523220"/>
          </a:xfrm>
          <a:prstGeom prst="rect">
            <a:avLst/>
          </a:prstGeom>
          <a:noFill/>
        </p:spPr>
        <p:txBody>
          <a:bodyPr wrap="square" rtlCol="0">
            <a:spAutoFit/>
          </a:bodyPr>
          <a:lstStyle/>
          <a:p>
            <a:pPr algn="ctr"/>
            <a:r>
              <a:rPr lang="en-US" sz="2800" b="1" dirty="0" smtClean="0">
                <a:solidFill>
                  <a:schemeClr val="bg1"/>
                </a:solidFill>
              </a:rPr>
              <a:t>Case Studies</a:t>
            </a:r>
            <a:endParaRPr lang="en-US" sz="2800" b="1" dirty="0">
              <a:solidFill>
                <a:schemeClr val="bg1"/>
              </a:solidFill>
            </a:endParaRPr>
          </a:p>
        </p:txBody>
      </p:sp>
    </p:spTree>
    <p:extLst>
      <p:ext uri="{BB962C8B-B14F-4D97-AF65-F5344CB8AC3E}">
        <p14:creationId xmlns:p14="http://schemas.microsoft.com/office/powerpoint/2010/main" val="8523519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Diagram</a:t>
            </a: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016000" y="991234"/>
            <a:ext cx="10072914" cy="5511165"/>
          </a:xfrm>
          <a:prstGeom prst="rect">
            <a:avLst/>
          </a:prstGeom>
        </p:spPr>
      </p:pic>
    </p:spTree>
    <p:extLst>
      <p:ext uri="{BB962C8B-B14F-4D97-AF65-F5344CB8AC3E}">
        <p14:creationId xmlns:p14="http://schemas.microsoft.com/office/powerpoint/2010/main" val="39431344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Image result for thank you slid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360" y="0"/>
            <a:ext cx="77876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02DFF605-B20D-BF4A-949E-E847A94E4486}"/>
              </a:ext>
            </a:extLst>
          </p:cNvPr>
          <p:cNvPicPr>
            <a:picLocks noChangeAspect="1"/>
          </p:cNvPicPr>
          <p:nvPr/>
        </p:nvPicPr>
        <p:blipFill>
          <a:blip r:embed="rId3"/>
          <a:stretch>
            <a:fillRect/>
          </a:stretch>
        </p:blipFill>
        <p:spPr>
          <a:xfrm>
            <a:off x="605655" y="5877272"/>
            <a:ext cx="3264474" cy="526528"/>
          </a:xfrm>
          <a:prstGeom prst="rect">
            <a:avLst/>
          </a:prstGeom>
        </p:spPr>
      </p:pic>
    </p:spTree>
    <p:extLst>
      <p:ext uri="{BB962C8B-B14F-4D97-AF65-F5344CB8AC3E}">
        <p14:creationId xmlns:p14="http://schemas.microsoft.com/office/powerpoint/2010/main" val="495742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2483"/>
            <a:ext cx="10811893" cy="461665"/>
          </a:xfrm>
        </p:spPr>
        <p:txBody>
          <a:bodyPr/>
          <a:lstStyle/>
          <a:p>
            <a:r>
              <a:rPr lang="en-US" sz="2400" dirty="0" smtClean="0"/>
              <a:t>AWS Cloud Migration</a:t>
            </a:r>
            <a:endParaRPr lang="en-US" sz="2400" dirty="0"/>
          </a:p>
        </p:txBody>
      </p:sp>
      <p:pic>
        <p:nvPicPr>
          <p:cNvPr id="3" name="Picture 2" descr="Image result for Da Vinci Advices B.V.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560" y="35689"/>
            <a:ext cx="1635440" cy="6591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 y="838201"/>
            <a:ext cx="11590874" cy="793289"/>
          </a:xfrm>
          <a:prstGeom prst="rect">
            <a:avLst/>
          </a:prstGeom>
          <a:solidFill>
            <a:srgbClr val="EF6928"/>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b="1" dirty="0"/>
              <a:t>Our client is a leading </a:t>
            </a:r>
            <a:r>
              <a:rPr lang="en-US" sz="1400" b="1" dirty="0" smtClean="0"/>
              <a:t>Fintech </a:t>
            </a:r>
            <a:r>
              <a:rPr lang="en-US" sz="1400" b="1" dirty="0"/>
              <a:t>solution provider specializing in loan and mortgage. They have expertise in automating life cycle of loans which includes origination, servicing and recovery. The solutions are delivered as (certified) SaaS in the market. </a:t>
            </a:r>
            <a:endParaRPr lang="en-US" sz="1400" b="1" dirty="0">
              <a:solidFill>
                <a:schemeClr val="bg1"/>
              </a:solidFill>
            </a:endParaRPr>
          </a:p>
        </p:txBody>
      </p:sp>
      <p:sp>
        <p:nvSpPr>
          <p:cNvPr id="6" name="Rectangle 5"/>
          <p:cNvSpPr/>
          <p:nvPr/>
        </p:nvSpPr>
        <p:spPr>
          <a:xfrm>
            <a:off x="2" y="1600200"/>
            <a:ext cx="11595690" cy="36933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lnSpc>
                <a:spcPct val="150000"/>
              </a:lnSpc>
            </a:pPr>
            <a:r>
              <a:rPr lang="en-US" sz="1200" b="1" dirty="0"/>
              <a:t>TECHNOLOGY :</a:t>
            </a:r>
            <a:r>
              <a:rPr lang="en-US" sz="1200" b="1" dirty="0" smtClean="0"/>
              <a:t>Docker </a:t>
            </a:r>
            <a:r>
              <a:rPr lang="en-US" sz="1200" b="1" dirty="0"/>
              <a:t>Containerization | TOOLS :</a:t>
            </a:r>
            <a:r>
              <a:rPr lang="en-US" sz="1200" b="1" dirty="0" smtClean="0"/>
              <a:t>Docker/NewRelic/</a:t>
            </a:r>
            <a:r>
              <a:rPr lang="en-US" sz="1200" b="1" dirty="0" err="1" smtClean="0"/>
              <a:t>Splunk</a:t>
            </a:r>
            <a:r>
              <a:rPr lang="en-US" sz="1200" b="1" dirty="0" smtClean="0"/>
              <a:t>/ Octopus </a:t>
            </a:r>
            <a:r>
              <a:rPr lang="en-US" sz="1200" b="1" dirty="0"/>
              <a:t>| </a:t>
            </a:r>
            <a:r>
              <a:rPr lang="en-US" sz="1200" b="1" dirty="0" smtClean="0"/>
              <a:t>PLATFORM: AWS </a:t>
            </a:r>
            <a:r>
              <a:rPr lang="en-US" sz="1200" b="1" dirty="0"/>
              <a:t>(ECS/Windows 2016R2)|</a:t>
            </a:r>
            <a:r>
              <a:rPr lang="en-US" sz="1200" b="1" dirty="0" smtClean="0"/>
              <a:t>LANGUAGES: </a:t>
            </a:r>
            <a:r>
              <a:rPr lang="en-US" sz="1200" b="1" dirty="0" err="1" smtClean="0"/>
              <a:t>Python,.Net</a:t>
            </a:r>
            <a:r>
              <a:rPr lang="en-US" sz="1200" b="1" dirty="0">
                <a:solidFill>
                  <a:schemeClr val="bg1"/>
                </a:solidFill>
              </a:rPr>
              <a:t>	 </a:t>
            </a:r>
          </a:p>
        </p:txBody>
      </p:sp>
      <p:grpSp>
        <p:nvGrpSpPr>
          <p:cNvPr id="7" name="Group 6"/>
          <p:cNvGrpSpPr/>
          <p:nvPr/>
        </p:nvGrpSpPr>
        <p:grpSpPr>
          <a:xfrm>
            <a:off x="122008" y="2087264"/>
            <a:ext cx="11477327" cy="4163569"/>
            <a:chOff x="30887" y="1509313"/>
            <a:chExt cx="10329594" cy="4163569"/>
          </a:xfrm>
        </p:grpSpPr>
        <p:sp>
          <p:nvSpPr>
            <p:cNvPr id="8" name="Rectangle 7"/>
            <p:cNvSpPr/>
            <p:nvPr/>
          </p:nvSpPr>
          <p:spPr>
            <a:xfrm>
              <a:off x="7084565" y="1870548"/>
              <a:ext cx="3275915" cy="3786941"/>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9" name="Rectangle 8"/>
            <p:cNvSpPr/>
            <p:nvPr/>
          </p:nvSpPr>
          <p:spPr>
            <a:xfrm>
              <a:off x="34283" y="1855155"/>
              <a:ext cx="3449755" cy="3817727"/>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10" name="Rectangle 9"/>
            <p:cNvSpPr/>
            <p:nvPr/>
          </p:nvSpPr>
          <p:spPr>
            <a:xfrm>
              <a:off x="3574117" y="1855155"/>
              <a:ext cx="3443273" cy="3817726"/>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1" name="Group 10"/>
            <p:cNvGrpSpPr/>
            <p:nvPr/>
          </p:nvGrpSpPr>
          <p:grpSpPr>
            <a:xfrm>
              <a:off x="30887" y="1509313"/>
              <a:ext cx="10329594" cy="3007719"/>
              <a:chOff x="30887" y="1509313"/>
              <a:chExt cx="10329594" cy="3007719"/>
            </a:xfrm>
          </p:grpSpPr>
          <p:sp>
            <p:nvSpPr>
              <p:cNvPr id="12" name="Rectangle 11"/>
              <p:cNvSpPr/>
              <p:nvPr/>
            </p:nvSpPr>
            <p:spPr>
              <a:xfrm>
                <a:off x="7098375" y="1522709"/>
                <a:ext cx="3262106" cy="34783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Benefits</a:t>
                </a:r>
              </a:p>
            </p:txBody>
          </p:sp>
          <p:sp>
            <p:nvSpPr>
              <p:cNvPr id="13" name="Rectangle 12"/>
              <p:cNvSpPr/>
              <p:nvPr/>
            </p:nvSpPr>
            <p:spPr>
              <a:xfrm>
                <a:off x="95916" y="4240033"/>
                <a:ext cx="3330364" cy="276999"/>
              </a:xfrm>
              <a:prstGeom prst="rect">
                <a:avLst/>
              </a:prstGeom>
            </p:spPr>
            <p:txBody>
              <a:bodyPr wrap="square">
                <a:spAutoFit/>
              </a:bodyPr>
              <a:lstStyle/>
              <a:p>
                <a:pPr marL="179388" lvl="1" indent="-171450">
                  <a:spcAft>
                    <a:spcPts val="600"/>
                  </a:spcAft>
                  <a:buFont typeface="Arial" panose="020B0604020202020204" pitchFamily="34" charset="0"/>
                  <a:buChar char="•"/>
                </a:pPr>
                <a:endParaRPr lang="en-US" sz="1200" dirty="0">
                  <a:solidFill>
                    <a:srgbClr val="000000"/>
                  </a:solidFill>
                </a:endParaRPr>
              </a:p>
            </p:txBody>
          </p:sp>
          <p:sp>
            <p:nvSpPr>
              <p:cNvPr id="14" name="Rectangle 13"/>
              <p:cNvSpPr/>
              <p:nvPr/>
            </p:nvSpPr>
            <p:spPr>
              <a:xfrm>
                <a:off x="30887" y="1509313"/>
                <a:ext cx="3453151" cy="3200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Scope</a:t>
                </a:r>
                <a:endParaRPr lang="en-US" sz="1200" b="1" dirty="0">
                  <a:solidFill>
                    <a:schemeClr val="bg1"/>
                  </a:solidFill>
                </a:endParaRPr>
              </a:p>
            </p:txBody>
          </p:sp>
          <p:sp>
            <p:nvSpPr>
              <p:cNvPr id="15" name="Rectangle 14"/>
              <p:cNvSpPr/>
              <p:nvPr/>
            </p:nvSpPr>
            <p:spPr>
              <a:xfrm>
                <a:off x="3585148" y="1521982"/>
                <a:ext cx="3432241" cy="3331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Solution</a:t>
                </a:r>
              </a:p>
            </p:txBody>
          </p:sp>
          <p:pic>
            <p:nvPicPr>
              <p:cNvPr id="16" name="Picture 15" descr="http://icons.iconarchive.com/icons/visualpharm/icons8-metro-style/512/System-Help-ic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41" y="1564032"/>
                <a:ext cx="459093" cy="279563"/>
              </a:xfrm>
              <a:prstGeom prst="rect">
                <a:avLst/>
              </a:prstGeom>
              <a:noFill/>
              <a:ln>
                <a:noFill/>
              </a:ln>
            </p:spPr>
          </p:pic>
          <p:pic>
            <p:nvPicPr>
              <p:cNvPr id="17" name="Picture 16" descr="http://icons.iconarchive.com/icons/visualpharm/icons8-metro-style/512/Sections-of-Website-Solutions-ic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130" y="1544816"/>
                <a:ext cx="587639" cy="284552"/>
              </a:xfrm>
              <a:prstGeom prst="rect">
                <a:avLst/>
              </a:prstGeom>
              <a:noFill/>
              <a:ln>
                <a:noFill/>
              </a:ln>
            </p:spPr>
          </p:pic>
          <p:pic>
            <p:nvPicPr>
              <p:cNvPr id="18" name="Picture 17" descr="http://www.iconsdb.com/icons/preview/black/check-mark-11-xxl.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2056" y="1584132"/>
                <a:ext cx="459093" cy="247417"/>
              </a:xfrm>
              <a:prstGeom prst="rect">
                <a:avLst/>
              </a:prstGeom>
              <a:noFill/>
              <a:ln>
                <a:noFill/>
              </a:ln>
            </p:spPr>
          </p:pic>
          <p:sp>
            <p:nvSpPr>
              <p:cNvPr id="19" name="Rectangle 18"/>
              <p:cNvSpPr/>
              <p:nvPr/>
            </p:nvSpPr>
            <p:spPr>
              <a:xfrm>
                <a:off x="3642419" y="1911712"/>
                <a:ext cx="3397289" cy="438582"/>
              </a:xfrm>
              <a:prstGeom prst="rect">
                <a:avLst/>
              </a:prstGeom>
            </p:spPr>
            <p:txBody>
              <a:bodyPr wrap="square">
                <a:spAutoFit/>
              </a:bodyPr>
              <a:lstStyle/>
              <a:p>
                <a:endParaRPr lang="en-US" sz="1200" dirty="0"/>
              </a:p>
              <a:p>
                <a:endParaRPr lang="en-US" sz="1050" dirty="0"/>
              </a:p>
            </p:txBody>
          </p:sp>
          <p:sp>
            <p:nvSpPr>
              <p:cNvPr id="20" name="Rectangle 19"/>
              <p:cNvSpPr/>
              <p:nvPr/>
            </p:nvSpPr>
            <p:spPr>
              <a:xfrm>
                <a:off x="7116222" y="1909705"/>
                <a:ext cx="3239925" cy="276999"/>
              </a:xfrm>
              <a:prstGeom prst="rect">
                <a:avLst/>
              </a:prstGeom>
            </p:spPr>
            <p:txBody>
              <a:bodyPr wrap="square">
                <a:spAutoFit/>
              </a:bodyPr>
              <a:lstStyle/>
              <a:p>
                <a:pPr marL="179388" lvl="1" indent="-171450">
                  <a:spcAft>
                    <a:spcPts val="600"/>
                  </a:spcAft>
                  <a:buFont typeface="Arial" panose="020B0604020202020204" pitchFamily="34" charset="0"/>
                  <a:buChar char="•"/>
                </a:pPr>
                <a:endParaRPr lang="en-US" sz="1200" dirty="0">
                  <a:solidFill>
                    <a:srgbClr val="000000"/>
                  </a:solidFill>
                </a:endParaRPr>
              </a:p>
            </p:txBody>
          </p:sp>
          <p:sp>
            <p:nvSpPr>
              <p:cNvPr id="21" name="Rectangle 20"/>
              <p:cNvSpPr/>
              <p:nvPr/>
            </p:nvSpPr>
            <p:spPr>
              <a:xfrm>
                <a:off x="30887" y="3384450"/>
                <a:ext cx="3429463" cy="2648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Challenges</a:t>
                </a:r>
                <a:endParaRPr lang="en-US" sz="1200" b="1" dirty="0">
                  <a:solidFill>
                    <a:schemeClr val="bg1"/>
                  </a:solidFill>
                </a:endParaRPr>
              </a:p>
            </p:txBody>
          </p:sp>
        </p:grpSp>
      </p:grpSp>
      <p:sp>
        <p:nvSpPr>
          <p:cNvPr id="22" name="TextBox 21"/>
          <p:cNvSpPr txBox="1"/>
          <p:nvPr/>
        </p:nvSpPr>
        <p:spPr>
          <a:xfrm>
            <a:off x="84667" y="2517338"/>
            <a:ext cx="3958841" cy="1092607"/>
          </a:xfrm>
          <a:prstGeom prst="rect">
            <a:avLst/>
          </a:prstGeom>
          <a:noFill/>
        </p:spPr>
        <p:txBody>
          <a:bodyPr wrap="square" rtlCol="0">
            <a:spAutoFit/>
          </a:bodyPr>
          <a:lstStyle/>
          <a:p>
            <a:pPr marL="7938" lvl="1" algn="just">
              <a:spcAft>
                <a:spcPts val="600"/>
              </a:spcAft>
            </a:pPr>
            <a:r>
              <a:rPr lang="en-US" sz="1300" dirty="0"/>
              <a:t>The client was running applications across different environments (QA/Dev/stage/Prod) on premise which required a lot of physical servers taking up space, increasing </a:t>
            </a:r>
            <a:r>
              <a:rPr lang="en-US" sz="1300" dirty="0" smtClean="0"/>
              <a:t>maintenance </a:t>
            </a:r>
            <a:r>
              <a:rPr lang="en-US" sz="1300" dirty="0"/>
              <a:t>costs and requiring a lot of people to run and solve the complexities. </a:t>
            </a:r>
          </a:p>
        </p:txBody>
      </p:sp>
      <p:sp>
        <p:nvSpPr>
          <p:cNvPr id="23" name="Rectangle 22"/>
          <p:cNvSpPr/>
          <p:nvPr/>
        </p:nvSpPr>
        <p:spPr>
          <a:xfrm>
            <a:off x="7994602" y="2718911"/>
            <a:ext cx="3435398" cy="3093154"/>
          </a:xfrm>
          <a:prstGeom prst="rect">
            <a:avLst/>
          </a:prstGeom>
        </p:spPr>
        <p:txBody>
          <a:bodyPr wrap="square">
            <a:spAutoFit/>
          </a:bodyPr>
          <a:lstStyle/>
          <a:p>
            <a:pPr marL="285750" lvl="0" indent="-285750" algn="just">
              <a:buFont typeface="Arial" panose="020B0604020202020204" pitchFamily="34" charset="0"/>
              <a:buChar char="•"/>
            </a:pPr>
            <a:r>
              <a:rPr lang="en-US" sz="1300" dirty="0"/>
              <a:t>Applications are now easy to configure, update and enhance for future need</a:t>
            </a:r>
            <a:r>
              <a:rPr lang="en-US" sz="1300" dirty="0" smtClean="0"/>
              <a:t>.</a:t>
            </a:r>
          </a:p>
          <a:p>
            <a:pPr marL="285750" lvl="0" indent="-285750" algn="just">
              <a:buFont typeface="Arial" panose="020B0604020202020204" pitchFamily="34" charset="0"/>
              <a:buChar char="•"/>
            </a:pPr>
            <a:r>
              <a:rPr lang="en-US" sz="1300" dirty="0"/>
              <a:t>Future customizations like migration to </a:t>
            </a:r>
            <a:r>
              <a:rPr lang="en-US" sz="1300" dirty="0" smtClean="0"/>
              <a:t>MicroServices </a:t>
            </a:r>
            <a:r>
              <a:rPr lang="en-US" sz="1300" dirty="0"/>
              <a:t>were made possible</a:t>
            </a:r>
            <a:r>
              <a:rPr lang="en-US" sz="1300" dirty="0" smtClean="0"/>
              <a:t>.</a:t>
            </a:r>
          </a:p>
          <a:p>
            <a:pPr marL="285750" lvl="0" indent="-285750" algn="just">
              <a:buFont typeface="Arial" panose="020B0604020202020204" pitchFamily="34" charset="0"/>
              <a:buChar char="•"/>
            </a:pPr>
            <a:r>
              <a:rPr lang="en-US" sz="1300" dirty="0"/>
              <a:t>Enhanced manageability from development to test to production </a:t>
            </a:r>
            <a:r>
              <a:rPr lang="en-US" sz="1300" dirty="0" smtClean="0"/>
              <a:t>stage</a:t>
            </a:r>
          </a:p>
          <a:p>
            <a:pPr marL="285750" lvl="0" indent="-285750" algn="just">
              <a:buFont typeface="Arial" panose="020B0604020202020204" pitchFamily="34" charset="0"/>
              <a:buChar char="•"/>
            </a:pPr>
            <a:r>
              <a:rPr lang="en-US" sz="1300" dirty="0"/>
              <a:t>Cost reduction of 50-60% for running/ managing/ maintaining (support</a:t>
            </a:r>
            <a:r>
              <a:rPr lang="en-US" sz="1300" dirty="0" smtClean="0"/>
              <a:t>).</a:t>
            </a:r>
          </a:p>
          <a:p>
            <a:pPr marL="285750" lvl="0" indent="-285750" algn="just">
              <a:buFont typeface="Arial" panose="020B0604020202020204" pitchFamily="34" charset="0"/>
              <a:buChar char="•"/>
            </a:pPr>
            <a:r>
              <a:rPr lang="en-US" sz="1300" dirty="0"/>
              <a:t>Docker being an open source application is a cost effective solution</a:t>
            </a:r>
            <a:r>
              <a:rPr lang="en-US" sz="1300" dirty="0" smtClean="0"/>
              <a:t>.</a:t>
            </a:r>
          </a:p>
          <a:p>
            <a:pPr marL="285750" lvl="0" indent="-285750" algn="just">
              <a:buFont typeface="Arial" panose="020B0604020202020204" pitchFamily="34" charset="0"/>
              <a:buChar char="•"/>
            </a:pPr>
            <a:r>
              <a:rPr lang="en-US" sz="1300" dirty="0"/>
              <a:t>The applications are more secure and scalable on the cloud. Application of Docker containerization on cloud helped the client in providing better support for their end customers.</a:t>
            </a:r>
          </a:p>
        </p:txBody>
      </p:sp>
      <p:sp>
        <p:nvSpPr>
          <p:cNvPr id="24" name="TextBox 23"/>
          <p:cNvSpPr txBox="1"/>
          <p:nvPr/>
        </p:nvSpPr>
        <p:spPr>
          <a:xfrm>
            <a:off x="4064000" y="2438401"/>
            <a:ext cx="3774766" cy="2908489"/>
          </a:xfrm>
          <a:prstGeom prst="rect">
            <a:avLst/>
          </a:prstGeom>
          <a:noFill/>
        </p:spPr>
        <p:txBody>
          <a:bodyPr wrap="square" rtlCol="0">
            <a:spAutoFit/>
          </a:bodyPr>
          <a:lstStyle/>
          <a:p>
            <a:pPr marL="285750" lvl="0" indent="-285750" algn="just">
              <a:buFont typeface="Arial" panose="020B0604020202020204" pitchFamily="34" charset="0"/>
              <a:buChar char="•"/>
            </a:pPr>
            <a:r>
              <a:rPr lang="en-US" sz="1300" dirty="0" smtClean="0"/>
              <a:t>Migrated the application to </a:t>
            </a:r>
            <a:r>
              <a:rPr lang="en-US" sz="1300" smtClean="0"/>
              <a:t>AWS Cloud</a:t>
            </a:r>
          </a:p>
          <a:p>
            <a:pPr marL="285750" lvl="0" indent="-285750" algn="just">
              <a:buFont typeface="Arial" panose="020B0604020202020204" pitchFamily="34" charset="0"/>
              <a:buChar char="•"/>
            </a:pPr>
            <a:r>
              <a:rPr lang="en-US" sz="1300" dirty="0" smtClean="0"/>
              <a:t>Implementing </a:t>
            </a:r>
            <a:r>
              <a:rPr lang="en-US" sz="1300" dirty="0"/>
              <a:t>Docker containerization on AWS solved the </a:t>
            </a:r>
            <a:r>
              <a:rPr lang="en-US" sz="1300" dirty="0" smtClean="0"/>
              <a:t>challenge of </a:t>
            </a:r>
            <a:r>
              <a:rPr lang="en-US" sz="1300" dirty="0"/>
              <a:t>server dependency with added benefits of cloud. </a:t>
            </a:r>
            <a:endParaRPr lang="en-US" sz="1300" dirty="0" smtClean="0"/>
          </a:p>
          <a:p>
            <a:pPr marL="285750" lvl="0" indent="-285750" algn="just">
              <a:buFont typeface="Arial" panose="020B0604020202020204" pitchFamily="34" charset="0"/>
              <a:buChar char="•"/>
            </a:pPr>
            <a:r>
              <a:rPr lang="en-US" sz="1300" dirty="0" smtClean="0"/>
              <a:t>Multiple isolated virtual </a:t>
            </a:r>
            <a:r>
              <a:rPr lang="en-US" sz="1300" dirty="0"/>
              <a:t>operating </a:t>
            </a:r>
            <a:r>
              <a:rPr lang="en-US" sz="1300" dirty="0" smtClean="0"/>
              <a:t>environments created </a:t>
            </a:r>
            <a:r>
              <a:rPr lang="en-US" sz="1300" dirty="0"/>
              <a:t>with </a:t>
            </a:r>
            <a:r>
              <a:rPr lang="en-US" sz="1300" dirty="0" smtClean="0"/>
              <a:t>containerization helped in </a:t>
            </a:r>
            <a:r>
              <a:rPr lang="en-US" sz="1300" dirty="0"/>
              <a:t>updating, making changes to the solutions and lighter shipping </a:t>
            </a:r>
            <a:r>
              <a:rPr lang="en-US" sz="1300" dirty="0" smtClean="0"/>
              <a:t>in each </a:t>
            </a:r>
            <a:r>
              <a:rPr lang="en-US" sz="1300" dirty="0"/>
              <a:t>environment, since every change will be made to that </a:t>
            </a:r>
            <a:r>
              <a:rPr lang="en-US" sz="1300" dirty="0" smtClean="0"/>
              <a:t>specific container </a:t>
            </a:r>
            <a:r>
              <a:rPr lang="en-US" sz="1300" dirty="0"/>
              <a:t>and not to the whole server. </a:t>
            </a:r>
            <a:endParaRPr lang="en-US" sz="1300" dirty="0" smtClean="0"/>
          </a:p>
          <a:p>
            <a:pPr marL="285750" lvl="0" indent="-285750" algn="just">
              <a:buFont typeface="Arial" panose="020B0604020202020204" pitchFamily="34" charset="0"/>
              <a:buChar char="•"/>
            </a:pPr>
            <a:r>
              <a:rPr lang="en-US" sz="1300" dirty="0" smtClean="0"/>
              <a:t>We </a:t>
            </a:r>
            <a:r>
              <a:rPr lang="en-US" sz="1300" dirty="0"/>
              <a:t>put the idea into </a:t>
            </a:r>
            <a:r>
              <a:rPr lang="en-US" sz="1300" dirty="0" smtClean="0"/>
              <a:t>action by </a:t>
            </a:r>
            <a:r>
              <a:rPr lang="en-US" sz="1300" dirty="0"/>
              <a:t>developing a solution for an application over AWS cloud </a:t>
            </a:r>
            <a:r>
              <a:rPr lang="en-US" sz="1300" dirty="0" smtClean="0"/>
              <a:t>with Universal </a:t>
            </a:r>
            <a:r>
              <a:rPr lang="en-US" sz="1300" dirty="0"/>
              <a:t>image structure which the client could use across </a:t>
            </a:r>
            <a:r>
              <a:rPr lang="en-US" sz="1300" dirty="0" smtClean="0"/>
              <a:t>different environments</a:t>
            </a:r>
            <a:r>
              <a:rPr lang="en-US" sz="1400" dirty="0"/>
              <a:t>. </a:t>
            </a:r>
          </a:p>
        </p:txBody>
      </p:sp>
      <p:sp>
        <p:nvSpPr>
          <p:cNvPr id="25" name="Rectangle 24"/>
          <p:cNvSpPr/>
          <p:nvPr/>
        </p:nvSpPr>
        <p:spPr>
          <a:xfrm>
            <a:off x="276776" y="4408170"/>
            <a:ext cx="3531071" cy="1492716"/>
          </a:xfrm>
          <a:prstGeom prst="rect">
            <a:avLst/>
          </a:prstGeom>
        </p:spPr>
        <p:txBody>
          <a:bodyPr wrap="square">
            <a:spAutoFit/>
          </a:bodyPr>
          <a:lstStyle/>
          <a:p>
            <a:pPr marL="171450" lvl="0" indent="-171450" algn="just">
              <a:buFont typeface="Arial" panose="020B0604020202020204" pitchFamily="34" charset="0"/>
              <a:buChar char="•"/>
            </a:pPr>
            <a:r>
              <a:rPr lang="en-US" sz="1300" dirty="0"/>
              <a:t>The running and maintenance cost for these several different servers were high</a:t>
            </a:r>
            <a:r>
              <a:rPr lang="en-US" sz="1300" dirty="0" smtClean="0"/>
              <a:t>.</a:t>
            </a:r>
          </a:p>
          <a:p>
            <a:pPr marL="171450" lvl="0" indent="-171450" algn="just">
              <a:buFont typeface="Arial" panose="020B0604020202020204" pitchFamily="34" charset="0"/>
              <a:buChar char="•"/>
            </a:pPr>
            <a:r>
              <a:rPr lang="en-US" sz="1300" dirty="0"/>
              <a:t>The client had to follow a lengthy release cycle process for fixes to be deployed on production. </a:t>
            </a:r>
            <a:endParaRPr lang="en-US" sz="1300" dirty="0" smtClean="0"/>
          </a:p>
          <a:p>
            <a:pPr marL="171450" lvl="0" indent="-171450" algn="just">
              <a:buFont typeface="Arial" panose="020B0604020202020204" pitchFamily="34" charset="0"/>
              <a:buChar char="•"/>
            </a:pPr>
            <a:r>
              <a:rPr lang="en-US" sz="1300" dirty="0"/>
              <a:t>More dependency on hardware (physical servers) led to more manual efforts at maintenance, configuring and making updates.</a:t>
            </a:r>
          </a:p>
        </p:txBody>
      </p:sp>
    </p:spTree>
    <p:extLst>
      <p:ext uri="{BB962C8B-B14F-4D97-AF65-F5344CB8AC3E}">
        <p14:creationId xmlns:p14="http://schemas.microsoft.com/office/powerpoint/2010/main" val="22773884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31" y="975636"/>
            <a:ext cx="9059862" cy="545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2933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Diagram</a:t>
            </a:r>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1066800"/>
            <a:ext cx="10499272" cy="5170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7604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99" y="152401"/>
            <a:ext cx="10811893" cy="461665"/>
          </a:xfrm>
        </p:spPr>
        <p:txBody>
          <a:bodyPr/>
          <a:lstStyle/>
          <a:p>
            <a:r>
              <a:rPr lang="en-US" sz="2400" dirty="0" smtClean="0">
                <a:solidFill>
                  <a:schemeClr val="tx1"/>
                </a:solidFill>
              </a:rPr>
              <a:t>Guidewire Support</a:t>
            </a:r>
            <a:endParaRPr lang="en-IN" sz="2400" dirty="0">
              <a:solidFill>
                <a:schemeClr val="tx1"/>
              </a:solidFill>
            </a:endParaRPr>
          </a:p>
        </p:txBody>
      </p:sp>
      <p:sp>
        <p:nvSpPr>
          <p:cNvPr id="13" name="Rectangle 12"/>
          <p:cNvSpPr/>
          <p:nvPr/>
        </p:nvSpPr>
        <p:spPr>
          <a:xfrm>
            <a:off x="1" y="838201"/>
            <a:ext cx="11590874" cy="793289"/>
          </a:xfrm>
          <a:prstGeom prst="rect">
            <a:avLst/>
          </a:prstGeom>
          <a:solidFill>
            <a:srgbClr val="EF6928"/>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1600" b="1" dirty="0" smtClean="0"/>
              <a:t>Headquartered </a:t>
            </a:r>
            <a:r>
              <a:rPr lang="en-IN" sz="1600" b="1" dirty="0"/>
              <a:t>in California, United States, the client is a software publisher who provides core back-end software for P&amp;C insurance carriers across the globe. </a:t>
            </a:r>
            <a:endParaRPr lang="en-US" sz="1600" b="1" dirty="0">
              <a:solidFill>
                <a:schemeClr val="bg1"/>
              </a:solidFill>
            </a:endParaRPr>
          </a:p>
        </p:txBody>
      </p:sp>
      <p:sp>
        <p:nvSpPr>
          <p:cNvPr id="19" name="Rectangle 18"/>
          <p:cNvSpPr/>
          <p:nvPr/>
        </p:nvSpPr>
        <p:spPr>
          <a:xfrm>
            <a:off x="2" y="1600200"/>
            <a:ext cx="11595690" cy="36933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lnSpc>
                <a:spcPct val="150000"/>
              </a:lnSpc>
            </a:pPr>
            <a:r>
              <a:rPr lang="en-US" sz="1200" b="1" dirty="0">
                <a:solidFill>
                  <a:schemeClr val="bg1"/>
                </a:solidFill>
              </a:rPr>
              <a:t>Tools : Jenkins, </a:t>
            </a:r>
            <a:r>
              <a:rPr lang="en-US" sz="1200" b="1" dirty="0" err="1">
                <a:solidFill>
                  <a:schemeClr val="bg1"/>
                </a:solidFill>
              </a:rPr>
              <a:t>Schedulix</a:t>
            </a:r>
            <a:r>
              <a:rPr lang="en-US" sz="1200" b="1" dirty="0">
                <a:solidFill>
                  <a:schemeClr val="bg1"/>
                </a:solidFill>
              </a:rPr>
              <a:t>, </a:t>
            </a:r>
            <a:r>
              <a:rPr lang="en-US" sz="1200" b="1" dirty="0" err="1">
                <a:solidFill>
                  <a:schemeClr val="bg1"/>
                </a:solidFill>
              </a:rPr>
              <a:t>PagerDuty</a:t>
            </a:r>
            <a:r>
              <a:rPr lang="en-US" sz="1200" b="1" dirty="0">
                <a:solidFill>
                  <a:schemeClr val="bg1"/>
                </a:solidFill>
              </a:rPr>
              <a:t>, </a:t>
            </a:r>
            <a:r>
              <a:rPr lang="en-US" sz="1200" b="1" dirty="0" smtClean="0">
                <a:solidFill>
                  <a:schemeClr val="bg1"/>
                </a:solidFill>
              </a:rPr>
              <a:t>Sumo, SQL Developer</a:t>
            </a:r>
            <a:r>
              <a:rPr lang="en-US" sz="1200" b="1" dirty="0">
                <a:solidFill>
                  <a:schemeClr val="bg1"/>
                </a:solidFill>
              </a:rPr>
              <a:t>, </a:t>
            </a:r>
            <a:r>
              <a:rPr lang="en-US" sz="1200" b="1" dirty="0" smtClean="0">
                <a:solidFill>
                  <a:schemeClr val="bg1"/>
                </a:solidFill>
              </a:rPr>
              <a:t>Putty Platform</a:t>
            </a:r>
            <a:r>
              <a:rPr lang="en-US" sz="1200" b="1" dirty="0">
                <a:solidFill>
                  <a:schemeClr val="bg1"/>
                </a:solidFill>
              </a:rPr>
              <a:t>: AWS, RH Linux, </a:t>
            </a:r>
            <a:r>
              <a:rPr lang="en-US" sz="1200" b="1" dirty="0" smtClean="0">
                <a:solidFill>
                  <a:schemeClr val="bg1"/>
                </a:solidFill>
              </a:rPr>
              <a:t>Oracle, SQL </a:t>
            </a:r>
            <a:r>
              <a:rPr lang="en-US" sz="1200" b="1" dirty="0">
                <a:solidFill>
                  <a:schemeClr val="bg1"/>
                </a:solidFill>
              </a:rPr>
              <a:t>Server</a:t>
            </a:r>
            <a:r>
              <a:rPr lang="en-US" sz="1200" b="1" dirty="0" smtClean="0">
                <a:solidFill>
                  <a:schemeClr val="bg1"/>
                </a:solidFill>
              </a:rPr>
              <a:t>, MySQL </a:t>
            </a:r>
            <a:r>
              <a:rPr lang="en-US" sz="1200" b="1" dirty="0">
                <a:solidFill>
                  <a:schemeClr val="bg1"/>
                </a:solidFill>
              </a:rPr>
              <a:t>Aurora Languages: </a:t>
            </a:r>
            <a:r>
              <a:rPr lang="en-US" sz="1200" b="1" dirty="0" err="1">
                <a:solidFill>
                  <a:schemeClr val="bg1"/>
                </a:solidFill>
              </a:rPr>
              <a:t>sql</a:t>
            </a:r>
            <a:r>
              <a:rPr lang="en-US" sz="1200" b="1" dirty="0">
                <a:solidFill>
                  <a:schemeClr val="bg1"/>
                </a:solidFill>
              </a:rPr>
              <a:t>, </a:t>
            </a:r>
            <a:r>
              <a:rPr lang="en-US" sz="1200" b="1" dirty="0" err="1" smtClean="0">
                <a:solidFill>
                  <a:schemeClr val="bg1"/>
                </a:solidFill>
              </a:rPr>
              <a:t>pl</a:t>
            </a:r>
            <a:r>
              <a:rPr lang="en-US" sz="1200" b="1" dirty="0" smtClean="0">
                <a:solidFill>
                  <a:schemeClr val="bg1"/>
                </a:solidFill>
              </a:rPr>
              <a:t>/</a:t>
            </a:r>
            <a:r>
              <a:rPr lang="en-US" sz="1200" b="1" dirty="0" err="1" smtClean="0">
                <a:solidFill>
                  <a:schemeClr val="bg1"/>
                </a:solidFill>
              </a:rPr>
              <a:t>sql</a:t>
            </a:r>
            <a:r>
              <a:rPr lang="en-US" sz="1200" b="1" dirty="0">
                <a:solidFill>
                  <a:schemeClr val="bg1"/>
                </a:solidFill>
              </a:rPr>
              <a:t>	 </a:t>
            </a:r>
          </a:p>
        </p:txBody>
      </p:sp>
      <p:grpSp>
        <p:nvGrpSpPr>
          <p:cNvPr id="22" name="Group 21"/>
          <p:cNvGrpSpPr/>
          <p:nvPr/>
        </p:nvGrpSpPr>
        <p:grpSpPr>
          <a:xfrm>
            <a:off x="122008" y="2087264"/>
            <a:ext cx="11477327" cy="4163569"/>
            <a:chOff x="30887" y="1509313"/>
            <a:chExt cx="10329594" cy="4163569"/>
          </a:xfrm>
        </p:grpSpPr>
        <p:sp>
          <p:nvSpPr>
            <p:cNvPr id="4" name="Rectangle 3"/>
            <p:cNvSpPr/>
            <p:nvPr/>
          </p:nvSpPr>
          <p:spPr>
            <a:xfrm>
              <a:off x="7084565" y="1870548"/>
              <a:ext cx="3275915" cy="3786941"/>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9" name="Rectangle 8"/>
            <p:cNvSpPr/>
            <p:nvPr/>
          </p:nvSpPr>
          <p:spPr>
            <a:xfrm>
              <a:off x="34283" y="1855155"/>
              <a:ext cx="3449755" cy="3817727"/>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10" name="Rectangle 9"/>
            <p:cNvSpPr/>
            <p:nvPr/>
          </p:nvSpPr>
          <p:spPr>
            <a:xfrm>
              <a:off x="3574117" y="1855155"/>
              <a:ext cx="3443273" cy="3817726"/>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21" name="Group 20"/>
            <p:cNvGrpSpPr/>
            <p:nvPr/>
          </p:nvGrpSpPr>
          <p:grpSpPr>
            <a:xfrm>
              <a:off x="30887" y="1509313"/>
              <a:ext cx="10329594" cy="3007719"/>
              <a:chOff x="30887" y="1509313"/>
              <a:chExt cx="10329594" cy="3007719"/>
            </a:xfrm>
          </p:grpSpPr>
          <p:sp>
            <p:nvSpPr>
              <p:cNvPr id="5" name="Rectangle 4"/>
              <p:cNvSpPr/>
              <p:nvPr/>
            </p:nvSpPr>
            <p:spPr>
              <a:xfrm>
                <a:off x="7098375" y="1522709"/>
                <a:ext cx="3262106" cy="34783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Benefits</a:t>
                </a:r>
              </a:p>
            </p:txBody>
          </p:sp>
          <p:sp>
            <p:nvSpPr>
              <p:cNvPr id="8" name="Rectangle 7"/>
              <p:cNvSpPr/>
              <p:nvPr/>
            </p:nvSpPr>
            <p:spPr>
              <a:xfrm>
                <a:off x="95916" y="4240033"/>
                <a:ext cx="3330364" cy="276999"/>
              </a:xfrm>
              <a:prstGeom prst="rect">
                <a:avLst/>
              </a:prstGeom>
            </p:spPr>
            <p:txBody>
              <a:bodyPr wrap="square">
                <a:spAutoFit/>
              </a:bodyPr>
              <a:lstStyle/>
              <a:p>
                <a:pPr marL="179388" lvl="1" indent="-171450">
                  <a:spcAft>
                    <a:spcPts val="600"/>
                  </a:spcAft>
                  <a:buFont typeface="Arial" panose="020B0604020202020204" pitchFamily="34" charset="0"/>
                  <a:buChar char="•"/>
                </a:pPr>
                <a:endParaRPr lang="en-US" sz="1200" dirty="0">
                  <a:solidFill>
                    <a:srgbClr val="000000"/>
                  </a:solidFill>
                </a:endParaRPr>
              </a:p>
            </p:txBody>
          </p:sp>
          <p:sp>
            <p:nvSpPr>
              <p:cNvPr id="11" name="Rectangle 10"/>
              <p:cNvSpPr/>
              <p:nvPr/>
            </p:nvSpPr>
            <p:spPr>
              <a:xfrm>
                <a:off x="30887" y="1509313"/>
                <a:ext cx="3453151" cy="3200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Scope</a:t>
                </a:r>
                <a:endParaRPr lang="en-US" sz="1200" b="1" dirty="0">
                  <a:solidFill>
                    <a:schemeClr val="bg1"/>
                  </a:solidFill>
                </a:endParaRPr>
              </a:p>
            </p:txBody>
          </p:sp>
          <p:sp>
            <p:nvSpPr>
              <p:cNvPr id="12" name="Rectangle 11"/>
              <p:cNvSpPr/>
              <p:nvPr/>
            </p:nvSpPr>
            <p:spPr>
              <a:xfrm>
                <a:off x="3585148" y="1521982"/>
                <a:ext cx="3432241" cy="3331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Solution</a:t>
                </a:r>
              </a:p>
            </p:txBody>
          </p:sp>
          <p:pic>
            <p:nvPicPr>
              <p:cNvPr id="14" name="Picture 13" descr="http://icons.iconarchive.com/icons/visualpharm/icons8-metro-style/512/System-Help-ic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41" y="1564032"/>
                <a:ext cx="459093" cy="279563"/>
              </a:xfrm>
              <a:prstGeom prst="rect">
                <a:avLst/>
              </a:prstGeom>
              <a:noFill/>
              <a:ln>
                <a:noFill/>
              </a:ln>
            </p:spPr>
          </p:pic>
          <p:pic>
            <p:nvPicPr>
              <p:cNvPr id="15" name="Picture 14" descr="http://icons.iconarchive.com/icons/visualpharm/icons8-metro-style/512/Sections-of-Website-Solutions-ic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130" y="1544816"/>
                <a:ext cx="587639" cy="284552"/>
              </a:xfrm>
              <a:prstGeom prst="rect">
                <a:avLst/>
              </a:prstGeom>
              <a:noFill/>
              <a:ln>
                <a:noFill/>
              </a:ln>
            </p:spPr>
          </p:pic>
          <p:pic>
            <p:nvPicPr>
              <p:cNvPr id="16" name="Picture 15" descr="http://www.iconsdb.com/icons/preview/black/check-mark-11-xxl.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2056" y="1584132"/>
                <a:ext cx="459093" cy="247417"/>
              </a:xfrm>
              <a:prstGeom prst="rect">
                <a:avLst/>
              </a:prstGeom>
              <a:noFill/>
              <a:ln>
                <a:noFill/>
              </a:ln>
            </p:spPr>
          </p:pic>
          <p:sp>
            <p:nvSpPr>
              <p:cNvPr id="17" name="Rectangle 16"/>
              <p:cNvSpPr/>
              <p:nvPr/>
            </p:nvSpPr>
            <p:spPr>
              <a:xfrm>
                <a:off x="3642419" y="1911712"/>
                <a:ext cx="3397289" cy="438582"/>
              </a:xfrm>
              <a:prstGeom prst="rect">
                <a:avLst/>
              </a:prstGeom>
            </p:spPr>
            <p:txBody>
              <a:bodyPr wrap="square">
                <a:spAutoFit/>
              </a:bodyPr>
              <a:lstStyle/>
              <a:p>
                <a:endParaRPr lang="en-US" sz="1200" dirty="0"/>
              </a:p>
              <a:p>
                <a:endParaRPr lang="en-US" sz="1050" dirty="0"/>
              </a:p>
            </p:txBody>
          </p:sp>
          <p:sp>
            <p:nvSpPr>
              <p:cNvPr id="18" name="Rectangle 17"/>
              <p:cNvSpPr/>
              <p:nvPr/>
            </p:nvSpPr>
            <p:spPr>
              <a:xfrm>
                <a:off x="7116222" y="1909705"/>
                <a:ext cx="3239925" cy="276999"/>
              </a:xfrm>
              <a:prstGeom prst="rect">
                <a:avLst/>
              </a:prstGeom>
            </p:spPr>
            <p:txBody>
              <a:bodyPr wrap="square">
                <a:spAutoFit/>
              </a:bodyPr>
              <a:lstStyle/>
              <a:p>
                <a:pPr marL="179388" lvl="1" indent="-171450">
                  <a:spcAft>
                    <a:spcPts val="600"/>
                  </a:spcAft>
                  <a:buFont typeface="Arial" panose="020B0604020202020204" pitchFamily="34" charset="0"/>
                  <a:buChar char="•"/>
                </a:pPr>
                <a:endParaRPr lang="en-US" sz="1200" dirty="0">
                  <a:solidFill>
                    <a:srgbClr val="000000"/>
                  </a:solidFill>
                </a:endParaRPr>
              </a:p>
            </p:txBody>
          </p:sp>
          <p:sp>
            <p:nvSpPr>
              <p:cNvPr id="20" name="Rectangle 19"/>
              <p:cNvSpPr/>
              <p:nvPr/>
            </p:nvSpPr>
            <p:spPr>
              <a:xfrm>
                <a:off x="30887" y="3384450"/>
                <a:ext cx="3429463" cy="2648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Challenges</a:t>
                </a:r>
                <a:endParaRPr lang="en-US" sz="1200" b="1" dirty="0">
                  <a:solidFill>
                    <a:schemeClr val="bg1"/>
                  </a:solidFill>
                </a:endParaRPr>
              </a:p>
            </p:txBody>
          </p:sp>
        </p:grpSp>
      </p:grpSp>
      <p:sp>
        <p:nvSpPr>
          <p:cNvPr id="3" name="TextBox 2"/>
          <p:cNvSpPr txBox="1"/>
          <p:nvPr/>
        </p:nvSpPr>
        <p:spPr>
          <a:xfrm>
            <a:off x="221272" y="2491480"/>
            <a:ext cx="3789507" cy="1107996"/>
          </a:xfrm>
          <a:prstGeom prst="rect">
            <a:avLst/>
          </a:prstGeom>
          <a:noFill/>
        </p:spPr>
        <p:txBody>
          <a:bodyPr wrap="square" rtlCol="0">
            <a:spAutoFit/>
          </a:bodyPr>
          <a:lstStyle/>
          <a:p>
            <a:pPr marL="7938" lvl="1" algn="just">
              <a:spcAft>
                <a:spcPts val="600"/>
              </a:spcAft>
            </a:pPr>
            <a:r>
              <a:rPr lang="en-US" sz="1100" dirty="0"/>
              <a:t>The customer, in order to effectively adapt to industry changes ,had deployed a cloud-ops solution with a dedicated set of internal resources. The team was in charge of manual provisioning of cloud-based resources to the developers and testers anytime resulting in increased demand and dependency on the team.</a:t>
            </a:r>
          </a:p>
        </p:txBody>
      </p:sp>
      <p:sp>
        <p:nvSpPr>
          <p:cNvPr id="7" name="Rectangle 6"/>
          <p:cNvSpPr/>
          <p:nvPr/>
        </p:nvSpPr>
        <p:spPr>
          <a:xfrm>
            <a:off x="7994602" y="2718911"/>
            <a:ext cx="3435398" cy="2492990"/>
          </a:xfrm>
          <a:prstGeom prst="rect">
            <a:avLst/>
          </a:prstGeom>
        </p:spPr>
        <p:txBody>
          <a:bodyPr wrap="square">
            <a:spAutoFit/>
          </a:bodyPr>
          <a:lstStyle/>
          <a:p>
            <a:pPr marL="285750" lvl="0" indent="-285750">
              <a:buFont typeface="Arial" panose="020B0604020202020204" pitchFamily="34" charset="0"/>
              <a:buChar char="•"/>
            </a:pPr>
            <a:r>
              <a:rPr lang="en-US" sz="1200" dirty="0"/>
              <a:t>Aspire’s idea to deploy a separate portal to automate the entire cloud provisioning routine has reduced dependency on the cloud-ops team thereby improving overall project coordination.</a:t>
            </a:r>
          </a:p>
          <a:p>
            <a:pPr marL="285750" lvl="0" indent="-285750">
              <a:buFont typeface="Arial" panose="020B0604020202020204" pitchFamily="34" charset="0"/>
              <a:buChar char="•"/>
            </a:pPr>
            <a:r>
              <a:rPr lang="en-US" sz="1200" dirty="0"/>
              <a:t>As the portal automates most of the manual procedures, the development and QA teams are now able to bring down the instances creation and deployment time by over 80%.</a:t>
            </a:r>
          </a:p>
          <a:p>
            <a:pPr marL="285750" lvl="0" indent="-285750">
              <a:buFont typeface="Arial" panose="020B0604020202020204" pitchFamily="34" charset="0"/>
              <a:buChar char="•"/>
            </a:pPr>
            <a:r>
              <a:rPr lang="en-US" sz="1200" dirty="0"/>
              <a:t>The automation solution, along with features like auto-shutdown timers, has decreased the cloud-usage costs incurred by the company by 65%.</a:t>
            </a:r>
            <a:r>
              <a:rPr lang="en-US" sz="1100" dirty="0" smtClean="0"/>
              <a:t> </a:t>
            </a:r>
            <a:endParaRPr lang="en-US" sz="1100" dirty="0"/>
          </a:p>
        </p:txBody>
      </p:sp>
      <p:sp>
        <p:nvSpPr>
          <p:cNvPr id="25" name="TextBox 24"/>
          <p:cNvSpPr txBox="1"/>
          <p:nvPr/>
        </p:nvSpPr>
        <p:spPr>
          <a:xfrm>
            <a:off x="4064000" y="2438400"/>
            <a:ext cx="3774766" cy="3308598"/>
          </a:xfrm>
          <a:prstGeom prst="rect">
            <a:avLst/>
          </a:prstGeom>
          <a:noFill/>
        </p:spPr>
        <p:txBody>
          <a:bodyPr wrap="square" rtlCol="0">
            <a:spAutoFit/>
          </a:bodyPr>
          <a:lstStyle/>
          <a:p>
            <a:pPr lvl="0" algn="just"/>
            <a:r>
              <a:rPr lang="en-US" sz="1100" dirty="0" smtClean="0"/>
              <a:t>Aspire </a:t>
            </a:r>
            <a:r>
              <a:rPr lang="en-US" sz="1100" dirty="0"/>
              <a:t>Systems’ DevOps team designed Dynamic Environment Provisioning (DEP), a self-servicing portal that can automate deployment, configuration and management applications on AWS environments</a:t>
            </a:r>
            <a:r>
              <a:rPr lang="en-US" sz="1100" dirty="0" smtClean="0"/>
              <a:t>.</a:t>
            </a:r>
            <a:endParaRPr lang="en-US" sz="1100" dirty="0"/>
          </a:p>
          <a:p>
            <a:pPr marL="171450" lvl="0" indent="-171450" algn="just">
              <a:buFont typeface="Arial" panose="020B0604020202020204" pitchFamily="34" charset="0"/>
              <a:buChar char="•"/>
            </a:pPr>
            <a:endParaRPr lang="en-US" sz="1100" dirty="0"/>
          </a:p>
          <a:p>
            <a:pPr marL="171450" lvl="0" indent="-171450" algn="just">
              <a:buFont typeface="Arial" panose="020B0604020202020204" pitchFamily="34" charset="0"/>
              <a:buChar char="•"/>
            </a:pPr>
            <a:r>
              <a:rPr lang="en-US" sz="1100" dirty="0"/>
              <a:t>DEP portal allows individual project members to design and deploy the setup to work within AWS in a matter of few clicks</a:t>
            </a:r>
            <a:r>
              <a:rPr lang="en-US" sz="1100" dirty="0" smtClean="0"/>
              <a:t>.</a:t>
            </a:r>
            <a:endParaRPr lang="en-US" sz="1100" dirty="0"/>
          </a:p>
          <a:p>
            <a:pPr marL="171450" lvl="0" indent="-171450" algn="just">
              <a:buFont typeface="Arial" panose="020B0604020202020204" pitchFamily="34" charset="0"/>
              <a:buChar char="•"/>
            </a:pPr>
            <a:r>
              <a:rPr lang="en-US" sz="1100" dirty="0"/>
              <a:t>With the portal, Aspire’s team has automated the complex multi-applications deployment function thereby facilitating smoother transition when users want to launch their setup</a:t>
            </a:r>
            <a:r>
              <a:rPr lang="en-US" sz="1100" dirty="0" smtClean="0"/>
              <a:t>.</a:t>
            </a:r>
            <a:endParaRPr lang="en-US" sz="1100" dirty="0"/>
          </a:p>
          <a:p>
            <a:pPr marL="171450" lvl="0" indent="-171450" algn="just">
              <a:buFont typeface="Arial" panose="020B0604020202020204" pitchFamily="34" charset="0"/>
              <a:buChar char="•"/>
            </a:pPr>
            <a:r>
              <a:rPr lang="en-US" sz="1100" dirty="0"/>
              <a:t>To effectively manage resources, DEP allows users to define the time period after which the instances will be shutdown automatically. It also provides an overview of instances deployed and its usage to the decision-makers so they can have greater control of the resources</a:t>
            </a:r>
            <a:r>
              <a:rPr lang="en-US" sz="1100" dirty="0" smtClean="0"/>
              <a:t>.</a:t>
            </a:r>
            <a:endParaRPr lang="en-US" sz="1100" dirty="0"/>
          </a:p>
          <a:p>
            <a:pPr marL="171450" lvl="0" indent="-171450" algn="just">
              <a:buFont typeface="Arial" panose="020B0604020202020204" pitchFamily="34" charset="0"/>
              <a:buChar char="•"/>
            </a:pPr>
            <a:r>
              <a:rPr lang="en-US" sz="1100" dirty="0"/>
              <a:t>By enabling a master corporate login, the portal has ensured that the users need not login to the actual AWS console every single time.</a:t>
            </a:r>
          </a:p>
        </p:txBody>
      </p:sp>
      <p:sp>
        <p:nvSpPr>
          <p:cNvPr id="26" name="Rectangle 25"/>
          <p:cNvSpPr/>
          <p:nvPr/>
        </p:nvSpPr>
        <p:spPr>
          <a:xfrm>
            <a:off x="72714" y="4271483"/>
            <a:ext cx="3617891" cy="1800493"/>
          </a:xfrm>
          <a:prstGeom prst="rect">
            <a:avLst/>
          </a:prstGeom>
        </p:spPr>
        <p:txBody>
          <a:bodyPr wrap="square">
            <a:spAutoFit/>
          </a:bodyPr>
          <a:lstStyle/>
          <a:p>
            <a:pPr marL="171450" lvl="0" indent="-171450" algn="just">
              <a:buFont typeface="Arial" panose="020B0604020202020204" pitchFamily="34" charset="0"/>
              <a:buChar char="•"/>
            </a:pPr>
            <a:r>
              <a:rPr lang="en-US" sz="1100" dirty="0"/>
              <a:t>As a single team was involved in everything related to cloud-ops, it proved to be time and resource-consuming</a:t>
            </a:r>
            <a:r>
              <a:rPr lang="en-US" sz="1100" dirty="0" smtClean="0"/>
              <a:t>. This </a:t>
            </a:r>
            <a:r>
              <a:rPr lang="en-US" sz="1100" dirty="0"/>
              <a:t>had a direct, negative impact on business deadlines for major and minor release cycles.</a:t>
            </a:r>
          </a:p>
          <a:p>
            <a:pPr marL="171450" lvl="0" indent="-171450" algn="just">
              <a:buFont typeface="Arial" panose="020B0604020202020204" pitchFamily="34" charset="0"/>
              <a:buChar char="•"/>
            </a:pPr>
            <a:r>
              <a:rPr lang="en-US" sz="1100" dirty="0"/>
              <a:t>With manual procedures for majority of the provisioning jobs, the company incurred greater running costs for AWS cloud instances.</a:t>
            </a:r>
          </a:p>
          <a:p>
            <a:pPr marL="171450" lvl="0" indent="-171450" algn="just">
              <a:buFont typeface="Arial" panose="020B0604020202020204" pitchFamily="34" charset="0"/>
              <a:buChar char="•"/>
            </a:pPr>
            <a:r>
              <a:rPr lang="en-US" sz="1100" dirty="0"/>
              <a:t>Co-ordination between different teams for every cloud provisioning request became a cumbersome activity</a:t>
            </a:r>
          </a:p>
          <a:p>
            <a:pPr lvl="0" algn="just"/>
            <a:endParaRPr lang="en-US" sz="1200" dirty="0"/>
          </a:p>
        </p:txBody>
      </p:sp>
      <p:pic>
        <p:nvPicPr>
          <p:cNvPr id="24"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0" y="152400"/>
            <a:ext cx="2032891" cy="478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5111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Diagra</a:t>
            </a:r>
            <a:r>
              <a:rPr lang="en-US" dirty="0"/>
              <a:t>m</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32"/>
          <a:stretch/>
        </p:blipFill>
        <p:spPr bwMode="auto">
          <a:xfrm>
            <a:off x="130629" y="928914"/>
            <a:ext cx="11321141" cy="545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7810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99" y="152401"/>
            <a:ext cx="10811893" cy="461665"/>
          </a:xfrm>
        </p:spPr>
        <p:txBody>
          <a:bodyPr/>
          <a:lstStyle/>
          <a:p>
            <a:r>
              <a:rPr lang="en-US" sz="2400" dirty="0"/>
              <a:t>Custom Product for a BFS company</a:t>
            </a:r>
          </a:p>
        </p:txBody>
      </p:sp>
      <p:sp>
        <p:nvSpPr>
          <p:cNvPr id="6" name="Text Box 24"/>
          <p:cNvSpPr txBox="1">
            <a:spLocks noChangeArrowheads="1"/>
          </p:cNvSpPr>
          <p:nvPr/>
        </p:nvSpPr>
        <p:spPr bwMode="auto">
          <a:xfrm>
            <a:off x="3412935" y="2261616"/>
            <a:ext cx="2601528" cy="338554"/>
          </a:xfrm>
          <a:prstGeom prst="rect">
            <a:avLst/>
          </a:prstGeom>
          <a:noFill/>
          <a:ln w="9525">
            <a:noFill/>
            <a:miter lim="800000"/>
            <a:headEnd/>
            <a:tailEnd/>
          </a:ln>
        </p:spPr>
        <p:txBody>
          <a:bodyPr>
            <a:spAutoFit/>
          </a:bodyPr>
          <a:lstStyle/>
          <a:p>
            <a:pPr>
              <a:spcBef>
                <a:spcPct val="15000"/>
              </a:spcBef>
            </a:pPr>
            <a:r>
              <a:rPr lang="en-IN" sz="1600" b="1" dirty="0">
                <a:solidFill>
                  <a:schemeClr val="bg1"/>
                </a:solidFill>
                <a:latin typeface="Calibri" pitchFamily="34" charset="0"/>
              </a:rPr>
              <a:t>TEAM LOCATION</a:t>
            </a:r>
          </a:p>
        </p:txBody>
      </p:sp>
      <p:sp>
        <p:nvSpPr>
          <p:cNvPr id="13" name="Rectangle 12"/>
          <p:cNvSpPr/>
          <p:nvPr/>
        </p:nvSpPr>
        <p:spPr>
          <a:xfrm>
            <a:off x="1" y="838201"/>
            <a:ext cx="11590874" cy="793289"/>
          </a:xfrm>
          <a:prstGeom prst="rect">
            <a:avLst/>
          </a:prstGeom>
          <a:solidFill>
            <a:srgbClr val="EF6928"/>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400" b="1" dirty="0"/>
              <a:t>Our client provides software for banks and financial services like retail, corporate, universal, community banks </a:t>
            </a:r>
            <a:r>
              <a:rPr lang="en-US" sz="1400" b="1" dirty="0" smtClean="0"/>
              <a:t>and </a:t>
            </a:r>
            <a:r>
              <a:rPr lang="en-US" sz="1400" b="1" dirty="0"/>
              <a:t>microfinance with its headquarters in Geneva, Switzerland.  </a:t>
            </a:r>
            <a:endParaRPr lang="en-US" sz="1000" b="1" dirty="0"/>
          </a:p>
        </p:txBody>
      </p:sp>
      <p:sp>
        <p:nvSpPr>
          <p:cNvPr id="19" name="Rectangle 18"/>
          <p:cNvSpPr/>
          <p:nvPr/>
        </p:nvSpPr>
        <p:spPr>
          <a:xfrm>
            <a:off x="2" y="1600200"/>
            <a:ext cx="11595690" cy="36933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bg1"/>
                </a:solidFill>
              </a:rPr>
              <a:t>Angular</a:t>
            </a:r>
            <a:r>
              <a:rPr lang="en-IN" sz="1400" b="1" dirty="0">
                <a:solidFill>
                  <a:schemeClr val="bg1"/>
                </a:solidFill>
              </a:rPr>
              <a:t>, node, Python, </a:t>
            </a:r>
            <a:r>
              <a:rPr lang="en-IN" sz="1400" b="1" dirty="0" err="1">
                <a:solidFill>
                  <a:schemeClr val="bg1"/>
                </a:solidFill>
              </a:rPr>
              <a:t>Websphere</a:t>
            </a:r>
            <a:r>
              <a:rPr lang="en-IN" sz="1400" b="1" dirty="0">
                <a:solidFill>
                  <a:schemeClr val="bg1"/>
                </a:solidFill>
              </a:rPr>
              <a:t>, </a:t>
            </a:r>
            <a:r>
              <a:rPr lang="en-IN" sz="1400" b="1" dirty="0" err="1">
                <a:solidFill>
                  <a:schemeClr val="bg1"/>
                </a:solidFill>
              </a:rPr>
              <a:t>Jboss</a:t>
            </a:r>
            <a:r>
              <a:rPr lang="en-IN" sz="1400" b="1" dirty="0">
                <a:solidFill>
                  <a:schemeClr val="bg1"/>
                </a:solidFill>
              </a:rPr>
              <a:t>, </a:t>
            </a:r>
            <a:r>
              <a:rPr lang="en-IN" sz="1400" b="1" dirty="0" err="1">
                <a:solidFill>
                  <a:schemeClr val="bg1"/>
                </a:solidFill>
              </a:rPr>
              <a:t>Weblogic</a:t>
            </a:r>
            <a:r>
              <a:rPr lang="en-IN" sz="1400" b="1" dirty="0">
                <a:solidFill>
                  <a:schemeClr val="bg1"/>
                </a:solidFill>
              </a:rPr>
              <a:t>, Ansible, ARM, Terraform, Azure, AWS, </a:t>
            </a:r>
            <a:r>
              <a:rPr lang="en-US" sz="1400" b="1" dirty="0">
                <a:solidFill>
                  <a:schemeClr val="bg1"/>
                </a:solidFill>
              </a:rPr>
              <a:t>HP-UFT, Selenium based custom framework</a:t>
            </a:r>
          </a:p>
        </p:txBody>
      </p:sp>
      <p:grpSp>
        <p:nvGrpSpPr>
          <p:cNvPr id="22" name="Group 21"/>
          <p:cNvGrpSpPr/>
          <p:nvPr/>
        </p:nvGrpSpPr>
        <p:grpSpPr>
          <a:xfrm>
            <a:off x="122008" y="2087263"/>
            <a:ext cx="11477327" cy="4163569"/>
            <a:chOff x="30887" y="1509313"/>
            <a:chExt cx="10329594" cy="4163569"/>
          </a:xfrm>
        </p:grpSpPr>
        <p:sp>
          <p:nvSpPr>
            <p:cNvPr id="4" name="Rectangle 3"/>
            <p:cNvSpPr/>
            <p:nvPr/>
          </p:nvSpPr>
          <p:spPr>
            <a:xfrm>
              <a:off x="7084565" y="1870548"/>
              <a:ext cx="3275915" cy="3786941"/>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9" name="Rectangle 8"/>
            <p:cNvSpPr/>
            <p:nvPr/>
          </p:nvSpPr>
          <p:spPr>
            <a:xfrm>
              <a:off x="34283" y="1855155"/>
              <a:ext cx="3449755" cy="3817727"/>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endParaRPr lang="en-US" sz="1600" dirty="0">
                <a:solidFill>
                  <a:srgbClr val="00467A"/>
                </a:solidFill>
              </a:endParaRPr>
            </a:p>
          </p:txBody>
        </p:sp>
        <p:sp>
          <p:nvSpPr>
            <p:cNvPr id="10" name="Rectangle 9"/>
            <p:cNvSpPr/>
            <p:nvPr/>
          </p:nvSpPr>
          <p:spPr>
            <a:xfrm>
              <a:off x="3574117" y="1855155"/>
              <a:ext cx="3443273" cy="3817726"/>
            </a:xfrm>
            <a:prstGeom prst="rect">
              <a:avLst/>
            </a:prstGeom>
            <a:noFill/>
            <a:ln w="3175">
              <a:solidFill>
                <a:srgbClr val="459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21" name="Group 20"/>
            <p:cNvGrpSpPr/>
            <p:nvPr/>
          </p:nvGrpSpPr>
          <p:grpSpPr>
            <a:xfrm>
              <a:off x="30887" y="1509313"/>
              <a:ext cx="10329594" cy="3891089"/>
              <a:chOff x="30887" y="1509313"/>
              <a:chExt cx="10329594" cy="3891089"/>
            </a:xfrm>
          </p:grpSpPr>
          <p:sp>
            <p:nvSpPr>
              <p:cNvPr id="5" name="Rectangle 4"/>
              <p:cNvSpPr/>
              <p:nvPr/>
            </p:nvSpPr>
            <p:spPr>
              <a:xfrm>
                <a:off x="7098375" y="1522709"/>
                <a:ext cx="3262106" cy="34783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Benefits</a:t>
                </a:r>
              </a:p>
            </p:txBody>
          </p:sp>
          <p:sp>
            <p:nvSpPr>
              <p:cNvPr id="8" name="Rectangle 7"/>
              <p:cNvSpPr/>
              <p:nvPr/>
            </p:nvSpPr>
            <p:spPr>
              <a:xfrm>
                <a:off x="110311" y="1914832"/>
                <a:ext cx="3330364" cy="3485570"/>
              </a:xfrm>
              <a:prstGeom prst="rect">
                <a:avLst/>
              </a:prstGeom>
            </p:spPr>
            <p:txBody>
              <a:bodyPr wrap="square">
                <a:spAutoFit/>
              </a:bodyPr>
              <a:lstStyle/>
              <a:p>
                <a:pPr marL="179388" lvl="1" indent="-171450" algn="just">
                  <a:spcAft>
                    <a:spcPts val="600"/>
                  </a:spcAft>
                  <a:buFont typeface="Arial" panose="020B0604020202020204" pitchFamily="34" charset="0"/>
                  <a:buChar char="•"/>
                </a:pPr>
                <a:r>
                  <a:rPr lang="en-US" sz="1200" dirty="0"/>
                  <a:t>Our client release their upgraded product every month and it consumed a lot of time for the customer to deploy it to their production environment due to the lengthy testing cycles and the custom development took time to adapt to the changes in the upgrades. </a:t>
                </a:r>
              </a:p>
              <a:p>
                <a:pPr marL="179388" lvl="1" indent="-171450" algn="just">
                  <a:spcAft>
                    <a:spcPts val="600"/>
                  </a:spcAft>
                  <a:buFont typeface="Arial" panose="020B0604020202020204" pitchFamily="34" charset="0"/>
                  <a:buChar char="•"/>
                </a:pPr>
                <a:r>
                  <a:rPr lang="en-US" sz="1200" dirty="0"/>
                  <a:t>Regression testing had huge number of test cases to be executed from the banking sector in real time for each product and hence they faced the following challenges</a:t>
                </a:r>
              </a:p>
              <a:p>
                <a:endParaRPr lang="en-US" sz="1050" dirty="0">
                  <a:solidFill>
                    <a:srgbClr val="000000"/>
                  </a:solidFill>
                </a:endParaRPr>
              </a:p>
              <a:p>
                <a:endParaRPr lang="en-US" sz="1050" dirty="0">
                  <a:solidFill>
                    <a:srgbClr val="000000"/>
                  </a:solidFill>
                </a:endParaRPr>
              </a:p>
              <a:p>
                <a:endParaRPr lang="en-IN" sz="1100" dirty="0"/>
              </a:p>
              <a:p>
                <a:pPr marL="171450" indent="-171450" algn="just">
                  <a:buFont typeface="Arial" panose="020B0604020202020204" pitchFamily="34" charset="0"/>
                  <a:buChar char="•"/>
                </a:pPr>
                <a:r>
                  <a:rPr lang="en-IN" sz="1200" dirty="0" smtClean="0"/>
                  <a:t>Long </a:t>
                </a:r>
                <a:r>
                  <a:rPr lang="en-IN" sz="1200" dirty="0"/>
                  <a:t>testing hours </a:t>
                </a:r>
              </a:p>
              <a:p>
                <a:pPr marL="171450" indent="-171450" algn="just">
                  <a:buFont typeface="Arial" panose="020B0604020202020204" pitchFamily="34" charset="0"/>
                  <a:buChar char="•"/>
                </a:pPr>
                <a:r>
                  <a:rPr lang="en-US" sz="1200" dirty="0"/>
                  <a:t>Higher Real-time test case execution rate</a:t>
                </a:r>
              </a:p>
              <a:p>
                <a:pPr marL="171450" indent="-171450" algn="just">
                  <a:buFont typeface="Arial" panose="020B0604020202020204" pitchFamily="34" charset="0"/>
                  <a:buChar char="•"/>
                </a:pPr>
                <a:r>
                  <a:rPr lang="en-US" sz="1200" dirty="0"/>
                  <a:t>End-to-end regression had manual dependencies</a:t>
                </a:r>
              </a:p>
              <a:p>
                <a:pPr marL="171450" indent="-171450" algn="just">
                  <a:buFont typeface="Arial" panose="020B0604020202020204" pitchFamily="34" charset="0"/>
                  <a:buChar char="•"/>
                </a:pPr>
                <a:r>
                  <a:rPr lang="en-US" sz="1200" dirty="0"/>
                  <a:t>Time, effort and cost were high due to these factors</a:t>
                </a:r>
                <a:r>
                  <a:rPr lang="en-US" sz="1100" dirty="0" smtClean="0"/>
                  <a:t>.</a:t>
                </a:r>
                <a:endParaRPr lang="en-US" sz="1050" dirty="0" smtClean="0">
                  <a:solidFill>
                    <a:srgbClr val="000000"/>
                  </a:solidFill>
                </a:endParaRPr>
              </a:p>
              <a:p>
                <a:pPr marL="179388" lvl="1" indent="-171450">
                  <a:spcAft>
                    <a:spcPts val="600"/>
                  </a:spcAft>
                  <a:buFont typeface="Arial" panose="020B0604020202020204" pitchFamily="34" charset="0"/>
                  <a:buChar char="•"/>
                </a:pPr>
                <a:endParaRPr lang="en-US" sz="1050" dirty="0">
                  <a:solidFill>
                    <a:srgbClr val="000000"/>
                  </a:solidFill>
                </a:endParaRPr>
              </a:p>
            </p:txBody>
          </p:sp>
          <p:sp>
            <p:nvSpPr>
              <p:cNvPr id="11" name="Rectangle 10"/>
              <p:cNvSpPr/>
              <p:nvPr/>
            </p:nvSpPr>
            <p:spPr>
              <a:xfrm>
                <a:off x="30887" y="1509313"/>
                <a:ext cx="3453151" cy="3200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Scope</a:t>
                </a:r>
                <a:endParaRPr lang="en-US" sz="1200" b="1" dirty="0">
                  <a:solidFill>
                    <a:schemeClr val="bg1"/>
                  </a:solidFill>
                </a:endParaRPr>
              </a:p>
            </p:txBody>
          </p:sp>
          <p:sp>
            <p:nvSpPr>
              <p:cNvPr id="12" name="Rectangle 11"/>
              <p:cNvSpPr/>
              <p:nvPr/>
            </p:nvSpPr>
            <p:spPr>
              <a:xfrm>
                <a:off x="3585148" y="1521982"/>
                <a:ext cx="3432241" cy="3331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Solution</a:t>
                </a:r>
              </a:p>
            </p:txBody>
          </p:sp>
          <p:pic>
            <p:nvPicPr>
              <p:cNvPr id="14" name="Picture 13" descr="http://icons.iconarchive.com/icons/visualpharm/icons8-metro-style/512/System-Help-ic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41" y="1564032"/>
                <a:ext cx="459093" cy="279563"/>
              </a:xfrm>
              <a:prstGeom prst="rect">
                <a:avLst/>
              </a:prstGeom>
              <a:noFill/>
              <a:ln>
                <a:noFill/>
              </a:ln>
            </p:spPr>
          </p:pic>
          <p:pic>
            <p:nvPicPr>
              <p:cNvPr id="15" name="Picture 14" descr="http://icons.iconarchive.com/icons/visualpharm/icons8-metro-style/512/Sections-of-Website-Solutions-ic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130" y="1544816"/>
                <a:ext cx="587639" cy="284552"/>
              </a:xfrm>
              <a:prstGeom prst="rect">
                <a:avLst/>
              </a:prstGeom>
              <a:noFill/>
              <a:ln>
                <a:noFill/>
              </a:ln>
            </p:spPr>
          </p:pic>
          <p:pic>
            <p:nvPicPr>
              <p:cNvPr id="16" name="Picture 15" descr="http://www.iconsdb.com/icons/preview/black/check-mark-11-xxl.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2056" y="1584132"/>
                <a:ext cx="459093" cy="247417"/>
              </a:xfrm>
              <a:prstGeom prst="rect">
                <a:avLst/>
              </a:prstGeom>
              <a:noFill/>
              <a:ln>
                <a:noFill/>
              </a:ln>
            </p:spPr>
          </p:pic>
          <p:sp>
            <p:nvSpPr>
              <p:cNvPr id="17" name="Rectangle 16"/>
              <p:cNvSpPr/>
              <p:nvPr/>
            </p:nvSpPr>
            <p:spPr>
              <a:xfrm>
                <a:off x="3642419" y="1911712"/>
                <a:ext cx="3397289" cy="3046988"/>
              </a:xfrm>
              <a:prstGeom prst="rect">
                <a:avLst/>
              </a:prstGeom>
            </p:spPr>
            <p:txBody>
              <a:bodyPr wrap="square">
                <a:spAutoFit/>
              </a:bodyPr>
              <a:lstStyle/>
              <a:p>
                <a:pPr algn="just"/>
                <a:r>
                  <a:rPr lang="en-US" sz="1200" dirty="0">
                    <a:solidFill>
                      <a:srgbClr val="000000"/>
                    </a:solidFill>
                  </a:rPr>
                  <a:t>Aspire </a:t>
                </a:r>
                <a:r>
                  <a:rPr lang="en-US" sz="1200" dirty="0" smtClean="0">
                    <a:solidFill>
                      <a:srgbClr val="000000"/>
                    </a:solidFill>
                  </a:rPr>
                  <a:t>provided </a:t>
                </a:r>
                <a:r>
                  <a:rPr lang="en-US" sz="1200" dirty="0">
                    <a:solidFill>
                      <a:srgbClr val="000000"/>
                    </a:solidFill>
                  </a:rPr>
                  <a:t>following key solutions</a:t>
                </a:r>
                <a:r>
                  <a:rPr lang="en-US" sz="1200" dirty="0" smtClean="0">
                    <a:solidFill>
                      <a:srgbClr val="000000"/>
                    </a:solidFill>
                  </a:rPr>
                  <a:t>:</a:t>
                </a:r>
                <a:endParaRPr lang="en-US" sz="1200" dirty="0"/>
              </a:p>
              <a:p>
                <a:pPr algn="just"/>
                <a:endParaRPr lang="en-IN" sz="1200" dirty="0"/>
              </a:p>
              <a:p>
                <a:pPr marL="171450" indent="-171450" algn="just">
                  <a:buFont typeface="Arial" panose="020B0604020202020204" pitchFamily="34" charset="0"/>
                  <a:buChar char="•"/>
                </a:pPr>
                <a:r>
                  <a:rPr lang="en-US" sz="1200" dirty="0"/>
                  <a:t>Made continuous delivery or continuous testing where product suites were tested with strong promotion strategy</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IN" sz="1200" dirty="0"/>
                  <a:t>Supported multiple technology stack which were complex in nature – </a:t>
                </a:r>
                <a:r>
                  <a:rPr lang="en-IN" sz="1200" dirty="0" err="1"/>
                  <a:t>Websphere</a:t>
                </a:r>
                <a:r>
                  <a:rPr lang="en-IN" sz="1200" dirty="0"/>
                  <a:t> 8.5.5, </a:t>
                </a:r>
                <a:r>
                  <a:rPr lang="en-IN" sz="1200" dirty="0" err="1"/>
                  <a:t>websphere</a:t>
                </a:r>
                <a:r>
                  <a:rPr lang="en-IN" sz="1200" dirty="0"/>
                  <a:t> 9.0, </a:t>
                </a:r>
                <a:r>
                  <a:rPr lang="en-IN" sz="1200" dirty="0" err="1"/>
                  <a:t>Jboss</a:t>
                </a:r>
                <a:r>
                  <a:rPr lang="en-IN" sz="1200" dirty="0"/>
                  <a:t>, </a:t>
                </a:r>
                <a:r>
                  <a:rPr lang="en-IN" sz="1200" dirty="0" err="1"/>
                  <a:t>Weblogic</a:t>
                </a:r>
                <a:r>
                  <a:rPr lang="en-IN" sz="1200" dirty="0"/>
                  <a:t>, Oracle 12 and installing automatically along with customer preferred test frameworks (HP-UFT, Selenium based custom frameworks etc.,)</a:t>
                </a:r>
              </a:p>
              <a:p>
                <a:pPr marL="171450" indent="-171450" algn="just">
                  <a:buFont typeface="Arial" panose="020B0604020202020204" pitchFamily="34" charset="0"/>
                  <a:buChar char="•"/>
                </a:pPr>
                <a:endParaRPr lang="en-IN" sz="1200" dirty="0"/>
              </a:p>
              <a:p>
                <a:pPr marL="171450" indent="-171450" algn="just">
                  <a:buFont typeface="Arial" panose="020B0604020202020204" pitchFamily="34" charset="0"/>
                  <a:buChar char="•"/>
                </a:pPr>
                <a:r>
                  <a:rPr lang="en-US" sz="1200" dirty="0"/>
                  <a:t>Worked on templated approach where Jenkins pipelines are written as lengthy Groovy code and the same pipelines works for the entire scenario by parsing technology stack as dynamic user inputs</a:t>
                </a:r>
                <a:r>
                  <a:rPr lang="en-US" sz="1100" dirty="0"/>
                  <a:t>.</a:t>
                </a:r>
              </a:p>
            </p:txBody>
          </p:sp>
          <p:sp>
            <p:nvSpPr>
              <p:cNvPr id="18" name="Rectangle 17"/>
              <p:cNvSpPr/>
              <p:nvPr/>
            </p:nvSpPr>
            <p:spPr>
              <a:xfrm>
                <a:off x="7116222" y="1909705"/>
                <a:ext cx="3239925" cy="2862322"/>
              </a:xfrm>
              <a:prstGeom prst="rect">
                <a:avLst/>
              </a:prstGeom>
            </p:spPr>
            <p:txBody>
              <a:bodyPr wrap="square">
                <a:spAutoFit/>
              </a:bodyPr>
              <a:lstStyle/>
              <a:p>
                <a:pPr algn="just"/>
                <a:r>
                  <a:rPr lang="en-US" sz="1200" dirty="0"/>
                  <a:t>Due to the conventional development process, the go-to-market time increased to a huge extent, which was resolved by our solution as the development process was modernized and the respective platforms were set up. This has largely increased the efficiency of the process</a:t>
                </a:r>
                <a:r>
                  <a:rPr lang="en-US" sz="1200" dirty="0" smtClean="0"/>
                  <a:t>.</a:t>
                </a:r>
                <a:endParaRPr lang="en-US" sz="1200" dirty="0"/>
              </a:p>
              <a:p>
                <a:pPr algn="just"/>
                <a:r>
                  <a:rPr lang="en-US" sz="1200" dirty="0"/>
                  <a:t>Our solution automated the infra provisioning and made the tests integrated with strong promotion strategy of product code, further it</a:t>
                </a:r>
              </a:p>
              <a:p>
                <a:pPr algn="just"/>
                <a:endParaRPr lang="en-US" sz="1200" dirty="0"/>
              </a:p>
              <a:p>
                <a:pPr marL="171450" indent="-171450" algn="just">
                  <a:buFont typeface="Arial" panose="020B0604020202020204" pitchFamily="34" charset="0"/>
                  <a:buChar char="•"/>
                </a:pPr>
                <a:r>
                  <a:rPr lang="en-US" sz="1200" dirty="0"/>
                  <a:t>Reduced the overall testing/upgrade effort </a:t>
                </a:r>
              </a:p>
              <a:p>
                <a:pPr marL="171450" indent="-171450" algn="just">
                  <a:buFont typeface="Arial" panose="020B0604020202020204" pitchFamily="34" charset="0"/>
                  <a:buChar char="•"/>
                </a:pPr>
                <a:r>
                  <a:rPr lang="en-US" sz="1200" dirty="0"/>
                  <a:t>Reduced time taken from weeks to few hours</a:t>
                </a:r>
              </a:p>
              <a:p>
                <a:pPr marL="171450" indent="-171450" algn="just">
                  <a:buFont typeface="Arial" panose="020B0604020202020204" pitchFamily="34" charset="0"/>
                  <a:buChar char="•"/>
                </a:pPr>
                <a:r>
                  <a:rPr lang="en-IN" sz="1200" dirty="0"/>
                  <a:t>Saved cost</a:t>
                </a:r>
              </a:p>
              <a:p>
                <a:pPr marL="171450" indent="-171450" algn="just">
                  <a:buFont typeface="Arial" panose="020B0604020202020204" pitchFamily="34" charset="0"/>
                  <a:buChar char="•"/>
                </a:pPr>
                <a:r>
                  <a:rPr lang="en-US" sz="1200" dirty="0"/>
                  <a:t>Got a 3 billion(dollar) contract with a leading banking customer</a:t>
                </a:r>
                <a:r>
                  <a:rPr lang="en-US" sz="1200" dirty="0" smtClean="0"/>
                  <a:t>.</a:t>
                </a:r>
                <a:endParaRPr lang="en-US" sz="1200" dirty="0"/>
              </a:p>
            </p:txBody>
          </p:sp>
          <p:sp>
            <p:nvSpPr>
              <p:cNvPr id="20" name="Rectangle 19"/>
              <p:cNvSpPr/>
              <p:nvPr/>
            </p:nvSpPr>
            <p:spPr>
              <a:xfrm>
                <a:off x="73017" y="3957753"/>
                <a:ext cx="3429463" cy="26489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Challenges</a:t>
                </a:r>
                <a:endParaRPr lang="en-US" sz="1200" b="1" dirty="0">
                  <a:solidFill>
                    <a:schemeClr val="bg1"/>
                  </a:solidFill>
                </a:endParaRPr>
              </a:p>
            </p:txBody>
          </p:sp>
        </p:grpSp>
      </p:grpSp>
      <p:pic>
        <p:nvPicPr>
          <p:cNvPr id="23"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6985" y="152400"/>
            <a:ext cx="1532807" cy="57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093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Diagram</a:t>
            </a:r>
            <a:endParaRPr lang="en-US" dirty="0"/>
          </a:p>
        </p:txBody>
      </p:sp>
      <p:pic>
        <p:nvPicPr>
          <p:cNvPr id="3" name="Picture 2" descr="C:\Users\sprabhakar\Desktop\CAF Documentation\Azure VNET Based Tenancy Architecture - Page 1.png"/>
          <p:cNvPicPr/>
          <p:nvPr/>
        </p:nvPicPr>
        <p:blipFill rotWithShape="1">
          <a:blip r:embed="rId2" cstate="print">
            <a:extLst>
              <a:ext uri="{28A0092B-C50C-407E-A947-70E740481C1C}">
                <a14:useLocalDpi xmlns:a14="http://schemas.microsoft.com/office/drawing/2010/main" val="0"/>
              </a:ext>
            </a:extLst>
          </a:blip>
          <a:srcRect b="9553"/>
          <a:stretch/>
        </p:blipFill>
        <p:spPr bwMode="auto">
          <a:xfrm>
            <a:off x="472689" y="775607"/>
            <a:ext cx="10834847" cy="578847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1559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53CB3-DD09-48AB-8899-8DDC6CB10497}"/>
              </a:ext>
            </a:extLst>
          </p:cNvPr>
          <p:cNvSpPr>
            <a:spLocks noGrp="1"/>
          </p:cNvSpPr>
          <p:nvPr>
            <p:ph type="title"/>
          </p:nvPr>
        </p:nvSpPr>
        <p:spPr>
          <a:xfrm>
            <a:off x="609599" y="142480"/>
            <a:ext cx="11241548" cy="461665"/>
          </a:xfrm>
        </p:spPr>
        <p:txBody>
          <a:bodyPr/>
          <a:lstStyle/>
          <a:p>
            <a:r>
              <a:rPr lang="en-US" sz="2400"/>
              <a:t>AWS Cloud Migration For One Of The Leading Billing Software Firm</a:t>
            </a:r>
          </a:p>
        </p:txBody>
      </p:sp>
      <p:sp>
        <p:nvSpPr>
          <p:cNvPr id="45" name="Snip Same Side Corner Rectangle 548">
            <a:extLst>
              <a:ext uri="{FF2B5EF4-FFF2-40B4-BE49-F238E27FC236}">
                <a16:creationId xmlns:a16="http://schemas.microsoft.com/office/drawing/2014/main" xmlns="" id="{F1F7FB7D-04B9-4DD3-AF64-552ABA2E5655}"/>
              </a:ext>
            </a:extLst>
          </p:cNvPr>
          <p:cNvSpPr/>
          <p:nvPr/>
        </p:nvSpPr>
        <p:spPr>
          <a:xfrm flipV="1">
            <a:off x="109553" y="5703963"/>
            <a:ext cx="2743980" cy="900037"/>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46" name="Rectangle 45">
            <a:extLst>
              <a:ext uri="{FF2B5EF4-FFF2-40B4-BE49-F238E27FC236}">
                <a16:creationId xmlns:a16="http://schemas.microsoft.com/office/drawing/2014/main" xmlns="" id="{80149D60-2D6A-4FEE-963F-10748FFC1A6F}"/>
              </a:ext>
            </a:extLst>
          </p:cNvPr>
          <p:cNvSpPr/>
          <p:nvPr/>
        </p:nvSpPr>
        <p:spPr bwMode="auto">
          <a:xfrm rot="16200000">
            <a:off x="-1064651" y="2616011"/>
            <a:ext cx="5092387" cy="27439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a:solidFill>
                <a:srgbClr val="4D4F53"/>
              </a:solidFill>
              <a:cs typeface="Arial" panose="020B0604020202020204" pitchFamily="34" charset="0"/>
            </a:endParaRPr>
          </a:p>
        </p:txBody>
      </p:sp>
      <p:sp>
        <p:nvSpPr>
          <p:cNvPr id="47" name="Snip Same Side Corner Rectangle 550">
            <a:extLst>
              <a:ext uri="{FF2B5EF4-FFF2-40B4-BE49-F238E27FC236}">
                <a16:creationId xmlns:a16="http://schemas.microsoft.com/office/drawing/2014/main" xmlns="" id="{632C6919-6B1A-46FD-8715-3FA0B0475EB9}"/>
              </a:ext>
            </a:extLst>
          </p:cNvPr>
          <p:cNvSpPr/>
          <p:nvPr/>
        </p:nvSpPr>
        <p:spPr>
          <a:xfrm flipV="1">
            <a:off x="5930491" y="5703963"/>
            <a:ext cx="2743980" cy="900037"/>
          </a:xfrm>
          <a:prstGeom prst="snip2SameRect">
            <a:avLst>
              <a:gd name="adj1" fmla="val 30214"/>
              <a:gd name="adj2" fmla="val 0"/>
            </a:avLst>
          </a:prstGeom>
          <a:solidFill>
            <a:srgbClr val="7FC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48" name="Snip Same Side Corner Rectangle 551">
            <a:extLst>
              <a:ext uri="{FF2B5EF4-FFF2-40B4-BE49-F238E27FC236}">
                <a16:creationId xmlns:a16="http://schemas.microsoft.com/office/drawing/2014/main" xmlns="" id="{2311B86E-CC0D-465D-9E14-416CDDEFE353}"/>
              </a:ext>
            </a:extLst>
          </p:cNvPr>
          <p:cNvSpPr/>
          <p:nvPr/>
        </p:nvSpPr>
        <p:spPr>
          <a:xfrm>
            <a:off x="5930491" y="829753"/>
            <a:ext cx="2743980" cy="605815"/>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49" name="Rectangle 48">
            <a:extLst>
              <a:ext uri="{FF2B5EF4-FFF2-40B4-BE49-F238E27FC236}">
                <a16:creationId xmlns:a16="http://schemas.microsoft.com/office/drawing/2014/main" xmlns="" id="{2B222E23-548A-4493-9401-9B418435B0AD}"/>
              </a:ext>
            </a:extLst>
          </p:cNvPr>
          <p:cNvSpPr/>
          <p:nvPr/>
        </p:nvSpPr>
        <p:spPr bwMode="auto">
          <a:xfrm rot="16200000">
            <a:off x="4759485" y="2612813"/>
            <a:ext cx="5085995" cy="27439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a:solidFill>
                <a:srgbClr val="4D4F53"/>
              </a:solidFill>
              <a:cs typeface="Arial" panose="020B0604020202020204" pitchFamily="34" charset="0"/>
            </a:endParaRPr>
          </a:p>
        </p:txBody>
      </p:sp>
      <p:sp>
        <p:nvSpPr>
          <p:cNvPr id="50" name="Snip Same Side Corner Rectangle 554">
            <a:extLst>
              <a:ext uri="{FF2B5EF4-FFF2-40B4-BE49-F238E27FC236}">
                <a16:creationId xmlns:a16="http://schemas.microsoft.com/office/drawing/2014/main" xmlns="" id="{AF6588EE-4000-48A7-A9B8-4215EB6D9262}"/>
              </a:ext>
            </a:extLst>
          </p:cNvPr>
          <p:cNvSpPr/>
          <p:nvPr/>
        </p:nvSpPr>
        <p:spPr>
          <a:xfrm flipV="1">
            <a:off x="8840959" y="5703963"/>
            <a:ext cx="2743980" cy="900037"/>
          </a:xfrm>
          <a:prstGeom prst="snip2SameRect">
            <a:avLst>
              <a:gd name="adj1" fmla="val 30214"/>
              <a:gd name="adj2" fmla="val 0"/>
            </a:avLst>
          </a:pr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1" name="Snip Same Side Corner Rectangle 555">
            <a:extLst>
              <a:ext uri="{FF2B5EF4-FFF2-40B4-BE49-F238E27FC236}">
                <a16:creationId xmlns:a16="http://schemas.microsoft.com/office/drawing/2014/main" xmlns="" id="{2DA932F2-BED3-4418-AD5C-7A4A9DA3B9E6}"/>
              </a:ext>
            </a:extLst>
          </p:cNvPr>
          <p:cNvSpPr/>
          <p:nvPr/>
        </p:nvSpPr>
        <p:spPr>
          <a:xfrm>
            <a:off x="8840959" y="829898"/>
            <a:ext cx="2743980" cy="605815"/>
          </a:xfrm>
          <a:prstGeom prst="snip2SameRect">
            <a:avLst>
              <a:gd name="adj1" fmla="val 0"/>
              <a:gd name="adj2" fmla="val 0"/>
            </a:avLst>
          </a:pr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2" name="Rectangle 51">
            <a:extLst>
              <a:ext uri="{FF2B5EF4-FFF2-40B4-BE49-F238E27FC236}">
                <a16:creationId xmlns:a16="http://schemas.microsoft.com/office/drawing/2014/main" xmlns="" id="{6740C09C-B31A-4ADF-8B4F-2DD6BC4A1AB6}"/>
              </a:ext>
            </a:extLst>
          </p:cNvPr>
          <p:cNvSpPr/>
          <p:nvPr/>
        </p:nvSpPr>
        <p:spPr bwMode="auto">
          <a:xfrm rot="16200000">
            <a:off x="7660955" y="2612813"/>
            <a:ext cx="5085995" cy="27439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a:solidFill>
                <a:srgbClr val="4D4F53"/>
              </a:solidFill>
              <a:cs typeface="Arial" panose="020B0604020202020204" pitchFamily="34" charset="0"/>
            </a:endParaRPr>
          </a:p>
        </p:txBody>
      </p:sp>
      <p:sp>
        <p:nvSpPr>
          <p:cNvPr id="53" name="Snip Same Side Corner Rectangle 558">
            <a:extLst>
              <a:ext uri="{FF2B5EF4-FFF2-40B4-BE49-F238E27FC236}">
                <a16:creationId xmlns:a16="http://schemas.microsoft.com/office/drawing/2014/main" xmlns="" id="{8FFF2990-F7F3-4F78-93AD-2E453965D1CB}"/>
              </a:ext>
            </a:extLst>
          </p:cNvPr>
          <p:cNvSpPr/>
          <p:nvPr/>
        </p:nvSpPr>
        <p:spPr>
          <a:xfrm flipV="1">
            <a:off x="3020022" y="5703963"/>
            <a:ext cx="2743980" cy="900037"/>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4" name="Snip Same Side Corner Rectangle 559">
            <a:extLst>
              <a:ext uri="{FF2B5EF4-FFF2-40B4-BE49-F238E27FC236}">
                <a16:creationId xmlns:a16="http://schemas.microsoft.com/office/drawing/2014/main" xmlns="" id="{CE564789-BD30-4109-BDEF-3C9C1E8793B8}"/>
              </a:ext>
            </a:extLst>
          </p:cNvPr>
          <p:cNvSpPr/>
          <p:nvPr/>
        </p:nvSpPr>
        <p:spPr>
          <a:xfrm>
            <a:off x="3020022" y="832946"/>
            <a:ext cx="2743980" cy="605815"/>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5" name="Rectangle 54">
            <a:extLst>
              <a:ext uri="{FF2B5EF4-FFF2-40B4-BE49-F238E27FC236}">
                <a16:creationId xmlns:a16="http://schemas.microsoft.com/office/drawing/2014/main" xmlns="" id="{99BB2C92-1015-42F3-B8B4-57DC0EFCCE1A}"/>
              </a:ext>
            </a:extLst>
          </p:cNvPr>
          <p:cNvSpPr/>
          <p:nvPr/>
        </p:nvSpPr>
        <p:spPr bwMode="auto">
          <a:xfrm rot="16200000">
            <a:off x="1849016" y="2612813"/>
            <a:ext cx="5085995" cy="2743979"/>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1600">
              <a:solidFill>
                <a:srgbClr val="4D4F53"/>
              </a:solidFill>
              <a:cs typeface="Arial" panose="020B0604020202020204" pitchFamily="34" charset="0"/>
            </a:endParaRPr>
          </a:p>
        </p:txBody>
      </p:sp>
      <p:sp>
        <p:nvSpPr>
          <p:cNvPr id="56" name="Snip Same Side Corner Rectangle 563">
            <a:extLst>
              <a:ext uri="{FF2B5EF4-FFF2-40B4-BE49-F238E27FC236}">
                <a16:creationId xmlns:a16="http://schemas.microsoft.com/office/drawing/2014/main" xmlns="" id="{E6326F8F-F4D3-430D-922D-72FD1BC6E3EB}"/>
              </a:ext>
            </a:extLst>
          </p:cNvPr>
          <p:cNvSpPr/>
          <p:nvPr/>
        </p:nvSpPr>
        <p:spPr>
          <a:xfrm>
            <a:off x="109553" y="832946"/>
            <a:ext cx="2743980" cy="605815"/>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7" name="Freeform 564">
            <a:extLst>
              <a:ext uri="{FF2B5EF4-FFF2-40B4-BE49-F238E27FC236}">
                <a16:creationId xmlns:a16="http://schemas.microsoft.com/office/drawing/2014/main" xmlns="" id="{396B897D-C36B-4213-A2A9-F22F87CEB0E6}"/>
              </a:ext>
            </a:extLst>
          </p:cNvPr>
          <p:cNvSpPr/>
          <p:nvPr/>
        </p:nvSpPr>
        <p:spPr>
          <a:xfrm>
            <a:off x="10886893" y="826050"/>
            <a:ext cx="698047" cy="609663"/>
          </a:xfrm>
          <a:custGeom>
            <a:avLst/>
            <a:gdLst>
              <a:gd name="connsiteX0" fmla="*/ 0 w 545306"/>
              <a:gd name="connsiteY0" fmla="*/ 2381 h 478631"/>
              <a:gd name="connsiteX1" fmla="*/ 176212 w 545306"/>
              <a:gd name="connsiteY1" fmla="*/ 478631 h 478631"/>
              <a:gd name="connsiteX2" fmla="*/ 545306 w 545306"/>
              <a:gd name="connsiteY2" fmla="*/ 478631 h 478631"/>
              <a:gd name="connsiteX3" fmla="*/ 545306 w 545306"/>
              <a:gd name="connsiteY3" fmla="*/ 0 h 478631"/>
              <a:gd name="connsiteX4" fmla="*/ 0 w 545306"/>
              <a:gd name="connsiteY4" fmla="*/ 2381 h 47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 h="478631">
                <a:moveTo>
                  <a:pt x="0" y="2381"/>
                </a:moveTo>
                <a:lnTo>
                  <a:pt x="176212" y="478631"/>
                </a:lnTo>
                <a:lnTo>
                  <a:pt x="545306" y="478631"/>
                </a:lnTo>
                <a:lnTo>
                  <a:pt x="545306" y="0"/>
                </a:lnTo>
                <a:lnTo>
                  <a:pt x="0" y="2381"/>
                </a:lnTo>
                <a:close/>
              </a:path>
            </a:pathLst>
          </a:cu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8" name="Freeform 565">
            <a:extLst>
              <a:ext uri="{FF2B5EF4-FFF2-40B4-BE49-F238E27FC236}">
                <a16:creationId xmlns:a16="http://schemas.microsoft.com/office/drawing/2014/main" xmlns="" id="{3408748A-28FA-4A05-B78F-A3407AADDDA9}"/>
              </a:ext>
            </a:extLst>
          </p:cNvPr>
          <p:cNvSpPr/>
          <p:nvPr/>
        </p:nvSpPr>
        <p:spPr>
          <a:xfrm>
            <a:off x="7976425" y="832145"/>
            <a:ext cx="698047" cy="609663"/>
          </a:xfrm>
          <a:custGeom>
            <a:avLst/>
            <a:gdLst>
              <a:gd name="connsiteX0" fmla="*/ 0 w 545306"/>
              <a:gd name="connsiteY0" fmla="*/ 2381 h 478631"/>
              <a:gd name="connsiteX1" fmla="*/ 176212 w 545306"/>
              <a:gd name="connsiteY1" fmla="*/ 478631 h 478631"/>
              <a:gd name="connsiteX2" fmla="*/ 545306 w 545306"/>
              <a:gd name="connsiteY2" fmla="*/ 478631 h 478631"/>
              <a:gd name="connsiteX3" fmla="*/ 545306 w 545306"/>
              <a:gd name="connsiteY3" fmla="*/ 0 h 478631"/>
              <a:gd name="connsiteX4" fmla="*/ 0 w 545306"/>
              <a:gd name="connsiteY4" fmla="*/ 2381 h 47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 h="478631">
                <a:moveTo>
                  <a:pt x="0" y="2381"/>
                </a:moveTo>
                <a:lnTo>
                  <a:pt x="176212" y="478631"/>
                </a:lnTo>
                <a:lnTo>
                  <a:pt x="545306" y="478631"/>
                </a:lnTo>
                <a:lnTo>
                  <a:pt x="545306" y="0"/>
                </a:lnTo>
                <a:lnTo>
                  <a:pt x="0" y="2381"/>
                </a:lnTo>
                <a:close/>
              </a:path>
            </a:pathLst>
          </a:custGeom>
          <a:gradFill flip="none" rotWithShape="1">
            <a:gsLst>
              <a:gs pos="0">
                <a:srgbClr val="7FC347">
                  <a:shade val="30000"/>
                  <a:satMod val="115000"/>
                </a:srgbClr>
              </a:gs>
              <a:gs pos="50000">
                <a:srgbClr val="7FC347">
                  <a:shade val="67500"/>
                  <a:satMod val="115000"/>
                </a:srgbClr>
              </a:gs>
              <a:gs pos="100000">
                <a:srgbClr val="7FC347">
                  <a:shade val="100000"/>
                  <a:satMod val="115000"/>
                </a:srgb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59" name="Freeform 566">
            <a:extLst>
              <a:ext uri="{FF2B5EF4-FFF2-40B4-BE49-F238E27FC236}">
                <a16:creationId xmlns:a16="http://schemas.microsoft.com/office/drawing/2014/main" xmlns="" id="{AFB14B3D-5414-46FD-9B8D-64F9E5E6FF13}"/>
              </a:ext>
            </a:extLst>
          </p:cNvPr>
          <p:cNvSpPr/>
          <p:nvPr/>
        </p:nvSpPr>
        <p:spPr>
          <a:xfrm>
            <a:off x="5065955" y="831022"/>
            <a:ext cx="698047" cy="609663"/>
          </a:xfrm>
          <a:custGeom>
            <a:avLst/>
            <a:gdLst>
              <a:gd name="connsiteX0" fmla="*/ 0 w 545306"/>
              <a:gd name="connsiteY0" fmla="*/ 2381 h 478631"/>
              <a:gd name="connsiteX1" fmla="*/ 176212 w 545306"/>
              <a:gd name="connsiteY1" fmla="*/ 478631 h 478631"/>
              <a:gd name="connsiteX2" fmla="*/ 545306 w 545306"/>
              <a:gd name="connsiteY2" fmla="*/ 478631 h 478631"/>
              <a:gd name="connsiteX3" fmla="*/ 545306 w 545306"/>
              <a:gd name="connsiteY3" fmla="*/ 0 h 478631"/>
              <a:gd name="connsiteX4" fmla="*/ 0 w 545306"/>
              <a:gd name="connsiteY4" fmla="*/ 2381 h 47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 h="478631">
                <a:moveTo>
                  <a:pt x="0" y="2381"/>
                </a:moveTo>
                <a:lnTo>
                  <a:pt x="176212" y="478631"/>
                </a:lnTo>
                <a:lnTo>
                  <a:pt x="545306" y="478631"/>
                </a:lnTo>
                <a:lnTo>
                  <a:pt x="545306" y="0"/>
                </a:lnTo>
                <a:lnTo>
                  <a:pt x="0" y="2381"/>
                </a:lnTo>
                <a:close/>
              </a:path>
            </a:pathLst>
          </a:cu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0" name="Freeform 567">
            <a:extLst>
              <a:ext uri="{FF2B5EF4-FFF2-40B4-BE49-F238E27FC236}">
                <a16:creationId xmlns:a16="http://schemas.microsoft.com/office/drawing/2014/main" xmlns="" id="{811DD74D-42D9-4C00-B613-D02B1E0C101C}"/>
              </a:ext>
            </a:extLst>
          </p:cNvPr>
          <p:cNvSpPr/>
          <p:nvPr/>
        </p:nvSpPr>
        <p:spPr>
          <a:xfrm>
            <a:off x="2155486" y="831022"/>
            <a:ext cx="698047" cy="609663"/>
          </a:xfrm>
          <a:custGeom>
            <a:avLst/>
            <a:gdLst>
              <a:gd name="connsiteX0" fmla="*/ 0 w 545306"/>
              <a:gd name="connsiteY0" fmla="*/ 2381 h 478631"/>
              <a:gd name="connsiteX1" fmla="*/ 176212 w 545306"/>
              <a:gd name="connsiteY1" fmla="*/ 478631 h 478631"/>
              <a:gd name="connsiteX2" fmla="*/ 545306 w 545306"/>
              <a:gd name="connsiteY2" fmla="*/ 478631 h 478631"/>
              <a:gd name="connsiteX3" fmla="*/ 545306 w 545306"/>
              <a:gd name="connsiteY3" fmla="*/ 0 h 478631"/>
              <a:gd name="connsiteX4" fmla="*/ 0 w 545306"/>
              <a:gd name="connsiteY4" fmla="*/ 2381 h 47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306" h="478631">
                <a:moveTo>
                  <a:pt x="0" y="2381"/>
                </a:moveTo>
                <a:lnTo>
                  <a:pt x="176212" y="478631"/>
                </a:lnTo>
                <a:lnTo>
                  <a:pt x="545306" y="478631"/>
                </a:lnTo>
                <a:lnTo>
                  <a:pt x="545306" y="0"/>
                </a:lnTo>
                <a:lnTo>
                  <a:pt x="0" y="2381"/>
                </a:lnTo>
                <a:close/>
              </a:path>
            </a:pathLst>
          </a:cu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1" name="Freeform 568">
            <a:extLst>
              <a:ext uri="{FF2B5EF4-FFF2-40B4-BE49-F238E27FC236}">
                <a16:creationId xmlns:a16="http://schemas.microsoft.com/office/drawing/2014/main" xmlns="" id="{4BEEE36E-D122-4830-97D6-51927A1DBF80}"/>
              </a:ext>
            </a:extLst>
          </p:cNvPr>
          <p:cNvSpPr/>
          <p:nvPr/>
        </p:nvSpPr>
        <p:spPr>
          <a:xfrm>
            <a:off x="109552" y="833161"/>
            <a:ext cx="1916357" cy="609648"/>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2" name="Rectangle 61">
            <a:extLst>
              <a:ext uri="{FF2B5EF4-FFF2-40B4-BE49-F238E27FC236}">
                <a16:creationId xmlns:a16="http://schemas.microsoft.com/office/drawing/2014/main" xmlns="" id="{FFEE7F6F-5E89-4A37-8BB5-09EA9584CD45}"/>
              </a:ext>
            </a:extLst>
          </p:cNvPr>
          <p:cNvSpPr/>
          <p:nvPr/>
        </p:nvSpPr>
        <p:spPr>
          <a:xfrm>
            <a:off x="227072" y="953320"/>
            <a:ext cx="1910010" cy="338554"/>
          </a:xfrm>
          <a:prstGeom prst="rect">
            <a:avLst/>
          </a:prstGeom>
        </p:spPr>
        <p:txBody>
          <a:bodyPr wrap="none">
            <a:spAutoFit/>
          </a:bodyPr>
          <a:lstStyle/>
          <a:p>
            <a:pPr lvl="0" algn="ctr">
              <a:spcBef>
                <a:spcPct val="0"/>
              </a:spcBef>
            </a:pPr>
            <a:r>
              <a:rPr lang="en-IN" sz="1600" b="1">
                <a:solidFill>
                  <a:schemeClr val="bg1"/>
                </a:solidFill>
                <a:ea typeface="+mj-ea"/>
                <a:cs typeface="Arial" panose="020B0604020202020204" pitchFamily="34" charset="0"/>
              </a:rPr>
              <a:t>About the Customer</a:t>
            </a:r>
          </a:p>
        </p:txBody>
      </p:sp>
      <p:sp>
        <p:nvSpPr>
          <p:cNvPr id="63" name="Freeform 570">
            <a:extLst>
              <a:ext uri="{FF2B5EF4-FFF2-40B4-BE49-F238E27FC236}">
                <a16:creationId xmlns:a16="http://schemas.microsoft.com/office/drawing/2014/main" xmlns="" id="{F83C4896-7235-439F-8904-CFFA5C78307B}"/>
              </a:ext>
            </a:extLst>
          </p:cNvPr>
          <p:cNvSpPr/>
          <p:nvPr/>
        </p:nvSpPr>
        <p:spPr>
          <a:xfrm>
            <a:off x="3020022" y="833161"/>
            <a:ext cx="1916357" cy="602551"/>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4" name="Rectangle 63">
            <a:extLst>
              <a:ext uri="{FF2B5EF4-FFF2-40B4-BE49-F238E27FC236}">
                <a16:creationId xmlns:a16="http://schemas.microsoft.com/office/drawing/2014/main" xmlns="" id="{F1310B59-8F21-4420-A9CD-A686BC67D1AC}"/>
              </a:ext>
            </a:extLst>
          </p:cNvPr>
          <p:cNvSpPr/>
          <p:nvPr/>
        </p:nvSpPr>
        <p:spPr>
          <a:xfrm>
            <a:off x="3502900" y="953320"/>
            <a:ext cx="1097801" cy="338554"/>
          </a:xfrm>
          <a:prstGeom prst="rect">
            <a:avLst/>
          </a:prstGeom>
        </p:spPr>
        <p:txBody>
          <a:bodyPr wrap="none">
            <a:spAutoFit/>
          </a:bodyPr>
          <a:lstStyle/>
          <a:p>
            <a:pPr lvl="0" algn="ctr">
              <a:spcBef>
                <a:spcPct val="0"/>
              </a:spcBef>
            </a:pPr>
            <a:r>
              <a:rPr lang="en-IN" sz="1600" b="1">
                <a:solidFill>
                  <a:schemeClr val="bg1"/>
                </a:solidFill>
                <a:ea typeface="+mj-ea"/>
                <a:cs typeface="Arial" panose="020B0604020202020204" pitchFamily="34" charset="0"/>
              </a:rPr>
              <a:t>Challenges</a:t>
            </a:r>
          </a:p>
        </p:txBody>
      </p:sp>
      <p:sp>
        <p:nvSpPr>
          <p:cNvPr id="65" name="Freeform 572">
            <a:extLst>
              <a:ext uri="{FF2B5EF4-FFF2-40B4-BE49-F238E27FC236}">
                <a16:creationId xmlns:a16="http://schemas.microsoft.com/office/drawing/2014/main" xmlns="" id="{833E8B79-2F74-479C-8B98-147C609C8E6A}"/>
              </a:ext>
            </a:extLst>
          </p:cNvPr>
          <p:cNvSpPr/>
          <p:nvPr/>
        </p:nvSpPr>
        <p:spPr>
          <a:xfrm>
            <a:off x="5930494" y="831385"/>
            <a:ext cx="1916357" cy="602551"/>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6" name="Rectangle 65">
            <a:extLst>
              <a:ext uri="{FF2B5EF4-FFF2-40B4-BE49-F238E27FC236}">
                <a16:creationId xmlns:a16="http://schemas.microsoft.com/office/drawing/2014/main" xmlns="" id="{8A28C258-679C-4297-87B7-414D3C550892}"/>
              </a:ext>
            </a:extLst>
          </p:cNvPr>
          <p:cNvSpPr/>
          <p:nvPr/>
        </p:nvSpPr>
        <p:spPr>
          <a:xfrm>
            <a:off x="6540632" y="953320"/>
            <a:ext cx="894797" cy="338554"/>
          </a:xfrm>
          <a:prstGeom prst="rect">
            <a:avLst/>
          </a:prstGeom>
        </p:spPr>
        <p:txBody>
          <a:bodyPr wrap="none">
            <a:spAutoFit/>
          </a:bodyPr>
          <a:lstStyle/>
          <a:p>
            <a:pPr algn="ctr" defTabSz="914377">
              <a:spcBef>
                <a:spcPct val="0"/>
              </a:spcBef>
            </a:pPr>
            <a:r>
              <a:rPr lang="en-IN" sz="1600" b="1">
                <a:solidFill>
                  <a:schemeClr val="bg1"/>
                </a:solidFill>
                <a:ea typeface="+mj-ea"/>
                <a:cs typeface="Arial" panose="020B0604020202020204" pitchFamily="34" charset="0"/>
              </a:rPr>
              <a:t>Solution</a:t>
            </a:r>
          </a:p>
        </p:txBody>
      </p:sp>
      <p:sp>
        <p:nvSpPr>
          <p:cNvPr id="67" name="Freeform 574">
            <a:extLst>
              <a:ext uri="{FF2B5EF4-FFF2-40B4-BE49-F238E27FC236}">
                <a16:creationId xmlns:a16="http://schemas.microsoft.com/office/drawing/2014/main" xmlns="" id="{FE906B99-C781-4C99-A966-D1B6A3742771}"/>
              </a:ext>
            </a:extLst>
          </p:cNvPr>
          <p:cNvSpPr/>
          <p:nvPr/>
        </p:nvSpPr>
        <p:spPr>
          <a:xfrm>
            <a:off x="8840959" y="833162"/>
            <a:ext cx="1916357" cy="602551"/>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Arial" panose="020B0604020202020204" pitchFamily="34" charset="0"/>
            </a:endParaRPr>
          </a:p>
        </p:txBody>
      </p:sp>
      <p:sp>
        <p:nvSpPr>
          <p:cNvPr id="68" name="Rectangle 67">
            <a:extLst>
              <a:ext uri="{FF2B5EF4-FFF2-40B4-BE49-F238E27FC236}">
                <a16:creationId xmlns:a16="http://schemas.microsoft.com/office/drawing/2014/main" xmlns="" id="{21DEF92E-8362-4832-87CE-58C12B0A0093}"/>
              </a:ext>
            </a:extLst>
          </p:cNvPr>
          <p:cNvSpPr/>
          <p:nvPr/>
        </p:nvSpPr>
        <p:spPr>
          <a:xfrm>
            <a:off x="9473023" y="953320"/>
            <a:ext cx="882101" cy="338554"/>
          </a:xfrm>
          <a:prstGeom prst="rect">
            <a:avLst/>
          </a:prstGeom>
        </p:spPr>
        <p:txBody>
          <a:bodyPr wrap="none">
            <a:spAutoFit/>
          </a:bodyPr>
          <a:lstStyle/>
          <a:p>
            <a:pPr lvl="0" algn="ctr">
              <a:spcBef>
                <a:spcPct val="0"/>
              </a:spcBef>
            </a:pPr>
            <a:r>
              <a:rPr lang="en-IN" sz="1600" b="1">
                <a:solidFill>
                  <a:schemeClr val="bg1"/>
                </a:solidFill>
                <a:ea typeface="+mj-ea"/>
                <a:cs typeface="Arial" panose="020B0604020202020204" pitchFamily="34" charset="0"/>
              </a:rPr>
              <a:t>Benefits</a:t>
            </a:r>
          </a:p>
        </p:txBody>
      </p:sp>
      <p:sp>
        <p:nvSpPr>
          <p:cNvPr id="69" name="Freeform 25">
            <a:extLst>
              <a:ext uri="{FF2B5EF4-FFF2-40B4-BE49-F238E27FC236}">
                <a16:creationId xmlns:a16="http://schemas.microsoft.com/office/drawing/2014/main" xmlns="" id="{385D4738-E844-426F-961A-9580A5A2F4B5}"/>
              </a:ext>
            </a:extLst>
          </p:cNvPr>
          <p:cNvSpPr>
            <a:spLocks noEditPoints="1"/>
          </p:cNvSpPr>
          <p:nvPr/>
        </p:nvSpPr>
        <p:spPr bwMode="auto">
          <a:xfrm>
            <a:off x="2422846" y="951253"/>
            <a:ext cx="340021" cy="369199"/>
          </a:xfrm>
          <a:custGeom>
            <a:avLst/>
            <a:gdLst>
              <a:gd name="T0" fmla="*/ 7958 w 14846"/>
              <a:gd name="T1" fmla="*/ 42 h 16120"/>
              <a:gd name="T2" fmla="*/ 8629 w 14846"/>
              <a:gd name="T3" fmla="*/ 221 h 16120"/>
              <a:gd name="T4" fmla="*/ 9241 w 14846"/>
              <a:gd name="T5" fmla="*/ 526 h 16120"/>
              <a:gd name="T6" fmla="*/ 9781 w 14846"/>
              <a:gd name="T7" fmla="*/ 943 h 16120"/>
              <a:gd name="T8" fmla="*/ 10233 w 14846"/>
              <a:gd name="T9" fmla="*/ 1459 h 16120"/>
              <a:gd name="T10" fmla="*/ 10585 w 14846"/>
              <a:gd name="T11" fmla="*/ 2057 h 16120"/>
              <a:gd name="T12" fmla="*/ 10819 w 14846"/>
              <a:gd name="T13" fmla="*/ 2724 h 16120"/>
              <a:gd name="T14" fmla="*/ 10925 w 14846"/>
              <a:gd name="T15" fmla="*/ 3445 h 16120"/>
              <a:gd name="T16" fmla="*/ 10890 w 14846"/>
              <a:gd name="T17" fmla="*/ 4184 h 16120"/>
              <a:gd name="T18" fmla="*/ 10718 w 14846"/>
              <a:gd name="T19" fmla="*/ 4880 h 16120"/>
              <a:gd name="T20" fmla="*/ 10422 w 14846"/>
              <a:gd name="T21" fmla="*/ 5515 h 16120"/>
              <a:gd name="T22" fmla="*/ 10019 w 14846"/>
              <a:gd name="T23" fmla="*/ 6073 h 16120"/>
              <a:gd name="T24" fmla="*/ 9521 w 14846"/>
              <a:gd name="T25" fmla="*/ 6542 h 16120"/>
              <a:gd name="T26" fmla="*/ 8943 w 14846"/>
              <a:gd name="T27" fmla="*/ 6905 h 16120"/>
              <a:gd name="T28" fmla="*/ 8299 w 14846"/>
              <a:gd name="T29" fmla="*/ 7149 h 16120"/>
              <a:gd name="T30" fmla="*/ 7604 w 14846"/>
              <a:gd name="T31" fmla="*/ 7258 h 16120"/>
              <a:gd name="T32" fmla="*/ 6889 w 14846"/>
              <a:gd name="T33" fmla="*/ 7221 h 16120"/>
              <a:gd name="T34" fmla="*/ 6217 w 14846"/>
              <a:gd name="T35" fmla="*/ 7042 h 16120"/>
              <a:gd name="T36" fmla="*/ 5605 w 14846"/>
              <a:gd name="T37" fmla="*/ 6737 h 16120"/>
              <a:gd name="T38" fmla="*/ 5065 w 14846"/>
              <a:gd name="T39" fmla="*/ 6320 h 16120"/>
              <a:gd name="T40" fmla="*/ 4613 w 14846"/>
              <a:gd name="T41" fmla="*/ 5804 h 16120"/>
              <a:gd name="T42" fmla="*/ 4261 w 14846"/>
              <a:gd name="T43" fmla="*/ 5206 h 16120"/>
              <a:gd name="T44" fmla="*/ 4027 w 14846"/>
              <a:gd name="T45" fmla="*/ 4539 h 16120"/>
              <a:gd name="T46" fmla="*/ 3921 w 14846"/>
              <a:gd name="T47" fmla="*/ 3818 h 16120"/>
              <a:gd name="T48" fmla="*/ 3956 w 14846"/>
              <a:gd name="T49" fmla="*/ 3079 h 16120"/>
              <a:gd name="T50" fmla="*/ 4128 w 14846"/>
              <a:gd name="T51" fmla="*/ 2383 h 16120"/>
              <a:gd name="T52" fmla="*/ 4424 w 14846"/>
              <a:gd name="T53" fmla="*/ 1748 h 16120"/>
              <a:gd name="T54" fmla="*/ 4827 w 14846"/>
              <a:gd name="T55" fmla="*/ 1190 h 16120"/>
              <a:gd name="T56" fmla="*/ 5325 w 14846"/>
              <a:gd name="T57" fmla="*/ 721 h 16120"/>
              <a:gd name="T58" fmla="*/ 5903 w 14846"/>
              <a:gd name="T59" fmla="*/ 358 h 16120"/>
              <a:gd name="T60" fmla="*/ 6547 w 14846"/>
              <a:gd name="T61" fmla="*/ 114 h 16120"/>
              <a:gd name="T62" fmla="*/ 7242 w 14846"/>
              <a:gd name="T63" fmla="*/ 5 h 16120"/>
              <a:gd name="T64" fmla="*/ 7618 w 14846"/>
              <a:gd name="T65" fmla="*/ 7785 h 16120"/>
              <a:gd name="T66" fmla="*/ 8004 w 14846"/>
              <a:gd name="T67" fmla="*/ 7805 h 16120"/>
              <a:gd name="T68" fmla="*/ 8384 w 14846"/>
              <a:gd name="T69" fmla="*/ 7845 h 16120"/>
              <a:gd name="T70" fmla="*/ 8759 w 14846"/>
              <a:gd name="T71" fmla="*/ 7906 h 16120"/>
              <a:gd name="T72" fmla="*/ 5903 w 14846"/>
              <a:gd name="T73" fmla="*/ 7943 h 16120"/>
              <a:gd name="T74" fmla="*/ 6274 w 14846"/>
              <a:gd name="T75" fmla="*/ 7874 h 16120"/>
              <a:gd name="T76" fmla="*/ 6652 w 14846"/>
              <a:gd name="T77" fmla="*/ 7823 h 16120"/>
              <a:gd name="T78" fmla="*/ 7035 w 14846"/>
              <a:gd name="T79" fmla="*/ 7792 h 16120"/>
              <a:gd name="T80" fmla="*/ 7424 w 14846"/>
              <a:gd name="T81" fmla="*/ 7782 h 16120"/>
              <a:gd name="T82" fmla="*/ 10573 w 14846"/>
              <a:gd name="T83" fmla="*/ 8506 h 16120"/>
              <a:gd name="T84" fmla="*/ 11562 w 14846"/>
              <a:gd name="T85" fmla="*/ 9087 h 16120"/>
              <a:gd name="T86" fmla="*/ 12448 w 14846"/>
              <a:gd name="T87" fmla="*/ 9811 h 16120"/>
              <a:gd name="T88" fmla="*/ 13218 w 14846"/>
              <a:gd name="T89" fmla="*/ 10664 h 16120"/>
              <a:gd name="T90" fmla="*/ 13856 w 14846"/>
              <a:gd name="T91" fmla="*/ 11632 h 16120"/>
              <a:gd name="T92" fmla="*/ 14349 w 14846"/>
              <a:gd name="T93" fmla="*/ 12697 h 16120"/>
              <a:gd name="T94" fmla="*/ 14681 w 14846"/>
              <a:gd name="T95" fmla="*/ 13845 h 16120"/>
              <a:gd name="T96" fmla="*/ 14836 w 14846"/>
              <a:gd name="T97" fmla="*/ 15061 h 16120"/>
              <a:gd name="T98" fmla="*/ 8534 w 14846"/>
              <a:gd name="T99" fmla="*/ 9409 h 16120"/>
              <a:gd name="T100" fmla="*/ 0 w 14846"/>
              <a:gd name="T101" fmla="*/ 15373 h 16120"/>
              <a:gd name="T102" fmla="*/ 110 w 14846"/>
              <a:gd name="T103" fmla="*/ 14143 h 16120"/>
              <a:gd name="T104" fmla="*/ 398 w 14846"/>
              <a:gd name="T105" fmla="*/ 12977 h 16120"/>
              <a:gd name="T106" fmla="*/ 852 w 14846"/>
              <a:gd name="T107" fmla="*/ 11889 h 16120"/>
              <a:gd name="T108" fmla="*/ 1455 w 14846"/>
              <a:gd name="T109" fmla="*/ 10896 h 16120"/>
              <a:gd name="T110" fmla="*/ 2194 w 14846"/>
              <a:gd name="T111" fmla="*/ 10013 h 16120"/>
              <a:gd name="T112" fmla="*/ 3052 w 14846"/>
              <a:gd name="T113" fmla="*/ 9255 h 16120"/>
              <a:gd name="T114" fmla="*/ 4017 w 14846"/>
              <a:gd name="T115" fmla="*/ 8637 h 16120"/>
              <a:gd name="T116" fmla="*/ 5071 w 14846"/>
              <a:gd name="T117" fmla="*/ 8176 h 16120"/>
              <a:gd name="T118" fmla="*/ 5864 w 14846"/>
              <a:gd name="T119" fmla="*/ 16120 h 1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846" h="16120">
                <a:moveTo>
                  <a:pt x="7424" y="0"/>
                </a:moveTo>
                <a:lnTo>
                  <a:pt x="7604" y="5"/>
                </a:lnTo>
                <a:lnTo>
                  <a:pt x="7781" y="19"/>
                </a:lnTo>
                <a:lnTo>
                  <a:pt x="7958" y="42"/>
                </a:lnTo>
                <a:lnTo>
                  <a:pt x="8130" y="74"/>
                </a:lnTo>
                <a:lnTo>
                  <a:pt x="8299" y="114"/>
                </a:lnTo>
                <a:lnTo>
                  <a:pt x="8465" y="163"/>
                </a:lnTo>
                <a:lnTo>
                  <a:pt x="8629" y="221"/>
                </a:lnTo>
                <a:lnTo>
                  <a:pt x="8788" y="285"/>
                </a:lnTo>
                <a:lnTo>
                  <a:pt x="8943" y="358"/>
                </a:lnTo>
                <a:lnTo>
                  <a:pt x="9094" y="438"/>
                </a:lnTo>
                <a:lnTo>
                  <a:pt x="9241" y="526"/>
                </a:lnTo>
                <a:lnTo>
                  <a:pt x="9383" y="621"/>
                </a:lnTo>
                <a:lnTo>
                  <a:pt x="9521" y="721"/>
                </a:lnTo>
                <a:lnTo>
                  <a:pt x="9653" y="829"/>
                </a:lnTo>
                <a:lnTo>
                  <a:pt x="9781" y="943"/>
                </a:lnTo>
                <a:lnTo>
                  <a:pt x="9902" y="1064"/>
                </a:lnTo>
                <a:lnTo>
                  <a:pt x="10019" y="1190"/>
                </a:lnTo>
                <a:lnTo>
                  <a:pt x="10129" y="1322"/>
                </a:lnTo>
                <a:lnTo>
                  <a:pt x="10233" y="1459"/>
                </a:lnTo>
                <a:lnTo>
                  <a:pt x="10331" y="1601"/>
                </a:lnTo>
                <a:lnTo>
                  <a:pt x="10422" y="1748"/>
                </a:lnTo>
                <a:lnTo>
                  <a:pt x="10507" y="1900"/>
                </a:lnTo>
                <a:lnTo>
                  <a:pt x="10585" y="2057"/>
                </a:lnTo>
                <a:lnTo>
                  <a:pt x="10654" y="2218"/>
                </a:lnTo>
                <a:lnTo>
                  <a:pt x="10718" y="2383"/>
                </a:lnTo>
                <a:lnTo>
                  <a:pt x="10772" y="2552"/>
                </a:lnTo>
                <a:lnTo>
                  <a:pt x="10819" y="2724"/>
                </a:lnTo>
                <a:lnTo>
                  <a:pt x="10859" y="2900"/>
                </a:lnTo>
                <a:lnTo>
                  <a:pt x="10890" y="3079"/>
                </a:lnTo>
                <a:lnTo>
                  <a:pt x="10912" y="3260"/>
                </a:lnTo>
                <a:lnTo>
                  <a:pt x="10925" y="3445"/>
                </a:lnTo>
                <a:lnTo>
                  <a:pt x="10930" y="3632"/>
                </a:lnTo>
                <a:lnTo>
                  <a:pt x="10925" y="3818"/>
                </a:lnTo>
                <a:lnTo>
                  <a:pt x="10912" y="4003"/>
                </a:lnTo>
                <a:lnTo>
                  <a:pt x="10890" y="4184"/>
                </a:lnTo>
                <a:lnTo>
                  <a:pt x="10859" y="4363"/>
                </a:lnTo>
                <a:lnTo>
                  <a:pt x="10819" y="4539"/>
                </a:lnTo>
                <a:lnTo>
                  <a:pt x="10772" y="4711"/>
                </a:lnTo>
                <a:lnTo>
                  <a:pt x="10718" y="4880"/>
                </a:lnTo>
                <a:lnTo>
                  <a:pt x="10654" y="5046"/>
                </a:lnTo>
                <a:lnTo>
                  <a:pt x="10585" y="5206"/>
                </a:lnTo>
                <a:lnTo>
                  <a:pt x="10507" y="5363"/>
                </a:lnTo>
                <a:lnTo>
                  <a:pt x="10422" y="5515"/>
                </a:lnTo>
                <a:lnTo>
                  <a:pt x="10331" y="5662"/>
                </a:lnTo>
                <a:lnTo>
                  <a:pt x="10233" y="5804"/>
                </a:lnTo>
                <a:lnTo>
                  <a:pt x="10129" y="5941"/>
                </a:lnTo>
                <a:lnTo>
                  <a:pt x="10019" y="6073"/>
                </a:lnTo>
                <a:lnTo>
                  <a:pt x="9902" y="6199"/>
                </a:lnTo>
                <a:lnTo>
                  <a:pt x="9781" y="6320"/>
                </a:lnTo>
                <a:lnTo>
                  <a:pt x="9653" y="6434"/>
                </a:lnTo>
                <a:lnTo>
                  <a:pt x="9521" y="6542"/>
                </a:lnTo>
                <a:lnTo>
                  <a:pt x="9383" y="6642"/>
                </a:lnTo>
                <a:lnTo>
                  <a:pt x="9241" y="6737"/>
                </a:lnTo>
                <a:lnTo>
                  <a:pt x="9094" y="6825"/>
                </a:lnTo>
                <a:lnTo>
                  <a:pt x="8943" y="6905"/>
                </a:lnTo>
                <a:lnTo>
                  <a:pt x="8788" y="6978"/>
                </a:lnTo>
                <a:lnTo>
                  <a:pt x="8629" y="7042"/>
                </a:lnTo>
                <a:lnTo>
                  <a:pt x="8465" y="7100"/>
                </a:lnTo>
                <a:lnTo>
                  <a:pt x="8299" y="7149"/>
                </a:lnTo>
                <a:lnTo>
                  <a:pt x="8130" y="7190"/>
                </a:lnTo>
                <a:lnTo>
                  <a:pt x="7958" y="7221"/>
                </a:lnTo>
                <a:lnTo>
                  <a:pt x="7781" y="7244"/>
                </a:lnTo>
                <a:lnTo>
                  <a:pt x="7604" y="7258"/>
                </a:lnTo>
                <a:lnTo>
                  <a:pt x="7424" y="7263"/>
                </a:lnTo>
                <a:lnTo>
                  <a:pt x="7242" y="7258"/>
                </a:lnTo>
                <a:lnTo>
                  <a:pt x="7065" y="7244"/>
                </a:lnTo>
                <a:lnTo>
                  <a:pt x="6889" y="7221"/>
                </a:lnTo>
                <a:lnTo>
                  <a:pt x="6716" y="7190"/>
                </a:lnTo>
                <a:lnTo>
                  <a:pt x="6547" y="7149"/>
                </a:lnTo>
                <a:lnTo>
                  <a:pt x="6381" y="7100"/>
                </a:lnTo>
                <a:lnTo>
                  <a:pt x="6217" y="7042"/>
                </a:lnTo>
                <a:lnTo>
                  <a:pt x="6058" y="6978"/>
                </a:lnTo>
                <a:lnTo>
                  <a:pt x="5903" y="6905"/>
                </a:lnTo>
                <a:lnTo>
                  <a:pt x="5752" y="6825"/>
                </a:lnTo>
                <a:lnTo>
                  <a:pt x="5605" y="6737"/>
                </a:lnTo>
                <a:lnTo>
                  <a:pt x="5463" y="6642"/>
                </a:lnTo>
                <a:lnTo>
                  <a:pt x="5325" y="6542"/>
                </a:lnTo>
                <a:lnTo>
                  <a:pt x="5193" y="6434"/>
                </a:lnTo>
                <a:lnTo>
                  <a:pt x="5065" y="6320"/>
                </a:lnTo>
                <a:lnTo>
                  <a:pt x="4944" y="6199"/>
                </a:lnTo>
                <a:lnTo>
                  <a:pt x="4827" y="6073"/>
                </a:lnTo>
                <a:lnTo>
                  <a:pt x="4717" y="5941"/>
                </a:lnTo>
                <a:lnTo>
                  <a:pt x="4613" y="5804"/>
                </a:lnTo>
                <a:lnTo>
                  <a:pt x="4515" y="5662"/>
                </a:lnTo>
                <a:lnTo>
                  <a:pt x="4424" y="5515"/>
                </a:lnTo>
                <a:lnTo>
                  <a:pt x="4339" y="5363"/>
                </a:lnTo>
                <a:lnTo>
                  <a:pt x="4261" y="5206"/>
                </a:lnTo>
                <a:lnTo>
                  <a:pt x="4192" y="5046"/>
                </a:lnTo>
                <a:lnTo>
                  <a:pt x="4128" y="4880"/>
                </a:lnTo>
                <a:lnTo>
                  <a:pt x="4074" y="4711"/>
                </a:lnTo>
                <a:lnTo>
                  <a:pt x="4027" y="4539"/>
                </a:lnTo>
                <a:lnTo>
                  <a:pt x="3987" y="4363"/>
                </a:lnTo>
                <a:lnTo>
                  <a:pt x="3956" y="4184"/>
                </a:lnTo>
                <a:lnTo>
                  <a:pt x="3934" y="4003"/>
                </a:lnTo>
                <a:lnTo>
                  <a:pt x="3921" y="3818"/>
                </a:lnTo>
                <a:lnTo>
                  <a:pt x="3916" y="3632"/>
                </a:lnTo>
                <a:lnTo>
                  <a:pt x="3921" y="3445"/>
                </a:lnTo>
                <a:lnTo>
                  <a:pt x="3934" y="3260"/>
                </a:lnTo>
                <a:lnTo>
                  <a:pt x="3956" y="3079"/>
                </a:lnTo>
                <a:lnTo>
                  <a:pt x="3987" y="2900"/>
                </a:lnTo>
                <a:lnTo>
                  <a:pt x="4027" y="2724"/>
                </a:lnTo>
                <a:lnTo>
                  <a:pt x="4074" y="2552"/>
                </a:lnTo>
                <a:lnTo>
                  <a:pt x="4128" y="2383"/>
                </a:lnTo>
                <a:lnTo>
                  <a:pt x="4192" y="2218"/>
                </a:lnTo>
                <a:lnTo>
                  <a:pt x="4261" y="2057"/>
                </a:lnTo>
                <a:lnTo>
                  <a:pt x="4339" y="1900"/>
                </a:lnTo>
                <a:lnTo>
                  <a:pt x="4424" y="1748"/>
                </a:lnTo>
                <a:lnTo>
                  <a:pt x="4515" y="1601"/>
                </a:lnTo>
                <a:lnTo>
                  <a:pt x="4613" y="1459"/>
                </a:lnTo>
                <a:lnTo>
                  <a:pt x="4717" y="1322"/>
                </a:lnTo>
                <a:lnTo>
                  <a:pt x="4827" y="1190"/>
                </a:lnTo>
                <a:lnTo>
                  <a:pt x="4944" y="1064"/>
                </a:lnTo>
                <a:lnTo>
                  <a:pt x="5065" y="943"/>
                </a:lnTo>
                <a:lnTo>
                  <a:pt x="5193" y="829"/>
                </a:lnTo>
                <a:lnTo>
                  <a:pt x="5325" y="721"/>
                </a:lnTo>
                <a:lnTo>
                  <a:pt x="5463" y="621"/>
                </a:lnTo>
                <a:lnTo>
                  <a:pt x="5605" y="526"/>
                </a:lnTo>
                <a:lnTo>
                  <a:pt x="5752" y="438"/>
                </a:lnTo>
                <a:lnTo>
                  <a:pt x="5903" y="358"/>
                </a:lnTo>
                <a:lnTo>
                  <a:pt x="6058" y="285"/>
                </a:lnTo>
                <a:lnTo>
                  <a:pt x="6217" y="221"/>
                </a:lnTo>
                <a:lnTo>
                  <a:pt x="6381" y="163"/>
                </a:lnTo>
                <a:lnTo>
                  <a:pt x="6547" y="114"/>
                </a:lnTo>
                <a:lnTo>
                  <a:pt x="6716" y="74"/>
                </a:lnTo>
                <a:lnTo>
                  <a:pt x="6889" y="42"/>
                </a:lnTo>
                <a:lnTo>
                  <a:pt x="7065" y="19"/>
                </a:lnTo>
                <a:lnTo>
                  <a:pt x="7242" y="5"/>
                </a:lnTo>
                <a:lnTo>
                  <a:pt x="7424" y="0"/>
                </a:lnTo>
                <a:close/>
                <a:moveTo>
                  <a:pt x="7424" y="7782"/>
                </a:moveTo>
                <a:lnTo>
                  <a:pt x="7520" y="7783"/>
                </a:lnTo>
                <a:lnTo>
                  <a:pt x="7618" y="7785"/>
                </a:lnTo>
                <a:lnTo>
                  <a:pt x="7715" y="7788"/>
                </a:lnTo>
                <a:lnTo>
                  <a:pt x="7811" y="7792"/>
                </a:lnTo>
                <a:lnTo>
                  <a:pt x="7907" y="7798"/>
                </a:lnTo>
                <a:lnTo>
                  <a:pt x="8004" y="7805"/>
                </a:lnTo>
                <a:lnTo>
                  <a:pt x="8100" y="7813"/>
                </a:lnTo>
                <a:lnTo>
                  <a:pt x="8194" y="7823"/>
                </a:lnTo>
                <a:lnTo>
                  <a:pt x="8289" y="7834"/>
                </a:lnTo>
                <a:lnTo>
                  <a:pt x="8384" y="7845"/>
                </a:lnTo>
                <a:lnTo>
                  <a:pt x="8479" y="7860"/>
                </a:lnTo>
                <a:lnTo>
                  <a:pt x="8572" y="7874"/>
                </a:lnTo>
                <a:lnTo>
                  <a:pt x="8665" y="7890"/>
                </a:lnTo>
                <a:lnTo>
                  <a:pt x="8759" y="7906"/>
                </a:lnTo>
                <a:lnTo>
                  <a:pt x="8851" y="7924"/>
                </a:lnTo>
                <a:lnTo>
                  <a:pt x="8943" y="7943"/>
                </a:lnTo>
                <a:lnTo>
                  <a:pt x="7424" y="8969"/>
                </a:lnTo>
                <a:lnTo>
                  <a:pt x="5903" y="7943"/>
                </a:lnTo>
                <a:lnTo>
                  <a:pt x="5995" y="7924"/>
                </a:lnTo>
                <a:lnTo>
                  <a:pt x="6087" y="7906"/>
                </a:lnTo>
                <a:lnTo>
                  <a:pt x="6181" y="7890"/>
                </a:lnTo>
                <a:lnTo>
                  <a:pt x="6274" y="7874"/>
                </a:lnTo>
                <a:lnTo>
                  <a:pt x="6367" y="7860"/>
                </a:lnTo>
                <a:lnTo>
                  <a:pt x="6462" y="7845"/>
                </a:lnTo>
                <a:lnTo>
                  <a:pt x="6557" y="7834"/>
                </a:lnTo>
                <a:lnTo>
                  <a:pt x="6652" y="7823"/>
                </a:lnTo>
                <a:lnTo>
                  <a:pt x="6746" y="7813"/>
                </a:lnTo>
                <a:lnTo>
                  <a:pt x="6842" y="7805"/>
                </a:lnTo>
                <a:lnTo>
                  <a:pt x="6939" y="7798"/>
                </a:lnTo>
                <a:lnTo>
                  <a:pt x="7035" y="7792"/>
                </a:lnTo>
                <a:lnTo>
                  <a:pt x="7131" y="7788"/>
                </a:lnTo>
                <a:lnTo>
                  <a:pt x="7228" y="7785"/>
                </a:lnTo>
                <a:lnTo>
                  <a:pt x="7326" y="7783"/>
                </a:lnTo>
                <a:lnTo>
                  <a:pt x="7424" y="7782"/>
                </a:lnTo>
                <a:close/>
                <a:moveTo>
                  <a:pt x="9775" y="8176"/>
                </a:moveTo>
                <a:lnTo>
                  <a:pt x="10046" y="8276"/>
                </a:lnTo>
                <a:lnTo>
                  <a:pt x="10312" y="8386"/>
                </a:lnTo>
                <a:lnTo>
                  <a:pt x="10573" y="8506"/>
                </a:lnTo>
                <a:lnTo>
                  <a:pt x="10829" y="8637"/>
                </a:lnTo>
                <a:lnTo>
                  <a:pt x="11079" y="8777"/>
                </a:lnTo>
                <a:lnTo>
                  <a:pt x="11324" y="8927"/>
                </a:lnTo>
                <a:lnTo>
                  <a:pt x="11562" y="9087"/>
                </a:lnTo>
                <a:lnTo>
                  <a:pt x="11794" y="9255"/>
                </a:lnTo>
                <a:lnTo>
                  <a:pt x="12018" y="9432"/>
                </a:lnTo>
                <a:lnTo>
                  <a:pt x="12237" y="9618"/>
                </a:lnTo>
                <a:lnTo>
                  <a:pt x="12448" y="9811"/>
                </a:lnTo>
                <a:lnTo>
                  <a:pt x="12652" y="10013"/>
                </a:lnTo>
                <a:lnTo>
                  <a:pt x="12849" y="10222"/>
                </a:lnTo>
                <a:lnTo>
                  <a:pt x="13037" y="10440"/>
                </a:lnTo>
                <a:lnTo>
                  <a:pt x="13218" y="10664"/>
                </a:lnTo>
                <a:lnTo>
                  <a:pt x="13391" y="10896"/>
                </a:lnTo>
                <a:lnTo>
                  <a:pt x="13554" y="11135"/>
                </a:lnTo>
                <a:lnTo>
                  <a:pt x="13710" y="11380"/>
                </a:lnTo>
                <a:lnTo>
                  <a:pt x="13856" y="11632"/>
                </a:lnTo>
                <a:lnTo>
                  <a:pt x="13994" y="11889"/>
                </a:lnTo>
                <a:lnTo>
                  <a:pt x="14121" y="12152"/>
                </a:lnTo>
                <a:lnTo>
                  <a:pt x="14240" y="12421"/>
                </a:lnTo>
                <a:lnTo>
                  <a:pt x="14349" y="12697"/>
                </a:lnTo>
                <a:lnTo>
                  <a:pt x="14447" y="12977"/>
                </a:lnTo>
                <a:lnTo>
                  <a:pt x="14536" y="13262"/>
                </a:lnTo>
                <a:lnTo>
                  <a:pt x="14613" y="13551"/>
                </a:lnTo>
                <a:lnTo>
                  <a:pt x="14681" y="13845"/>
                </a:lnTo>
                <a:lnTo>
                  <a:pt x="14736" y="14143"/>
                </a:lnTo>
                <a:lnTo>
                  <a:pt x="14782" y="14446"/>
                </a:lnTo>
                <a:lnTo>
                  <a:pt x="14815" y="14751"/>
                </a:lnTo>
                <a:lnTo>
                  <a:pt x="14836" y="15061"/>
                </a:lnTo>
                <a:lnTo>
                  <a:pt x="14846" y="15373"/>
                </a:lnTo>
                <a:lnTo>
                  <a:pt x="8982" y="16120"/>
                </a:lnTo>
                <a:lnTo>
                  <a:pt x="7967" y="10635"/>
                </a:lnTo>
                <a:lnTo>
                  <a:pt x="8534" y="9409"/>
                </a:lnTo>
                <a:lnTo>
                  <a:pt x="10881" y="10588"/>
                </a:lnTo>
                <a:lnTo>
                  <a:pt x="9775" y="8176"/>
                </a:lnTo>
                <a:close/>
                <a:moveTo>
                  <a:pt x="5864" y="16120"/>
                </a:moveTo>
                <a:lnTo>
                  <a:pt x="0" y="15373"/>
                </a:lnTo>
                <a:lnTo>
                  <a:pt x="10" y="15061"/>
                </a:lnTo>
                <a:lnTo>
                  <a:pt x="31" y="14751"/>
                </a:lnTo>
                <a:lnTo>
                  <a:pt x="64" y="14446"/>
                </a:lnTo>
                <a:lnTo>
                  <a:pt x="110" y="14143"/>
                </a:lnTo>
                <a:lnTo>
                  <a:pt x="165" y="13845"/>
                </a:lnTo>
                <a:lnTo>
                  <a:pt x="233" y="13551"/>
                </a:lnTo>
                <a:lnTo>
                  <a:pt x="310" y="13262"/>
                </a:lnTo>
                <a:lnTo>
                  <a:pt x="398" y="12977"/>
                </a:lnTo>
                <a:lnTo>
                  <a:pt x="497" y="12697"/>
                </a:lnTo>
                <a:lnTo>
                  <a:pt x="606" y="12421"/>
                </a:lnTo>
                <a:lnTo>
                  <a:pt x="725" y="12152"/>
                </a:lnTo>
                <a:lnTo>
                  <a:pt x="852" y="11889"/>
                </a:lnTo>
                <a:lnTo>
                  <a:pt x="990" y="11632"/>
                </a:lnTo>
                <a:lnTo>
                  <a:pt x="1136" y="11380"/>
                </a:lnTo>
                <a:lnTo>
                  <a:pt x="1292" y="11135"/>
                </a:lnTo>
                <a:lnTo>
                  <a:pt x="1455" y="10896"/>
                </a:lnTo>
                <a:lnTo>
                  <a:pt x="1628" y="10664"/>
                </a:lnTo>
                <a:lnTo>
                  <a:pt x="1809" y="10440"/>
                </a:lnTo>
                <a:lnTo>
                  <a:pt x="1997" y="10222"/>
                </a:lnTo>
                <a:lnTo>
                  <a:pt x="2194" y="10013"/>
                </a:lnTo>
                <a:lnTo>
                  <a:pt x="2398" y="9811"/>
                </a:lnTo>
                <a:lnTo>
                  <a:pt x="2609" y="9618"/>
                </a:lnTo>
                <a:lnTo>
                  <a:pt x="2828" y="9431"/>
                </a:lnTo>
                <a:lnTo>
                  <a:pt x="3052" y="9255"/>
                </a:lnTo>
                <a:lnTo>
                  <a:pt x="3284" y="9087"/>
                </a:lnTo>
                <a:lnTo>
                  <a:pt x="3522" y="8927"/>
                </a:lnTo>
                <a:lnTo>
                  <a:pt x="3767" y="8777"/>
                </a:lnTo>
                <a:lnTo>
                  <a:pt x="4017" y="8637"/>
                </a:lnTo>
                <a:lnTo>
                  <a:pt x="4273" y="8506"/>
                </a:lnTo>
                <a:lnTo>
                  <a:pt x="4534" y="8386"/>
                </a:lnTo>
                <a:lnTo>
                  <a:pt x="4800" y="8276"/>
                </a:lnTo>
                <a:lnTo>
                  <a:pt x="5071" y="8176"/>
                </a:lnTo>
                <a:lnTo>
                  <a:pt x="3965" y="10588"/>
                </a:lnTo>
                <a:lnTo>
                  <a:pt x="6312" y="9409"/>
                </a:lnTo>
                <a:lnTo>
                  <a:pt x="6879" y="10635"/>
                </a:lnTo>
                <a:lnTo>
                  <a:pt x="5864" y="1612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cs typeface="Arial" panose="020B0604020202020204" pitchFamily="34" charset="0"/>
            </a:endParaRPr>
          </a:p>
        </p:txBody>
      </p:sp>
      <p:grpSp>
        <p:nvGrpSpPr>
          <p:cNvPr id="70" name="Group 4">
            <a:extLst>
              <a:ext uri="{FF2B5EF4-FFF2-40B4-BE49-F238E27FC236}">
                <a16:creationId xmlns:a16="http://schemas.microsoft.com/office/drawing/2014/main" xmlns="" id="{BB29DF0D-6C95-457E-AE3E-CB715A965588}"/>
              </a:ext>
            </a:extLst>
          </p:cNvPr>
          <p:cNvGrpSpPr>
            <a:grpSpLocks noChangeAspect="1"/>
          </p:cNvGrpSpPr>
          <p:nvPr/>
        </p:nvGrpSpPr>
        <p:grpSpPr bwMode="auto">
          <a:xfrm>
            <a:off x="8264017" y="938338"/>
            <a:ext cx="276687" cy="397276"/>
            <a:chOff x="379" y="831"/>
            <a:chExt cx="670" cy="962"/>
          </a:xfrm>
          <a:solidFill>
            <a:schemeClr val="bg1"/>
          </a:solidFill>
        </p:grpSpPr>
        <p:sp>
          <p:nvSpPr>
            <p:cNvPr id="71" name="Freeform 5">
              <a:extLst>
                <a:ext uri="{FF2B5EF4-FFF2-40B4-BE49-F238E27FC236}">
                  <a16:creationId xmlns:a16="http://schemas.microsoft.com/office/drawing/2014/main" xmlns="" id="{23D9B0B9-8EA6-4BB5-B12C-ECA32286B189}"/>
                </a:ext>
              </a:extLst>
            </p:cNvPr>
            <p:cNvSpPr>
              <a:spLocks/>
            </p:cNvSpPr>
            <p:nvPr/>
          </p:nvSpPr>
          <p:spPr bwMode="auto">
            <a:xfrm>
              <a:off x="655" y="1233"/>
              <a:ext cx="131" cy="186"/>
            </a:xfrm>
            <a:custGeom>
              <a:avLst/>
              <a:gdLst/>
              <a:ahLst/>
              <a:cxnLst>
                <a:cxn ang="0">
                  <a:pos x="2221" y="2568"/>
                </a:cxn>
                <a:cxn ang="0">
                  <a:pos x="2215" y="2605"/>
                </a:cxn>
                <a:cxn ang="0">
                  <a:pos x="2203" y="2641"/>
                </a:cxn>
                <a:cxn ang="0">
                  <a:pos x="2187" y="2674"/>
                </a:cxn>
                <a:cxn ang="0">
                  <a:pos x="2165" y="2703"/>
                </a:cxn>
                <a:cxn ang="0">
                  <a:pos x="2140" y="2730"/>
                </a:cxn>
                <a:cxn ang="0">
                  <a:pos x="2111" y="2752"/>
                </a:cxn>
                <a:cxn ang="0">
                  <a:pos x="2079" y="2771"/>
                </a:cxn>
                <a:cxn ang="0">
                  <a:pos x="2045" y="2785"/>
                </a:cxn>
                <a:cxn ang="0">
                  <a:pos x="2008" y="2793"/>
                </a:cxn>
                <a:cxn ang="0">
                  <a:pos x="1969" y="2796"/>
                </a:cxn>
                <a:cxn ang="0">
                  <a:pos x="1854" y="3039"/>
                </a:cxn>
                <a:cxn ang="0">
                  <a:pos x="1842" y="3079"/>
                </a:cxn>
                <a:cxn ang="0">
                  <a:pos x="1821" y="3115"/>
                </a:cxn>
                <a:cxn ang="0">
                  <a:pos x="1790" y="3143"/>
                </a:cxn>
                <a:cxn ang="0">
                  <a:pos x="1753" y="3161"/>
                </a:cxn>
                <a:cxn ang="0">
                  <a:pos x="1710" y="3167"/>
                </a:cxn>
                <a:cxn ang="0">
                  <a:pos x="529" y="3164"/>
                </a:cxn>
                <a:cxn ang="0">
                  <a:pos x="489" y="3150"/>
                </a:cxn>
                <a:cxn ang="0">
                  <a:pos x="456" y="3125"/>
                </a:cxn>
                <a:cxn ang="0">
                  <a:pos x="431" y="3092"/>
                </a:cxn>
                <a:cxn ang="0">
                  <a:pos x="417" y="3053"/>
                </a:cxn>
                <a:cxn ang="0">
                  <a:pos x="414" y="2796"/>
                </a:cxn>
                <a:cxn ang="0">
                  <a:pos x="229" y="2795"/>
                </a:cxn>
                <a:cxn ang="0">
                  <a:pos x="191" y="2788"/>
                </a:cxn>
                <a:cxn ang="0">
                  <a:pos x="156" y="2776"/>
                </a:cxn>
                <a:cxn ang="0">
                  <a:pos x="123" y="2760"/>
                </a:cxn>
                <a:cxn ang="0">
                  <a:pos x="93" y="2738"/>
                </a:cxn>
                <a:cxn ang="0">
                  <a:pos x="67" y="2713"/>
                </a:cxn>
                <a:cxn ang="0">
                  <a:pos x="44" y="2684"/>
                </a:cxn>
                <a:cxn ang="0">
                  <a:pos x="26" y="2652"/>
                </a:cxn>
                <a:cxn ang="0">
                  <a:pos x="12" y="2617"/>
                </a:cxn>
                <a:cxn ang="0">
                  <a:pos x="3" y="2581"/>
                </a:cxn>
                <a:cxn ang="0">
                  <a:pos x="0" y="2542"/>
                </a:cxn>
                <a:cxn ang="0">
                  <a:pos x="2" y="228"/>
                </a:cxn>
                <a:cxn ang="0">
                  <a:pos x="8" y="191"/>
                </a:cxn>
                <a:cxn ang="0">
                  <a:pos x="21" y="155"/>
                </a:cxn>
                <a:cxn ang="0">
                  <a:pos x="37" y="122"/>
                </a:cxn>
                <a:cxn ang="0">
                  <a:pos x="59" y="93"/>
                </a:cxn>
                <a:cxn ang="0">
                  <a:pos x="84" y="66"/>
                </a:cxn>
                <a:cxn ang="0">
                  <a:pos x="113" y="43"/>
                </a:cxn>
                <a:cxn ang="0">
                  <a:pos x="144" y="24"/>
                </a:cxn>
                <a:cxn ang="0">
                  <a:pos x="179" y="11"/>
                </a:cxn>
                <a:cxn ang="0">
                  <a:pos x="216" y="3"/>
                </a:cxn>
                <a:cxn ang="0">
                  <a:pos x="255" y="0"/>
                </a:cxn>
                <a:cxn ang="0">
                  <a:pos x="1995" y="1"/>
                </a:cxn>
                <a:cxn ang="0">
                  <a:pos x="2032" y="8"/>
                </a:cxn>
                <a:cxn ang="0">
                  <a:pos x="2068" y="19"/>
                </a:cxn>
                <a:cxn ang="0">
                  <a:pos x="2101" y="37"/>
                </a:cxn>
                <a:cxn ang="0">
                  <a:pos x="2130" y="58"/>
                </a:cxn>
                <a:cxn ang="0">
                  <a:pos x="2157" y="83"/>
                </a:cxn>
                <a:cxn ang="0">
                  <a:pos x="2179" y="112"/>
                </a:cxn>
                <a:cxn ang="0">
                  <a:pos x="2198" y="144"/>
                </a:cxn>
                <a:cxn ang="0">
                  <a:pos x="2212" y="179"/>
                </a:cxn>
                <a:cxn ang="0">
                  <a:pos x="2220" y="215"/>
                </a:cxn>
                <a:cxn ang="0">
                  <a:pos x="2223" y="254"/>
                </a:cxn>
              </a:cxnLst>
              <a:rect l="0" t="0" r="r" b="b"/>
              <a:pathLst>
                <a:path w="2223" h="3167">
                  <a:moveTo>
                    <a:pt x="2223" y="2542"/>
                  </a:moveTo>
                  <a:lnTo>
                    <a:pt x="2222" y="2555"/>
                  </a:lnTo>
                  <a:lnTo>
                    <a:pt x="2221" y="2568"/>
                  </a:lnTo>
                  <a:lnTo>
                    <a:pt x="2220" y="2581"/>
                  </a:lnTo>
                  <a:lnTo>
                    <a:pt x="2218" y="2593"/>
                  </a:lnTo>
                  <a:lnTo>
                    <a:pt x="2215" y="2605"/>
                  </a:lnTo>
                  <a:lnTo>
                    <a:pt x="2212" y="2617"/>
                  </a:lnTo>
                  <a:lnTo>
                    <a:pt x="2208" y="2630"/>
                  </a:lnTo>
                  <a:lnTo>
                    <a:pt x="2203" y="2641"/>
                  </a:lnTo>
                  <a:lnTo>
                    <a:pt x="2198" y="2652"/>
                  </a:lnTo>
                  <a:lnTo>
                    <a:pt x="2193" y="2663"/>
                  </a:lnTo>
                  <a:lnTo>
                    <a:pt x="2187" y="2674"/>
                  </a:lnTo>
                  <a:lnTo>
                    <a:pt x="2179" y="2684"/>
                  </a:lnTo>
                  <a:lnTo>
                    <a:pt x="2172" y="2694"/>
                  </a:lnTo>
                  <a:lnTo>
                    <a:pt x="2165" y="2703"/>
                  </a:lnTo>
                  <a:lnTo>
                    <a:pt x="2157" y="2713"/>
                  </a:lnTo>
                  <a:lnTo>
                    <a:pt x="2149" y="2722"/>
                  </a:lnTo>
                  <a:lnTo>
                    <a:pt x="2140" y="2730"/>
                  </a:lnTo>
                  <a:lnTo>
                    <a:pt x="2130" y="2738"/>
                  </a:lnTo>
                  <a:lnTo>
                    <a:pt x="2121" y="2746"/>
                  </a:lnTo>
                  <a:lnTo>
                    <a:pt x="2111" y="2752"/>
                  </a:lnTo>
                  <a:lnTo>
                    <a:pt x="2101" y="2760"/>
                  </a:lnTo>
                  <a:lnTo>
                    <a:pt x="2091" y="2766"/>
                  </a:lnTo>
                  <a:lnTo>
                    <a:pt x="2079" y="2771"/>
                  </a:lnTo>
                  <a:lnTo>
                    <a:pt x="2068" y="2776"/>
                  </a:lnTo>
                  <a:lnTo>
                    <a:pt x="2057" y="2781"/>
                  </a:lnTo>
                  <a:lnTo>
                    <a:pt x="2045" y="2785"/>
                  </a:lnTo>
                  <a:lnTo>
                    <a:pt x="2032" y="2788"/>
                  </a:lnTo>
                  <a:lnTo>
                    <a:pt x="2020" y="2791"/>
                  </a:lnTo>
                  <a:lnTo>
                    <a:pt x="2008" y="2793"/>
                  </a:lnTo>
                  <a:lnTo>
                    <a:pt x="1995" y="2795"/>
                  </a:lnTo>
                  <a:lnTo>
                    <a:pt x="1982" y="2796"/>
                  </a:lnTo>
                  <a:lnTo>
                    <a:pt x="1969" y="2796"/>
                  </a:lnTo>
                  <a:lnTo>
                    <a:pt x="1854" y="2796"/>
                  </a:lnTo>
                  <a:lnTo>
                    <a:pt x="1854" y="3023"/>
                  </a:lnTo>
                  <a:lnTo>
                    <a:pt x="1854" y="3039"/>
                  </a:lnTo>
                  <a:lnTo>
                    <a:pt x="1852" y="3053"/>
                  </a:lnTo>
                  <a:lnTo>
                    <a:pt x="1848" y="3066"/>
                  </a:lnTo>
                  <a:lnTo>
                    <a:pt x="1842" y="3079"/>
                  </a:lnTo>
                  <a:lnTo>
                    <a:pt x="1836" y="3092"/>
                  </a:lnTo>
                  <a:lnTo>
                    <a:pt x="1829" y="3104"/>
                  </a:lnTo>
                  <a:lnTo>
                    <a:pt x="1821" y="3115"/>
                  </a:lnTo>
                  <a:lnTo>
                    <a:pt x="1812" y="3125"/>
                  </a:lnTo>
                  <a:lnTo>
                    <a:pt x="1802" y="3135"/>
                  </a:lnTo>
                  <a:lnTo>
                    <a:pt x="1790" y="3143"/>
                  </a:lnTo>
                  <a:lnTo>
                    <a:pt x="1779" y="3150"/>
                  </a:lnTo>
                  <a:lnTo>
                    <a:pt x="1766" y="3156"/>
                  </a:lnTo>
                  <a:lnTo>
                    <a:pt x="1753" y="3161"/>
                  </a:lnTo>
                  <a:lnTo>
                    <a:pt x="1739" y="3164"/>
                  </a:lnTo>
                  <a:lnTo>
                    <a:pt x="1725" y="3166"/>
                  </a:lnTo>
                  <a:lnTo>
                    <a:pt x="1710" y="3167"/>
                  </a:lnTo>
                  <a:lnTo>
                    <a:pt x="558" y="3167"/>
                  </a:lnTo>
                  <a:lnTo>
                    <a:pt x="544" y="3166"/>
                  </a:lnTo>
                  <a:lnTo>
                    <a:pt x="529" y="3164"/>
                  </a:lnTo>
                  <a:lnTo>
                    <a:pt x="515" y="3161"/>
                  </a:lnTo>
                  <a:lnTo>
                    <a:pt x="502" y="3156"/>
                  </a:lnTo>
                  <a:lnTo>
                    <a:pt x="489" y="3150"/>
                  </a:lnTo>
                  <a:lnTo>
                    <a:pt x="477" y="3143"/>
                  </a:lnTo>
                  <a:lnTo>
                    <a:pt x="466" y="3135"/>
                  </a:lnTo>
                  <a:lnTo>
                    <a:pt x="456" y="3125"/>
                  </a:lnTo>
                  <a:lnTo>
                    <a:pt x="447" y="3115"/>
                  </a:lnTo>
                  <a:lnTo>
                    <a:pt x="438" y="3104"/>
                  </a:lnTo>
                  <a:lnTo>
                    <a:pt x="431" y="3092"/>
                  </a:lnTo>
                  <a:lnTo>
                    <a:pt x="425" y="3079"/>
                  </a:lnTo>
                  <a:lnTo>
                    <a:pt x="421" y="3066"/>
                  </a:lnTo>
                  <a:lnTo>
                    <a:pt x="417" y="3053"/>
                  </a:lnTo>
                  <a:lnTo>
                    <a:pt x="415" y="3039"/>
                  </a:lnTo>
                  <a:lnTo>
                    <a:pt x="414" y="3023"/>
                  </a:lnTo>
                  <a:lnTo>
                    <a:pt x="414" y="2796"/>
                  </a:lnTo>
                  <a:lnTo>
                    <a:pt x="255" y="2796"/>
                  </a:lnTo>
                  <a:lnTo>
                    <a:pt x="241" y="2796"/>
                  </a:lnTo>
                  <a:lnTo>
                    <a:pt x="229" y="2795"/>
                  </a:lnTo>
                  <a:lnTo>
                    <a:pt x="216" y="2793"/>
                  </a:lnTo>
                  <a:lnTo>
                    <a:pt x="204" y="2791"/>
                  </a:lnTo>
                  <a:lnTo>
                    <a:pt x="191" y="2788"/>
                  </a:lnTo>
                  <a:lnTo>
                    <a:pt x="179" y="2785"/>
                  </a:lnTo>
                  <a:lnTo>
                    <a:pt x="168" y="2781"/>
                  </a:lnTo>
                  <a:lnTo>
                    <a:pt x="156" y="2776"/>
                  </a:lnTo>
                  <a:lnTo>
                    <a:pt x="144" y="2771"/>
                  </a:lnTo>
                  <a:lnTo>
                    <a:pt x="133" y="2766"/>
                  </a:lnTo>
                  <a:lnTo>
                    <a:pt x="123" y="2760"/>
                  </a:lnTo>
                  <a:lnTo>
                    <a:pt x="113" y="2752"/>
                  </a:lnTo>
                  <a:lnTo>
                    <a:pt x="102" y="2746"/>
                  </a:lnTo>
                  <a:lnTo>
                    <a:pt x="93" y="2738"/>
                  </a:lnTo>
                  <a:lnTo>
                    <a:pt x="84" y="2730"/>
                  </a:lnTo>
                  <a:lnTo>
                    <a:pt x="75" y="2722"/>
                  </a:lnTo>
                  <a:lnTo>
                    <a:pt x="67" y="2713"/>
                  </a:lnTo>
                  <a:lnTo>
                    <a:pt x="59" y="2703"/>
                  </a:lnTo>
                  <a:lnTo>
                    <a:pt x="51" y="2694"/>
                  </a:lnTo>
                  <a:lnTo>
                    <a:pt x="44" y="2684"/>
                  </a:lnTo>
                  <a:lnTo>
                    <a:pt x="37" y="2674"/>
                  </a:lnTo>
                  <a:lnTo>
                    <a:pt x="31" y="2663"/>
                  </a:lnTo>
                  <a:lnTo>
                    <a:pt x="26" y="2652"/>
                  </a:lnTo>
                  <a:lnTo>
                    <a:pt x="21" y="2641"/>
                  </a:lnTo>
                  <a:lnTo>
                    <a:pt x="16" y="2630"/>
                  </a:lnTo>
                  <a:lnTo>
                    <a:pt x="12" y="2617"/>
                  </a:lnTo>
                  <a:lnTo>
                    <a:pt x="8" y="2605"/>
                  </a:lnTo>
                  <a:lnTo>
                    <a:pt x="5" y="2593"/>
                  </a:lnTo>
                  <a:lnTo>
                    <a:pt x="3" y="2581"/>
                  </a:lnTo>
                  <a:lnTo>
                    <a:pt x="2" y="2568"/>
                  </a:lnTo>
                  <a:lnTo>
                    <a:pt x="1" y="2555"/>
                  </a:lnTo>
                  <a:lnTo>
                    <a:pt x="0" y="2542"/>
                  </a:lnTo>
                  <a:lnTo>
                    <a:pt x="0" y="254"/>
                  </a:lnTo>
                  <a:lnTo>
                    <a:pt x="1" y="241"/>
                  </a:lnTo>
                  <a:lnTo>
                    <a:pt x="2" y="228"/>
                  </a:lnTo>
                  <a:lnTo>
                    <a:pt x="3" y="215"/>
                  </a:lnTo>
                  <a:lnTo>
                    <a:pt x="5" y="203"/>
                  </a:lnTo>
                  <a:lnTo>
                    <a:pt x="8" y="191"/>
                  </a:lnTo>
                  <a:lnTo>
                    <a:pt x="12" y="179"/>
                  </a:lnTo>
                  <a:lnTo>
                    <a:pt x="16" y="166"/>
                  </a:lnTo>
                  <a:lnTo>
                    <a:pt x="21" y="155"/>
                  </a:lnTo>
                  <a:lnTo>
                    <a:pt x="26" y="144"/>
                  </a:lnTo>
                  <a:lnTo>
                    <a:pt x="31" y="133"/>
                  </a:lnTo>
                  <a:lnTo>
                    <a:pt x="37" y="122"/>
                  </a:lnTo>
                  <a:lnTo>
                    <a:pt x="44" y="112"/>
                  </a:lnTo>
                  <a:lnTo>
                    <a:pt x="51" y="102"/>
                  </a:lnTo>
                  <a:lnTo>
                    <a:pt x="59" y="93"/>
                  </a:lnTo>
                  <a:lnTo>
                    <a:pt x="67" y="83"/>
                  </a:lnTo>
                  <a:lnTo>
                    <a:pt x="75" y="74"/>
                  </a:lnTo>
                  <a:lnTo>
                    <a:pt x="84" y="66"/>
                  </a:lnTo>
                  <a:lnTo>
                    <a:pt x="93" y="58"/>
                  </a:lnTo>
                  <a:lnTo>
                    <a:pt x="102" y="50"/>
                  </a:lnTo>
                  <a:lnTo>
                    <a:pt x="113" y="43"/>
                  </a:lnTo>
                  <a:lnTo>
                    <a:pt x="123" y="37"/>
                  </a:lnTo>
                  <a:lnTo>
                    <a:pt x="133" y="30"/>
                  </a:lnTo>
                  <a:lnTo>
                    <a:pt x="144" y="24"/>
                  </a:lnTo>
                  <a:lnTo>
                    <a:pt x="156" y="19"/>
                  </a:lnTo>
                  <a:lnTo>
                    <a:pt x="168" y="15"/>
                  </a:lnTo>
                  <a:lnTo>
                    <a:pt x="179" y="11"/>
                  </a:lnTo>
                  <a:lnTo>
                    <a:pt x="191" y="8"/>
                  </a:lnTo>
                  <a:lnTo>
                    <a:pt x="204" y="5"/>
                  </a:lnTo>
                  <a:lnTo>
                    <a:pt x="216" y="3"/>
                  </a:lnTo>
                  <a:lnTo>
                    <a:pt x="229" y="1"/>
                  </a:lnTo>
                  <a:lnTo>
                    <a:pt x="241" y="0"/>
                  </a:lnTo>
                  <a:lnTo>
                    <a:pt x="255" y="0"/>
                  </a:lnTo>
                  <a:lnTo>
                    <a:pt x="1969" y="0"/>
                  </a:lnTo>
                  <a:lnTo>
                    <a:pt x="1982" y="0"/>
                  </a:lnTo>
                  <a:lnTo>
                    <a:pt x="1995" y="1"/>
                  </a:lnTo>
                  <a:lnTo>
                    <a:pt x="2008" y="3"/>
                  </a:lnTo>
                  <a:lnTo>
                    <a:pt x="2020" y="5"/>
                  </a:lnTo>
                  <a:lnTo>
                    <a:pt x="2032" y="8"/>
                  </a:lnTo>
                  <a:lnTo>
                    <a:pt x="2045" y="11"/>
                  </a:lnTo>
                  <a:lnTo>
                    <a:pt x="2057" y="15"/>
                  </a:lnTo>
                  <a:lnTo>
                    <a:pt x="2068" y="19"/>
                  </a:lnTo>
                  <a:lnTo>
                    <a:pt x="2079" y="24"/>
                  </a:lnTo>
                  <a:lnTo>
                    <a:pt x="2091" y="30"/>
                  </a:lnTo>
                  <a:lnTo>
                    <a:pt x="2101" y="37"/>
                  </a:lnTo>
                  <a:lnTo>
                    <a:pt x="2111" y="43"/>
                  </a:lnTo>
                  <a:lnTo>
                    <a:pt x="2121" y="50"/>
                  </a:lnTo>
                  <a:lnTo>
                    <a:pt x="2130" y="58"/>
                  </a:lnTo>
                  <a:lnTo>
                    <a:pt x="2140" y="66"/>
                  </a:lnTo>
                  <a:lnTo>
                    <a:pt x="2149" y="74"/>
                  </a:lnTo>
                  <a:lnTo>
                    <a:pt x="2157" y="83"/>
                  </a:lnTo>
                  <a:lnTo>
                    <a:pt x="2165" y="93"/>
                  </a:lnTo>
                  <a:lnTo>
                    <a:pt x="2172" y="102"/>
                  </a:lnTo>
                  <a:lnTo>
                    <a:pt x="2179" y="112"/>
                  </a:lnTo>
                  <a:lnTo>
                    <a:pt x="2187" y="122"/>
                  </a:lnTo>
                  <a:lnTo>
                    <a:pt x="2193" y="133"/>
                  </a:lnTo>
                  <a:lnTo>
                    <a:pt x="2198" y="144"/>
                  </a:lnTo>
                  <a:lnTo>
                    <a:pt x="2203" y="155"/>
                  </a:lnTo>
                  <a:lnTo>
                    <a:pt x="2208" y="166"/>
                  </a:lnTo>
                  <a:lnTo>
                    <a:pt x="2212" y="179"/>
                  </a:lnTo>
                  <a:lnTo>
                    <a:pt x="2215" y="191"/>
                  </a:lnTo>
                  <a:lnTo>
                    <a:pt x="2218" y="203"/>
                  </a:lnTo>
                  <a:lnTo>
                    <a:pt x="2220" y="215"/>
                  </a:lnTo>
                  <a:lnTo>
                    <a:pt x="2221" y="228"/>
                  </a:lnTo>
                  <a:lnTo>
                    <a:pt x="2222" y="241"/>
                  </a:lnTo>
                  <a:lnTo>
                    <a:pt x="2223" y="254"/>
                  </a:lnTo>
                  <a:lnTo>
                    <a:pt x="2223" y="25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2" name="Freeform 6">
              <a:extLst>
                <a:ext uri="{FF2B5EF4-FFF2-40B4-BE49-F238E27FC236}">
                  <a16:creationId xmlns:a16="http://schemas.microsoft.com/office/drawing/2014/main" xmlns="" id="{53156261-81C0-400D-AE39-0617803F8EB2}"/>
                </a:ext>
              </a:extLst>
            </p:cNvPr>
            <p:cNvSpPr>
              <a:spLocks noEditPoints="1"/>
            </p:cNvSpPr>
            <p:nvPr/>
          </p:nvSpPr>
          <p:spPr bwMode="auto">
            <a:xfrm>
              <a:off x="577" y="929"/>
              <a:ext cx="279" cy="280"/>
            </a:xfrm>
            <a:custGeom>
              <a:avLst/>
              <a:gdLst/>
              <a:ahLst/>
              <a:cxnLst>
                <a:cxn ang="0">
                  <a:pos x="1896" y="49"/>
                </a:cxn>
                <a:cxn ang="0">
                  <a:pos x="1345" y="235"/>
                </a:cxn>
                <a:cxn ang="0">
                  <a:pos x="864" y="543"/>
                </a:cxn>
                <a:cxn ang="0">
                  <a:pos x="471" y="956"/>
                </a:cxn>
                <a:cxn ang="0">
                  <a:pos x="186" y="1453"/>
                </a:cxn>
                <a:cxn ang="0">
                  <a:pos x="26" y="2016"/>
                </a:cxn>
                <a:cxn ang="0">
                  <a:pos x="12" y="2621"/>
                </a:cxn>
                <a:cxn ang="0">
                  <a:pos x="144" y="3195"/>
                </a:cxn>
                <a:cxn ang="0">
                  <a:pos x="405" y="3706"/>
                </a:cxn>
                <a:cxn ang="0">
                  <a:pos x="778" y="4138"/>
                </a:cxn>
                <a:cxn ang="0">
                  <a:pos x="1242" y="4468"/>
                </a:cxn>
                <a:cxn ang="0">
                  <a:pos x="1781" y="4681"/>
                </a:cxn>
                <a:cxn ang="0">
                  <a:pos x="2375" y="4755"/>
                </a:cxn>
                <a:cxn ang="0">
                  <a:pos x="2968" y="4681"/>
                </a:cxn>
                <a:cxn ang="0">
                  <a:pos x="3506" y="4468"/>
                </a:cxn>
                <a:cxn ang="0">
                  <a:pos x="3971" y="4138"/>
                </a:cxn>
                <a:cxn ang="0">
                  <a:pos x="4344" y="3706"/>
                </a:cxn>
                <a:cxn ang="0">
                  <a:pos x="4605" y="3195"/>
                </a:cxn>
                <a:cxn ang="0">
                  <a:pos x="4737" y="2621"/>
                </a:cxn>
                <a:cxn ang="0">
                  <a:pos x="4723" y="2016"/>
                </a:cxn>
                <a:cxn ang="0">
                  <a:pos x="4563" y="1453"/>
                </a:cxn>
                <a:cxn ang="0">
                  <a:pos x="4277" y="956"/>
                </a:cxn>
                <a:cxn ang="0">
                  <a:pos x="3885" y="543"/>
                </a:cxn>
                <a:cxn ang="0">
                  <a:pos x="3404" y="235"/>
                </a:cxn>
                <a:cxn ang="0">
                  <a:pos x="2853" y="49"/>
                </a:cxn>
                <a:cxn ang="0">
                  <a:pos x="2375" y="4227"/>
                </a:cxn>
                <a:cxn ang="0">
                  <a:pos x="1913" y="4168"/>
                </a:cxn>
                <a:cxn ang="0">
                  <a:pos x="1494" y="4004"/>
                </a:cxn>
                <a:cxn ang="0">
                  <a:pos x="1132" y="3746"/>
                </a:cxn>
                <a:cxn ang="0">
                  <a:pos x="843" y="3412"/>
                </a:cxn>
                <a:cxn ang="0">
                  <a:pos x="639" y="3013"/>
                </a:cxn>
                <a:cxn ang="0">
                  <a:pos x="537" y="2567"/>
                </a:cxn>
                <a:cxn ang="0">
                  <a:pos x="548" y="2097"/>
                </a:cxn>
                <a:cxn ang="0">
                  <a:pos x="673" y="1658"/>
                </a:cxn>
                <a:cxn ang="0">
                  <a:pos x="894" y="1272"/>
                </a:cxn>
                <a:cxn ang="0">
                  <a:pos x="1200" y="951"/>
                </a:cxn>
                <a:cxn ang="0">
                  <a:pos x="1573" y="712"/>
                </a:cxn>
                <a:cxn ang="0">
                  <a:pos x="2002" y="566"/>
                </a:cxn>
                <a:cxn ang="0">
                  <a:pos x="2470" y="532"/>
                </a:cxn>
                <a:cxn ang="0">
                  <a:pos x="2924" y="612"/>
                </a:cxn>
                <a:cxn ang="0">
                  <a:pos x="3333" y="796"/>
                </a:cxn>
                <a:cxn ang="0">
                  <a:pos x="3681" y="1070"/>
                </a:cxn>
                <a:cxn ang="0">
                  <a:pos x="3955" y="1419"/>
                </a:cxn>
                <a:cxn ang="0">
                  <a:pos x="4138" y="1828"/>
                </a:cxn>
                <a:cxn ang="0">
                  <a:pos x="4219" y="2283"/>
                </a:cxn>
                <a:cxn ang="0">
                  <a:pos x="4184" y="2751"/>
                </a:cxn>
                <a:cxn ang="0">
                  <a:pos x="4039" y="3179"/>
                </a:cxn>
                <a:cxn ang="0">
                  <a:pos x="3799" y="3554"/>
                </a:cxn>
                <a:cxn ang="0">
                  <a:pos x="3480" y="3860"/>
                </a:cxn>
                <a:cxn ang="0">
                  <a:pos x="3094" y="4082"/>
                </a:cxn>
                <a:cxn ang="0">
                  <a:pos x="2656" y="4205"/>
                </a:cxn>
              </a:cxnLst>
              <a:rect l="0" t="0" r="r" b="b"/>
              <a:pathLst>
                <a:path w="4749" h="4755">
                  <a:moveTo>
                    <a:pt x="2375" y="0"/>
                  </a:moveTo>
                  <a:lnTo>
                    <a:pt x="2252" y="3"/>
                  </a:lnTo>
                  <a:lnTo>
                    <a:pt x="2132" y="12"/>
                  </a:lnTo>
                  <a:lnTo>
                    <a:pt x="2012" y="28"/>
                  </a:lnTo>
                  <a:lnTo>
                    <a:pt x="1896" y="49"/>
                  </a:lnTo>
                  <a:lnTo>
                    <a:pt x="1781" y="76"/>
                  </a:lnTo>
                  <a:lnTo>
                    <a:pt x="1668" y="108"/>
                  </a:lnTo>
                  <a:lnTo>
                    <a:pt x="1558" y="145"/>
                  </a:lnTo>
                  <a:lnTo>
                    <a:pt x="1450" y="187"/>
                  </a:lnTo>
                  <a:lnTo>
                    <a:pt x="1345" y="235"/>
                  </a:lnTo>
                  <a:lnTo>
                    <a:pt x="1242" y="287"/>
                  </a:lnTo>
                  <a:lnTo>
                    <a:pt x="1143" y="345"/>
                  </a:lnTo>
                  <a:lnTo>
                    <a:pt x="1046" y="407"/>
                  </a:lnTo>
                  <a:lnTo>
                    <a:pt x="953" y="472"/>
                  </a:lnTo>
                  <a:lnTo>
                    <a:pt x="864" y="543"/>
                  </a:lnTo>
                  <a:lnTo>
                    <a:pt x="778" y="619"/>
                  </a:lnTo>
                  <a:lnTo>
                    <a:pt x="695" y="697"/>
                  </a:lnTo>
                  <a:lnTo>
                    <a:pt x="616" y="779"/>
                  </a:lnTo>
                  <a:lnTo>
                    <a:pt x="542" y="866"/>
                  </a:lnTo>
                  <a:lnTo>
                    <a:pt x="471" y="956"/>
                  </a:lnTo>
                  <a:lnTo>
                    <a:pt x="405" y="1049"/>
                  </a:lnTo>
                  <a:lnTo>
                    <a:pt x="343" y="1145"/>
                  </a:lnTo>
                  <a:lnTo>
                    <a:pt x="286" y="1244"/>
                  </a:lnTo>
                  <a:lnTo>
                    <a:pt x="234" y="1347"/>
                  </a:lnTo>
                  <a:lnTo>
                    <a:pt x="186" y="1453"/>
                  </a:lnTo>
                  <a:lnTo>
                    <a:pt x="144" y="1560"/>
                  </a:lnTo>
                  <a:lnTo>
                    <a:pt x="106" y="1670"/>
                  </a:lnTo>
                  <a:lnTo>
                    <a:pt x="74" y="1784"/>
                  </a:lnTo>
                  <a:lnTo>
                    <a:pt x="48" y="1898"/>
                  </a:lnTo>
                  <a:lnTo>
                    <a:pt x="26" y="2016"/>
                  </a:lnTo>
                  <a:lnTo>
                    <a:pt x="12" y="2134"/>
                  </a:lnTo>
                  <a:lnTo>
                    <a:pt x="3" y="2255"/>
                  </a:lnTo>
                  <a:lnTo>
                    <a:pt x="0" y="2378"/>
                  </a:lnTo>
                  <a:lnTo>
                    <a:pt x="3" y="2500"/>
                  </a:lnTo>
                  <a:lnTo>
                    <a:pt x="12" y="2621"/>
                  </a:lnTo>
                  <a:lnTo>
                    <a:pt x="26" y="2740"/>
                  </a:lnTo>
                  <a:lnTo>
                    <a:pt x="48" y="2857"/>
                  </a:lnTo>
                  <a:lnTo>
                    <a:pt x="74" y="2972"/>
                  </a:lnTo>
                  <a:lnTo>
                    <a:pt x="106" y="3085"/>
                  </a:lnTo>
                  <a:lnTo>
                    <a:pt x="144" y="3195"/>
                  </a:lnTo>
                  <a:lnTo>
                    <a:pt x="186" y="3303"/>
                  </a:lnTo>
                  <a:lnTo>
                    <a:pt x="234" y="3408"/>
                  </a:lnTo>
                  <a:lnTo>
                    <a:pt x="286" y="3511"/>
                  </a:lnTo>
                  <a:lnTo>
                    <a:pt x="343" y="3610"/>
                  </a:lnTo>
                  <a:lnTo>
                    <a:pt x="405" y="3706"/>
                  </a:lnTo>
                  <a:lnTo>
                    <a:pt x="471" y="3800"/>
                  </a:lnTo>
                  <a:lnTo>
                    <a:pt x="542" y="3890"/>
                  </a:lnTo>
                  <a:lnTo>
                    <a:pt x="616" y="3976"/>
                  </a:lnTo>
                  <a:lnTo>
                    <a:pt x="695" y="4059"/>
                  </a:lnTo>
                  <a:lnTo>
                    <a:pt x="778" y="4138"/>
                  </a:lnTo>
                  <a:lnTo>
                    <a:pt x="864" y="4212"/>
                  </a:lnTo>
                  <a:lnTo>
                    <a:pt x="953" y="4283"/>
                  </a:lnTo>
                  <a:lnTo>
                    <a:pt x="1046" y="4349"/>
                  </a:lnTo>
                  <a:lnTo>
                    <a:pt x="1143" y="4411"/>
                  </a:lnTo>
                  <a:lnTo>
                    <a:pt x="1242" y="4468"/>
                  </a:lnTo>
                  <a:lnTo>
                    <a:pt x="1345" y="4521"/>
                  </a:lnTo>
                  <a:lnTo>
                    <a:pt x="1450" y="4568"/>
                  </a:lnTo>
                  <a:lnTo>
                    <a:pt x="1558" y="4611"/>
                  </a:lnTo>
                  <a:lnTo>
                    <a:pt x="1668" y="4648"/>
                  </a:lnTo>
                  <a:lnTo>
                    <a:pt x="1781" y="4681"/>
                  </a:lnTo>
                  <a:lnTo>
                    <a:pt x="1896" y="4707"/>
                  </a:lnTo>
                  <a:lnTo>
                    <a:pt x="2012" y="4728"/>
                  </a:lnTo>
                  <a:lnTo>
                    <a:pt x="2132" y="4743"/>
                  </a:lnTo>
                  <a:lnTo>
                    <a:pt x="2252" y="4752"/>
                  </a:lnTo>
                  <a:lnTo>
                    <a:pt x="2375" y="4755"/>
                  </a:lnTo>
                  <a:lnTo>
                    <a:pt x="2496" y="4752"/>
                  </a:lnTo>
                  <a:lnTo>
                    <a:pt x="2617" y="4743"/>
                  </a:lnTo>
                  <a:lnTo>
                    <a:pt x="2736" y="4728"/>
                  </a:lnTo>
                  <a:lnTo>
                    <a:pt x="2853" y="4707"/>
                  </a:lnTo>
                  <a:lnTo>
                    <a:pt x="2968" y="4681"/>
                  </a:lnTo>
                  <a:lnTo>
                    <a:pt x="3081" y="4648"/>
                  </a:lnTo>
                  <a:lnTo>
                    <a:pt x="3191" y="4611"/>
                  </a:lnTo>
                  <a:lnTo>
                    <a:pt x="3299" y="4568"/>
                  </a:lnTo>
                  <a:lnTo>
                    <a:pt x="3404" y="4521"/>
                  </a:lnTo>
                  <a:lnTo>
                    <a:pt x="3506" y="4468"/>
                  </a:lnTo>
                  <a:lnTo>
                    <a:pt x="3606" y="4411"/>
                  </a:lnTo>
                  <a:lnTo>
                    <a:pt x="3702" y="4349"/>
                  </a:lnTo>
                  <a:lnTo>
                    <a:pt x="3795" y="4283"/>
                  </a:lnTo>
                  <a:lnTo>
                    <a:pt x="3885" y="4212"/>
                  </a:lnTo>
                  <a:lnTo>
                    <a:pt x="3971" y="4138"/>
                  </a:lnTo>
                  <a:lnTo>
                    <a:pt x="4054" y="4059"/>
                  </a:lnTo>
                  <a:lnTo>
                    <a:pt x="4132" y="3976"/>
                  </a:lnTo>
                  <a:lnTo>
                    <a:pt x="4207" y="3890"/>
                  </a:lnTo>
                  <a:lnTo>
                    <a:pt x="4277" y="3800"/>
                  </a:lnTo>
                  <a:lnTo>
                    <a:pt x="4344" y="3706"/>
                  </a:lnTo>
                  <a:lnTo>
                    <a:pt x="4406" y="3610"/>
                  </a:lnTo>
                  <a:lnTo>
                    <a:pt x="4463" y="3511"/>
                  </a:lnTo>
                  <a:lnTo>
                    <a:pt x="4515" y="3408"/>
                  </a:lnTo>
                  <a:lnTo>
                    <a:pt x="4563" y="3303"/>
                  </a:lnTo>
                  <a:lnTo>
                    <a:pt x="4605" y="3195"/>
                  </a:lnTo>
                  <a:lnTo>
                    <a:pt x="4643" y="3085"/>
                  </a:lnTo>
                  <a:lnTo>
                    <a:pt x="4675" y="2972"/>
                  </a:lnTo>
                  <a:lnTo>
                    <a:pt x="4701" y="2857"/>
                  </a:lnTo>
                  <a:lnTo>
                    <a:pt x="4723" y="2740"/>
                  </a:lnTo>
                  <a:lnTo>
                    <a:pt x="4737" y="2621"/>
                  </a:lnTo>
                  <a:lnTo>
                    <a:pt x="4746" y="2500"/>
                  </a:lnTo>
                  <a:lnTo>
                    <a:pt x="4749" y="2378"/>
                  </a:lnTo>
                  <a:lnTo>
                    <a:pt x="4746" y="2255"/>
                  </a:lnTo>
                  <a:lnTo>
                    <a:pt x="4737" y="2134"/>
                  </a:lnTo>
                  <a:lnTo>
                    <a:pt x="4723" y="2016"/>
                  </a:lnTo>
                  <a:lnTo>
                    <a:pt x="4701" y="1898"/>
                  </a:lnTo>
                  <a:lnTo>
                    <a:pt x="4675" y="1784"/>
                  </a:lnTo>
                  <a:lnTo>
                    <a:pt x="4643" y="1670"/>
                  </a:lnTo>
                  <a:lnTo>
                    <a:pt x="4605" y="1560"/>
                  </a:lnTo>
                  <a:lnTo>
                    <a:pt x="4563" y="1453"/>
                  </a:lnTo>
                  <a:lnTo>
                    <a:pt x="4515" y="1347"/>
                  </a:lnTo>
                  <a:lnTo>
                    <a:pt x="4463" y="1244"/>
                  </a:lnTo>
                  <a:lnTo>
                    <a:pt x="4406" y="1145"/>
                  </a:lnTo>
                  <a:lnTo>
                    <a:pt x="4344" y="1049"/>
                  </a:lnTo>
                  <a:lnTo>
                    <a:pt x="4277" y="956"/>
                  </a:lnTo>
                  <a:lnTo>
                    <a:pt x="4207" y="866"/>
                  </a:lnTo>
                  <a:lnTo>
                    <a:pt x="4132" y="779"/>
                  </a:lnTo>
                  <a:lnTo>
                    <a:pt x="4054" y="697"/>
                  </a:lnTo>
                  <a:lnTo>
                    <a:pt x="3971" y="619"/>
                  </a:lnTo>
                  <a:lnTo>
                    <a:pt x="3885" y="543"/>
                  </a:lnTo>
                  <a:lnTo>
                    <a:pt x="3795" y="472"/>
                  </a:lnTo>
                  <a:lnTo>
                    <a:pt x="3702" y="407"/>
                  </a:lnTo>
                  <a:lnTo>
                    <a:pt x="3606" y="345"/>
                  </a:lnTo>
                  <a:lnTo>
                    <a:pt x="3506" y="287"/>
                  </a:lnTo>
                  <a:lnTo>
                    <a:pt x="3404" y="235"/>
                  </a:lnTo>
                  <a:lnTo>
                    <a:pt x="3299" y="187"/>
                  </a:lnTo>
                  <a:lnTo>
                    <a:pt x="3191" y="145"/>
                  </a:lnTo>
                  <a:lnTo>
                    <a:pt x="3081" y="108"/>
                  </a:lnTo>
                  <a:lnTo>
                    <a:pt x="2968" y="76"/>
                  </a:lnTo>
                  <a:lnTo>
                    <a:pt x="2853" y="49"/>
                  </a:lnTo>
                  <a:lnTo>
                    <a:pt x="2736" y="28"/>
                  </a:lnTo>
                  <a:lnTo>
                    <a:pt x="2617" y="12"/>
                  </a:lnTo>
                  <a:lnTo>
                    <a:pt x="2496" y="3"/>
                  </a:lnTo>
                  <a:lnTo>
                    <a:pt x="2375" y="0"/>
                  </a:lnTo>
                  <a:close/>
                  <a:moveTo>
                    <a:pt x="2375" y="4227"/>
                  </a:moveTo>
                  <a:lnTo>
                    <a:pt x="2280" y="4225"/>
                  </a:lnTo>
                  <a:lnTo>
                    <a:pt x="2186" y="4218"/>
                  </a:lnTo>
                  <a:lnTo>
                    <a:pt x="2093" y="4205"/>
                  </a:lnTo>
                  <a:lnTo>
                    <a:pt x="2002" y="4189"/>
                  </a:lnTo>
                  <a:lnTo>
                    <a:pt x="1913" y="4168"/>
                  </a:lnTo>
                  <a:lnTo>
                    <a:pt x="1826" y="4144"/>
                  </a:lnTo>
                  <a:lnTo>
                    <a:pt x="1740" y="4114"/>
                  </a:lnTo>
                  <a:lnTo>
                    <a:pt x="1655" y="4082"/>
                  </a:lnTo>
                  <a:lnTo>
                    <a:pt x="1573" y="4045"/>
                  </a:lnTo>
                  <a:lnTo>
                    <a:pt x="1494" y="4004"/>
                  </a:lnTo>
                  <a:lnTo>
                    <a:pt x="1417" y="3959"/>
                  </a:lnTo>
                  <a:lnTo>
                    <a:pt x="1341" y="3911"/>
                  </a:lnTo>
                  <a:lnTo>
                    <a:pt x="1269" y="3860"/>
                  </a:lnTo>
                  <a:lnTo>
                    <a:pt x="1200" y="3805"/>
                  </a:lnTo>
                  <a:lnTo>
                    <a:pt x="1132" y="3746"/>
                  </a:lnTo>
                  <a:lnTo>
                    <a:pt x="1068" y="3685"/>
                  </a:lnTo>
                  <a:lnTo>
                    <a:pt x="1008" y="3621"/>
                  </a:lnTo>
                  <a:lnTo>
                    <a:pt x="949" y="3554"/>
                  </a:lnTo>
                  <a:lnTo>
                    <a:pt x="894" y="3484"/>
                  </a:lnTo>
                  <a:lnTo>
                    <a:pt x="843" y="3412"/>
                  </a:lnTo>
                  <a:lnTo>
                    <a:pt x="794" y="3336"/>
                  </a:lnTo>
                  <a:lnTo>
                    <a:pt x="750" y="3259"/>
                  </a:lnTo>
                  <a:lnTo>
                    <a:pt x="709" y="3179"/>
                  </a:lnTo>
                  <a:lnTo>
                    <a:pt x="673" y="3097"/>
                  </a:lnTo>
                  <a:lnTo>
                    <a:pt x="639" y="3013"/>
                  </a:lnTo>
                  <a:lnTo>
                    <a:pt x="610" y="2928"/>
                  </a:lnTo>
                  <a:lnTo>
                    <a:pt x="586" y="2840"/>
                  </a:lnTo>
                  <a:lnTo>
                    <a:pt x="564" y="2751"/>
                  </a:lnTo>
                  <a:lnTo>
                    <a:pt x="548" y="2660"/>
                  </a:lnTo>
                  <a:lnTo>
                    <a:pt x="537" y="2567"/>
                  </a:lnTo>
                  <a:lnTo>
                    <a:pt x="530" y="2473"/>
                  </a:lnTo>
                  <a:lnTo>
                    <a:pt x="528" y="2378"/>
                  </a:lnTo>
                  <a:lnTo>
                    <a:pt x="530" y="2283"/>
                  </a:lnTo>
                  <a:lnTo>
                    <a:pt x="537" y="2189"/>
                  </a:lnTo>
                  <a:lnTo>
                    <a:pt x="548" y="2097"/>
                  </a:lnTo>
                  <a:lnTo>
                    <a:pt x="564" y="2005"/>
                  </a:lnTo>
                  <a:lnTo>
                    <a:pt x="586" y="1916"/>
                  </a:lnTo>
                  <a:lnTo>
                    <a:pt x="610" y="1828"/>
                  </a:lnTo>
                  <a:lnTo>
                    <a:pt x="639" y="1742"/>
                  </a:lnTo>
                  <a:lnTo>
                    <a:pt x="673" y="1658"/>
                  </a:lnTo>
                  <a:lnTo>
                    <a:pt x="709" y="1576"/>
                  </a:lnTo>
                  <a:lnTo>
                    <a:pt x="750" y="1497"/>
                  </a:lnTo>
                  <a:lnTo>
                    <a:pt x="794" y="1419"/>
                  </a:lnTo>
                  <a:lnTo>
                    <a:pt x="843" y="1344"/>
                  </a:lnTo>
                  <a:lnTo>
                    <a:pt x="894" y="1272"/>
                  </a:lnTo>
                  <a:lnTo>
                    <a:pt x="949" y="1201"/>
                  </a:lnTo>
                  <a:lnTo>
                    <a:pt x="1008" y="1135"/>
                  </a:lnTo>
                  <a:lnTo>
                    <a:pt x="1068" y="1070"/>
                  </a:lnTo>
                  <a:lnTo>
                    <a:pt x="1132" y="1009"/>
                  </a:lnTo>
                  <a:lnTo>
                    <a:pt x="1200" y="951"/>
                  </a:lnTo>
                  <a:lnTo>
                    <a:pt x="1269" y="896"/>
                  </a:lnTo>
                  <a:lnTo>
                    <a:pt x="1341" y="844"/>
                  </a:lnTo>
                  <a:lnTo>
                    <a:pt x="1417" y="796"/>
                  </a:lnTo>
                  <a:lnTo>
                    <a:pt x="1494" y="751"/>
                  </a:lnTo>
                  <a:lnTo>
                    <a:pt x="1573" y="712"/>
                  </a:lnTo>
                  <a:lnTo>
                    <a:pt x="1655" y="674"/>
                  </a:lnTo>
                  <a:lnTo>
                    <a:pt x="1740" y="641"/>
                  </a:lnTo>
                  <a:lnTo>
                    <a:pt x="1826" y="612"/>
                  </a:lnTo>
                  <a:lnTo>
                    <a:pt x="1913" y="587"/>
                  </a:lnTo>
                  <a:lnTo>
                    <a:pt x="2002" y="566"/>
                  </a:lnTo>
                  <a:lnTo>
                    <a:pt x="2093" y="550"/>
                  </a:lnTo>
                  <a:lnTo>
                    <a:pt x="2186" y="539"/>
                  </a:lnTo>
                  <a:lnTo>
                    <a:pt x="2280" y="532"/>
                  </a:lnTo>
                  <a:lnTo>
                    <a:pt x="2375" y="529"/>
                  </a:lnTo>
                  <a:lnTo>
                    <a:pt x="2470" y="532"/>
                  </a:lnTo>
                  <a:lnTo>
                    <a:pt x="2564" y="539"/>
                  </a:lnTo>
                  <a:lnTo>
                    <a:pt x="2656" y="550"/>
                  </a:lnTo>
                  <a:lnTo>
                    <a:pt x="2747" y="566"/>
                  </a:lnTo>
                  <a:lnTo>
                    <a:pt x="2836" y="587"/>
                  </a:lnTo>
                  <a:lnTo>
                    <a:pt x="2924" y="612"/>
                  </a:lnTo>
                  <a:lnTo>
                    <a:pt x="3010" y="641"/>
                  </a:lnTo>
                  <a:lnTo>
                    <a:pt x="3094" y="674"/>
                  </a:lnTo>
                  <a:lnTo>
                    <a:pt x="3175" y="712"/>
                  </a:lnTo>
                  <a:lnTo>
                    <a:pt x="3255" y="751"/>
                  </a:lnTo>
                  <a:lnTo>
                    <a:pt x="3333" y="796"/>
                  </a:lnTo>
                  <a:lnTo>
                    <a:pt x="3407" y="844"/>
                  </a:lnTo>
                  <a:lnTo>
                    <a:pt x="3480" y="896"/>
                  </a:lnTo>
                  <a:lnTo>
                    <a:pt x="3549" y="951"/>
                  </a:lnTo>
                  <a:lnTo>
                    <a:pt x="3617" y="1009"/>
                  </a:lnTo>
                  <a:lnTo>
                    <a:pt x="3681" y="1070"/>
                  </a:lnTo>
                  <a:lnTo>
                    <a:pt x="3742" y="1135"/>
                  </a:lnTo>
                  <a:lnTo>
                    <a:pt x="3799" y="1201"/>
                  </a:lnTo>
                  <a:lnTo>
                    <a:pt x="3855" y="1272"/>
                  </a:lnTo>
                  <a:lnTo>
                    <a:pt x="3907" y="1344"/>
                  </a:lnTo>
                  <a:lnTo>
                    <a:pt x="3955" y="1419"/>
                  </a:lnTo>
                  <a:lnTo>
                    <a:pt x="3999" y="1497"/>
                  </a:lnTo>
                  <a:lnTo>
                    <a:pt x="4039" y="1576"/>
                  </a:lnTo>
                  <a:lnTo>
                    <a:pt x="4076" y="1658"/>
                  </a:lnTo>
                  <a:lnTo>
                    <a:pt x="4110" y="1742"/>
                  </a:lnTo>
                  <a:lnTo>
                    <a:pt x="4138" y="1828"/>
                  </a:lnTo>
                  <a:lnTo>
                    <a:pt x="4164" y="1916"/>
                  </a:lnTo>
                  <a:lnTo>
                    <a:pt x="4184" y="2005"/>
                  </a:lnTo>
                  <a:lnTo>
                    <a:pt x="4201" y="2097"/>
                  </a:lnTo>
                  <a:lnTo>
                    <a:pt x="4212" y="2189"/>
                  </a:lnTo>
                  <a:lnTo>
                    <a:pt x="4219" y="2283"/>
                  </a:lnTo>
                  <a:lnTo>
                    <a:pt x="4222" y="2378"/>
                  </a:lnTo>
                  <a:lnTo>
                    <a:pt x="4219" y="2473"/>
                  </a:lnTo>
                  <a:lnTo>
                    <a:pt x="4212" y="2567"/>
                  </a:lnTo>
                  <a:lnTo>
                    <a:pt x="4201" y="2660"/>
                  </a:lnTo>
                  <a:lnTo>
                    <a:pt x="4184" y="2751"/>
                  </a:lnTo>
                  <a:lnTo>
                    <a:pt x="4164" y="2840"/>
                  </a:lnTo>
                  <a:lnTo>
                    <a:pt x="4138" y="2928"/>
                  </a:lnTo>
                  <a:lnTo>
                    <a:pt x="4110" y="3013"/>
                  </a:lnTo>
                  <a:lnTo>
                    <a:pt x="4076" y="3097"/>
                  </a:lnTo>
                  <a:lnTo>
                    <a:pt x="4039" y="3179"/>
                  </a:lnTo>
                  <a:lnTo>
                    <a:pt x="3999" y="3259"/>
                  </a:lnTo>
                  <a:lnTo>
                    <a:pt x="3955" y="3336"/>
                  </a:lnTo>
                  <a:lnTo>
                    <a:pt x="3907" y="3412"/>
                  </a:lnTo>
                  <a:lnTo>
                    <a:pt x="3855" y="3484"/>
                  </a:lnTo>
                  <a:lnTo>
                    <a:pt x="3799" y="3554"/>
                  </a:lnTo>
                  <a:lnTo>
                    <a:pt x="3742" y="3621"/>
                  </a:lnTo>
                  <a:lnTo>
                    <a:pt x="3681" y="3685"/>
                  </a:lnTo>
                  <a:lnTo>
                    <a:pt x="3617" y="3746"/>
                  </a:lnTo>
                  <a:lnTo>
                    <a:pt x="3549" y="3805"/>
                  </a:lnTo>
                  <a:lnTo>
                    <a:pt x="3480" y="3860"/>
                  </a:lnTo>
                  <a:lnTo>
                    <a:pt x="3407" y="3911"/>
                  </a:lnTo>
                  <a:lnTo>
                    <a:pt x="3333" y="3959"/>
                  </a:lnTo>
                  <a:lnTo>
                    <a:pt x="3255" y="4004"/>
                  </a:lnTo>
                  <a:lnTo>
                    <a:pt x="3175" y="4045"/>
                  </a:lnTo>
                  <a:lnTo>
                    <a:pt x="3094" y="4082"/>
                  </a:lnTo>
                  <a:lnTo>
                    <a:pt x="3010" y="4114"/>
                  </a:lnTo>
                  <a:lnTo>
                    <a:pt x="2924" y="4144"/>
                  </a:lnTo>
                  <a:lnTo>
                    <a:pt x="2836" y="4168"/>
                  </a:lnTo>
                  <a:lnTo>
                    <a:pt x="2747" y="4189"/>
                  </a:lnTo>
                  <a:lnTo>
                    <a:pt x="2656" y="4205"/>
                  </a:lnTo>
                  <a:lnTo>
                    <a:pt x="2564" y="4218"/>
                  </a:lnTo>
                  <a:lnTo>
                    <a:pt x="2470" y="4225"/>
                  </a:lnTo>
                  <a:lnTo>
                    <a:pt x="2375" y="422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3" name="Rectangle 7">
              <a:extLst>
                <a:ext uri="{FF2B5EF4-FFF2-40B4-BE49-F238E27FC236}">
                  <a16:creationId xmlns:a16="http://schemas.microsoft.com/office/drawing/2014/main" xmlns="" id="{5440F6BE-8B5B-41E0-84AC-12CBDC6FE5E5}"/>
                </a:ext>
              </a:extLst>
            </p:cNvPr>
            <p:cNvSpPr>
              <a:spLocks noChangeArrowheads="1"/>
            </p:cNvSpPr>
            <p:nvPr/>
          </p:nvSpPr>
          <p:spPr bwMode="auto">
            <a:xfrm>
              <a:off x="706" y="831"/>
              <a:ext cx="16" cy="67"/>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4" name="Freeform 8">
              <a:extLst>
                <a:ext uri="{FF2B5EF4-FFF2-40B4-BE49-F238E27FC236}">
                  <a16:creationId xmlns:a16="http://schemas.microsoft.com/office/drawing/2014/main" xmlns="" id="{527768F4-9B86-40EA-BF2D-A7BD25B9E686}"/>
                </a:ext>
              </a:extLst>
            </p:cNvPr>
            <p:cNvSpPr>
              <a:spLocks/>
            </p:cNvSpPr>
            <p:nvPr/>
          </p:nvSpPr>
          <p:spPr bwMode="auto">
            <a:xfrm>
              <a:off x="544" y="894"/>
              <a:ext cx="58" cy="58"/>
            </a:xfrm>
            <a:custGeom>
              <a:avLst/>
              <a:gdLst/>
              <a:ahLst/>
              <a:cxnLst>
                <a:cxn ang="0">
                  <a:pos x="0" y="187"/>
                </a:cxn>
                <a:cxn ang="0">
                  <a:pos x="187" y="0"/>
                </a:cxn>
                <a:cxn ang="0">
                  <a:pos x="996" y="810"/>
                </a:cxn>
                <a:cxn ang="0">
                  <a:pos x="810" y="996"/>
                </a:cxn>
                <a:cxn ang="0">
                  <a:pos x="0" y="187"/>
                </a:cxn>
              </a:cxnLst>
              <a:rect l="0" t="0" r="r" b="b"/>
              <a:pathLst>
                <a:path w="996" h="996">
                  <a:moveTo>
                    <a:pt x="0" y="187"/>
                  </a:moveTo>
                  <a:lnTo>
                    <a:pt x="187" y="0"/>
                  </a:lnTo>
                  <a:lnTo>
                    <a:pt x="996" y="810"/>
                  </a:lnTo>
                  <a:lnTo>
                    <a:pt x="810" y="996"/>
                  </a:lnTo>
                  <a:lnTo>
                    <a:pt x="0" y="1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5" name="Rectangle 9">
              <a:extLst>
                <a:ext uri="{FF2B5EF4-FFF2-40B4-BE49-F238E27FC236}">
                  <a16:creationId xmlns:a16="http://schemas.microsoft.com/office/drawing/2014/main" xmlns="" id="{42F1DE80-217B-4102-A28B-6947B601B9E3}"/>
                </a:ext>
              </a:extLst>
            </p:cNvPr>
            <p:cNvSpPr>
              <a:spLocks noChangeArrowheads="1"/>
            </p:cNvSpPr>
            <p:nvPr/>
          </p:nvSpPr>
          <p:spPr bwMode="auto">
            <a:xfrm>
              <a:off x="481" y="1056"/>
              <a:ext cx="67" cy="16"/>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6" name="Freeform 10">
              <a:extLst>
                <a:ext uri="{FF2B5EF4-FFF2-40B4-BE49-F238E27FC236}">
                  <a16:creationId xmlns:a16="http://schemas.microsoft.com/office/drawing/2014/main" xmlns="" id="{EDC77D51-03F1-4F3E-8A26-8CE7E28D48FB}"/>
                </a:ext>
              </a:extLst>
            </p:cNvPr>
            <p:cNvSpPr>
              <a:spLocks/>
            </p:cNvSpPr>
            <p:nvPr/>
          </p:nvSpPr>
          <p:spPr bwMode="auto">
            <a:xfrm>
              <a:off x="544" y="1176"/>
              <a:ext cx="58" cy="58"/>
            </a:xfrm>
            <a:custGeom>
              <a:avLst/>
              <a:gdLst/>
              <a:ahLst/>
              <a:cxnLst>
                <a:cxn ang="0">
                  <a:pos x="0" y="809"/>
                </a:cxn>
                <a:cxn ang="0">
                  <a:pos x="809" y="0"/>
                </a:cxn>
                <a:cxn ang="0">
                  <a:pos x="996" y="187"/>
                </a:cxn>
                <a:cxn ang="0">
                  <a:pos x="187" y="996"/>
                </a:cxn>
                <a:cxn ang="0">
                  <a:pos x="0" y="809"/>
                </a:cxn>
              </a:cxnLst>
              <a:rect l="0" t="0" r="r" b="b"/>
              <a:pathLst>
                <a:path w="996" h="996">
                  <a:moveTo>
                    <a:pt x="0" y="809"/>
                  </a:moveTo>
                  <a:lnTo>
                    <a:pt x="809" y="0"/>
                  </a:lnTo>
                  <a:lnTo>
                    <a:pt x="996" y="187"/>
                  </a:lnTo>
                  <a:lnTo>
                    <a:pt x="187" y="996"/>
                  </a:lnTo>
                  <a:lnTo>
                    <a:pt x="0" y="80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7" name="Freeform 11">
              <a:extLst>
                <a:ext uri="{FF2B5EF4-FFF2-40B4-BE49-F238E27FC236}">
                  <a16:creationId xmlns:a16="http://schemas.microsoft.com/office/drawing/2014/main" xmlns="" id="{24B3875C-21FF-48C6-8DB8-46AF19239CF9}"/>
                </a:ext>
              </a:extLst>
            </p:cNvPr>
            <p:cNvSpPr>
              <a:spLocks/>
            </p:cNvSpPr>
            <p:nvPr/>
          </p:nvSpPr>
          <p:spPr bwMode="auto">
            <a:xfrm>
              <a:off x="826" y="1176"/>
              <a:ext cx="58" cy="58"/>
            </a:xfrm>
            <a:custGeom>
              <a:avLst/>
              <a:gdLst/>
              <a:ahLst/>
              <a:cxnLst>
                <a:cxn ang="0">
                  <a:pos x="0" y="187"/>
                </a:cxn>
                <a:cxn ang="0">
                  <a:pos x="186" y="0"/>
                </a:cxn>
                <a:cxn ang="0">
                  <a:pos x="995" y="809"/>
                </a:cxn>
                <a:cxn ang="0">
                  <a:pos x="808" y="996"/>
                </a:cxn>
                <a:cxn ang="0">
                  <a:pos x="0" y="187"/>
                </a:cxn>
              </a:cxnLst>
              <a:rect l="0" t="0" r="r" b="b"/>
              <a:pathLst>
                <a:path w="995" h="996">
                  <a:moveTo>
                    <a:pt x="0" y="187"/>
                  </a:moveTo>
                  <a:lnTo>
                    <a:pt x="186" y="0"/>
                  </a:lnTo>
                  <a:lnTo>
                    <a:pt x="995" y="809"/>
                  </a:lnTo>
                  <a:lnTo>
                    <a:pt x="808" y="996"/>
                  </a:lnTo>
                  <a:lnTo>
                    <a:pt x="0" y="1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8" name="Rectangle 12">
              <a:extLst>
                <a:ext uri="{FF2B5EF4-FFF2-40B4-BE49-F238E27FC236}">
                  <a16:creationId xmlns:a16="http://schemas.microsoft.com/office/drawing/2014/main" xmlns="" id="{E08C4DB6-3DD6-46A1-BD01-05C6526E4AF6}"/>
                </a:ext>
              </a:extLst>
            </p:cNvPr>
            <p:cNvSpPr>
              <a:spLocks noChangeArrowheads="1"/>
            </p:cNvSpPr>
            <p:nvPr/>
          </p:nvSpPr>
          <p:spPr bwMode="auto">
            <a:xfrm>
              <a:off x="880" y="1056"/>
              <a:ext cx="67" cy="16"/>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79" name="Freeform 13">
              <a:extLst>
                <a:ext uri="{FF2B5EF4-FFF2-40B4-BE49-F238E27FC236}">
                  <a16:creationId xmlns:a16="http://schemas.microsoft.com/office/drawing/2014/main" xmlns="" id="{9E8A6699-0F3E-458A-BF6D-58FDF3FF7403}"/>
                </a:ext>
              </a:extLst>
            </p:cNvPr>
            <p:cNvSpPr>
              <a:spLocks/>
            </p:cNvSpPr>
            <p:nvPr/>
          </p:nvSpPr>
          <p:spPr bwMode="auto">
            <a:xfrm>
              <a:off x="826" y="894"/>
              <a:ext cx="58" cy="58"/>
            </a:xfrm>
            <a:custGeom>
              <a:avLst/>
              <a:gdLst/>
              <a:ahLst/>
              <a:cxnLst>
                <a:cxn ang="0">
                  <a:pos x="0" y="810"/>
                </a:cxn>
                <a:cxn ang="0">
                  <a:pos x="808" y="0"/>
                </a:cxn>
                <a:cxn ang="0">
                  <a:pos x="995" y="187"/>
                </a:cxn>
                <a:cxn ang="0">
                  <a:pos x="186" y="996"/>
                </a:cxn>
                <a:cxn ang="0">
                  <a:pos x="0" y="810"/>
                </a:cxn>
              </a:cxnLst>
              <a:rect l="0" t="0" r="r" b="b"/>
              <a:pathLst>
                <a:path w="995" h="996">
                  <a:moveTo>
                    <a:pt x="0" y="810"/>
                  </a:moveTo>
                  <a:lnTo>
                    <a:pt x="808" y="0"/>
                  </a:lnTo>
                  <a:lnTo>
                    <a:pt x="995" y="187"/>
                  </a:lnTo>
                  <a:lnTo>
                    <a:pt x="186" y="996"/>
                  </a:lnTo>
                  <a:lnTo>
                    <a:pt x="0" y="8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80" name="Freeform 14">
              <a:extLst>
                <a:ext uri="{FF2B5EF4-FFF2-40B4-BE49-F238E27FC236}">
                  <a16:creationId xmlns:a16="http://schemas.microsoft.com/office/drawing/2014/main" xmlns="" id="{5BF6BD28-E40A-4A91-BB47-D98551417E21}"/>
                </a:ext>
              </a:extLst>
            </p:cNvPr>
            <p:cNvSpPr>
              <a:spLocks noEditPoints="1"/>
            </p:cNvSpPr>
            <p:nvPr/>
          </p:nvSpPr>
          <p:spPr bwMode="auto">
            <a:xfrm>
              <a:off x="685" y="1260"/>
              <a:ext cx="75" cy="103"/>
            </a:xfrm>
            <a:custGeom>
              <a:avLst/>
              <a:gdLst/>
              <a:ahLst/>
              <a:cxnLst>
                <a:cxn ang="0">
                  <a:pos x="1262" y="194"/>
                </a:cxn>
                <a:cxn ang="0">
                  <a:pos x="1234" y="245"/>
                </a:cxn>
                <a:cxn ang="0">
                  <a:pos x="1190" y="282"/>
                </a:cxn>
                <a:cxn ang="0">
                  <a:pos x="1134" y="299"/>
                </a:cxn>
                <a:cxn ang="0">
                  <a:pos x="119" y="296"/>
                </a:cxn>
                <a:cxn ang="0">
                  <a:pos x="65" y="274"/>
                </a:cxn>
                <a:cxn ang="0">
                  <a:pos x="25" y="234"/>
                </a:cxn>
                <a:cxn ang="0">
                  <a:pos x="3" y="180"/>
                </a:cxn>
                <a:cxn ang="0">
                  <a:pos x="3" y="119"/>
                </a:cxn>
                <a:cxn ang="0">
                  <a:pos x="25" y="66"/>
                </a:cxn>
                <a:cxn ang="0">
                  <a:pos x="65" y="25"/>
                </a:cxn>
                <a:cxn ang="0">
                  <a:pos x="119" y="3"/>
                </a:cxn>
                <a:cxn ang="0">
                  <a:pos x="1134" y="1"/>
                </a:cxn>
                <a:cxn ang="0">
                  <a:pos x="1190" y="18"/>
                </a:cxn>
                <a:cxn ang="0">
                  <a:pos x="1234" y="55"/>
                </a:cxn>
                <a:cxn ang="0">
                  <a:pos x="1262" y="105"/>
                </a:cxn>
                <a:cxn ang="0">
                  <a:pos x="1269" y="873"/>
                </a:cxn>
                <a:cxn ang="0">
                  <a:pos x="1257" y="931"/>
                </a:cxn>
                <a:cxn ang="0">
                  <a:pos x="1225" y="979"/>
                </a:cxn>
                <a:cxn ang="0">
                  <a:pos x="1177" y="1011"/>
                </a:cxn>
                <a:cxn ang="0">
                  <a:pos x="1119" y="1023"/>
                </a:cxn>
                <a:cxn ang="0">
                  <a:pos x="105" y="1016"/>
                </a:cxn>
                <a:cxn ang="0">
                  <a:pos x="54" y="989"/>
                </a:cxn>
                <a:cxn ang="0">
                  <a:pos x="17" y="944"/>
                </a:cxn>
                <a:cxn ang="0">
                  <a:pos x="0" y="888"/>
                </a:cxn>
                <a:cxn ang="0">
                  <a:pos x="6" y="829"/>
                </a:cxn>
                <a:cxn ang="0">
                  <a:pos x="33" y="778"/>
                </a:cxn>
                <a:cxn ang="0">
                  <a:pos x="77" y="742"/>
                </a:cxn>
                <a:cxn ang="0">
                  <a:pos x="134" y="725"/>
                </a:cxn>
                <a:cxn ang="0">
                  <a:pos x="1150" y="727"/>
                </a:cxn>
                <a:cxn ang="0">
                  <a:pos x="1203" y="749"/>
                </a:cxn>
                <a:cxn ang="0">
                  <a:pos x="1244" y="790"/>
                </a:cxn>
                <a:cxn ang="0">
                  <a:pos x="1266" y="843"/>
                </a:cxn>
                <a:cxn ang="0">
                  <a:pos x="1268" y="1612"/>
                </a:cxn>
                <a:cxn ang="0">
                  <a:pos x="1251" y="1668"/>
                </a:cxn>
                <a:cxn ang="0">
                  <a:pos x="1214" y="1712"/>
                </a:cxn>
                <a:cxn ang="0">
                  <a:pos x="1164" y="1739"/>
                </a:cxn>
                <a:cxn ang="0">
                  <a:pos x="149" y="1747"/>
                </a:cxn>
                <a:cxn ang="0">
                  <a:pos x="91" y="1734"/>
                </a:cxn>
                <a:cxn ang="0">
                  <a:pos x="43" y="1703"/>
                </a:cxn>
                <a:cxn ang="0">
                  <a:pos x="11" y="1655"/>
                </a:cxn>
                <a:cxn ang="0">
                  <a:pos x="0" y="1596"/>
                </a:cxn>
                <a:cxn ang="0">
                  <a:pos x="11" y="1538"/>
                </a:cxn>
                <a:cxn ang="0">
                  <a:pos x="43" y="1490"/>
                </a:cxn>
                <a:cxn ang="0">
                  <a:pos x="91" y="1458"/>
                </a:cxn>
                <a:cxn ang="0">
                  <a:pos x="149" y="1446"/>
                </a:cxn>
                <a:cxn ang="0">
                  <a:pos x="1164" y="1453"/>
                </a:cxn>
                <a:cxn ang="0">
                  <a:pos x="1214" y="1481"/>
                </a:cxn>
                <a:cxn ang="0">
                  <a:pos x="1251" y="1525"/>
                </a:cxn>
                <a:cxn ang="0">
                  <a:pos x="1268" y="1581"/>
                </a:cxn>
              </a:cxnLst>
              <a:rect l="0" t="0" r="r" b="b"/>
              <a:pathLst>
                <a:path w="1269" h="1747">
                  <a:moveTo>
                    <a:pt x="1269" y="150"/>
                  </a:moveTo>
                  <a:lnTo>
                    <a:pt x="1268" y="165"/>
                  </a:lnTo>
                  <a:lnTo>
                    <a:pt x="1266" y="180"/>
                  </a:lnTo>
                  <a:lnTo>
                    <a:pt x="1262" y="194"/>
                  </a:lnTo>
                  <a:lnTo>
                    <a:pt x="1257" y="208"/>
                  </a:lnTo>
                  <a:lnTo>
                    <a:pt x="1251" y="222"/>
                  </a:lnTo>
                  <a:lnTo>
                    <a:pt x="1244" y="234"/>
                  </a:lnTo>
                  <a:lnTo>
                    <a:pt x="1234" y="245"/>
                  </a:lnTo>
                  <a:lnTo>
                    <a:pt x="1225" y="256"/>
                  </a:lnTo>
                  <a:lnTo>
                    <a:pt x="1214" y="266"/>
                  </a:lnTo>
                  <a:lnTo>
                    <a:pt x="1203" y="274"/>
                  </a:lnTo>
                  <a:lnTo>
                    <a:pt x="1190" y="282"/>
                  </a:lnTo>
                  <a:lnTo>
                    <a:pt x="1177" y="288"/>
                  </a:lnTo>
                  <a:lnTo>
                    <a:pt x="1164" y="293"/>
                  </a:lnTo>
                  <a:lnTo>
                    <a:pt x="1150" y="296"/>
                  </a:lnTo>
                  <a:lnTo>
                    <a:pt x="1134" y="299"/>
                  </a:lnTo>
                  <a:lnTo>
                    <a:pt x="1119" y="299"/>
                  </a:lnTo>
                  <a:lnTo>
                    <a:pt x="149" y="299"/>
                  </a:lnTo>
                  <a:lnTo>
                    <a:pt x="134" y="299"/>
                  </a:lnTo>
                  <a:lnTo>
                    <a:pt x="119" y="296"/>
                  </a:lnTo>
                  <a:lnTo>
                    <a:pt x="105" y="293"/>
                  </a:lnTo>
                  <a:lnTo>
                    <a:pt x="91" y="288"/>
                  </a:lnTo>
                  <a:lnTo>
                    <a:pt x="77" y="282"/>
                  </a:lnTo>
                  <a:lnTo>
                    <a:pt x="65" y="274"/>
                  </a:lnTo>
                  <a:lnTo>
                    <a:pt x="54" y="266"/>
                  </a:lnTo>
                  <a:lnTo>
                    <a:pt x="43" y="256"/>
                  </a:lnTo>
                  <a:lnTo>
                    <a:pt x="33" y="245"/>
                  </a:lnTo>
                  <a:lnTo>
                    <a:pt x="25" y="234"/>
                  </a:lnTo>
                  <a:lnTo>
                    <a:pt x="17" y="222"/>
                  </a:lnTo>
                  <a:lnTo>
                    <a:pt x="11" y="208"/>
                  </a:lnTo>
                  <a:lnTo>
                    <a:pt x="6" y="194"/>
                  </a:lnTo>
                  <a:lnTo>
                    <a:pt x="3" y="180"/>
                  </a:lnTo>
                  <a:lnTo>
                    <a:pt x="0" y="165"/>
                  </a:lnTo>
                  <a:lnTo>
                    <a:pt x="0" y="150"/>
                  </a:lnTo>
                  <a:lnTo>
                    <a:pt x="0" y="135"/>
                  </a:lnTo>
                  <a:lnTo>
                    <a:pt x="3" y="119"/>
                  </a:lnTo>
                  <a:lnTo>
                    <a:pt x="6" y="105"/>
                  </a:lnTo>
                  <a:lnTo>
                    <a:pt x="11" y="92"/>
                  </a:lnTo>
                  <a:lnTo>
                    <a:pt x="17" y="79"/>
                  </a:lnTo>
                  <a:lnTo>
                    <a:pt x="25" y="66"/>
                  </a:lnTo>
                  <a:lnTo>
                    <a:pt x="33" y="55"/>
                  </a:lnTo>
                  <a:lnTo>
                    <a:pt x="43" y="44"/>
                  </a:lnTo>
                  <a:lnTo>
                    <a:pt x="54" y="35"/>
                  </a:lnTo>
                  <a:lnTo>
                    <a:pt x="65" y="25"/>
                  </a:lnTo>
                  <a:lnTo>
                    <a:pt x="77" y="18"/>
                  </a:lnTo>
                  <a:lnTo>
                    <a:pt x="91" y="12"/>
                  </a:lnTo>
                  <a:lnTo>
                    <a:pt x="105" y="7"/>
                  </a:lnTo>
                  <a:lnTo>
                    <a:pt x="119" y="3"/>
                  </a:lnTo>
                  <a:lnTo>
                    <a:pt x="134" y="1"/>
                  </a:lnTo>
                  <a:lnTo>
                    <a:pt x="149" y="0"/>
                  </a:lnTo>
                  <a:lnTo>
                    <a:pt x="1119" y="0"/>
                  </a:lnTo>
                  <a:lnTo>
                    <a:pt x="1134" y="1"/>
                  </a:lnTo>
                  <a:lnTo>
                    <a:pt x="1150" y="3"/>
                  </a:lnTo>
                  <a:lnTo>
                    <a:pt x="1164" y="7"/>
                  </a:lnTo>
                  <a:lnTo>
                    <a:pt x="1177" y="12"/>
                  </a:lnTo>
                  <a:lnTo>
                    <a:pt x="1190" y="18"/>
                  </a:lnTo>
                  <a:lnTo>
                    <a:pt x="1203" y="25"/>
                  </a:lnTo>
                  <a:lnTo>
                    <a:pt x="1214" y="35"/>
                  </a:lnTo>
                  <a:lnTo>
                    <a:pt x="1225" y="44"/>
                  </a:lnTo>
                  <a:lnTo>
                    <a:pt x="1234" y="55"/>
                  </a:lnTo>
                  <a:lnTo>
                    <a:pt x="1244" y="66"/>
                  </a:lnTo>
                  <a:lnTo>
                    <a:pt x="1251" y="79"/>
                  </a:lnTo>
                  <a:lnTo>
                    <a:pt x="1257" y="92"/>
                  </a:lnTo>
                  <a:lnTo>
                    <a:pt x="1262" y="105"/>
                  </a:lnTo>
                  <a:lnTo>
                    <a:pt x="1266" y="119"/>
                  </a:lnTo>
                  <a:lnTo>
                    <a:pt x="1268" y="135"/>
                  </a:lnTo>
                  <a:lnTo>
                    <a:pt x="1269" y="150"/>
                  </a:lnTo>
                  <a:close/>
                  <a:moveTo>
                    <a:pt x="1269" y="873"/>
                  </a:moveTo>
                  <a:lnTo>
                    <a:pt x="1268" y="888"/>
                  </a:lnTo>
                  <a:lnTo>
                    <a:pt x="1266" y="903"/>
                  </a:lnTo>
                  <a:lnTo>
                    <a:pt x="1262" y="918"/>
                  </a:lnTo>
                  <a:lnTo>
                    <a:pt x="1257" y="931"/>
                  </a:lnTo>
                  <a:lnTo>
                    <a:pt x="1251" y="944"/>
                  </a:lnTo>
                  <a:lnTo>
                    <a:pt x="1244" y="957"/>
                  </a:lnTo>
                  <a:lnTo>
                    <a:pt x="1234" y="969"/>
                  </a:lnTo>
                  <a:lnTo>
                    <a:pt x="1225" y="979"/>
                  </a:lnTo>
                  <a:lnTo>
                    <a:pt x="1214" y="989"/>
                  </a:lnTo>
                  <a:lnTo>
                    <a:pt x="1203" y="997"/>
                  </a:lnTo>
                  <a:lnTo>
                    <a:pt x="1190" y="1005"/>
                  </a:lnTo>
                  <a:lnTo>
                    <a:pt x="1177" y="1011"/>
                  </a:lnTo>
                  <a:lnTo>
                    <a:pt x="1164" y="1016"/>
                  </a:lnTo>
                  <a:lnTo>
                    <a:pt x="1150" y="1020"/>
                  </a:lnTo>
                  <a:lnTo>
                    <a:pt x="1134" y="1022"/>
                  </a:lnTo>
                  <a:lnTo>
                    <a:pt x="1119" y="1023"/>
                  </a:lnTo>
                  <a:lnTo>
                    <a:pt x="149" y="1023"/>
                  </a:lnTo>
                  <a:lnTo>
                    <a:pt x="134" y="1022"/>
                  </a:lnTo>
                  <a:lnTo>
                    <a:pt x="119" y="1020"/>
                  </a:lnTo>
                  <a:lnTo>
                    <a:pt x="105" y="1016"/>
                  </a:lnTo>
                  <a:lnTo>
                    <a:pt x="91" y="1011"/>
                  </a:lnTo>
                  <a:lnTo>
                    <a:pt x="77" y="1005"/>
                  </a:lnTo>
                  <a:lnTo>
                    <a:pt x="65" y="997"/>
                  </a:lnTo>
                  <a:lnTo>
                    <a:pt x="54" y="989"/>
                  </a:lnTo>
                  <a:lnTo>
                    <a:pt x="43" y="979"/>
                  </a:lnTo>
                  <a:lnTo>
                    <a:pt x="33" y="969"/>
                  </a:lnTo>
                  <a:lnTo>
                    <a:pt x="25" y="957"/>
                  </a:lnTo>
                  <a:lnTo>
                    <a:pt x="17" y="944"/>
                  </a:lnTo>
                  <a:lnTo>
                    <a:pt x="11" y="931"/>
                  </a:lnTo>
                  <a:lnTo>
                    <a:pt x="6" y="918"/>
                  </a:lnTo>
                  <a:lnTo>
                    <a:pt x="3" y="903"/>
                  </a:lnTo>
                  <a:lnTo>
                    <a:pt x="0" y="888"/>
                  </a:lnTo>
                  <a:lnTo>
                    <a:pt x="0" y="873"/>
                  </a:lnTo>
                  <a:lnTo>
                    <a:pt x="0" y="857"/>
                  </a:lnTo>
                  <a:lnTo>
                    <a:pt x="3" y="843"/>
                  </a:lnTo>
                  <a:lnTo>
                    <a:pt x="6" y="829"/>
                  </a:lnTo>
                  <a:lnTo>
                    <a:pt x="11" y="814"/>
                  </a:lnTo>
                  <a:lnTo>
                    <a:pt x="17" y="802"/>
                  </a:lnTo>
                  <a:lnTo>
                    <a:pt x="25" y="790"/>
                  </a:lnTo>
                  <a:lnTo>
                    <a:pt x="33" y="778"/>
                  </a:lnTo>
                  <a:lnTo>
                    <a:pt x="43" y="767"/>
                  </a:lnTo>
                  <a:lnTo>
                    <a:pt x="54" y="757"/>
                  </a:lnTo>
                  <a:lnTo>
                    <a:pt x="65" y="749"/>
                  </a:lnTo>
                  <a:lnTo>
                    <a:pt x="77" y="742"/>
                  </a:lnTo>
                  <a:lnTo>
                    <a:pt x="91" y="735"/>
                  </a:lnTo>
                  <a:lnTo>
                    <a:pt x="105" y="730"/>
                  </a:lnTo>
                  <a:lnTo>
                    <a:pt x="119" y="727"/>
                  </a:lnTo>
                  <a:lnTo>
                    <a:pt x="134" y="725"/>
                  </a:lnTo>
                  <a:lnTo>
                    <a:pt x="149" y="723"/>
                  </a:lnTo>
                  <a:lnTo>
                    <a:pt x="1119" y="723"/>
                  </a:lnTo>
                  <a:lnTo>
                    <a:pt x="1134" y="725"/>
                  </a:lnTo>
                  <a:lnTo>
                    <a:pt x="1150" y="727"/>
                  </a:lnTo>
                  <a:lnTo>
                    <a:pt x="1164" y="730"/>
                  </a:lnTo>
                  <a:lnTo>
                    <a:pt x="1177" y="735"/>
                  </a:lnTo>
                  <a:lnTo>
                    <a:pt x="1190" y="742"/>
                  </a:lnTo>
                  <a:lnTo>
                    <a:pt x="1203" y="749"/>
                  </a:lnTo>
                  <a:lnTo>
                    <a:pt x="1214" y="757"/>
                  </a:lnTo>
                  <a:lnTo>
                    <a:pt x="1225" y="767"/>
                  </a:lnTo>
                  <a:lnTo>
                    <a:pt x="1234" y="778"/>
                  </a:lnTo>
                  <a:lnTo>
                    <a:pt x="1244" y="790"/>
                  </a:lnTo>
                  <a:lnTo>
                    <a:pt x="1251" y="802"/>
                  </a:lnTo>
                  <a:lnTo>
                    <a:pt x="1257" y="814"/>
                  </a:lnTo>
                  <a:lnTo>
                    <a:pt x="1262" y="829"/>
                  </a:lnTo>
                  <a:lnTo>
                    <a:pt x="1266" y="843"/>
                  </a:lnTo>
                  <a:lnTo>
                    <a:pt x="1268" y="857"/>
                  </a:lnTo>
                  <a:lnTo>
                    <a:pt x="1269" y="873"/>
                  </a:lnTo>
                  <a:close/>
                  <a:moveTo>
                    <a:pt x="1269" y="1596"/>
                  </a:moveTo>
                  <a:lnTo>
                    <a:pt x="1268" y="1612"/>
                  </a:lnTo>
                  <a:lnTo>
                    <a:pt x="1266" y="1626"/>
                  </a:lnTo>
                  <a:lnTo>
                    <a:pt x="1262" y="1641"/>
                  </a:lnTo>
                  <a:lnTo>
                    <a:pt x="1257" y="1655"/>
                  </a:lnTo>
                  <a:lnTo>
                    <a:pt x="1251" y="1668"/>
                  </a:lnTo>
                  <a:lnTo>
                    <a:pt x="1244" y="1680"/>
                  </a:lnTo>
                  <a:lnTo>
                    <a:pt x="1234" y="1691"/>
                  </a:lnTo>
                  <a:lnTo>
                    <a:pt x="1225" y="1703"/>
                  </a:lnTo>
                  <a:lnTo>
                    <a:pt x="1214" y="1712"/>
                  </a:lnTo>
                  <a:lnTo>
                    <a:pt x="1203" y="1720"/>
                  </a:lnTo>
                  <a:lnTo>
                    <a:pt x="1190" y="1728"/>
                  </a:lnTo>
                  <a:lnTo>
                    <a:pt x="1177" y="1734"/>
                  </a:lnTo>
                  <a:lnTo>
                    <a:pt x="1164" y="1739"/>
                  </a:lnTo>
                  <a:lnTo>
                    <a:pt x="1150" y="1744"/>
                  </a:lnTo>
                  <a:lnTo>
                    <a:pt x="1134" y="1746"/>
                  </a:lnTo>
                  <a:lnTo>
                    <a:pt x="1119" y="1747"/>
                  </a:lnTo>
                  <a:lnTo>
                    <a:pt x="149" y="1747"/>
                  </a:lnTo>
                  <a:lnTo>
                    <a:pt x="134" y="1746"/>
                  </a:lnTo>
                  <a:lnTo>
                    <a:pt x="119" y="1744"/>
                  </a:lnTo>
                  <a:lnTo>
                    <a:pt x="105" y="1739"/>
                  </a:lnTo>
                  <a:lnTo>
                    <a:pt x="91" y="1734"/>
                  </a:lnTo>
                  <a:lnTo>
                    <a:pt x="77" y="1728"/>
                  </a:lnTo>
                  <a:lnTo>
                    <a:pt x="65" y="1720"/>
                  </a:lnTo>
                  <a:lnTo>
                    <a:pt x="54" y="1712"/>
                  </a:lnTo>
                  <a:lnTo>
                    <a:pt x="43" y="1703"/>
                  </a:lnTo>
                  <a:lnTo>
                    <a:pt x="33" y="1691"/>
                  </a:lnTo>
                  <a:lnTo>
                    <a:pt x="25" y="1680"/>
                  </a:lnTo>
                  <a:lnTo>
                    <a:pt x="17" y="1668"/>
                  </a:lnTo>
                  <a:lnTo>
                    <a:pt x="11" y="1655"/>
                  </a:lnTo>
                  <a:lnTo>
                    <a:pt x="6" y="1641"/>
                  </a:lnTo>
                  <a:lnTo>
                    <a:pt x="3" y="1626"/>
                  </a:lnTo>
                  <a:lnTo>
                    <a:pt x="0" y="1612"/>
                  </a:lnTo>
                  <a:lnTo>
                    <a:pt x="0" y="1596"/>
                  </a:lnTo>
                  <a:lnTo>
                    <a:pt x="0" y="1581"/>
                  </a:lnTo>
                  <a:lnTo>
                    <a:pt x="3" y="1566"/>
                  </a:lnTo>
                  <a:lnTo>
                    <a:pt x="6" y="1551"/>
                  </a:lnTo>
                  <a:lnTo>
                    <a:pt x="11" y="1538"/>
                  </a:lnTo>
                  <a:lnTo>
                    <a:pt x="17" y="1525"/>
                  </a:lnTo>
                  <a:lnTo>
                    <a:pt x="25" y="1513"/>
                  </a:lnTo>
                  <a:lnTo>
                    <a:pt x="33" y="1501"/>
                  </a:lnTo>
                  <a:lnTo>
                    <a:pt x="43" y="1490"/>
                  </a:lnTo>
                  <a:lnTo>
                    <a:pt x="54" y="1481"/>
                  </a:lnTo>
                  <a:lnTo>
                    <a:pt x="65" y="1472"/>
                  </a:lnTo>
                  <a:lnTo>
                    <a:pt x="77" y="1465"/>
                  </a:lnTo>
                  <a:lnTo>
                    <a:pt x="91" y="1458"/>
                  </a:lnTo>
                  <a:lnTo>
                    <a:pt x="105" y="1453"/>
                  </a:lnTo>
                  <a:lnTo>
                    <a:pt x="119" y="1449"/>
                  </a:lnTo>
                  <a:lnTo>
                    <a:pt x="134" y="1447"/>
                  </a:lnTo>
                  <a:lnTo>
                    <a:pt x="149" y="1446"/>
                  </a:lnTo>
                  <a:lnTo>
                    <a:pt x="1119" y="1446"/>
                  </a:lnTo>
                  <a:lnTo>
                    <a:pt x="1134" y="1447"/>
                  </a:lnTo>
                  <a:lnTo>
                    <a:pt x="1150" y="1449"/>
                  </a:lnTo>
                  <a:lnTo>
                    <a:pt x="1164" y="1453"/>
                  </a:lnTo>
                  <a:lnTo>
                    <a:pt x="1177" y="1458"/>
                  </a:lnTo>
                  <a:lnTo>
                    <a:pt x="1190" y="1465"/>
                  </a:lnTo>
                  <a:lnTo>
                    <a:pt x="1203" y="1472"/>
                  </a:lnTo>
                  <a:lnTo>
                    <a:pt x="1214" y="1481"/>
                  </a:lnTo>
                  <a:lnTo>
                    <a:pt x="1225" y="1490"/>
                  </a:lnTo>
                  <a:lnTo>
                    <a:pt x="1234" y="1501"/>
                  </a:lnTo>
                  <a:lnTo>
                    <a:pt x="1244" y="1513"/>
                  </a:lnTo>
                  <a:lnTo>
                    <a:pt x="1251" y="1525"/>
                  </a:lnTo>
                  <a:lnTo>
                    <a:pt x="1257" y="1538"/>
                  </a:lnTo>
                  <a:lnTo>
                    <a:pt x="1262" y="1551"/>
                  </a:lnTo>
                  <a:lnTo>
                    <a:pt x="1266" y="1566"/>
                  </a:lnTo>
                  <a:lnTo>
                    <a:pt x="1268" y="1581"/>
                  </a:lnTo>
                  <a:lnTo>
                    <a:pt x="1269" y="159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81" name="Freeform 15">
              <a:extLst>
                <a:ext uri="{FF2B5EF4-FFF2-40B4-BE49-F238E27FC236}">
                  <a16:creationId xmlns:a16="http://schemas.microsoft.com/office/drawing/2014/main" xmlns="" id="{87959202-C90C-4EF1-B291-608414FD9B1E}"/>
                </a:ext>
              </a:extLst>
            </p:cNvPr>
            <p:cNvSpPr>
              <a:spLocks/>
            </p:cNvSpPr>
            <p:nvPr/>
          </p:nvSpPr>
          <p:spPr bwMode="auto">
            <a:xfrm>
              <a:off x="635" y="987"/>
              <a:ext cx="165" cy="165"/>
            </a:xfrm>
            <a:custGeom>
              <a:avLst/>
              <a:gdLst/>
              <a:ahLst/>
              <a:cxnLst>
                <a:cxn ang="0">
                  <a:pos x="2788" y="1542"/>
                </a:cxn>
                <a:cxn ang="0">
                  <a:pos x="2751" y="1748"/>
                </a:cxn>
                <a:cxn ang="0">
                  <a:pos x="2686" y="1943"/>
                </a:cxn>
                <a:cxn ang="0">
                  <a:pos x="2593" y="2124"/>
                </a:cxn>
                <a:cxn ang="0">
                  <a:pos x="2477" y="2288"/>
                </a:cxn>
                <a:cxn ang="0">
                  <a:pos x="2338" y="2434"/>
                </a:cxn>
                <a:cxn ang="0">
                  <a:pos x="2179" y="2559"/>
                </a:cxn>
                <a:cxn ang="0">
                  <a:pos x="2004" y="2659"/>
                </a:cxn>
                <a:cxn ang="0">
                  <a:pos x="1814" y="2735"/>
                </a:cxn>
                <a:cxn ang="0">
                  <a:pos x="1611" y="2782"/>
                </a:cxn>
                <a:cxn ang="0">
                  <a:pos x="1398" y="2797"/>
                </a:cxn>
                <a:cxn ang="0">
                  <a:pos x="1185" y="2782"/>
                </a:cxn>
                <a:cxn ang="0">
                  <a:pos x="983" y="2735"/>
                </a:cxn>
                <a:cxn ang="0">
                  <a:pos x="793" y="2659"/>
                </a:cxn>
                <a:cxn ang="0">
                  <a:pos x="617" y="2559"/>
                </a:cxn>
                <a:cxn ang="0">
                  <a:pos x="459" y="2434"/>
                </a:cxn>
                <a:cxn ang="0">
                  <a:pos x="320" y="2288"/>
                </a:cxn>
                <a:cxn ang="0">
                  <a:pos x="204" y="2124"/>
                </a:cxn>
                <a:cxn ang="0">
                  <a:pos x="111" y="1943"/>
                </a:cxn>
                <a:cxn ang="0">
                  <a:pos x="45" y="1748"/>
                </a:cxn>
                <a:cxn ang="0">
                  <a:pos x="7" y="1542"/>
                </a:cxn>
                <a:cxn ang="0">
                  <a:pos x="2" y="1327"/>
                </a:cxn>
                <a:cxn ang="0">
                  <a:pos x="29" y="1117"/>
                </a:cxn>
                <a:cxn ang="0">
                  <a:pos x="85" y="918"/>
                </a:cxn>
                <a:cxn ang="0">
                  <a:pos x="170" y="732"/>
                </a:cxn>
                <a:cxn ang="0">
                  <a:pos x="278" y="562"/>
                </a:cxn>
                <a:cxn ang="0">
                  <a:pos x="410" y="409"/>
                </a:cxn>
                <a:cxn ang="0">
                  <a:pos x="562" y="277"/>
                </a:cxn>
                <a:cxn ang="0">
                  <a:pos x="733" y="169"/>
                </a:cxn>
                <a:cxn ang="0">
                  <a:pos x="917" y="85"/>
                </a:cxn>
                <a:cxn ang="0">
                  <a:pos x="1116" y="28"/>
                </a:cxn>
                <a:cxn ang="0">
                  <a:pos x="1326" y="1"/>
                </a:cxn>
                <a:cxn ang="0">
                  <a:pos x="1541" y="8"/>
                </a:cxn>
                <a:cxn ang="0">
                  <a:pos x="1748" y="44"/>
                </a:cxn>
                <a:cxn ang="0">
                  <a:pos x="1942" y="110"/>
                </a:cxn>
                <a:cxn ang="0">
                  <a:pos x="2122" y="203"/>
                </a:cxn>
                <a:cxn ang="0">
                  <a:pos x="2287" y="319"/>
                </a:cxn>
                <a:cxn ang="0">
                  <a:pos x="2433" y="458"/>
                </a:cxn>
                <a:cxn ang="0">
                  <a:pos x="2556" y="617"/>
                </a:cxn>
                <a:cxn ang="0">
                  <a:pos x="2657" y="793"/>
                </a:cxn>
                <a:cxn ang="0">
                  <a:pos x="2733" y="983"/>
                </a:cxn>
                <a:cxn ang="0">
                  <a:pos x="2779" y="1186"/>
                </a:cxn>
                <a:cxn ang="0">
                  <a:pos x="2795" y="1399"/>
                </a:cxn>
              </a:cxnLst>
              <a:rect l="0" t="0" r="r" b="b"/>
              <a:pathLst>
                <a:path w="2795" h="2797">
                  <a:moveTo>
                    <a:pt x="2795" y="1399"/>
                  </a:moveTo>
                  <a:lnTo>
                    <a:pt x="2793" y="1470"/>
                  </a:lnTo>
                  <a:lnTo>
                    <a:pt x="2788" y="1542"/>
                  </a:lnTo>
                  <a:lnTo>
                    <a:pt x="2779" y="1611"/>
                  </a:lnTo>
                  <a:lnTo>
                    <a:pt x="2767" y="1681"/>
                  </a:lnTo>
                  <a:lnTo>
                    <a:pt x="2751" y="1748"/>
                  </a:lnTo>
                  <a:lnTo>
                    <a:pt x="2733" y="1815"/>
                  </a:lnTo>
                  <a:lnTo>
                    <a:pt x="2711" y="1879"/>
                  </a:lnTo>
                  <a:lnTo>
                    <a:pt x="2686" y="1943"/>
                  </a:lnTo>
                  <a:lnTo>
                    <a:pt x="2657" y="2005"/>
                  </a:lnTo>
                  <a:lnTo>
                    <a:pt x="2627" y="2065"/>
                  </a:lnTo>
                  <a:lnTo>
                    <a:pt x="2593" y="2124"/>
                  </a:lnTo>
                  <a:lnTo>
                    <a:pt x="2556" y="2181"/>
                  </a:lnTo>
                  <a:lnTo>
                    <a:pt x="2518" y="2236"/>
                  </a:lnTo>
                  <a:lnTo>
                    <a:pt x="2477" y="2288"/>
                  </a:lnTo>
                  <a:lnTo>
                    <a:pt x="2433" y="2339"/>
                  </a:lnTo>
                  <a:lnTo>
                    <a:pt x="2386" y="2388"/>
                  </a:lnTo>
                  <a:lnTo>
                    <a:pt x="2338" y="2434"/>
                  </a:lnTo>
                  <a:lnTo>
                    <a:pt x="2287" y="2478"/>
                  </a:lnTo>
                  <a:lnTo>
                    <a:pt x="2234" y="2519"/>
                  </a:lnTo>
                  <a:lnTo>
                    <a:pt x="2179" y="2559"/>
                  </a:lnTo>
                  <a:lnTo>
                    <a:pt x="2122" y="2595"/>
                  </a:lnTo>
                  <a:lnTo>
                    <a:pt x="2064" y="2628"/>
                  </a:lnTo>
                  <a:lnTo>
                    <a:pt x="2004" y="2659"/>
                  </a:lnTo>
                  <a:lnTo>
                    <a:pt x="1942" y="2688"/>
                  </a:lnTo>
                  <a:lnTo>
                    <a:pt x="1878" y="2712"/>
                  </a:lnTo>
                  <a:lnTo>
                    <a:pt x="1814" y="2735"/>
                  </a:lnTo>
                  <a:lnTo>
                    <a:pt x="1748" y="2753"/>
                  </a:lnTo>
                  <a:lnTo>
                    <a:pt x="1680" y="2769"/>
                  </a:lnTo>
                  <a:lnTo>
                    <a:pt x="1611" y="2782"/>
                  </a:lnTo>
                  <a:lnTo>
                    <a:pt x="1541" y="2790"/>
                  </a:lnTo>
                  <a:lnTo>
                    <a:pt x="1470" y="2796"/>
                  </a:lnTo>
                  <a:lnTo>
                    <a:pt x="1398" y="2797"/>
                  </a:lnTo>
                  <a:lnTo>
                    <a:pt x="1326" y="2796"/>
                  </a:lnTo>
                  <a:lnTo>
                    <a:pt x="1255" y="2790"/>
                  </a:lnTo>
                  <a:lnTo>
                    <a:pt x="1185" y="2782"/>
                  </a:lnTo>
                  <a:lnTo>
                    <a:pt x="1116" y="2769"/>
                  </a:lnTo>
                  <a:lnTo>
                    <a:pt x="1049" y="2753"/>
                  </a:lnTo>
                  <a:lnTo>
                    <a:pt x="983" y="2735"/>
                  </a:lnTo>
                  <a:lnTo>
                    <a:pt x="917" y="2712"/>
                  </a:lnTo>
                  <a:lnTo>
                    <a:pt x="854" y="2688"/>
                  </a:lnTo>
                  <a:lnTo>
                    <a:pt x="793" y="2659"/>
                  </a:lnTo>
                  <a:lnTo>
                    <a:pt x="733" y="2628"/>
                  </a:lnTo>
                  <a:lnTo>
                    <a:pt x="673" y="2595"/>
                  </a:lnTo>
                  <a:lnTo>
                    <a:pt x="617" y="2559"/>
                  </a:lnTo>
                  <a:lnTo>
                    <a:pt x="562" y="2519"/>
                  </a:lnTo>
                  <a:lnTo>
                    <a:pt x="509" y="2478"/>
                  </a:lnTo>
                  <a:lnTo>
                    <a:pt x="459" y="2434"/>
                  </a:lnTo>
                  <a:lnTo>
                    <a:pt x="410" y="2388"/>
                  </a:lnTo>
                  <a:lnTo>
                    <a:pt x="364" y="2339"/>
                  </a:lnTo>
                  <a:lnTo>
                    <a:pt x="320" y="2288"/>
                  </a:lnTo>
                  <a:lnTo>
                    <a:pt x="278" y="2236"/>
                  </a:lnTo>
                  <a:lnTo>
                    <a:pt x="239" y="2181"/>
                  </a:lnTo>
                  <a:lnTo>
                    <a:pt x="204" y="2124"/>
                  </a:lnTo>
                  <a:lnTo>
                    <a:pt x="170" y="2065"/>
                  </a:lnTo>
                  <a:lnTo>
                    <a:pt x="138" y="2005"/>
                  </a:lnTo>
                  <a:lnTo>
                    <a:pt x="111" y="1943"/>
                  </a:lnTo>
                  <a:lnTo>
                    <a:pt x="85" y="1879"/>
                  </a:lnTo>
                  <a:lnTo>
                    <a:pt x="64" y="1815"/>
                  </a:lnTo>
                  <a:lnTo>
                    <a:pt x="45" y="1748"/>
                  </a:lnTo>
                  <a:lnTo>
                    <a:pt x="29" y="1681"/>
                  </a:lnTo>
                  <a:lnTo>
                    <a:pt x="17" y="1611"/>
                  </a:lnTo>
                  <a:lnTo>
                    <a:pt x="7" y="1542"/>
                  </a:lnTo>
                  <a:lnTo>
                    <a:pt x="2" y="1470"/>
                  </a:lnTo>
                  <a:lnTo>
                    <a:pt x="0" y="1399"/>
                  </a:lnTo>
                  <a:lnTo>
                    <a:pt x="2" y="1327"/>
                  </a:lnTo>
                  <a:lnTo>
                    <a:pt x="7" y="1256"/>
                  </a:lnTo>
                  <a:lnTo>
                    <a:pt x="17" y="1186"/>
                  </a:lnTo>
                  <a:lnTo>
                    <a:pt x="29" y="1117"/>
                  </a:lnTo>
                  <a:lnTo>
                    <a:pt x="45" y="1049"/>
                  </a:lnTo>
                  <a:lnTo>
                    <a:pt x="64" y="983"/>
                  </a:lnTo>
                  <a:lnTo>
                    <a:pt x="85" y="918"/>
                  </a:lnTo>
                  <a:lnTo>
                    <a:pt x="111" y="854"/>
                  </a:lnTo>
                  <a:lnTo>
                    <a:pt x="138" y="793"/>
                  </a:lnTo>
                  <a:lnTo>
                    <a:pt x="170" y="732"/>
                  </a:lnTo>
                  <a:lnTo>
                    <a:pt x="204" y="673"/>
                  </a:lnTo>
                  <a:lnTo>
                    <a:pt x="239" y="617"/>
                  </a:lnTo>
                  <a:lnTo>
                    <a:pt x="278" y="562"/>
                  </a:lnTo>
                  <a:lnTo>
                    <a:pt x="320" y="509"/>
                  </a:lnTo>
                  <a:lnTo>
                    <a:pt x="364" y="458"/>
                  </a:lnTo>
                  <a:lnTo>
                    <a:pt x="410" y="409"/>
                  </a:lnTo>
                  <a:lnTo>
                    <a:pt x="459" y="363"/>
                  </a:lnTo>
                  <a:lnTo>
                    <a:pt x="509" y="319"/>
                  </a:lnTo>
                  <a:lnTo>
                    <a:pt x="562" y="277"/>
                  </a:lnTo>
                  <a:lnTo>
                    <a:pt x="617" y="239"/>
                  </a:lnTo>
                  <a:lnTo>
                    <a:pt x="673" y="203"/>
                  </a:lnTo>
                  <a:lnTo>
                    <a:pt x="733" y="169"/>
                  </a:lnTo>
                  <a:lnTo>
                    <a:pt x="793" y="138"/>
                  </a:lnTo>
                  <a:lnTo>
                    <a:pt x="854" y="110"/>
                  </a:lnTo>
                  <a:lnTo>
                    <a:pt x="917" y="85"/>
                  </a:lnTo>
                  <a:lnTo>
                    <a:pt x="983" y="63"/>
                  </a:lnTo>
                  <a:lnTo>
                    <a:pt x="1049" y="44"/>
                  </a:lnTo>
                  <a:lnTo>
                    <a:pt x="1116" y="28"/>
                  </a:lnTo>
                  <a:lnTo>
                    <a:pt x="1185" y="16"/>
                  </a:lnTo>
                  <a:lnTo>
                    <a:pt x="1255" y="8"/>
                  </a:lnTo>
                  <a:lnTo>
                    <a:pt x="1326" y="1"/>
                  </a:lnTo>
                  <a:lnTo>
                    <a:pt x="1398" y="0"/>
                  </a:lnTo>
                  <a:lnTo>
                    <a:pt x="1470" y="1"/>
                  </a:lnTo>
                  <a:lnTo>
                    <a:pt x="1541" y="8"/>
                  </a:lnTo>
                  <a:lnTo>
                    <a:pt x="1611" y="16"/>
                  </a:lnTo>
                  <a:lnTo>
                    <a:pt x="1680" y="28"/>
                  </a:lnTo>
                  <a:lnTo>
                    <a:pt x="1748" y="44"/>
                  </a:lnTo>
                  <a:lnTo>
                    <a:pt x="1814" y="63"/>
                  </a:lnTo>
                  <a:lnTo>
                    <a:pt x="1878" y="85"/>
                  </a:lnTo>
                  <a:lnTo>
                    <a:pt x="1942" y="110"/>
                  </a:lnTo>
                  <a:lnTo>
                    <a:pt x="2004" y="138"/>
                  </a:lnTo>
                  <a:lnTo>
                    <a:pt x="2064" y="169"/>
                  </a:lnTo>
                  <a:lnTo>
                    <a:pt x="2122" y="203"/>
                  </a:lnTo>
                  <a:lnTo>
                    <a:pt x="2179" y="239"/>
                  </a:lnTo>
                  <a:lnTo>
                    <a:pt x="2234" y="277"/>
                  </a:lnTo>
                  <a:lnTo>
                    <a:pt x="2287" y="319"/>
                  </a:lnTo>
                  <a:lnTo>
                    <a:pt x="2338" y="363"/>
                  </a:lnTo>
                  <a:lnTo>
                    <a:pt x="2386" y="409"/>
                  </a:lnTo>
                  <a:lnTo>
                    <a:pt x="2433" y="458"/>
                  </a:lnTo>
                  <a:lnTo>
                    <a:pt x="2477" y="509"/>
                  </a:lnTo>
                  <a:lnTo>
                    <a:pt x="2518" y="562"/>
                  </a:lnTo>
                  <a:lnTo>
                    <a:pt x="2556" y="617"/>
                  </a:lnTo>
                  <a:lnTo>
                    <a:pt x="2593" y="673"/>
                  </a:lnTo>
                  <a:lnTo>
                    <a:pt x="2627" y="732"/>
                  </a:lnTo>
                  <a:lnTo>
                    <a:pt x="2657" y="793"/>
                  </a:lnTo>
                  <a:lnTo>
                    <a:pt x="2686" y="854"/>
                  </a:lnTo>
                  <a:lnTo>
                    <a:pt x="2711" y="918"/>
                  </a:lnTo>
                  <a:lnTo>
                    <a:pt x="2733" y="983"/>
                  </a:lnTo>
                  <a:lnTo>
                    <a:pt x="2751" y="1049"/>
                  </a:lnTo>
                  <a:lnTo>
                    <a:pt x="2767" y="1117"/>
                  </a:lnTo>
                  <a:lnTo>
                    <a:pt x="2779" y="1186"/>
                  </a:lnTo>
                  <a:lnTo>
                    <a:pt x="2788" y="1256"/>
                  </a:lnTo>
                  <a:lnTo>
                    <a:pt x="2793" y="1327"/>
                  </a:lnTo>
                  <a:lnTo>
                    <a:pt x="2795" y="13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82" name="Freeform 16">
              <a:extLst>
                <a:ext uri="{FF2B5EF4-FFF2-40B4-BE49-F238E27FC236}">
                  <a16:creationId xmlns:a16="http://schemas.microsoft.com/office/drawing/2014/main" xmlns="" id="{8C75D7C3-FDF7-4284-B13D-B5CC48760A84}"/>
                </a:ext>
              </a:extLst>
            </p:cNvPr>
            <p:cNvSpPr>
              <a:spLocks/>
            </p:cNvSpPr>
            <p:nvPr/>
          </p:nvSpPr>
          <p:spPr bwMode="auto">
            <a:xfrm>
              <a:off x="379" y="1128"/>
              <a:ext cx="277" cy="665"/>
            </a:xfrm>
            <a:custGeom>
              <a:avLst/>
              <a:gdLst/>
              <a:ahLst/>
              <a:cxnLst>
                <a:cxn ang="0">
                  <a:pos x="2229" y="3871"/>
                </a:cxn>
                <a:cxn ang="0">
                  <a:pos x="2190" y="3827"/>
                </a:cxn>
                <a:cxn ang="0">
                  <a:pos x="2144" y="3792"/>
                </a:cxn>
                <a:cxn ang="0">
                  <a:pos x="2093" y="3767"/>
                </a:cxn>
                <a:cxn ang="0">
                  <a:pos x="2038" y="3752"/>
                </a:cxn>
                <a:cxn ang="0">
                  <a:pos x="1982" y="3747"/>
                </a:cxn>
                <a:cxn ang="0">
                  <a:pos x="1925" y="3754"/>
                </a:cxn>
                <a:cxn ang="0">
                  <a:pos x="1869" y="3772"/>
                </a:cxn>
                <a:cxn ang="0">
                  <a:pos x="1451" y="4008"/>
                </a:cxn>
                <a:cxn ang="0">
                  <a:pos x="1404" y="4045"/>
                </a:cxn>
                <a:cxn ang="0">
                  <a:pos x="1366" y="4090"/>
                </a:cxn>
                <a:cxn ang="0">
                  <a:pos x="1339" y="4140"/>
                </a:cxn>
                <a:cxn ang="0">
                  <a:pos x="1321" y="4194"/>
                </a:cxn>
                <a:cxn ang="0">
                  <a:pos x="1314" y="4250"/>
                </a:cxn>
                <a:cxn ang="0">
                  <a:pos x="1318" y="4308"/>
                </a:cxn>
                <a:cxn ang="0">
                  <a:pos x="1334" y="4364"/>
                </a:cxn>
                <a:cxn ang="0">
                  <a:pos x="3296" y="7824"/>
                </a:cxn>
                <a:cxn ang="0">
                  <a:pos x="1026" y="281"/>
                </a:cxn>
                <a:cxn ang="0">
                  <a:pos x="1017" y="223"/>
                </a:cxn>
                <a:cxn ang="0">
                  <a:pos x="998" y="169"/>
                </a:cxn>
                <a:cxn ang="0">
                  <a:pos x="968" y="120"/>
                </a:cxn>
                <a:cxn ang="0">
                  <a:pos x="929" y="78"/>
                </a:cxn>
                <a:cxn ang="0">
                  <a:pos x="884" y="43"/>
                </a:cxn>
                <a:cxn ang="0">
                  <a:pos x="832" y="19"/>
                </a:cxn>
                <a:cxn ang="0">
                  <a:pos x="776" y="4"/>
                </a:cxn>
                <a:cxn ang="0">
                  <a:pos x="296" y="0"/>
                </a:cxn>
                <a:cxn ang="0">
                  <a:pos x="236" y="7"/>
                </a:cxn>
                <a:cxn ang="0">
                  <a:pos x="181" y="24"/>
                </a:cxn>
                <a:cxn ang="0">
                  <a:pos x="131" y="51"/>
                </a:cxn>
                <a:cxn ang="0">
                  <a:pos x="87" y="87"/>
                </a:cxn>
                <a:cxn ang="0">
                  <a:pos x="51" y="131"/>
                </a:cxn>
                <a:cxn ang="0">
                  <a:pos x="23" y="181"/>
                </a:cxn>
                <a:cxn ang="0">
                  <a:pos x="6" y="238"/>
                </a:cxn>
                <a:cxn ang="0">
                  <a:pos x="0" y="297"/>
                </a:cxn>
                <a:cxn ang="0">
                  <a:pos x="7" y="5110"/>
                </a:cxn>
                <a:cxn ang="0">
                  <a:pos x="20" y="5186"/>
                </a:cxn>
                <a:cxn ang="0">
                  <a:pos x="48" y="5259"/>
                </a:cxn>
                <a:cxn ang="0">
                  <a:pos x="2184" y="11020"/>
                </a:cxn>
                <a:cxn ang="0">
                  <a:pos x="2193" y="11079"/>
                </a:cxn>
                <a:cxn ang="0">
                  <a:pos x="2214" y="11133"/>
                </a:cxn>
                <a:cxn ang="0">
                  <a:pos x="2243" y="11182"/>
                </a:cxn>
                <a:cxn ang="0">
                  <a:pos x="2281" y="11224"/>
                </a:cxn>
                <a:cxn ang="0">
                  <a:pos x="2327" y="11258"/>
                </a:cxn>
                <a:cxn ang="0">
                  <a:pos x="2378" y="11283"/>
                </a:cxn>
                <a:cxn ang="0">
                  <a:pos x="2435" y="11298"/>
                </a:cxn>
                <a:cxn ang="0">
                  <a:pos x="4414" y="11301"/>
                </a:cxn>
                <a:cxn ang="0">
                  <a:pos x="4475" y="11295"/>
                </a:cxn>
                <a:cxn ang="0">
                  <a:pos x="4530" y="11277"/>
                </a:cxn>
                <a:cxn ang="0">
                  <a:pos x="4581" y="11251"/>
                </a:cxn>
                <a:cxn ang="0">
                  <a:pos x="4625" y="11214"/>
                </a:cxn>
                <a:cxn ang="0">
                  <a:pos x="4661" y="11171"/>
                </a:cxn>
                <a:cxn ang="0">
                  <a:pos x="4688" y="11120"/>
                </a:cxn>
                <a:cxn ang="0">
                  <a:pos x="4705" y="11065"/>
                </a:cxn>
                <a:cxn ang="0">
                  <a:pos x="4712" y="11005"/>
                </a:cxn>
                <a:cxn ang="0">
                  <a:pos x="4709" y="8081"/>
                </a:cxn>
                <a:cxn ang="0">
                  <a:pos x="4697" y="8032"/>
                </a:cxn>
                <a:cxn ang="0">
                  <a:pos x="4661" y="7955"/>
                </a:cxn>
                <a:cxn ang="0">
                  <a:pos x="4593" y="7884"/>
                </a:cxn>
                <a:cxn ang="0">
                  <a:pos x="4518" y="7843"/>
                </a:cxn>
              </a:cxnLst>
              <a:rect l="0" t="0" r="r" b="b"/>
              <a:pathLst>
                <a:path w="4712" h="11301">
                  <a:moveTo>
                    <a:pt x="4482" y="7832"/>
                  </a:moveTo>
                  <a:lnTo>
                    <a:pt x="2246" y="3897"/>
                  </a:lnTo>
                  <a:lnTo>
                    <a:pt x="2237" y="3884"/>
                  </a:lnTo>
                  <a:lnTo>
                    <a:pt x="2229" y="3871"/>
                  </a:lnTo>
                  <a:lnTo>
                    <a:pt x="2220" y="3860"/>
                  </a:lnTo>
                  <a:lnTo>
                    <a:pt x="2211" y="3849"/>
                  </a:lnTo>
                  <a:lnTo>
                    <a:pt x="2201" y="3837"/>
                  </a:lnTo>
                  <a:lnTo>
                    <a:pt x="2190" y="3827"/>
                  </a:lnTo>
                  <a:lnTo>
                    <a:pt x="2179" y="3818"/>
                  </a:lnTo>
                  <a:lnTo>
                    <a:pt x="2168" y="3809"/>
                  </a:lnTo>
                  <a:lnTo>
                    <a:pt x="2157" y="3800"/>
                  </a:lnTo>
                  <a:lnTo>
                    <a:pt x="2144" y="3792"/>
                  </a:lnTo>
                  <a:lnTo>
                    <a:pt x="2132" y="3785"/>
                  </a:lnTo>
                  <a:lnTo>
                    <a:pt x="2119" y="3778"/>
                  </a:lnTo>
                  <a:lnTo>
                    <a:pt x="2107" y="3772"/>
                  </a:lnTo>
                  <a:lnTo>
                    <a:pt x="2093" y="3767"/>
                  </a:lnTo>
                  <a:lnTo>
                    <a:pt x="2080" y="3762"/>
                  </a:lnTo>
                  <a:lnTo>
                    <a:pt x="2066" y="3758"/>
                  </a:lnTo>
                  <a:lnTo>
                    <a:pt x="2053" y="3755"/>
                  </a:lnTo>
                  <a:lnTo>
                    <a:pt x="2038" y="3752"/>
                  </a:lnTo>
                  <a:lnTo>
                    <a:pt x="2025" y="3750"/>
                  </a:lnTo>
                  <a:lnTo>
                    <a:pt x="2011" y="3749"/>
                  </a:lnTo>
                  <a:lnTo>
                    <a:pt x="1996" y="3747"/>
                  </a:lnTo>
                  <a:lnTo>
                    <a:pt x="1982" y="3747"/>
                  </a:lnTo>
                  <a:lnTo>
                    <a:pt x="1968" y="3747"/>
                  </a:lnTo>
                  <a:lnTo>
                    <a:pt x="1953" y="3750"/>
                  </a:lnTo>
                  <a:lnTo>
                    <a:pt x="1939" y="3752"/>
                  </a:lnTo>
                  <a:lnTo>
                    <a:pt x="1925" y="3754"/>
                  </a:lnTo>
                  <a:lnTo>
                    <a:pt x="1911" y="3758"/>
                  </a:lnTo>
                  <a:lnTo>
                    <a:pt x="1896" y="3762"/>
                  </a:lnTo>
                  <a:lnTo>
                    <a:pt x="1883" y="3767"/>
                  </a:lnTo>
                  <a:lnTo>
                    <a:pt x="1869" y="3772"/>
                  </a:lnTo>
                  <a:lnTo>
                    <a:pt x="1855" y="3779"/>
                  </a:lnTo>
                  <a:lnTo>
                    <a:pt x="1842" y="3786"/>
                  </a:lnTo>
                  <a:lnTo>
                    <a:pt x="1464" y="4001"/>
                  </a:lnTo>
                  <a:lnTo>
                    <a:pt x="1451" y="4008"/>
                  </a:lnTo>
                  <a:lnTo>
                    <a:pt x="1439" y="4017"/>
                  </a:lnTo>
                  <a:lnTo>
                    <a:pt x="1427" y="4026"/>
                  </a:lnTo>
                  <a:lnTo>
                    <a:pt x="1415" y="4036"/>
                  </a:lnTo>
                  <a:lnTo>
                    <a:pt x="1404" y="4045"/>
                  </a:lnTo>
                  <a:lnTo>
                    <a:pt x="1394" y="4056"/>
                  </a:lnTo>
                  <a:lnTo>
                    <a:pt x="1385" y="4066"/>
                  </a:lnTo>
                  <a:lnTo>
                    <a:pt x="1376" y="4078"/>
                  </a:lnTo>
                  <a:lnTo>
                    <a:pt x="1366" y="4090"/>
                  </a:lnTo>
                  <a:lnTo>
                    <a:pt x="1359" y="4101"/>
                  </a:lnTo>
                  <a:lnTo>
                    <a:pt x="1352" y="4114"/>
                  </a:lnTo>
                  <a:lnTo>
                    <a:pt x="1345" y="4127"/>
                  </a:lnTo>
                  <a:lnTo>
                    <a:pt x="1339" y="4140"/>
                  </a:lnTo>
                  <a:lnTo>
                    <a:pt x="1334" y="4153"/>
                  </a:lnTo>
                  <a:lnTo>
                    <a:pt x="1329" y="4167"/>
                  </a:lnTo>
                  <a:lnTo>
                    <a:pt x="1324" y="4180"/>
                  </a:lnTo>
                  <a:lnTo>
                    <a:pt x="1321" y="4194"/>
                  </a:lnTo>
                  <a:lnTo>
                    <a:pt x="1318" y="4207"/>
                  </a:lnTo>
                  <a:lnTo>
                    <a:pt x="1316" y="4222"/>
                  </a:lnTo>
                  <a:lnTo>
                    <a:pt x="1315" y="4236"/>
                  </a:lnTo>
                  <a:lnTo>
                    <a:pt x="1314" y="4250"/>
                  </a:lnTo>
                  <a:lnTo>
                    <a:pt x="1314" y="4265"/>
                  </a:lnTo>
                  <a:lnTo>
                    <a:pt x="1315" y="4279"/>
                  </a:lnTo>
                  <a:lnTo>
                    <a:pt x="1316" y="4293"/>
                  </a:lnTo>
                  <a:lnTo>
                    <a:pt x="1318" y="4308"/>
                  </a:lnTo>
                  <a:lnTo>
                    <a:pt x="1321" y="4322"/>
                  </a:lnTo>
                  <a:lnTo>
                    <a:pt x="1324" y="4336"/>
                  </a:lnTo>
                  <a:lnTo>
                    <a:pt x="1329" y="4351"/>
                  </a:lnTo>
                  <a:lnTo>
                    <a:pt x="1334" y="4364"/>
                  </a:lnTo>
                  <a:lnTo>
                    <a:pt x="1340" y="4378"/>
                  </a:lnTo>
                  <a:lnTo>
                    <a:pt x="1346" y="4391"/>
                  </a:lnTo>
                  <a:lnTo>
                    <a:pt x="1353" y="4405"/>
                  </a:lnTo>
                  <a:lnTo>
                    <a:pt x="3296" y="7824"/>
                  </a:lnTo>
                  <a:lnTo>
                    <a:pt x="3095" y="7824"/>
                  </a:lnTo>
                  <a:lnTo>
                    <a:pt x="1026" y="4868"/>
                  </a:lnTo>
                  <a:lnTo>
                    <a:pt x="1026" y="297"/>
                  </a:lnTo>
                  <a:lnTo>
                    <a:pt x="1026" y="281"/>
                  </a:lnTo>
                  <a:lnTo>
                    <a:pt x="1025" y="266"/>
                  </a:lnTo>
                  <a:lnTo>
                    <a:pt x="1023" y="252"/>
                  </a:lnTo>
                  <a:lnTo>
                    <a:pt x="1021" y="238"/>
                  </a:lnTo>
                  <a:lnTo>
                    <a:pt x="1017" y="223"/>
                  </a:lnTo>
                  <a:lnTo>
                    <a:pt x="1013" y="209"/>
                  </a:lnTo>
                  <a:lnTo>
                    <a:pt x="1009" y="196"/>
                  </a:lnTo>
                  <a:lnTo>
                    <a:pt x="1004" y="181"/>
                  </a:lnTo>
                  <a:lnTo>
                    <a:pt x="998" y="169"/>
                  </a:lnTo>
                  <a:lnTo>
                    <a:pt x="991" y="156"/>
                  </a:lnTo>
                  <a:lnTo>
                    <a:pt x="983" y="143"/>
                  </a:lnTo>
                  <a:lnTo>
                    <a:pt x="976" y="131"/>
                  </a:lnTo>
                  <a:lnTo>
                    <a:pt x="968" y="120"/>
                  </a:lnTo>
                  <a:lnTo>
                    <a:pt x="959" y="109"/>
                  </a:lnTo>
                  <a:lnTo>
                    <a:pt x="950" y="97"/>
                  </a:lnTo>
                  <a:lnTo>
                    <a:pt x="939" y="87"/>
                  </a:lnTo>
                  <a:lnTo>
                    <a:pt x="929" y="78"/>
                  </a:lnTo>
                  <a:lnTo>
                    <a:pt x="919" y="69"/>
                  </a:lnTo>
                  <a:lnTo>
                    <a:pt x="908" y="60"/>
                  </a:lnTo>
                  <a:lnTo>
                    <a:pt x="897" y="51"/>
                  </a:lnTo>
                  <a:lnTo>
                    <a:pt x="884" y="43"/>
                  </a:lnTo>
                  <a:lnTo>
                    <a:pt x="872" y="36"/>
                  </a:lnTo>
                  <a:lnTo>
                    <a:pt x="859" y="30"/>
                  </a:lnTo>
                  <a:lnTo>
                    <a:pt x="846" y="24"/>
                  </a:lnTo>
                  <a:lnTo>
                    <a:pt x="832" y="19"/>
                  </a:lnTo>
                  <a:lnTo>
                    <a:pt x="819" y="14"/>
                  </a:lnTo>
                  <a:lnTo>
                    <a:pt x="805" y="10"/>
                  </a:lnTo>
                  <a:lnTo>
                    <a:pt x="790" y="7"/>
                  </a:lnTo>
                  <a:lnTo>
                    <a:pt x="776" y="4"/>
                  </a:lnTo>
                  <a:lnTo>
                    <a:pt x="761" y="2"/>
                  </a:lnTo>
                  <a:lnTo>
                    <a:pt x="746" y="1"/>
                  </a:lnTo>
                  <a:lnTo>
                    <a:pt x="731" y="0"/>
                  </a:lnTo>
                  <a:lnTo>
                    <a:pt x="296" y="0"/>
                  </a:lnTo>
                  <a:lnTo>
                    <a:pt x="281" y="1"/>
                  </a:lnTo>
                  <a:lnTo>
                    <a:pt x="266" y="2"/>
                  </a:lnTo>
                  <a:lnTo>
                    <a:pt x="251" y="4"/>
                  </a:lnTo>
                  <a:lnTo>
                    <a:pt x="236" y="7"/>
                  </a:lnTo>
                  <a:lnTo>
                    <a:pt x="222" y="10"/>
                  </a:lnTo>
                  <a:lnTo>
                    <a:pt x="208" y="14"/>
                  </a:lnTo>
                  <a:lnTo>
                    <a:pt x="194" y="19"/>
                  </a:lnTo>
                  <a:lnTo>
                    <a:pt x="181" y="24"/>
                  </a:lnTo>
                  <a:lnTo>
                    <a:pt x="167" y="30"/>
                  </a:lnTo>
                  <a:lnTo>
                    <a:pt x="155" y="36"/>
                  </a:lnTo>
                  <a:lnTo>
                    <a:pt x="143" y="43"/>
                  </a:lnTo>
                  <a:lnTo>
                    <a:pt x="131" y="51"/>
                  </a:lnTo>
                  <a:lnTo>
                    <a:pt x="118" y="60"/>
                  </a:lnTo>
                  <a:lnTo>
                    <a:pt x="108" y="69"/>
                  </a:lnTo>
                  <a:lnTo>
                    <a:pt x="97" y="78"/>
                  </a:lnTo>
                  <a:lnTo>
                    <a:pt x="87" y="87"/>
                  </a:lnTo>
                  <a:lnTo>
                    <a:pt x="77" y="97"/>
                  </a:lnTo>
                  <a:lnTo>
                    <a:pt x="67" y="109"/>
                  </a:lnTo>
                  <a:lnTo>
                    <a:pt x="59" y="120"/>
                  </a:lnTo>
                  <a:lnTo>
                    <a:pt x="51" y="131"/>
                  </a:lnTo>
                  <a:lnTo>
                    <a:pt x="43" y="143"/>
                  </a:lnTo>
                  <a:lnTo>
                    <a:pt x="36" y="156"/>
                  </a:lnTo>
                  <a:lnTo>
                    <a:pt x="30" y="169"/>
                  </a:lnTo>
                  <a:lnTo>
                    <a:pt x="23" y="181"/>
                  </a:lnTo>
                  <a:lnTo>
                    <a:pt x="18" y="196"/>
                  </a:lnTo>
                  <a:lnTo>
                    <a:pt x="13" y="209"/>
                  </a:lnTo>
                  <a:lnTo>
                    <a:pt x="9" y="223"/>
                  </a:lnTo>
                  <a:lnTo>
                    <a:pt x="6" y="238"/>
                  </a:lnTo>
                  <a:lnTo>
                    <a:pt x="3" y="252"/>
                  </a:lnTo>
                  <a:lnTo>
                    <a:pt x="2" y="266"/>
                  </a:lnTo>
                  <a:lnTo>
                    <a:pt x="0" y="281"/>
                  </a:lnTo>
                  <a:lnTo>
                    <a:pt x="0" y="297"/>
                  </a:lnTo>
                  <a:lnTo>
                    <a:pt x="0" y="5052"/>
                  </a:lnTo>
                  <a:lnTo>
                    <a:pt x="1" y="5072"/>
                  </a:lnTo>
                  <a:lnTo>
                    <a:pt x="3" y="5092"/>
                  </a:lnTo>
                  <a:lnTo>
                    <a:pt x="7" y="5110"/>
                  </a:lnTo>
                  <a:lnTo>
                    <a:pt x="11" y="5129"/>
                  </a:lnTo>
                  <a:lnTo>
                    <a:pt x="13" y="5148"/>
                  </a:lnTo>
                  <a:lnTo>
                    <a:pt x="16" y="5167"/>
                  </a:lnTo>
                  <a:lnTo>
                    <a:pt x="20" y="5186"/>
                  </a:lnTo>
                  <a:lnTo>
                    <a:pt x="25" y="5205"/>
                  </a:lnTo>
                  <a:lnTo>
                    <a:pt x="32" y="5223"/>
                  </a:lnTo>
                  <a:lnTo>
                    <a:pt x="39" y="5241"/>
                  </a:lnTo>
                  <a:lnTo>
                    <a:pt x="48" y="5259"/>
                  </a:lnTo>
                  <a:lnTo>
                    <a:pt x="59" y="5276"/>
                  </a:lnTo>
                  <a:lnTo>
                    <a:pt x="2184" y="8314"/>
                  </a:lnTo>
                  <a:lnTo>
                    <a:pt x="2184" y="11005"/>
                  </a:lnTo>
                  <a:lnTo>
                    <a:pt x="2184" y="11020"/>
                  </a:lnTo>
                  <a:lnTo>
                    <a:pt x="2186" y="11035"/>
                  </a:lnTo>
                  <a:lnTo>
                    <a:pt x="2187" y="11051"/>
                  </a:lnTo>
                  <a:lnTo>
                    <a:pt x="2190" y="11065"/>
                  </a:lnTo>
                  <a:lnTo>
                    <a:pt x="2193" y="11079"/>
                  </a:lnTo>
                  <a:lnTo>
                    <a:pt x="2198" y="11094"/>
                  </a:lnTo>
                  <a:lnTo>
                    <a:pt x="2203" y="11107"/>
                  </a:lnTo>
                  <a:lnTo>
                    <a:pt x="2208" y="11120"/>
                  </a:lnTo>
                  <a:lnTo>
                    <a:pt x="2214" y="11133"/>
                  </a:lnTo>
                  <a:lnTo>
                    <a:pt x="2220" y="11147"/>
                  </a:lnTo>
                  <a:lnTo>
                    <a:pt x="2227" y="11159"/>
                  </a:lnTo>
                  <a:lnTo>
                    <a:pt x="2235" y="11171"/>
                  </a:lnTo>
                  <a:lnTo>
                    <a:pt x="2243" y="11182"/>
                  </a:lnTo>
                  <a:lnTo>
                    <a:pt x="2252" y="11194"/>
                  </a:lnTo>
                  <a:lnTo>
                    <a:pt x="2261" y="11204"/>
                  </a:lnTo>
                  <a:lnTo>
                    <a:pt x="2271" y="11214"/>
                  </a:lnTo>
                  <a:lnTo>
                    <a:pt x="2281" y="11224"/>
                  </a:lnTo>
                  <a:lnTo>
                    <a:pt x="2293" y="11234"/>
                  </a:lnTo>
                  <a:lnTo>
                    <a:pt x="2304" y="11243"/>
                  </a:lnTo>
                  <a:lnTo>
                    <a:pt x="2315" y="11251"/>
                  </a:lnTo>
                  <a:lnTo>
                    <a:pt x="2327" y="11258"/>
                  </a:lnTo>
                  <a:lnTo>
                    <a:pt x="2339" y="11265"/>
                  </a:lnTo>
                  <a:lnTo>
                    <a:pt x="2352" y="11272"/>
                  </a:lnTo>
                  <a:lnTo>
                    <a:pt x="2365" y="11277"/>
                  </a:lnTo>
                  <a:lnTo>
                    <a:pt x="2378" y="11283"/>
                  </a:lnTo>
                  <a:lnTo>
                    <a:pt x="2393" y="11288"/>
                  </a:lnTo>
                  <a:lnTo>
                    <a:pt x="2407" y="11292"/>
                  </a:lnTo>
                  <a:lnTo>
                    <a:pt x="2421" y="11295"/>
                  </a:lnTo>
                  <a:lnTo>
                    <a:pt x="2435" y="11298"/>
                  </a:lnTo>
                  <a:lnTo>
                    <a:pt x="2450" y="11300"/>
                  </a:lnTo>
                  <a:lnTo>
                    <a:pt x="2465" y="11301"/>
                  </a:lnTo>
                  <a:lnTo>
                    <a:pt x="2480" y="11301"/>
                  </a:lnTo>
                  <a:lnTo>
                    <a:pt x="4414" y="11301"/>
                  </a:lnTo>
                  <a:lnTo>
                    <a:pt x="4430" y="11301"/>
                  </a:lnTo>
                  <a:lnTo>
                    <a:pt x="4445" y="11300"/>
                  </a:lnTo>
                  <a:lnTo>
                    <a:pt x="4460" y="11298"/>
                  </a:lnTo>
                  <a:lnTo>
                    <a:pt x="4475" y="11295"/>
                  </a:lnTo>
                  <a:lnTo>
                    <a:pt x="4489" y="11292"/>
                  </a:lnTo>
                  <a:lnTo>
                    <a:pt x="4503" y="11288"/>
                  </a:lnTo>
                  <a:lnTo>
                    <a:pt x="4517" y="11283"/>
                  </a:lnTo>
                  <a:lnTo>
                    <a:pt x="4530" y="11277"/>
                  </a:lnTo>
                  <a:lnTo>
                    <a:pt x="4543" y="11272"/>
                  </a:lnTo>
                  <a:lnTo>
                    <a:pt x="4556" y="11265"/>
                  </a:lnTo>
                  <a:lnTo>
                    <a:pt x="4569" y="11258"/>
                  </a:lnTo>
                  <a:lnTo>
                    <a:pt x="4581" y="11251"/>
                  </a:lnTo>
                  <a:lnTo>
                    <a:pt x="4592" y="11243"/>
                  </a:lnTo>
                  <a:lnTo>
                    <a:pt x="4603" y="11234"/>
                  </a:lnTo>
                  <a:lnTo>
                    <a:pt x="4615" y="11224"/>
                  </a:lnTo>
                  <a:lnTo>
                    <a:pt x="4625" y="11214"/>
                  </a:lnTo>
                  <a:lnTo>
                    <a:pt x="4634" y="11204"/>
                  </a:lnTo>
                  <a:lnTo>
                    <a:pt x="4643" y="11194"/>
                  </a:lnTo>
                  <a:lnTo>
                    <a:pt x="4652" y="11182"/>
                  </a:lnTo>
                  <a:lnTo>
                    <a:pt x="4661" y="11171"/>
                  </a:lnTo>
                  <a:lnTo>
                    <a:pt x="4669" y="11159"/>
                  </a:lnTo>
                  <a:lnTo>
                    <a:pt x="4676" y="11147"/>
                  </a:lnTo>
                  <a:lnTo>
                    <a:pt x="4682" y="11133"/>
                  </a:lnTo>
                  <a:lnTo>
                    <a:pt x="4688" y="11120"/>
                  </a:lnTo>
                  <a:lnTo>
                    <a:pt x="4693" y="11107"/>
                  </a:lnTo>
                  <a:lnTo>
                    <a:pt x="4698" y="11094"/>
                  </a:lnTo>
                  <a:lnTo>
                    <a:pt x="4701" y="11079"/>
                  </a:lnTo>
                  <a:lnTo>
                    <a:pt x="4705" y="11065"/>
                  </a:lnTo>
                  <a:lnTo>
                    <a:pt x="4708" y="11051"/>
                  </a:lnTo>
                  <a:lnTo>
                    <a:pt x="4710" y="11035"/>
                  </a:lnTo>
                  <a:lnTo>
                    <a:pt x="4711" y="11020"/>
                  </a:lnTo>
                  <a:lnTo>
                    <a:pt x="4712" y="11005"/>
                  </a:lnTo>
                  <a:lnTo>
                    <a:pt x="4712" y="8120"/>
                  </a:lnTo>
                  <a:lnTo>
                    <a:pt x="4711" y="8107"/>
                  </a:lnTo>
                  <a:lnTo>
                    <a:pt x="4710" y="8094"/>
                  </a:lnTo>
                  <a:lnTo>
                    <a:pt x="4709" y="8081"/>
                  </a:lnTo>
                  <a:lnTo>
                    <a:pt x="4707" y="8069"/>
                  </a:lnTo>
                  <a:lnTo>
                    <a:pt x="4704" y="8057"/>
                  </a:lnTo>
                  <a:lnTo>
                    <a:pt x="4701" y="8045"/>
                  </a:lnTo>
                  <a:lnTo>
                    <a:pt x="4697" y="8032"/>
                  </a:lnTo>
                  <a:lnTo>
                    <a:pt x="4694" y="8020"/>
                  </a:lnTo>
                  <a:lnTo>
                    <a:pt x="4684" y="7997"/>
                  </a:lnTo>
                  <a:lnTo>
                    <a:pt x="4673" y="7975"/>
                  </a:lnTo>
                  <a:lnTo>
                    <a:pt x="4661" y="7955"/>
                  </a:lnTo>
                  <a:lnTo>
                    <a:pt x="4645" y="7935"/>
                  </a:lnTo>
                  <a:lnTo>
                    <a:pt x="4630" y="7917"/>
                  </a:lnTo>
                  <a:lnTo>
                    <a:pt x="4612" y="7899"/>
                  </a:lnTo>
                  <a:lnTo>
                    <a:pt x="4593" y="7884"/>
                  </a:lnTo>
                  <a:lnTo>
                    <a:pt x="4573" y="7871"/>
                  </a:lnTo>
                  <a:lnTo>
                    <a:pt x="4551" y="7858"/>
                  </a:lnTo>
                  <a:lnTo>
                    <a:pt x="4529" y="7847"/>
                  </a:lnTo>
                  <a:lnTo>
                    <a:pt x="4518" y="7843"/>
                  </a:lnTo>
                  <a:lnTo>
                    <a:pt x="4506" y="7839"/>
                  </a:lnTo>
                  <a:lnTo>
                    <a:pt x="4494" y="7835"/>
                  </a:lnTo>
                  <a:lnTo>
                    <a:pt x="4482" y="78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sp>
          <p:nvSpPr>
            <p:cNvPr id="83" name="Freeform 17">
              <a:extLst>
                <a:ext uri="{FF2B5EF4-FFF2-40B4-BE49-F238E27FC236}">
                  <a16:creationId xmlns:a16="http://schemas.microsoft.com/office/drawing/2014/main" xmlns="" id="{EDFD03C1-72FB-454D-8CAB-398622677566}"/>
                </a:ext>
              </a:extLst>
            </p:cNvPr>
            <p:cNvSpPr>
              <a:spLocks/>
            </p:cNvSpPr>
            <p:nvPr/>
          </p:nvSpPr>
          <p:spPr bwMode="auto">
            <a:xfrm>
              <a:off x="772" y="1128"/>
              <a:ext cx="277" cy="665"/>
            </a:xfrm>
            <a:custGeom>
              <a:avLst/>
              <a:gdLst/>
              <a:ahLst/>
              <a:cxnLst>
                <a:cxn ang="0">
                  <a:pos x="3950" y="2"/>
                </a:cxn>
                <a:cxn ang="0">
                  <a:pos x="3893" y="14"/>
                </a:cxn>
                <a:cxn ang="0">
                  <a:pos x="3840" y="36"/>
                </a:cxn>
                <a:cxn ang="0">
                  <a:pos x="3792" y="69"/>
                </a:cxn>
                <a:cxn ang="0">
                  <a:pos x="3752" y="109"/>
                </a:cxn>
                <a:cxn ang="0">
                  <a:pos x="3720" y="156"/>
                </a:cxn>
                <a:cxn ang="0">
                  <a:pos x="3698" y="209"/>
                </a:cxn>
                <a:cxn ang="0">
                  <a:pos x="3687" y="266"/>
                </a:cxn>
                <a:cxn ang="0">
                  <a:pos x="1616" y="7825"/>
                </a:cxn>
                <a:cxn ang="0">
                  <a:pos x="3372" y="4378"/>
                </a:cxn>
                <a:cxn ang="0">
                  <a:pos x="3391" y="4322"/>
                </a:cxn>
                <a:cxn ang="0">
                  <a:pos x="3397" y="4265"/>
                </a:cxn>
                <a:cxn ang="0">
                  <a:pos x="3393" y="4208"/>
                </a:cxn>
                <a:cxn ang="0">
                  <a:pos x="3377" y="4153"/>
                </a:cxn>
                <a:cxn ang="0">
                  <a:pos x="3352" y="4102"/>
                </a:cxn>
                <a:cxn ang="0">
                  <a:pos x="3317" y="4056"/>
                </a:cxn>
                <a:cxn ang="0">
                  <a:pos x="3272" y="4017"/>
                </a:cxn>
                <a:cxn ang="0">
                  <a:pos x="2856" y="3779"/>
                </a:cxn>
                <a:cxn ang="0">
                  <a:pos x="2800" y="3758"/>
                </a:cxn>
                <a:cxn ang="0">
                  <a:pos x="2743" y="3747"/>
                </a:cxn>
                <a:cxn ang="0">
                  <a:pos x="2687" y="3750"/>
                </a:cxn>
                <a:cxn ang="0">
                  <a:pos x="2631" y="3762"/>
                </a:cxn>
                <a:cxn ang="0">
                  <a:pos x="2579" y="3785"/>
                </a:cxn>
                <a:cxn ang="0">
                  <a:pos x="2532" y="3818"/>
                </a:cxn>
                <a:cxn ang="0">
                  <a:pos x="2491" y="3860"/>
                </a:cxn>
                <a:cxn ang="0">
                  <a:pos x="229" y="7832"/>
                </a:cxn>
                <a:cxn ang="0">
                  <a:pos x="182" y="7848"/>
                </a:cxn>
                <a:cxn ang="0">
                  <a:pos x="99" y="7900"/>
                </a:cxn>
                <a:cxn ang="0">
                  <a:pos x="38" y="7976"/>
                </a:cxn>
                <a:cxn ang="0">
                  <a:pos x="10" y="8045"/>
                </a:cxn>
                <a:cxn ang="0">
                  <a:pos x="1" y="8094"/>
                </a:cxn>
                <a:cxn ang="0">
                  <a:pos x="0" y="11020"/>
                </a:cxn>
                <a:cxn ang="0">
                  <a:pos x="10" y="11079"/>
                </a:cxn>
                <a:cxn ang="0">
                  <a:pos x="29" y="11133"/>
                </a:cxn>
                <a:cxn ang="0">
                  <a:pos x="59" y="11182"/>
                </a:cxn>
                <a:cxn ang="0">
                  <a:pos x="97" y="11224"/>
                </a:cxn>
                <a:cxn ang="0">
                  <a:pos x="142" y="11258"/>
                </a:cxn>
                <a:cxn ang="0">
                  <a:pos x="194" y="11283"/>
                </a:cxn>
                <a:cxn ang="0">
                  <a:pos x="251" y="11298"/>
                </a:cxn>
                <a:cxn ang="0">
                  <a:pos x="2231" y="11301"/>
                </a:cxn>
                <a:cxn ang="0">
                  <a:pos x="2291" y="11295"/>
                </a:cxn>
                <a:cxn ang="0">
                  <a:pos x="2346" y="11277"/>
                </a:cxn>
                <a:cxn ang="0">
                  <a:pos x="2396" y="11251"/>
                </a:cxn>
                <a:cxn ang="0">
                  <a:pos x="2440" y="11214"/>
                </a:cxn>
                <a:cxn ang="0">
                  <a:pos x="2477" y="11171"/>
                </a:cxn>
                <a:cxn ang="0">
                  <a:pos x="2503" y="11120"/>
                </a:cxn>
                <a:cxn ang="0">
                  <a:pos x="2521" y="11065"/>
                </a:cxn>
                <a:cxn ang="0">
                  <a:pos x="2527" y="11005"/>
                </a:cxn>
                <a:cxn ang="0">
                  <a:pos x="4672" y="5241"/>
                </a:cxn>
                <a:cxn ang="0">
                  <a:pos x="4695" y="5167"/>
                </a:cxn>
                <a:cxn ang="0">
                  <a:pos x="4708" y="5092"/>
                </a:cxn>
                <a:cxn ang="0">
                  <a:pos x="4711" y="281"/>
                </a:cxn>
                <a:cxn ang="0">
                  <a:pos x="4702" y="223"/>
                </a:cxn>
                <a:cxn ang="0">
                  <a:pos x="4681" y="169"/>
                </a:cxn>
                <a:cxn ang="0">
                  <a:pos x="4652" y="120"/>
                </a:cxn>
                <a:cxn ang="0">
                  <a:pos x="4614" y="78"/>
                </a:cxn>
                <a:cxn ang="0">
                  <a:pos x="4569" y="43"/>
                </a:cxn>
                <a:cxn ang="0">
                  <a:pos x="4517" y="19"/>
                </a:cxn>
                <a:cxn ang="0">
                  <a:pos x="4460" y="4"/>
                </a:cxn>
              </a:cxnLst>
              <a:rect l="0" t="0" r="r" b="b"/>
              <a:pathLst>
                <a:path w="4711" h="11301">
                  <a:moveTo>
                    <a:pt x="4415" y="0"/>
                  </a:moveTo>
                  <a:lnTo>
                    <a:pt x="3981" y="0"/>
                  </a:lnTo>
                  <a:lnTo>
                    <a:pt x="3966" y="1"/>
                  </a:lnTo>
                  <a:lnTo>
                    <a:pt x="3950" y="2"/>
                  </a:lnTo>
                  <a:lnTo>
                    <a:pt x="3936" y="4"/>
                  </a:lnTo>
                  <a:lnTo>
                    <a:pt x="3921" y="7"/>
                  </a:lnTo>
                  <a:lnTo>
                    <a:pt x="3906" y="10"/>
                  </a:lnTo>
                  <a:lnTo>
                    <a:pt x="3893" y="14"/>
                  </a:lnTo>
                  <a:lnTo>
                    <a:pt x="3879" y="19"/>
                  </a:lnTo>
                  <a:lnTo>
                    <a:pt x="3865" y="24"/>
                  </a:lnTo>
                  <a:lnTo>
                    <a:pt x="3852" y="30"/>
                  </a:lnTo>
                  <a:lnTo>
                    <a:pt x="3840" y="36"/>
                  </a:lnTo>
                  <a:lnTo>
                    <a:pt x="3828" y="43"/>
                  </a:lnTo>
                  <a:lnTo>
                    <a:pt x="3815" y="51"/>
                  </a:lnTo>
                  <a:lnTo>
                    <a:pt x="3803" y="60"/>
                  </a:lnTo>
                  <a:lnTo>
                    <a:pt x="3792" y="69"/>
                  </a:lnTo>
                  <a:lnTo>
                    <a:pt x="3782" y="78"/>
                  </a:lnTo>
                  <a:lnTo>
                    <a:pt x="3772" y="87"/>
                  </a:lnTo>
                  <a:lnTo>
                    <a:pt x="3761" y="97"/>
                  </a:lnTo>
                  <a:lnTo>
                    <a:pt x="3752" y="109"/>
                  </a:lnTo>
                  <a:lnTo>
                    <a:pt x="3744" y="120"/>
                  </a:lnTo>
                  <a:lnTo>
                    <a:pt x="3736" y="131"/>
                  </a:lnTo>
                  <a:lnTo>
                    <a:pt x="3728" y="143"/>
                  </a:lnTo>
                  <a:lnTo>
                    <a:pt x="3720" y="156"/>
                  </a:lnTo>
                  <a:lnTo>
                    <a:pt x="3714" y="169"/>
                  </a:lnTo>
                  <a:lnTo>
                    <a:pt x="3708" y="181"/>
                  </a:lnTo>
                  <a:lnTo>
                    <a:pt x="3703" y="196"/>
                  </a:lnTo>
                  <a:lnTo>
                    <a:pt x="3698" y="209"/>
                  </a:lnTo>
                  <a:lnTo>
                    <a:pt x="3694" y="223"/>
                  </a:lnTo>
                  <a:lnTo>
                    <a:pt x="3691" y="238"/>
                  </a:lnTo>
                  <a:lnTo>
                    <a:pt x="3688" y="252"/>
                  </a:lnTo>
                  <a:lnTo>
                    <a:pt x="3687" y="266"/>
                  </a:lnTo>
                  <a:lnTo>
                    <a:pt x="3685" y="281"/>
                  </a:lnTo>
                  <a:lnTo>
                    <a:pt x="3685" y="297"/>
                  </a:lnTo>
                  <a:lnTo>
                    <a:pt x="3685" y="4868"/>
                  </a:lnTo>
                  <a:lnTo>
                    <a:pt x="1616" y="7825"/>
                  </a:lnTo>
                  <a:lnTo>
                    <a:pt x="1415" y="7825"/>
                  </a:lnTo>
                  <a:lnTo>
                    <a:pt x="3358" y="4405"/>
                  </a:lnTo>
                  <a:lnTo>
                    <a:pt x="3365" y="4391"/>
                  </a:lnTo>
                  <a:lnTo>
                    <a:pt x="3372" y="4378"/>
                  </a:lnTo>
                  <a:lnTo>
                    <a:pt x="3377" y="4364"/>
                  </a:lnTo>
                  <a:lnTo>
                    <a:pt x="3382" y="4351"/>
                  </a:lnTo>
                  <a:lnTo>
                    <a:pt x="3387" y="4336"/>
                  </a:lnTo>
                  <a:lnTo>
                    <a:pt x="3391" y="4322"/>
                  </a:lnTo>
                  <a:lnTo>
                    <a:pt x="3393" y="4308"/>
                  </a:lnTo>
                  <a:lnTo>
                    <a:pt x="3395" y="4293"/>
                  </a:lnTo>
                  <a:lnTo>
                    <a:pt x="3396" y="4279"/>
                  </a:lnTo>
                  <a:lnTo>
                    <a:pt x="3397" y="4265"/>
                  </a:lnTo>
                  <a:lnTo>
                    <a:pt x="3397" y="4250"/>
                  </a:lnTo>
                  <a:lnTo>
                    <a:pt x="3396" y="4236"/>
                  </a:lnTo>
                  <a:lnTo>
                    <a:pt x="3395" y="4222"/>
                  </a:lnTo>
                  <a:lnTo>
                    <a:pt x="3393" y="4208"/>
                  </a:lnTo>
                  <a:lnTo>
                    <a:pt x="3390" y="4194"/>
                  </a:lnTo>
                  <a:lnTo>
                    <a:pt x="3387" y="4181"/>
                  </a:lnTo>
                  <a:lnTo>
                    <a:pt x="3382" y="4167"/>
                  </a:lnTo>
                  <a:lnTo>
                    <a:pt x="3377" y="4153"/>
                  </a:lnTo>
                  <a:lnTo>
                    <a:pt x="3372" y="4140"/>
                  </a:lnTo>
                  <a:lnTo>
                    <a:pt x="3366" y="4128"/>
                  </a:lnTo>
                  <a:lnTo>
                    <a:pt x="3359" y="4114"/>
                  </a:lnTo>
                  <a:lnTo>
                    <a:pt x="3352" y="4102"/>
                  </a:lnTo>
                  <a:lnTo>
                    <a:pt x="3345" y="4090"/>
                  </a:lnTo>
                  <a:lnTo>
                    <a:pt x="3335" y="4079"/>
                  </a:lnTo>
                  <a:lnTo>
                    <a:pt x="3326" y="4067"/>
                  </a:lnTo>
                  <a:lnTo>
                    <a:pt x="3317" y="4056"/>
                  </a:lnTo>
                  <a:lnTo>
                    <a:pt x="3307" y="4046"/>
                  </a:lnTo>
                  <a:lnTo>
                    <a:pt x="3296" y="4036"/>
                  </a:lnTo>
                  <a:lnTo>
                    <a:pt x="3284" y="4027"/>
                  </a:lnTo>
                  <a:lnTo>
                    <a:pt x="3272" y="4017"/>
                  </a:lnTo>
                  <a:lnTo>
                    <a:pt x="3260" y="4009"/>
                  </a:lnTo>
                  <a:lnTo>
                    <a:pt x="3247" y="4002"/>
                  </a:lnTo>
                  <a:lnTo>
                    <a:pt x="2869" y="3786"/>
                  </a:lnTo>
                  <a:lnTo>
                    <a:pt x="2856" y="3779"/>
                  </a:lnTo>
                  <a:lnTo>
                    <a:pt x="2842" y="3772"/>
                  </a:lnTo>
                  <a:lnTo>
                    <a:pt x="2829" y="3767"/>
                  </a:lnTo>
                  <a:lnTo>
                    <a:pt x="2815" y="3762"/>
                  </a:lnTo>
                  <a:lnTo>
                    <a:pt x="2800" y="3758"/>
                  </a:lnTo>
                  <a:lnTo>
                    <a:pt x="2786" y="3754"/>
                  </a:lnTo>
                  <a:lnTo>
                    <a:pt x="2772" y="3752"/>
                  </a:lnTo>
                  <a:lnTo>
                    <a:pt x="2758" y="3750"/>
                  </a:lnTo>
                  <a:lnTo>
                    <a:pt x="2743" y="3747"/>
                  </a:lnTo>
                  <a:lnTo>
                    <a:pt x="2729" y="3747"/>
                  </a:lnTo>
                  <a:lnTo>
                    <a:pt x="2715" y="3747"/>
                  </a:lnTo>
                  <a:lnTo>
                    <a:pt x="2700" y="3749"/>
                  </a:lnTo>
                  <a:lnTo>
                    <a:pt x="2687" y="3750"/>
                  </a:lnTo>
                  <a:lnTo>
                    <a:pt x="2673" y="3752"/>
                  </a:lnTo>
                  <a:lnTo>
                    <a:pt x="2658" y="3755"/>
                  </a:lnTo>
                  <a:lnTo>
                    <a:pt x="2645" y="3758"/>
                  </a:lnTo>
                  <a:lnTo>
                    <a:pt x="2631" y="3762"/>
                  </a:lnTo>
                  <a:lnTo>
                    <a:pt x="2618" y="3767"/>
                  </a:lnTo>
                  <a:lnTo>
                    <a:pt x="2604" y="3772"/>
                  </a:lnTo>
                  <a:lnTo>
                    <a:pt x="2592" y="3778"/>
                  </a:lnTo>
                  <a:lnTo>
                    <a:pt x="2579" y="3785"/>
                  </a:lnTo>
                  <a:lnTo>
                    <a:pt x="2567" y="3792"/>
                  </a:lnTo>
                  <a:lnTo>
                    <a:pt x="2555" y="3800"/>
                  </a:lnTo>
                  <a:lnTo>
                    <a:pt x="2543" y="3809"/>
                  </a:lnTo>
                  <a:lnTo>
                    <a:pt x="2532" y="3818"/>
                  </a:lnTo>
                  <a:lnTo>
                    <a:pt x="2522" y="3827"/>
                  </a:lnTo>
                  <a:lnTo>
                    <a:pt x="2510" y="3837"/>
                  </a:lnTo>
                  <a:lnTo>
                    <a:pt x="2501" y="3849"/>
                  </a:lnTo>
                  <a:lnTo>
                    <a:pt x="2491" y="3860"/>
                  </a:lnTo>
                  <a:lnTo>
                    <a:pt x="2483" y="3871"/>
                  </a:lnTo>
                  <a:lnTo>
                    <a:pt x="2474" y="3884"/>
                  </a:lnTo>
                  <a:lnTo>
                    <a:pt x="2466" y="3897"/>
                  </a:lnTo>
                  <a:lnTo>
                    <a:pt x="229" y="7832"/>
                  </a:lnTo>
                  <a:lnTo>
                    <a:pt x="217" y="7836"/>
                  </a:lnTo>
                  <a:lnTo>
                    <a:pt x="205" y="7839"/>
                  </a:lnTo>
                  <a:lnTo>
                    <a:pt x="193" y="7843"/>
                  </a:lnTo>
                  <a:lnTo>
                    <a:pt x="182" y="7848"/>
                  </a:lnTo>
                  <a:lnTo>
                    <a:pt x="160" y="7858"/>
                  </a:lnTo>
                  <a:lnTo>
                    <a:pt x="138" y="7871"/>
                  </a:lnTo>
                  <a:lnTo>
                    <a:pt x="118" y="7885"/>
                  </a:lnTo>
                  <a:lnTo>
                    <a:pt x="99" y="7900"/>
                  </a:lnTo>
                  <a:lnTo>
                    <a:pt x="82" y="7917"/>
                  </a:lnTo>
                  <a:lnTo>
                    <a:pt x="66" y="7935"/>
                  </a:lnTo>
                  <a:lnTo>
                    <a:pt x="50" y="7955"/>
                  </a:lnTo>
                  <a:lnTo>
                    <a:pt x="38" y="7976"/>
                  </a:lnTo>
                  <a:lnTo>
                    <a:pt x="27" y="7997"/>
                  </a:lnTo>
                  <a:lnTo>
                    <a:pt x="18" y="8020"/>
                  </a:lnTo>
                  <a:lnTo>
                    <a:pt x="14" y="8032"/>
                  </a:lnTo>
                  <a:lnTo>
                    <a:pt x="10" y="8045"/>
                  </a:lnTo>
                  <a:lnTo>
                    <a:pt x="8" y="8057"/>
                  </a:lnTo>
                  <a:lnTo>
                    <a:pt x="4" y="8069"/>
                  </a:lnTo>
                  <a:lnTo>
                    <a:pt x="2" y="8081"/>
                  </a:lnTo>
                  <a:lnTo>
                    <a:pt x="1" y="8094"/>
                  </a:lnTo>
                  <a:lnTo>
                    <a:pt x="0" y="8107"/>
                  </a:lnTo>
                  <a:lnTo>
                    <a:pt x="0" y="8120"/>
                  </a:lnTo>
                  <a:lnTo>
                    <a:pt x="0" y="11005"/>
                  </a:lnTo>
                  <a:lnTo>
                    <a:pt x="0" y="11020"/>
                  </a:lnTo>
                  <a:lnTo>
                    <a:pt x="1" y="11035"/>
                  </a:lnTo>
                  <a:lnTo>
                    <a:pt x="3" y="11051"/>
                  </a:lnTo>
                  <a:lnTo>
                    <a:pt x="7" y="11065"/>
                  </a:lnTo>
                  <a:lnTo>
                    <a:pt x="10" y="11079"/>
                  </a:lnTo>
                  <a:lnTo>
                    <a:pt x="14" y="11094"/>
                  </a:lnTo>
                  <a:lnTo>
                    <a:pt x="18" y="11107"/>
                  </a:lnTo>
                  <a:lnTo>
                    <a:pt x="23" y="11120"/>
                  </a:lnTo>
                  <a:lnTo>
                    <a:pt x="29" y="11133"/>
                  </a:lnTo>
                  <a:lnTo>
                    <a:pt x="36" y="11147"/>
                  </a:lnTo>
                  <a:lnTo>
                    <a:pt x="43" y="11159"/>
                  </a:lnTo>
                  <a:lnTo>
                    <a:pt x="50" y="11171"/>
                  </a:lnTo>
                  <a:lnTo>
                    <a:pt x="59" y="11182"/>
                  </a:lnTo>
                  <a:lnTo>
                    <a:pt x="68" y="11194"/>
                  </a:lnTo>
                  <a:lnTo>
                    <a:pt x="77" y="11204"/>
                  </a:lnTo>
                  <a:lnTo>
                    <a:pt x="87" y="11214"/>
                  </a:lnTo>
                  <a:lnTo>
                    <a:pt x="97" y="11224"/>
                  </a:lnTo>
                  <a:lnTo>
                    <a:pt x="108" y="11234"/>
                  </a:lnTo>
                  <a:lnTo>
                    <a:pt x="119" y="11243"/>
                  </a:lnTo>
                  <a:lnTo>
                    <a:pt x="131" y="11251"/>
                  </a:lnTo>
                  <a:lnTo>
                    <a:pt x="142" y="11258"/>
                  </a:lnTo>
                  <a:lnTo>
                    <a:pt x="155" y="11265"/>
                  </a:lnTo>
                  <a:lnTo>
                    <a:pt x="168" y="11272"/>
                  </a:lnTo>
                  <a:lnTo>
                    <a:pt x="181" y="11277"/>
                  </a:lnTo>
                  <a:lnTo>
                    <a:pt x="194" y="11283"/>
                  </a:lnTo>
                  <a:lnTo>
                    <a:pt x="208" y="11288"/>
                  </a:lnTo>
                  <a:lnTo>
                    <a:pt x="222" y="11292"/>
                  </a:lnTo>
                  <a:lnTo>
                    <a:pt x="236" y="11295"/>
                  </a:lnTo>
                  <a:lnTo>
                    <a:pt x="251" y="11298"/>
                  </a:lnTo>
                  <a:lnTo>
                    <a:pt x="266" y="11300"/>
                  </a:lnTo>
                  <a:lnTo>
                    <a:pt x="281" y="11301"/>
                  </a:lnTo>
                  <a:lnTo>
                    <a:pt x="297" y="11301"/>
                  </a:lnTo>
                  <a:lnTo>
                    <a:pt x="2231" y="11301"/>
                  </a:lnTo>
                  <a:lnTo>
                    <a:pt x="2246" y="11301"/>
                  </a:lnTo>
                  <a:lnTo>
                    <a:pt x="2261" y="11300"/>
                  </a:lnTo>
                  <a:lnTo>
                    <a:pt x="2276" y="11298"/>
                  </a:lnTo>
                  <a:lnTo>
                    <a:pt x="2291" y="11295"/>
                  </a:lnTo>
                  <a:lnTo>
                    <a:pt x="2305" y="11292"/>
                  </a:lnTo>
                  <a:lnTo>
                    <a:pt x="2318" y="11288"/>
                  </a:lnTo>
                  <a:lnTo>
                    <a:pt x="2333" y="11283"/>
                  </a:lnTo>
                  <a:lnTo>
                    <a:pt x="2346" y="11277"/>
                  </a:lnTo>
                  <a:lnTo>
                    <a:pt x="2359" y="11272"/>
                  </a:lnTo>
                  <a:lnTo>
                    <a:pt x="2372" y="11265"/>
                  </a:lnTo>
                  <a:lnTo>
                    <a:pt x="2385" y="11258"/>
                  </a:lnTo>
                  <a:lnTo>
                    <a:pt x="2396" y="11251"/>
                  </a:lnTo>
                  <a:lnTo>
                    <a:pt x="2408" y="11243"/>
                  </a:lnTo>
                  <a:lnTo>
                    <a:pt x="2420" y="11234"/>
                  </a:lnTo>
                  <a:lnTo>
                    <a:pt x="2430" y="11224"/>
                  </a:lnTo>
                  <a:lnTo>
                    <a:pt x="2440" y="11214"/>
                  </a:lnTo>
                  <a:lnTo>
                    <a:pt x="2450" y="11204"/>
                  </a:lnTo>
                  <a:lnTo>
                    <a:pt x="2459" y="11194"/>
                  </a:lnTo>
                  <a:lnTo>
                    <a:pt x="2469" y="11182"/>
                  </a:lnTo>
                  <a:lnTo>
                    <a:pt x="2477" y="11171"/>
                  </a:lnTo>
                  <a:lnTo>
                    <a:pt x="2484" y="11159"/>
                  </a:lnTo>
                  <a:lnTo>
                    <a:pt x="2491" y="11147"/>
                  </a:lnTo>
                  <a:lnTo>
                    <a:pt x="2498" y="11133"/>
                  </a:lnTo>
                  <a:lnTo>
                    <a:pt x="2503" y="11120"/>
                  </a:lnTo>
                  <a:lnTo>
                    <a:pt x="2509" y="11107"/>
                  </a:lnTo>
                  <a:lnTo>
                    <a:pt x="2513" y="11094"/>
                  </a:lnTo>
                  <a:lnTo>
                    <a:pt x="2518" y="11079"/>
                  </a:lnTo>
                  <a:lnTo>
                    <a:pt x="2521" y="11065"/>
                  </a:lnTo>
                  <a:lnTo>
                    <a:pt x="2524" y="11051"/>
                  </a:lnTo>
                  <a:lnTo>
                    <a:pt x="2526" y="11035"/>
                  </a:lnTo>
                  <a:lnTo>
                    <a:pt x="2527" y="11020"/>
                  </a:lnTo>
                  <a:lnTo>
                    <a:pt x="2527" y="11005"/>
                  </a:lnTo>
                  <a:lnTo>
                    <a:pt x="2527" y="8314"/>
                  </a:lnTo>
                  <a:lnTo>
                    <a:pt x="4652" y="5276"/>
                  </a:lnTo>
                  <a:lnTo>
                    <a:pt x="4663" y="5259"/>
                  </a:lnTo>
                  <a:lnTo>
                    <a:pt x="4672" y="5241"/>
                  </a:lnTo>
                  <a:lnTo>
                    <a:pt x="4679" y="5223"/>
                  </a:lnTo>
                  <a:lnTo>
                    <a:pt x="4686" y="5205"/>
                  </a:lnTo>
                  <a:lnTo>
                    <a:pt x="4691" y="5186"/>
                  </a:lnTo>
                  <a:lnTo>
                    <a:pt x="4695" y="5167"/>
                  </a:lnTo>
                  <a:lnTo>
                    <a:pt x="4698" y="5148"/>
                  </a:lnTo>
                  <a:lnTo>
                    <a:pt x="4700" y="5129"/>
                  </a:lnTo>
                  <a:lnTo>
                    <a:pt x="4704" y="5110"/>
                  </a:lnTo>
                  <a:lnTo>
                    <a:pt x="4708" y="5092"/>
                  </a:lnTo>
                  <a:lnTo>
                    <a:pt x="4710" y="5072"/>
                  </a:lnTo>
                  <a:lnTo>
                    <a:pt x="4711" y="5052"/>
                  </a:lnTo>
                  <a:lnTo>
                    <a:pt x="4711" y="297"/>
                  </a:lnTo>
                  <a:lnTo>
                    <a:pt x="4711" y="281"/>
                  </a:lnTo>
                  <a:lnTo>
                    <a:pt x="4709" y="266"/>
                  </a:lnTo>
                  <a:lnTo>
                    <a:pt x="4708" y="252"/>
                  </a:lnTo>
                  <a:lnTo>
                    <a:pt x="4705" y="238"/>
                  </a:lnTo>
                  <a:lnTo>
                    <a:pt x="4702" y="223"/>
                  </a:lnTo>
                  <a:lnTo>
                    <a:pt x="4698" y="209"/>
                  </a:lnTo>
                  <a:lnTo>
                    <a:pt x="4693" y="196"/>
                  </a:lnTo>
                  <a:lnTo>
                    <a:pt x="4688" y="181"/>
                  </a:lnTo>
                  <a:lnTo>
                    <a:pt x="4681" y="169"/>
                  </a:lnTo>
                  <a:lnTo>
                    <a:pt x="4675" y="156"/>
                  </a:lnTo>
                  <a:lnTo>
                    <a:pt x="4668" y="143"/>
                  </a:lnTo>
                  <a:lnTo>
                    <a:pt x="4661" y="131"/>
                  </a:lnTo>
                  <a:lnTo>
                    <a:pt x="4652" y="120"/>
                  </a:lnTo>
                  <a:lnTo>
                    <a:pt x="4644" y="109"/>
                  </a:lnTo>
                  <a:lnTo>
                    <a:pt x="4634" y="97"/>
                  </a:lnTo>
                  <a:lnTo>
                    <a:pt x="4624" y="87"/>
                  </a:lnTo>
                  <a:lnTo>
                    <a:pt x="4614" y="78"/>
                  </a:lnTo>
                  <a:lnTo>
                    <a:pt x="4604" y="69"/>
                  </a:lnTo>
                  <a:lnTo>
                    <a:pt x="4593" y="60"/>
                  </a:lnTo>
                  <a:lnTo>
                    <a:pt x="4580" y="51"/>
                  </a:lnTo>
                  <a:lnTo>
                    <a:pt x="4569" y="43"/>
                  </a:lnTo>
                  <a:lnTo>
                    <a:pt x="4556" y="36"/>
                  </a:lnTo>
                  <a:lnTo>
                    <a:pt x="4544" y="30"/>
                  </a:lnTo>
                  <a:lnTo>
                    <a:pt x="4530" y="24"/>
                  </a:lnTo>
                  <a:lnTo>
                    <a:pt x="4517" y="19"/>
                  </a:lnTo>
                  <a:lnTo>
                    <a:pt x="4503" y="14"/>
                  </a:lnTo>
                  <a:lnTo>
                    <a:pt x="4489" y="10"/>
                  </a:lnTo>
                  <a:lnTo>
                    <a:pt x="4475" y="7"/>
                  </a:lnTo>
                  <a:lnTo>
                    <a:pt x="4460" y="4"/>
                  </a:lnTo>
                  <a:lnTo>
                    <a:pt x="4445" y="2"/>
                  </a:lnTo>
                  <a:lnTo>
                    <a:pt x="4430" y="1"/>
                  </a:lnTo>
                  <a:lnTo>
                    <a:pt x="441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IN" sz="2400">
                <a:cs typeface="Arial" panose="020B0604020202020204" pitchFamily="34" charset="0"/>
              </a:endParaRPr>
            </a:p>
          </p:txBody>
        </p:sp>
      </p:grpSp>
      <p:sp>
        <p:nvSpPr>
          <p:cNvPr id="84" name="Freeform 47">
            <a:extLst>
              <a:ext uri="{FF2B5EF4-FFF2-40B4-BE49-F238E27FC236}">
                <a16:creationId xmlns:a16="http://schemas.microsoft.com/office/drawing/2014/main" xmlns="" id="{BDF2585C-2DBD-4738-BEC7-83469E8FA0E4}"/>
              </a:ext>
            </a:extLst>
          </p:cNvPr>
          <p:cNvSpPr>
            <a:spLocks/>
          </p:cNvSpPr>
          <p:nvPr/>
        </p:nvSpPr>
        <p:spPr bwMode="auto">
          <a:xfrm>
            <a:off x="5266728" y="954225"/>
            <a:ext cx="440849" cy="363257"/>
          </a:xfrm>
          <a:custGeom>
            <a:avLst/>
            <a:gdLst/>
            <a:ahLst/>
            <a:cxnLst>
              <a:cxn ang="0">
                <a:pos x="2259" y="1161"/>
              </a:cxn>
              <a:cxn ang="0">
                <a:pos x="2061" y="1682"/>
              </a:cxn>
              <a:cxn ang="0">
                <a:pos x="1579" y="1872"/>
              </a:cxn>
              <a:cxn ang="0">
                <a:pos x="1303" y="1676"/>
              </a:cxn>
              <a:cxn ang="0">
                <a:pos x="1126" y="1290"/>
              </a:cxn>
              <a:cxn ang="0">
                <a:pos x="1247" y="1190"/>
              </a:cxn>
              <a:cxn ang="0">
                <a:pos x="1378" y="1538"/>
              </a:cxn>
              <a:cxn ang="0">
                <a:pos x="1594" y="1724"/>
              </a:cxn>
              <a:cxn ang="0">
                <a:pos x="1854" y="1676"/>
              </a:cxn>
              <a:cxn ang="0">
                <a:pos x="2053" y="1391"/>
              </a:cxn>
              <a:cxn ang="0">
                <a:pos x="2130" y="951"/>
              </a:cxn>
              <a:cxn ang="0">
                <a:pos x="2097" y="658"/>
              </a:cxn>
              <a:cxn ang="0">
                <a:pos x="2008" y="413"/>
              </a:cxn>
              <a:cxn ang="0">
                <a:pos x="1896" y="263"/>
              </a:cxn>
              <a:cxn ang="0">
                <a:pos x="1807" y="198"/>
              </a:cxn>
              <a:cxn ang="0">
                <a:pos x="1711" y="168"/>
              </a:cxn>
              <a:cxn ang="0">
                <a:pos x="1513" y="221"/>
              </a:cxn>
              <a:cxn ang="0">
                <a:pos x="1320" y="488"/>
              </a:cxn>
              <a:cxn ang="0">
                <a:pos x="1229" y="936"/>
              </a:cxn>
              <a:cxn ang="0">
                <a:pos x="1414" y="689"/>
              </a:cxn>
              <a:cxn ang="0">
                <a:pos x="1517" y="503"/>
              </a:cxn>
              <a:cxn ang="0">
                <a:pos x="1650" y="454"/>
              </a:cxn>
              <a:cxn ang="0">
                <a:pos x="1762" y="519"/>
              </a:cxn>
              <a:cxn ang="0">
                <a:pos x="1876" y="773"/>
              </a:cxn>
              <a:cxn ang="0">
                <a:pos x="1883" y="1107"/>
              </a:cxn>
              <a:cxn ang="0">
                <a:pos x="1798" y="1347"/>
              </a:cxn>
              <a:cxn ang="0">
                <a:pos x="1657" y="1460"/>
              </a:cxn>
              <a:cxn ang="0">
                <a:pos x="1517" y="1414"/>
              </a:cxn>
              <a:cxn ang="0">
                <a:pos x="1414" y="1249"/>
              </a:cxn>
              <a:cxn ang="0">
                <a:pos x="1490" y="1049"/>
              </a:cxn>
              <a:cxn ang="0">
                <a:pos x="1573" y="1218"/>
              </a:cxn>
              <a:cxn ang="0">
                <a:pos x="1708" y="1152"/>
              </a:cxn>
              <a:cxn ang="0">
                <a:pos x="1736" y="851"/>
              </a:cxn>
              <a:cxn ang="0">
                <a:pos x="1613" y="683"/>
              </a:cxn>
              <a:cxn ang="0">
                <a:pos x="1496" y="833"/>
              </a:cxn>
              <a:cxn ang="0">
                <a:pos x="1537" y="930"/>
              </a:cxn>
              <a:cxn ang="0">
                <a:pos x="1577" y="904"/>
              </a:cxn>
              <a:cxn ang="0">
                <a:pos x="1613" y="864"/>
              </a:cxn>
              <a:cxn ang="0">
                <a:pos x="1657" y="920"/>
              </a:cxn>
              <a:cxn ang="0">
                <a:pos x="1647" y="1024"/>
              </a:cxn>
              <a:cxn ang="0">
                <a:pos x="1600" y="1047"/>
              </a:cxn>
              <a:cxn ang="0">
                <a:pos x="1571" y="990"/>
              </a:cxn>
              <a:cxn ang="0">
                <a:pos x="1469" y="989"/>
              </a:cxn>
              <a:cxn ang="0">
                <a:pos x="1252" y="989"/>
              </a:cxn>
              <a:cxn ang="0">
                <a:pos x="1013" y="989"/>
              </a:cxn>
              <a:cxn ang="0">
                <a:pos x="789" y="989"/>
              </a:cxn>
              <a:cxn ang="0">
                <a:pos x="649" y="990"/>
              </a:cxn>
              <a:cxn ang="0">
                <a:pos x="216" y="990"/>
              </a:cxn>
              <a:cxn ang="0">
                <a:pos x="628" y="930"/>
              </a:cxn>
              <a:cxn ang="0">
                <a:pos x="711" y="930"/>
              </a:cxn>
              <a:cxn ang="0">
                <a:pos x="915" y="930"/>
              </a:cxn>
              <a:cxn ang="0">
                <a:pos x="1097" y="743"/>
              </a:cxn>
              <a:cxn ang="0">
                <a:pos x="1258" y="273"/>
              </a:cxn>
              <a:cxn ang="0">
                <a:pos x="1552" y="18"/>
              </a:cxn>
              <a:cxn ang="0">
                <a:pos x="1761" y="8"/>
              </a:cxn>
              <a:cxn ang="0">
                <a:pos x="1900" y="63"/>
              </a:cxn>
              <a:cxn ang="0">
                <a:pos x="2038" y="185"/>
              </a:cxn>
              <a:cxn ang="0">
                <a:pos x="2092" y="260"/>
              </a:cxn>
              <a:cxn ang="0">
                <a:pos x="2236" y="560"/>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algn="just"/>
            <a:endParaRPr lang="en-IN" sz="2400">
              <a:cs typeface="Arial" panose="020B0604020202020204" pitchFamily="34" charset="0"/>
            </a:endParaRPr>
          </a:p>
        </p:txBody>
      </p:sp>
      <p:grpSp>
        <p:nvGrpSpPr>
          <p:cNvPr id="85" name="Google Shape;4959;p63">
            <a:extLst>
              <a:ext uri="{FF2B5EF4-FFF2-40B4-BE49-F238E27FC236}">
                <a16:creationId xmlns:a16="http://schemas.microsoft.com/office/drawing/2014/main" xmlns="" id="{E271E758-C7F5-4FBC-9476-2BDE23BE782A}"/>
              </a:ext>
            </a:extLst>
          </p:cNvPr>
          <p:cNvGrpSpPr/>
          <p:nvPr/>
        </p:nvGrpSpPr>
        <p:grpSpPr>
          <a:xfrm>
            <a:off x="11172034" y="978930"/>
            <a:ext cx="289767" cy="315313"/>
            <a:chOff x="5648375" y="1427025"/>
            <a:chExt cx="483200" cy="483125"/>
          </a:xfrm>
          <a:solidFill>
            <a:schemeClr val="bg1"/>
          </a:solidFill>
        </p:grpSpPr>
        <p:sp>
          <p:nvSpPr>
            <p:cNvPr id="86" name="Google Shape;4960;p63">
              <a:extLst>
                <a:ext uri="{FF2B5EF4-FFF2-40B4-BE49-F238E27FC236}">
                  <a16:creationId xmlns:a16="http://schemas.microsoft.com/office/drawing/2014/main" xmlns="" id="{FDB713D7-C03C-4CA6-B0B6-69C4A81C2835}"/>
                </a:ext>
              </a:extLst>
            </p:cNvPr>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grpFill/>
            <a:ln>
              <a:noFill/>
            </a:ln>
          </p:spPr>
          <p:txBody>
            <a:bodyPr spcFirstLastPara="1" wrap="square" lIns="91425" tIns="91425" rIns="91425" bIns="91425" anchor="ctr" anchorCtr="0">
              <a:noAutofit/>
            </a:bodyPr>
            <a:lstStyle/>
            <a:p>
              <a:endParaRPr sz="1400">
                <a:solidFill>
                  <a:srgbClr val="435D74"/>
                </a:solidFill>
                <a:cs typeface="Arial" pitchFamily="34" charset="0"/>
              </a:endParaRPr>
            </a:p>
          </p:txBody>
        </p:sp>
        <p:sp>
          <p:nvSpPr>
            <p:cNvPr id="87" name="Google Shape;4961;p63">
              <a:extLst>
                <a:ext uri="{FF2B5EF4-FFF2-40B4-BE49-F238E27FC236}">
                  <a16:creationId xmlns:a16="http://schemas.microsoft.com/office/drawing/2014/main" xmlns="" id="{E6B449A6-9207-4359-A335-E992FC5EFFC8}"/>
                </a:ext>
              </a:extLst>
            </p:cNvPr>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grpFill/>
            <a:ln>
              <a:noFill/>
            </a:ln>
          </p:spPr>
          <p:txBody>
            <a:bodyPr spcFirstLastPara="1" wrap="square" lIns="91425" tIns="91425" rIns="91425" bIns="91425" anchor="ctr" anchorCtr="0">
              <a:noAutofit/>
            </a:bodyPr>
            <a:lstStyle/>
            <a:p>
              <a:endParaRPr sz="1400">
                <a:solidFill>
                  <a:srgbClr val="435D74"/>
                </a:solidFill>
                <a:cs typeface="Arial" pitchFamily="34" charset="0"/>
              </a:endParaRPr>
            </a:p>
          </p:txBody>
        </p:sp>
      </p:grpSp>
      <p:sp>
        <p:nvSpPr>
          <p:cNvPr id="92" name="TextBox 91">
            <a:extLst>
              <a:ext uri="{FF2B5EF4-FFF2-40B4-BE49-F238E27FC236}">
                <a16:creationId xmlns:a16="http://schemas.microsoft.com/office/drawing/2014/main" xmlns="" id="{9827618E-A83A-4E11-AA06-F5FD52425173}"/>
              </a:ext>
            </a:extLst>
          </p:cNvPr>
          <p:cNvSpPr txBox="1"/>
          <p:nvPr/>
        </p:nvSpPr>
        <p:spPr>
          <a:xfrm>
            <a:off x="5938940" y="1464377"/>
            <a:ext cx="2726537" cy="5163331"/>
          </a:xfrm>
          <a:prstGeom prst="rect">
            <a:avLst/>
          </a:prstGeom>
          <a:noFill/>
        </p:spPr>
        <p:txBody>
          <a:bodyPr wrap="square" rtlCol="0">
            <a:noAutofit/>
          </a:bodyPr>
          <a:lstStyle/>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Moved the IT Infrastructure setup from On-Premises to Amazon web services</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Migrated the servers using AWS SMS</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Ensured auto scalability of application during the peak load</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Implemented RDS for high availability of production database</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Implemented PCI-DSS </a:t>
            </a:r>
            <a:r>
              <a:rPr lang="en-US" sz="1050" dirty="0" smtClean="0">
                <a:solidFill>
                  <a:schemeClr val="tx1">
                    <a:lumMod val="65000"/>
                    <a:lumOff val="35000"/>
                  </a:schemeClr>
                </a:solidFill>
                <a:cs typeface="Arial" panose="020B0604020202020204" pitchFamily="34" charset="0"/>
              </a:rPr>
              <a:t>compliance</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Implemented an IAC ( Infrastructure as a code ) model in AWS</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Through cloud formations the required infrastructure will get ready with the required stack like APP server. Databases.</a:t>
            </a:r>
          </a:p>
          <a:p>
            <a:pPr marL="276593" marR="3464" indent="-228594">
              <a:spcBef>
                <a:spcPts val="800"/>
              </a:spcBef>
              <a:buFont typeface="Wingdings" panose="05000000000000000000" pitchFamily="2" charset="2"/>
              <a:buChar char="§"/>
            </a:pPr>
            <a:r>
              <a:rPr lang="en-US" sz="1050" dirty="0">
                <a:solidFill>
                  <a:schemeClr val="tx1">
                    <a:lumMod val="65000"/>
                    <a:lumOff val="35000"/>
                  </a:schemeClr>
                </a:solidFill>
                <a:cs typeface="Arial" panose="020B0604020202020204" pitchFamily="34" charset="0"/>
              </a:rPr>
              <a:t>For new development activity the integration tool Jenkins will  trigger the template and creates a new testing environment in the cloud where relevant code will get deployed and ready for immediate testing</a:t>
            </a:r>
          </a:p>
          <a:p>
            <a:pPr marL="276593" marR="3464" indent="-228594">
              <a:spcBef>
                <a:spcPts val="800"/>
              </a:spcBef>
              <a:buFont typeface="Wingdings" panose="05000000000000000000" pitchFamily="2" charset="2"/>
              <a:buChar char="§"/>
            </a:pPr>
            <a:endParaRPr lang="en-US" sz="1050" dirty="0" smtClean="0">
              <a:solidFill>
                <a:schemeClr val="tx1">
                  <a:lumMod val="65000"/>
                  <a:lumOff val="35000"/>
                </a:schemeClr>
              </a:solidFill>
              <a:cs typeface="Arial" panose="020B0604020202020204" pitchFamily="34" charset="0"/>
            </a:endParaRPr>
          </a:p>
          <a:p>
            <a:pPr marL="276593" marR="3464" indent="-228594">
              <a:spcBef>
                <a:spcPts val="800"/>
              </a:spcBef>
              <a:buFont typeface="Wingdings" panose="05000000000000000000" pitchFamily="2" charset="2"/>
              <a:buChar char="§"/>
            </a:pPr>
            <a:r>
              <a:rPr lang="en-US" sz="1050" dirty="0" smtClean="0">
                <a:solidFill>
                  <a:schemeClr val="tx1">
                    <a:lumMod val="65000"/>
                    <a:lumOff val="35000"/>
                  </a:schemeClr>
                </a:solidFill>
                <a:cs typeface="Arial" panose="020B0604020202020204" pitchFamily="34" charset="0"/>
              </a:rPr>
              <a:t>Utilized </a:t>
            </a:r>
            <a:r>
              <a:rPr lang="en-US" sz="1050" dirty="0">
                <a:solidFill>
                  <a:schemeClr val="tx1">
                    <a:lumMod val="65000"/>
                    <a:lumOff val="35000"/>
                  </a:schemeClr>
                </a:solidFill>
                <a:cs typeface="Arial" panose="020B0604020202020204" pitchFamily="34" charset="0"/>
              </a:rPr>
              <a:t>tools such as;</a:t>
            </a:r>
          </a:p>
          <a:p>
            <a:pPr marL="685783" lvl="1" indent="-228594">
              <a:buFont typeface="Wingdings" panose="05000000000000000000" pitchFamily="2" charset="2"/>
              <a:buChar char="ü"/>
              <a:defRPr/>
            </a:pPr>
            <a:r>
              <a:rPr lang="en-US" sz="1050" dirty="0">
                <a:solidFill>
                  <a:schemeClr val="tx1">
                    <a:lumMod val="65000"/>
                    <a:lumOff val="35000"/>
                  </a:schemeClr>
                </a:solidFill>
                <a:cs typeface="Arial" panose="020B0604020202020204" pitchFamily="34" charset="0"/>
              </a:rPr>
              <a:t>AWS Migration Hub, SMS, DMS, </a:t>
            </a:r>
            <a:r>
              <a:rPr lang="en-US" sz="1050" dirty="0" err="1">
                <a:solidFill>
                  <a:schemeClr val="tx1">
                    <a:lumMod val="65000"/>
                    <a:lumOff val="35000"/>
                  </a:schemeClr>
                </a:solidFill>
                <a:cs typeface="Arial" panose="020B0604020202020204" pitchFamily="34" charset="0"/>
              </a:rPr>
              <a:t>CloudEndure</a:t>
            </a:r>
            <a:endParaRPr lang="en-US" sz="1050" dirty="0">
              <a:solidFill>
                <a:schemeClr val="tx1">
                  <a:lumMod val="65000"/>
                  <a:lumOff val="35000"/>
                </a:schemeClr>
              </a:solidFill>
              <a:cs typeface="Arial" panose="020B0604020202020204" pitchFamily="34" charset="0"/>
            </a:endParaRPr>
          </a:p>
          <a:p>
            <a:pPr marL="685783" lvl="1" indent="-228594">
              <a:buFont typeface="Wingdings" panose="05000000000000000000" pitchFamily="2" charset="2"/>
              <a:buChar char="ü"/>
              <a:defRPr/>
            </a:pPr>
            <a:r>
              <a:rPr lang="en-US" sz="1050" dirty="0">
                <a:solidFill>
                  <a:schemeClr val="tx1">
                    <a:lumMod val="65000"/>
                    <a:lumOff val="35000"/>
                  </a:schemeClr>
                </a:solidFill>
                <a:cs typeface="Arial" panose="020B0604020202020204" pitchFamily="34" charset="0"/>
              </a:rPr>
              <a:t>15+ AWS services were used</a:t>
            </a:r>
          </a:p>
          <a:p>
            <a:pPr marL="47999" marR="3464">
              <a:spcBef>
                <a:spcPts val="800"/>
              </a:spcBef>
            </a:pPr>
            <a:endParaRPr lang="en-US" sz="1333" dirty="0">
              <a:solidFill>
                <a:schemeClr val="tx1">
                  <a:lumMod val="65000"/>
                  <a:lumOff val="35000"/>
                </a:schemeClr>
              </a:solidFill>
              <a:cs typeface="Arial" panose="020B0604020202020204" pitchFamily="34" charset="0"/>
            </a:endParaRPr>
          </a:p>
          <a:p>
            <a:pPr marL="47999" marR="3464">
              <a:spcBef>
                <a:spcPts val="800"/>
              </a:spcBef>
            </a:pPr>
            <a:endParaRPr lang="en-US" sz="1333" dirty="0">
              <a:solidFill>
                <a:schemeClr val="tx1">
                  <a:lumMod val="65000"/>
                  <a:lumOff val="35000"/>
                </a:schemeClr>
              </a:solidFill>
              <a:cs typeface="Arial" panose="020B0604020202020204" pitchFamily="34" charset="0"/>
            </a:endParaRPr>
          </a:p>
        </p:txBody>
      </p:sp>
      <p:sp>
        <p:nvSpPr>
          <p:cNvPr id="93" name="TextBox 92">
            <a:extLst>
              <a:ext uri="{FF2B5EF4-FFF2-40B4-BE49-F238E27FC236}">
                <a16:creationId xmlns:a16="http://schemas.microsoft.com/office/drawing/2014/main" xmlns="" id="{3FE31FBE-580D-4009-8D65-629AE0F60DD3}"/>
              </a:ext>
            </a:extLst>
          </p:cNvPr>
          <p:cNvSpPr txBox="1"/>
          <p:nvPr/>
        </p:nvSpPr>
        <p:spPr>
          <a:xfrm>
            <a:off x="8864333" y="1464377"/>
            <a:ext cx="2720607" cy="2410596"/>
          </a:xfrm>
          <a:prstGeom prst="rect">
            <a:avLst/>
          </a:prstGeom>
          <a:noFill/>
        </p:spPr>
        <p:txBody>
          <a:bodyPr wrap="square" rtlCol="0">
            <a:spAutoFit/>
          </a:bodyPr>
          <a:lstStyle/>
          <a:p>
            <a:pPr marL="276593" marR="3464"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High Availability of applications &amp; databases</a:t>
            </a:r>
          </a:p>
          <a:p>
            <a:pPr marL="276593" marR="3464"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Scalability during the peak load</a:t>
            </a:r>
          </a:p>
          <a:p>
            <a:pPr marL="276593" marR="3464"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Leveraged the cloud </a:t>
            </a:r>
            <a:r>
              <a:rPr lang="en-US" sz="1333" dirty="0" smtClean="0">
                <a:solidFill>
                  <a:schemeClr val="tx1">
                    <a:lumMod val="65000"/>
                    <a:lumOff val="35000"/>
                  </a:schemeClr>
                </a:solidFill>
                <a:cs typeface="Arial" panose="020B0604020202020204" pitchFamily="34" charset="0"/>
              </a:rPr>
              <a:t>resources</a:t>
            </a:r>
          </a:p>
          <a:p>
            <a:pPr marL="179388" lvl="1" indent="-171450">
              <a:lnSpc>
                <a:spcPct val="150000"/>
              </a:lnSpc>
              <a:spcAft>
                <a:spcPts val="600"/>
              </a:spcAft>
              <a:buFont typeface="Arial" panose="020B0604020202020204" pitchFamily="34" charset="0"/>
              <a:buChar char="•"/>
            </a:pPr>
            <a:r>
              <a:rPr lang="en-US" sz="1200" dirty="0">
                <a:solidFill>
                  <a:srgbClr val="000000"/>
                </a:solidFill>
              </a:rPr>
              <a:t>No manual operation to spin up the environment</a:t>
            </a:r>
          </a:p>
          <a:p>
            <a:pPr marL="179388" lvl="1" indent="-171450">
              <a:lnSpc>
                <a:spcPct val="150000"/>
              </a:lnSpc>
              <a:spcAft>
                <a:spcPts val="600"/>
              </a:spcAft>
              <a:buFont typeface="Arial" panose="020B0604020202020204" pitchFamily="34" charset="0"/>
              <a:buChar char="•"/>
            </a:pPr>
            <a:r>
              <a:rPr lang="en-US" sz="1200" dirty="0">
                <a:solidFill>
                  <a:srgbClr val="000000"/>
                </a:solidFill>
              </a:rPr>
              <a:t>Reduced testing time</a:t>
            </a:r>
          </a:p>
          <a:p>
            <a:pPr marL="276593" marR="3464" indent="-228594">
              <a:spcBef>
                <a:spcPts val="800"/>
              </a:spcBef>
              <a:buFont typeface="Wingdings" panose="05000000000000000000" pitchFamily="2" charset="2"/>
              <a:buChar char="§"/>
            </a:pPr>
            <a:endParaRPr lang="en-US" sz="1333" dirty="0">
              <a:solidFill>
                <a:schemeClr val="tx1">
                  <a:lumMod val="65000"/>
                  <a:lumOff val="35000"/>
                </a:schemeClr>
              </a:solidFill>
              <a:cs typeface="Arial" panose="020B0604020202020204" pitchFamily="34" charset="0"/>
            </a:endParaRPr>
          </a:p>
        </p:txBody>
      </p:sp>
      <p:sp>
        <p:nvSpPr>
          <p:cNvPr id="94" name="TextBox 93">
            <a:extLst>
              <a:ext uri="{FF2B5EF4-FFF2-40B4-BE49-F238E27FC236}">
                <a16:creationId xmlns:a16="http://schemas.microsoft.com/office/drawing/2014/main" xmlns="" id="{0251A316-C215-4CF0-AD6C-A5450AC8B90C}"/>
              </a:ext>
            </a:extLst>
          </p:cNvPr>
          <p:cNvSpPr txBox="1"/>
          <p:nvPr/>
        </p:nvSpPr>
        <p:spPr>
          <a:xfrm>
            <a:off x="126598" y="1464377"/>
            <a:ext cx="2697204" cy="1528175"/>
          </a:xfrm>
          <a:prstGeom prst="rect">
            <a:avLst/>
          </a:prstGeom>
          <a:noFill/>
        </p:spPr>
        <p:txBody>
          <a:bodyPr wrap="square" rtlCol="0">
            <a:spAutoFit/>
          </a:bodyPr>
          <a:lstStyle/>
          <a:p>
            <a:pPr marL="47999">
              <a:spcBef>
                <a:spcPts val="800"/>
              </a:spcBef>
              <a:spcAft>
                <a:spcPts val="400"/>
              </a:spcAft>
            </a:pPr>
            <a:r>
              <a:rPr lang="en-US" sz="1333">
                <a:solidFill>
                  <a:schemeClr val="tx1">
                    <a:lumMod val="65000"/>
                    <a:lumOff val="35000"/>
                  </a:schemeClr>
                </a:solidFill>
                <a:cs typeface="Arial" panose="020B0604020202020204" pitchFamily="34" charset="0"/>
              </a:rPr>
              <a:t>This enterprise is one of the leading provides a billing and monetization platform for enterprise companies that wish to sell products via subscription and usage-based and other recurring revenue business models</a:t>
            </a:r>
          </a:p>
        </p:txBody>
      </p:sp>
      <p:sp>
        <p:nvSpPr>
          <p:cNvPr id="95" name="Rectangle 94">
            <a:extLst>
              <a:ext uri="{FF2B5EF4-FFF2-40B4-BE49-F238E27FC236}">
                <a16:creationId xmlns:a16="http://schemas.microsoft.com/office/drawing/2014/main" xmlns="" id="{B3203214-D352-47F8-9CD6-5B927510187A}"/>
              </a:ext>
            </a:extLst>
          </p:cNvPr>
          <p:cNvSpPr/>
          <p:nvPr/>
        </p:nvSpPr>
        <p:spPr>
          <a:xfrm>
            <a:off x="3034224" y="1464377"/>
            <a:ext cx="2726537" cy="5823454"/>
          </a:xfrm>
          <a:prstGeom prst="rect">
            <a:avLst/>
          </a:prstGeom>
        </p:spPr>
        <p:txBody>
          <a:bodyPr wrap="square">
            <a:spAutoFit/>
          </a:bodyPr>
          <a:lstStyle/>
          <a:p>
            <a:pPr marL="47999">
              <a:spcBef>
                <a:spcPts val="800"/>
              </a:spcBef>
            </a:pPr>
            <a:r>
              <a:rPr lang="en-US" sz="1333" dirty="0">
                <a:solidFill>
                  <a:schemeClr val="tx1">
                    <a:lumMod val="65000"/>
                    <a:lumOff val="35000"/>
                  </a:schemeClr>
                </a:solidFill>
                <a:cs typeface="Arial" panose="020B0604020202020204" pitchFamily="34" charset="0"/>
              </a:rPr>
              <a:t>Initially, IT infrastructure setup was associated with On-Premises and faced following real time challenges</a:t>
            </a:r>
          </a:p>
          <a:p>
            <a:pPr marL="276593"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No high availability for applications &amp; databases</a:t>
            </a:r>
          </a:p>
          <a:p>
            <a:pPr marL="276593"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Scalability during the peak loads</a:t>
            </a:r>
          </a:p>
          <a:p>
            <a:pPr marL="276593"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Security issues</a:t>
            </a:r>
          </a:p>
          <a:p>
            <a:pPr marL="276593" indent="-228594">
              <a:spcBef>
                <a:spcPts val="800"/>
              </a:spcBef>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Cost and Resource Efficiency </a:t>
            </a:r>
            <a:endParaRPr lang="en-US" sz="1333" dirty="0" smtClean="0">
              <a:solidFill>
                <a:schemeClr val="tx1">
                  <a:lumMod val="65000"/>
                  <a:lumOff val="35000"/>
                </a:schemeClr>
              </a:solidFill>
              <a:cs typeface="Arial" panose="020B0604020202020204" pitchFamily="34" charset="0"/>
            </a:endParaRPr>
          </a:p>
          <a:p>
            <a:pPr marL="276593" lvl="1" indent="-228594">
              <a:lnSpc>
                <a:spcPct val="150000"/>
              </a:lnSpc>
              <a:spcBef>
                <a:spcPts val="800"/>
              </a:spcBef>
              <a:spcAft>
                <a:spcPts val="600"/>
              </a:spcAft>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For ongoing development projects they need a CI/CD model where infrastructure get ready with the required build artifacts.</a:t>
            </a:r>
          </a:p>
          <a:p>
            <a:pPr marL="276593" lvl="1" indent="-228594">
              <a:lnSpc>
                <a:spcPct val="150000"/>
              </a:lnSpc>
              <a:spcBef>
                <a:spcPts val="800"/>
              </a:spcBef>
              <a:spcAft>
                <a:spcPts val="600"/>
              </a:spcAft>
              <a:buFont typeface="Wingdings" panose="05000000000000000000" pitchFamily="2" charset="2"/>
              <a:buChar char="§"/>
            </a:pPr>
            <a:r>
              <a:rPr lang="en-US" sz="1333" dirty="0">
                <a:solidFill>
                  <a:schemeClr val="tx1">
                    <a:lumMod val="65000"/>
                    <a:lumOff val="35000"/>
                  </a:schemeClr>
                </a:solidFill>
                <a:cs typeface="Arial" panose="020B0604020202020204" pitchFamily="34" charset="0"/>
              </a:rPr>
              <a:t>This was a huge time consuming task and any manual error will lead to improper results from their testing.</a:t>
            </a:r>
          </a:p>
          <a:p>
            <a:pPr marL="276593" indent="-228594">
              <a:spcBef>
                <a:spcPts val="800"/>
              </a:spcBef>
              <a:buFont typeface="Wingdings" panose="05000000000000000000" pitchFamily="2" charset="2"/>
              <a:buChar char="§"/>
            </a:pPr>
            <a:endParaRPr lang="en-US" sz="1333" dirty="0">
              <a:solidFill>
                <a:schemeClr val="tx1">
                  <a:lumMod val="65000"/>
                  <a:lumOff val="35000"/>
                </a:schemeClr>
              </a:solidFill>
              <a:cs typeface="Arial" panose="020B0604020202020204" pitchFamily="34" charset="0"/>
            </a:endParaRPr>
          </a:p>
          <a:p>
            <a:pPr marL="276593" lvl="2" indent="-228594">
              <a:spcBef>
                <a:spcPts val="267"/>
              </a:spcBef>
              <a:buFont typeface="Wingdings" panose="05000000000000000000" pitchFamily="2" charset="2"/>
              <a:buChar char="§"/>
            </a:pPr>
            <a:endParaRPr lang="en-US" sz="1333" dirty="0">
              <a:solidFill>
                <a:schemeClr val="tx1">
                  <a:lumMod val="65000"/>
                  <a:lumOff val="35000"/>
                </a:schemeClr>
              </a:solidFill>
              <a:cs typeface="Arial" panose="020B0604020202020204" pitchFamily="34" charset="0"/>
            </a:endParaRPr>
          </a:p>
        </p:txBody>
      </p:sp>
      <p:pic>
        <p:nvPicPr>
          <p:cNvPr id="4098" name="Picture 2" descr="Aria Systems (@AriaSystemsInc)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463" y="3418985"/>
            <a:ext cx="1254115" cy="125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0704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spire-presentation-guidelines" id="{C8FE2FE8-54EE-144B-9C54-AB614EC0A1B4}" vid="{03BAE8AE-AD95-FC4B-8A97-C246EE5301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A684C05EA2D4B93915D41016FD5C3" ma:contentTypeVersion="2" ma:contentTypeDescription="Create a new document." ma:contentTypeScope="" ma:versionID="fa5e68f44a3fe09669a16b6a5d9d5bdc">
  <xsd:schema xmlns:xsd="http://www.w3.org/2001/XMLSchema" xmlns:xs="http://www.w3.org/2001/XMLSchema" xmlns:p="http://schemas.microsoft.com/office/2006/metadata/properties" xmlns:ns2="5f9e1733-7793-48fd-bb26-b38bfa9facb4" targetNamespace="http://schemas.microsoft.com/office/2006/metadata/properties" ma:root="true" ma:fieldsID="cb729d3bb6c8d6b576309432547af945" ns2:_="">
    <xsd:import namespace="5f9e1733-7793-48fd-bb26-b38bfa9fac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9e1733-7793-48fd-bb26-b38bfa9fac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E1608-52E5-48F6-AF2E-493776A885EF}">
  <ds:schemaRefs>
    <ds:schemaRef ds:uri="http://schemas.microsoft.com/sharepoint/v3/contenttype/forms"/>
  </ds:schemaRefs>
</ds:datastoreItem>
</file>

<file path=customXml/itemProps2.xml><?xml version="1.0" encoding="utf-8"?>
<ds:datastoreItem xmlns:ds="http://schemas.openxmlformats.org/officeDocument/2006/customXml" ds:itemID="{306CA530-5978-4300-81B4-15DAA39AABAE}">
  <ds:schemaRef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5f9e1733-7793-48fd-bb26-b38bfa9facb4"/>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9F5AF3A-9EBF-40E2-949B-F79D803CC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9e1733-7793-48fd-bb26-b38bfa9fac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12135</TotalTime>
  <Words>1398</Words>
  <Application>Microsoft Office PowerPoint</Application>
  <PresentationFormat>Custom</PresentationFormat>
  <Paragraphs>110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Motyw pakietu Office</vt:lpstr>
      <vt:lpstr>PowerPoint Presentation</vt:lpstr>
      <vt:lpstr>AWS Cloud Migration</vt:lpstr>
      <vt:lpstr>Solution Diagram</vt:lpstr>
      <vt:lpstr>Solution Diagram</vt:lpstr>
      <vt:lpstr>Guidewire Support</vt:lpstr>
      <vt:lpstr>Solution Diagram</vt:lpstr>
      <vt:lpstr>Custom Product for a BFS company</vt:lpstr>
      <vt:lpstr>Solution Diagram</vt:lpstr>
      <vt:lpstr>AWS Cloud Migration For One Of The Leading Billing Software Firm</vt:lpstr>
      <vt:lpstr>Solution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Sznitowski</dc:creator>
  <cp:lastModifiedBy>Sudhakar Chavali</cp:lastModifiedBy>
  <cp:revision>1197</cp:revision>
  <dcterms:created xsi:type="dcterms:W3CDTF">2018-07-09T12:11:42Z</dcterms:created>
  <dcterms:modified xsi:type="dcterms:W3CDTF">2021-03-24T11:32:21Z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0x010100237A684C05EA2D4B93915D41016FD5C3</vt:lpwstr>
  </property>
</Properties>
</file>