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664" r:id="rId5"/>
    <p:sldId id="659" r:id="rId6"/>
    <p:sldId id="655" r:id="rId7"/>
    <p:sldId id="656" r:id="rId8"/>
    <p:sldId id="661" r:id="rId9"/>
    <p:sldId id="662" r:id="rId10"/>
    <p:sldId id="665" r:id="rId11"/>
    <p:sldId id="657" r:id="rId12"/>
    <p:sldId id="658" r:id="rId13"/>
  </p:sldIdLst>
  <p:sldSz cx="9144000" cy="5143500" type="screen16x9"/>
  <p:notesSz cx="6858000" cy="9144000"/>
  <p:defaultTextStyle>
    <a:defPPr>
      <a:defRPr lang="pl-PL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457" userDrawn="1">
          <p15:clr>
            <a:srgbClr val="A4A3A4"/>
          </p15:clr>
        </p15:guide>
        <p15:guide id="3" pos="4906" userDrawn="1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1843">
          <p15:clr>
            <a:srgbClr val="A4A3A4"/>
          </p15:clr>
        </p15:guide>
        <p15:guide id="7" pos="3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Mahajan" initials="AM" lastIdx="38" clrIdx="0"/>
  <p:cmAuthor id="2" name="Pradeep Kirthivasan" initials="PK" lastIdx="1" clrIdx="1"/>
  <p:cmAuthor id="3" name="Sunil Bajaj" initials="SB" lastIdx="7" clrIdx="2"/>
  <p:cmAuthor id="4" name="Ayshwarya Venkataraman" initials="AV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AAE0"/>
    <a:srgbClr val="84C441"/>
    <a:srgbClr val="F7941D"/>
    <a:srgbClr val="81509B"/>
    <a:srgbClr val="A472BE"/>
    <a:srgbClr val="4D6BCB"/>
    <a:srgbClr val="CDD64E"/>
    <a:srgbClr val="C8A9D7"/>
    <a:srgbClr val="A5477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8B57C-251F-4669-BE25-84E17C858043}" v="1923" dt="2020-02-24T09:04:00.210"/>
    <p1510:client id="{F2C182B5-6F10-42DC-BECB-2790C643A16A}" v="1" dt="2020-02-24T08:38:41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5" autoAdjust="0"/>
    <p:restoredTop sz="88323" autoAdjust="0"/>
  </p:normalViewPr>
  <p:slideViewPr>
    <p:cSldViewPr snapToGrid="0">
      <p:cViewPr>
        <p:scale>
          <a:sx n="95" d="100"/>
          <a:sy n="95" d="100"/>
        </p:scale>
        <p:origin x="-864" y="-150"/>
      </p:cViewPr>
      <p:guideLst>
        <p:guide orient="horz" pos="2160"/>
        <p:guide orient="horz" pos="1620"/>
        <p:guide pos="2457"/>
        <p:guide pos="4906"/>
        <p:guide pos="1843"/>
        <p:guide pos="3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84060-9001-46CC-AF14-5D765F6638C4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90453-9D4A-48C8-A87A-840E2AC8B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7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28BEC40C-6C0B-3944-87DD-FB21FB6423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9" r="11739"/>
          <a:stretch/>
        </p:blipFill>
        <p:spPr>
          <a:xfrm>
            <a:off x="1" y="0"/>
            <a:ext cx="5754095" cy="5143500"/>
          </a:xfrm>
          <a:prstGeom prst="rect">
            <a:avLst/>
          </a:prstGeom>
        </p:spPr>
      </p:pic>
      <p:sp>
        <p:nvSpPr>
          <p:cNvPr id="11" name="Prostokąt 10"/>
          <p:cNvSpPr/>
          <p:nvPr userDrawn="1"/>
        </p:nvSpPr>
        <p:spPr>
          <a:xfrm>
            <a:off x="5843784" y="1"/>
            <a:ext cx="3300217" cy="5143502"/>
          </a:xfrm>
          <a:prstGeom prst="rect">
            <a:avLst/>
          </a:prstGeom>
          <a:solidFill>
            <a:srgbClr val="815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383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 userDrawn="1"/>
        </p:nvSpPr>
        <p:spPr>
          <a:xfrm>
            <a:off x="5843784" y="1"/>
            <a:ext cx="3300217" cy="5143502"/>
          </a:xfrm>
          <a:prstGeom prst="rect">
            <a:avLst/>
          </a:prstGeom>
          <a:solidFill>
            <a:srgbClr val="815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pl-P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A5F7C4E-E9AF-4EC2-A577-887D98D173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6" t="1759" r="940" b="5954"/>
          <a:stretch/>
        </p:blipFill>
        <p:spPr>
          <a:xfrm flipH="1">
            <a:off x="0" y="0"/>
            <a:ext cx="57779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0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8765676" y="-1"/>
            <a:ext cx="378324" cy="5143499"/>
          </a:xfrm>
          <a:prstGeom prst="rect">
            <a:avLst/>
          </a:prstGeom>
          <a:solidFill>
            <a:srgbClr val="815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 userDrawn="1"/>
        </p:nvSpPr>
        <p:spPr>
          <a:xfrm>
            <a:off x="8815810" y="4851673"/>
            <a:ext cx="27313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fld id="{E5B4EB64-54DE-40F8-9354-51A55C032A93}" type="slidenum">
              <a:rPr lang="pl-PL" sz="900" b="1" smtClean="0">
                <a:solidFill>
                  <a:schemeClr val="bg1"/>
                </a:solidFill>
              </a:rPr>
              <a:pPr algn="ctr"/>
              <a:t>‹#›</a:t>
            </a:fld>
            <a:endParaRPr lang="pl-PL" sz="900" b="1">
              <a:solidFill>
                <a:schemeClr val="bg1"/>
              </a:solidFill>
            </a:endParaRPr>
          </a:p>
        </p:txBody>
      </p:sp>
      <p:sp>
        <p:nvSpPr>
          <p:cNvPr id="7" name="Elipsa 6"/>
          <p:cNvSpPr/>
          <p:nvPr userDrawn="1"/>
        </p:nvSpPr>
        <p:spPr>
          <a:xfrm>
            <a:off x="8834592" y="4843119"/>
            <a:ext cx="235570" cy="23557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56" y="89297"/>
            <a:ext cx="273689" cy="301523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83778"/>
            <a:ext cx="810892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457189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1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eaLnBrk="0" hangingPunct="0">
              <a:spcBef>
                <a:spcPct val="20000"/>
              </a:spcBef>
            </a:pPr>
            <a:r>
              <a:rPr lang="en-US"/>
              <a:t>Click to Add Title</a:t>
            </a:r>
          </a:p>
        </p:txBody>
      </p:sp>
      <p:sp>
        <p:nvSpPr>
          <p:cNvPr id="10" name="Title 17"/>
          <p:cNvSpPr txBox="1">
            <a:spLocks/>
          </p:cNvSpPr>
          <p:nvPr userDrawn="1"/>
        </p:nvSpPr>
        <p:spPr>
          <a:xfrm>
            <a:off x="0" y="51462"/>
            <a:ext cx="242888" cy="457048"/>
          </a:xfrm>
          <a:prstGeom prst="rect">
            <a:avLst/>
          </a:prstGeom>
          <a:solidFill>
            <a:srgbClr val="A472BE"/>
          </a:solidFill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575821"/>
            <a:ext cx="8677741" cy="0"/>
          </a:xfrm>
          <a:prstGeom prst="line">
            <a:avLst/>
          </a:prstGeom>
          <a:ln>
            <a:gradFill flip="none" rotWithShape="1">
              <a:gsLst>
                <a:gs pos="0">
                  <a:srgbClr val="A472BE"/>
                </a:gs>
                <a:gs pos="50000">
                  <a:srgbClr val="A472BE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3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 userDrawn="1"/>
        </p:nvSpPr>
        <p:spPr>
          <a:xfrm>
            <a:off x="5843783" y="-2"/>
            <a:ext cx="2850455" cy="5143499"/>
          </a:xfrm>
          <a:prstGeom prst="rect">
            <a:avLst/>
          </a:prstGeom>
          <a:solidFill>
            <a:srgbClr val="A47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 userDrawn="1"/>
        </p:nvSpPr>
        <p:spPr>
          <a:xfrm>
            <a:off x="8765676" y="-1"/>
            <a:ext cx="378324" cy="5143499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 userDrawn="1"/>
        </p:nvSpPr>
        <p:spPr>
          <a:xfrm>
            <a:off x="8815810" y="4851673"/>
            <a:ext cx="27313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fld id="{E5B4EB64-54DE-40F8-9354-51A55C032A93}" type="slidenum">
              <a:rPr lang="pl-PL" sz="900" b="1" smtClean="0">
                <a:solidFill>
                  <a:schemeClr val="bg1"/>
                </a:solidFill>
              </a:rPr>
              <a:pPr algn="ctr"/>
              <a:t>‹#›</a:t>
            </a:fld>
            <a:endParaRPr lang="pl-PL" sz="900" b="1">
              <a:solidFill>
                <a:schemeClr val="bg1"/>
              </a:solidFill>
            </a:endParaRPr>
          </a:p>
        </p:txBody>
      </p:sp>
      <p:sp>
        <p:nvSpPr>
          <p:cNvPr id="9" name="Elipsa 8"/>
          <p:cNvSpPr/>
          <p:nvPr userDrawn="1"/>
        </p:nvSpPr>
        <p:spPr>
          <a:xfrm>
            <a:off x="8834592" y="4843119"/>
            <a:ext cx="235570" cy="23557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pl-PL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56" y="89297"/>
            <a:ext cx="273689" cy="3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ur 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stokąt 6">
            <a:extLst>
              <a:ext uri="{FF2B5EF4-FFF2-40B4-BE49-F238E27FC236}">
                <a16:creationId xmlns:a16="http://schemas.microsoft.com/office/drawing/2014/main" xmlns="" id="{8BD3E0E1-F485-0245-81A0-32709F5CDBBC}"/>
              </a:ext>
            </a:extLst>
          </p:cNvPr>
          <p:cNvSpPr/>
          <p:nvPr userDrawn="1"/>
        </p:nvSpPr>
        <p:spPr>
          <a:xfrm>
            <a:off x="8765676" y="-1"/>
            <a:ext cx="378324" cy="5143499"/>
          </a:xfrm>
          <a:prstGeom prst="rect">
            <a:avLst/>
          </a:prstGeom>
          <a:solidFill>
            <a:srgbClr val="815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pl-PL"/>
          </a:p>
        </p:txBody>
      </p:sp>
      <p:sp>
        <p:nvSpPr>
          <p:cNvPr id="27" name="pole tekstowe 7">
            <a:extLst>
              <a:ext uri="{FF2B5EF4-FFF2-40B4-BE49-F238E27FC236}">
                <a16:creationId xmlns:a16="http://schemas.microsoft.com/office/drawing/2014/main" xmlns="" id="{20F305A4-3B96-7946-91D6-EBD1CEF4EAE0}"/>
              </a:ext>
            </a:extLst>
          </p:cNvPr>
          <p:cNvSpPr txBox="1"/>
          <p:nvPr userDrawn="1"/>
        </p:nvSpPr>
        <p:spPr>
          <a:xfrm>
            <a:off x="8815810" y="4851673"/>
            <a:ext cx="27313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fld id="{E5B4EB64-54DE-40F8-9354-51A55C032A93}" type="slidenum">
              <a:rPr lang="pl-PL" sz="900" b="1" smtClean="0">
                <a:solidFill>
                  <a:schemeClr val="bg1"/>
                </a:solidFill>
              </a:rPr>
              <a:pPr algn="ctr"/>
              <a:t>‹#›</a:t>
            </a:fld>
            <a:endParaRPr lang="pl-PL" sz="900" b="1">
              <a:solidFill>
                <a:schemeClr val="bg1"/>
              </a:solidFill>
            </a:endParaRPr>
          </a:p>
        </p:txBody>
      </p:sp>
      <p:sp>
        <p:nvSpPr>
          <p:cNvPr id="28" name="Elipsa 8">
            <a:extLst>
              <a:ext uri="{FF2B5EF4-FFF2-40B4-BE49-F238E27FC236}">
                <a16:creationId xmlns:a16="http://schemas.microsoft.com/office/drawing/2014/main" xmlns="" id="{8BEC1356-E5B2-514A-A8DF-5B60F4BA04E2}"/>
              </a:ext>
            </a:extLst>
          </p:cNvPr>
          <p:cNvSpPr/>
          <p:nvPr userDrawn="1"/>
        </p:nvSpPr>
        <p:spPr>
          <a:xfrm>
            <a:off x="8834592" y="4843119"/>
            <a:ext cx="235570" cy="23557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pl-PL"/>
          </a:p>
        </p:txBody>
      </p:sp>
      <p:pic>
        <p:nvPicPr>
          <p:cNvPr id="29" name="Obraz 9">
            <a:extLst>
              <a:ext uri="{FF2B5EF4-FFF2-40B4-BE49-F238E27FC236}">
                <a16:creationId xmlns:a16="http://schemas.microsoft.com/office/drawing/2014/main" xmlns="" id="{CA4D661E-FC87-A549-A261-841C6C98C0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56" y="89297"/>
            <a:ext cx="273689" cy="301523"/>
          </a:xfrm>
          <a:prstGeom prst="rect">
            <a:avLst/>
          </a:prstGeom>
        </p:spPr>
      </p:pic>
      <p:sp>
        <p:nvSpPr>
          <p:cNvPr id="33" name="Title 17"/>
          <p:cNvSpPr txBox="1">
            <a:spLocks/>
          </p:cNvSpPr>
          <p:nvPr userDrawn="1"/>
        </p:nvSpPr>
        <p:spPr>
          <a:xfrm>
            <a:off x="0" y="51462"/>
            <a:ext cx="242888" cy="457048"/>
          </a:xfrm>
          <a:prstGeom prst="rect">
            <a:avLst/>
          </a:prstGeom>
          <a:solidFill>
            <a:srgbClr val="A472BE"/>
          </a:solidFill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0" y="575821"/>
            <a:ext cx="8677741" cy="0"/>
          </a:xfrm>
          <a:prstGeom prst="line">
            <a:avLst/>
          </a:prstGeom>
          <a:ln>
            <a:gradFill flip="none" rotWithShape="1">
              <a:gsLst>
                <a:gs pos="0">
                  <a:srgbClr val="A472BE"/>
                </a:gs>
                <a:gs pos="50000">
                  <a:srgbClr val="A472BE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83778"/>
            <a:ext cx="810892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457189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21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eaLnBrk="0" hangingPunct="0">
              <a:spcBef>
                <a:spcPct val="20000"/>
              </a:spcBef>
            </a:pPr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4428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8765676" y="-1"/>
            <a:ext cx="378324" cy="5143499"/>
          </a:xfrm>
          <a:prstGeom prst="rect">
            <a:avLst/>
          </a:prstGeom>
          <a:solidFill>
            <a:srgbClr val="815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 userDrawn="1"/>
        </p:nvSpPr>
        <p:spPr>
          <a:xfrm>
            <a:off x="8815810" y="4851673"/>
            <a:ext cx="27313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fld id="{E5B4EB64-54DE-40F8-9354-51A55C032A93}" type="slidenum">
              <a:rPr lang="pl-PL" sz="900" b="1" smtClean="0">
                <a:solidFill>
                  <a:schemeClr val="bg1"/>
                </a:solidFill>
              </a:rPr>
              <a:pPr algn="ctr"/>
              <a:t>‹#›</a:t>
            </a:fld>
            <a:endParaRPr lang="pl-PL" sz="900" b="1">
              <a:solidFill>
                <a:schemeClr val="bg1"/>
              </a:solidFill>
            </a:endParaRPr>
          </a:p>
        </p:txBody>
      </p:sp>
      <p:sp>
        <p:nvSpPr>
          <p:cNvPr id="7" name="Elipsa 6"/>
          <p:cNvSpPr/>
          <p:nvPr userDrawn="1"/>
        </p:nvSpPr>
        <p:spPr>
          <a:xfrm>
            <a:off x="8834592" y="4843119"/>
            <a:ext cx="235570" cy="23557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56" y="89297"/>
            <a:ext cx="273689" cy="301523"/>
          </a:xfrm>
          <a:prstGeom prst="rect">
            <a:avLst/>
          </a:prstGeom>
        </p:spPr>
      </p:pic>
      <p:sp>
        <p:nvSpPr>
          <p:cNvPr id="9" name="Prostokąt 8"/>
          <p:cNvSpPr/>
          <p:nvPr userDrawn="1"/>
        </p:nvSpPr>
        <p:spPr>
          <a:xfrm>
            <a:off x="-1" y="1"/>
            <a:ext cx="3100193" cy="5143499"/>
          </a:xfrm>
          <a:prstGeom prst="rect">
            <a:avLst/>
          </a:prstGeom>
          <a:solidFill>
            <a:srgbClr val="815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88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 userDrawn="1"/>
        </p:nvSpPr>
        <p:spPr>
          <a:xfrm flipV="1">
            <a:off x="0" y="1"/>
            <a:ext cx="3300217" cy="5143502"/>
          </a:xfrm>
          <a:prstGeom prst="rect">
            <a:avLst/>
          </a:prstGeom>
          <a:solidFill>
            <a:srgbClr val="815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955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F3A45-4131-4C68-BB39-D3F8EAB9DEEF}" type="datetimeFigureOut">
              <a:rPr lang="pl-PL" smtClean="0"/>
              <a:t>28.01.2021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26091-AD43-42BA-8E53-AE16B624381F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extBox 6"/>
          <p:cNvSpPr txBox="1"/>
          <p:nvPr userDrawn="1"/>
        </p:nvSpPr>
        <p:spPr>
          <a:xfrm>
            <a:off x="32657" y="4937720"/>
            <a:ext cx="1895800" cy="17697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wis721 Md BT" pitchFamily="34" charset="0"/>
              </a:rPr>
              <a:t>©1996-2020 Aspire Systems, Inc.</a:t>
            </a:r>
            <a:endParaRPr lang="en-IN" sz="700" dirty="0">
              <a:solidFill>
                <a:schemeClr val="tx1">
                  <a:lumMod val="75000"/>
                  <a:lumOff val="25000"/>
                </a:schemeClr>
              </a:solidFill>
              <a:latin typeface="Swis721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4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8" r:id="rId2"/>
    <p:sldLayoutId id="2147483655" r:id="rId3"/>
    <p:sldLayoutId id="2147483678" r:id="rId4"/>
    <p:sldLayoutId id="2147483684" r:id="rId5"/>
    <p:sldLayoutId id="2147483661" r:id="rId6"/>
    <p:sldLayoutId id="2147483687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32" y="2849646"/>
            <a:ext cx="8108920" cy="684803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4000" dirty="0" smtClean="0"/>
              <a:t>Self Service Portal  Proposal</a:t>
            </a:r>
            <a:endParaRPr lang="en-US" sz="4000" dirty="0"/>
          </a:p>
        </p:txBody>
      </p:sp>
      <p:pic>
        <p:nvPicPr>
          <p:cNvPr id="3" name="Picture 3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32" y="-3"/>
            <a:ext cx="1009650" cy="5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76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778"/>
            <a:ext cx="8108920" cy="392415"/>
          </a:xfrm>
        </p:spPr>
        <p:txBody>
          <a:bodyPr/>
          <a:lstStyle/>
          <a:p>
            <a:r>
              <a:rPr lang="en-US" dirty="0" smtClean="0"/>
              <a:t>Casey’s Self Service Portal Roadmap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5914" y="638176"/>
            <a:ext cx="8472791" cy="4322708"/>
          </a:xfrm>
          <a:prstGeom prst="rect">
            <a:avLst/>
          </a:prstGeom>
          <a:noFill/>
          <a:ln>
            <a:solidFill>
              <a:srgbClr val="84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11" name="Picture 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" y="568325"/>
            <a:ext cx="855061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55" y="-15334"/>
            <a:ext cx="1009650" cy="5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8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Aspire Systems DevSecOps Practice Overview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5915" y="680936"/>
            <a:ext cx="8501974" cy="5155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Plus Years </a:t>
            </a:r>
            <a:r>
              <a:rPr lang="en-US" b="1" dirty="0"/>
              <a:t>mature dedicated </a:t>
            </a:r>
            <a:r>
              <a:rPr lang="en-US" b="1" dirty="0" smtClean="0"/>
              <a:t>Devops </a:t>
            </a:r>
            <a:r>
              <a:rPr lang="en-US" b="1" dirty="0"/>
              <a:t>practices with cross industry experience with large global companies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915" y="1586753"/>
            <a:ext cx="2184909" cy="3374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DevOps training and coaching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 workflow and metrics design &amp;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Devops Automation-E2E pipeline solution across application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Devops on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Toll Migration and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 release management</a:t>
            </a: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914" y="1287542"/>
            <a:ext cx="2184909" cy="299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  Stack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Offering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098" y="1586753"/>
            <a:ext cx="1915133" cy="338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 the companies with Icon</a:t>
            </a: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1098" y="1287543"/>
            <a:ext cx="1915133" cy="2992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20+  Fortune 500     Companies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96902" y="1586753"/>
            <a:ext cx="2156469" cy="338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 + Agile Devops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20+ Devops tools architects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 + Devops tools and automation engineers.</a:t>
            </a: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6902" y="1282773"/>
            <a:ext cx="2156469" cy="2992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Practice Size  and Scale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75655" y="1581983"/>
            <a:ext cx="2014006" cy="3388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5654" y="1287543"/>
            <a:ext cx="1972235" cy="2992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Tools Expertise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Alliances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58" y="3738282"/>
            <a:ext cx="670054" cy="46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58" y="2968145"/>
            <a:ext cx="670054" cy="62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58" y="2169459"/>
            <a:ext cx="670053" cy="66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411" y="2227621"/>
            <a:ext cx="973078" cy="605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826" y="2968146"/>
            <a:ext cx="890247" cy="5487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3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55" y="-15334"/>
            <a:ext cx="1009650" cy="5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826" y="3693898"/>
            <a:ext cx="847869" cy="51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88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Proposed Solution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9" y="794311"/>
            <a:ext cx="1066800" cy="77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42047" y="1568825"/>
            <a:ext cx="1532965" cy="573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Agile project Management and Collaboration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38862" y="794311"/>
            <a:ext cx="1532965" cy="573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Automation to TEST/UAT/PROD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73152" y="794314"/>
            <a:ext cx="1532965" cy="573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Ticket Management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endCxn id="6" idx="1"/>
          </p:cNvCxnSpPr>
          <p:nvPr/>
        </p:nvCxnSpPr>
        <p:spPr>
          <a:xfrm>
            <a:off x="1407459" y="1072218"/>
            <a:ext cx="2531403" cy="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  <a:endCxn id="7" idx="1"/>
          </p:cNvCxnSpPr>
          <p:nvPr/>
        </p:nvCxnSpPr>
        <p:spPr>
          <a:xfrm>
            <a:off x="5471827" y="1081181"/>
            <a:ext cx="1601325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703293" y="2277038"/>
            <a:ext cx="1532965" cy="573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Continuous  Integration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58849" y="3119734"/>
            <a:ext cx="797862" cy="573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244968" y="3110775"/>
            <a:ext cx="797862" cy="573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 quality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163847" y="3137670"/>
            <a:ext cx="797862" cy="573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Unit testing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141000" y="3137670"/>
            <a:ext cx="797862" cy="573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Build &amp; package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06" y="2393578"/>
            <a:ext cx="717176" cy="66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056712" y="3316952"/>
            <a:ext cx="226360" cy="242316"/>
          </a:xfrm>
          <a:prstGeom prst="rightArrow">
            <a:avLst/>
          </a:prstGeom>
          <a:solidFill>
            <a:srgbClr val="00206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2050667" y="3285446"/>
            <a:ext cx="226360" cy="242316"/>
          </a:xfrm>
          <a:prstGeom prst="rightArrow">
            <a:avLst/>
          </a:prstGeom>
          <a:solidFill>
            <a:srgbClr val="00206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2932574" y="3285446"/>
            <a:ext cx="226360" cy="242316"/>
          </a:xfrm>
          <a:prstGeom prst="rightArrow">
            <a:avLst/>
          </a:prstGeom>
          <a:solidFill>
            <a:srgbClr val="00206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306669" y="2277038"/>
            <a:ext cx="1532965" cy="573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Continuous  test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705344" y="3119734"/>
            <a:ext cx="954743" cy="573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Integration test</a:t>
            </a:r>
          </a:p>
        </p:txBody>
      </p:sp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482" y="2393578"/>
            <a:ext cx="717176" cy="66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5784419" y="3104688"/>
            <a:ext cx="954743" cy="573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&amp; system test 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847095" y="3104688"/>
            <a:ext cx="954743" cy="573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acceptance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864286" y="3110775"/>
            <a:ext cx="841969" cy="573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Env Test in Prod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706" y="1269117"/>
            <a:ext cx="1066800" cy="77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473" y="-2"/>
            <a:ext cx="1009650" cy="5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08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395139"/>
            <a:ext cx="8257923" cy="1361911"/>
          </a:xfrm>
        </p:spPr>
        <p:txBody>
          <a:bodyPr/>
          <a:lstStyle/>
          <a:p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Self Service Portal Proposed Solution </a:t>
            </a:r>
            <a:br>
              <a:rPr lang="en-US" dirty="0" smtClean="0"/>
            </a:br>
            <a:r>
              <a:rPr lang="en-US" dirty="0" smtClean="0"/>
              <a:t>                   Azure Devops Architecture </a:t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pic>
        <p:nvPicPr>
          <p:cNvPr id="2051" name="Picture 3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473" y="-2"/>
            <a:ext cx="1009650" cy="5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4" y="4023217"/>
            <a:ext cx="616745" cy="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147" y="1046970"/>
            <a:ext cx="1446963" cy="19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Repository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7" y="3030338"/>
            <a:ext cx="343501" cy="3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962237" y="3389464"/>
            <a:ext cx="0" cy="530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42" y="4006218"/>
            <a:ext cx="678420" cy="37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16" y="3014733"/>
            <a:ext cx="312274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 flipV="1">
            <a:off x="2149853" y="3389464"/>
            <a:ext cx="0" cy="530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90" y="4017123"/>
            <a:ext cx="678420" cy="37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403" y="3030338"/>
            <a:ext cx="343501" cy="3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Straight Arrow Connector 53"/>
          <p:cNvCxnSpPr/>
          <p:nvPr/>
        </p:nvCxnSpPr>
        <p:spPr>
          <a:xfrm flipV="1">
            <a:off x="3302901" y="3373839"/>
            <a:ext cx="0" cy="5836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225" y="1370013"/>
            <a:ext cx="73183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Elbow Connector 14"/>
          <p:cNvCxnSpPr>
            <a:stCxn id="3079" idx="1"/>
            <a:endCxn id="3078" idx="0"/>
          </p:cNvCxnSpPr>
          <p:nvPr/>
        </p:nvCxnSpPr>
        <p:spPr>
          <a:xfrm rot="10800000" flipV="1">
            <a:off x="962239" y="1732756"/>
            <a:ext cx="794987" cy="12975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20425" y="2111799"/>
            <a:ext cx="0" cy="9185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2385246" y="1732757"/>
            <a:ext cx="830092" cy="12975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078" idx="1"/>
            <a:endCxn id="3079" idx="0"/>
          </p:cNvCxnSpPr>
          <p:nvPr/>
        </p:nvCxnSpPr>
        <p:spPr>
          <a:xfrm rot="10800000" flipH="1">
            <a:off x="790486" y="1370013"/>
            <a:ext cx="1332657" cy="1832076"/>
          </a:xfrm>
          <a:prstGeom prst="bentConnector4">
            <a:avLst>
              <a:gd name="adj1" fmla="val -17154"/>
              <a:gd name="adj2" fmla="val 1124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9" idx="0"/>
            <a:endCxn id="3079" idx="2"/>
          </p:cNvCxnSpPr>
          <p:nvPr/>
        </p:nvCxnSpPr>
        <p:spPr>
          <a:xfrm flipH="1" flipV="1">
            <a:off x="2130835" y="2095500"/>
            <a:ext cx="11327" cy="919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302386" y="4023216"/>
            <a:ext cx="1151660" cy="47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Branch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56800" y="1092564"/>
            <a:ext cx="1151660" cy="51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QA/Prod  release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877541" y="1092564"/>
            <a:ext cx="1151660" cy="51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 release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272389" y="2655975"/>
            <a:ext cx="1151660" cy="54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Dev/Master Branch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1" y="3371009"/>
            <a:ext cx="476250" cy="48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9" name="Straight Arrow Connector 108"/>
          <p:cNvCxnSpPr/>
          <p:nvPr/>
        </p:nvCxnSpPr>
        <p:spPr>
          <a:xfrm flipV="1">
            <a:off x="4791076" y="3780062"/>
            <a:ext cx="0" cy="247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4772027" y="3123475"/>
            <a:ext cx="0" cy="247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029201" y="3721568"/>
            <a:ext cx="1164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Raise pull request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029198" y="3281742"/>
            <a:ext cx="141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 Approves Code commits to DEV branch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63" y="2049215"/>
            <a:ext cx="794909" cy="46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8" name="Straight Arrow Connector 117"/>
          <p:cNvCxnSpPr/>
          <p:nvPr/>
        </p:nvCxnSpPr>
        <p:spPr>
          <a:xfrm flipV="1">
            <a:off x="4791076" y="2453082"/>
            <a:ext cx="0" cy="247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3082" idx="1"/>
          </p:cNvCxnSpPr>
          <p:nvPr/>
        </p:nvCxnSpPr>
        <p:spPr>
          <a:xfrm rot="10800000">
            <a:off x="4143375" y="1606884"/>
            <a:ext cx="307388" cy="67485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3082" idx="3"/>
            <a:endCxn id="105" idx="2"/>
          </p:cNvCxnSpPr>
          <p:nvPr/>
        </p:nvCxnSpPr>
        <p:spPr>
          <a:xfrm flipV="1">
            <a:off x="5245672" y="1606883"/>
            <a:ext cx="686958" cy="67485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02386" y="1694580"/>
            <a:ext cx="141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 build and generate  artifacts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05" y="584898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379" y="571632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636" y="58977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8" name="Elbow Connector 107"/>
          <p:cNvCxnSpPr>
            <a:stCxn id="106" idx="0"/>
            <a:endCxn id="3083" idx="1"/>
          </p:cNvCxnSpPr>
          <p:nvPr/>
        </p:nvCxnSpPr>
        <p:spPr>
          <a:xfrm rot="5400000" flipH="1" flipV="1">
            <a:off x="5128405" y="138464"/>
            <a:ext cx="279066" cy="162913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05" idx="3"/>
            <a:endCxn id="3086" idx="2"/>
          </p:cNvCxnSpPr>
          <p:nvPr/>
        </p:nvCxnSpPr>
        <p:spPr>
          <a:xfrm flipV="1">
            <a:off x="6508460" y="1046970"/>
            <a:ext cx="831095" cy="30275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endCxn id="3085" idx="2"/>
          </p:cNvCxnSpPr>
          <p:nvPr/>
        </p:nvCxnSpPr>
        <p:spPr>
          <a:xfrm flipV="1">
            <a:off x="6508460" y="1028832"/>
            <a:ext cx="1701838" cy="47329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70911" y="645254"/>
            <a:ext cx="291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MuleSoft CICD Deployment</a:t>
            </a:r>
            <a:endParaRPr lang="en-US" b="1" dirty="0"/>
          </a:p>
        </p:txBody>
      </p:sp>
      <p:cxnSp>
        <p:nvCxnSpPr>
          <p:cNvPr id="136" name="Elbow Connector 135"/>
          <p:cNvCxnSpPr/>
          <p:nvPr/>
        </p:nvCxnSpPr>
        <p:spPr>
          <a:xfrm rot="16200000" flipH="1">
            <a:off x="2597091" y="2419771"/>
            <a:ext cx="2889492" cy="66027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234739" y="1349376"/>
            <a:ext cx="1476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99787" y="3721568"/>
            <a:ext cx="750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ommit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1262" y="2046092"/>
            <a:ext cx="750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5235" y="2361405"/>
            <a:ext cx="5472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Pull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46806" y="2527020"/>
            <a:ext cx="5472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Pull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44378" y="2261536"/>
            <a:ext cx="750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66565" y="1973608"/>
            <a:ext cx="552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87474" y="2361405"/>
            <a:ext cx="5472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Pull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4" name="Elbow Connector 83"/>
          <p:cNvCxnSpPr/>
          <p:nvPr/>
        </p:nvCxnSpPr>
        <p:spPr>
          <a:xfrm rot="16200000" flipV="1">
            <a:off x="2020364" y="1799894"/>
            <a:ext cx="1734220" cy="10701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89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0969"/>
            <a:ext cx="8108920" cy="1361911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Self </a:t>
            </a:r>
            <a:r>
              <a:rPr lang="en-US" dirty="0"/>
              <a:t>Service Portal Proposed </a:t>
            </a:r>
            <a:r>
              <a:rPr lang="en-US" dirty="0" smtClean="0"/>
              <a:t>Solution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Azure Architecture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</a:t>
            </a:r>
            <a:endParaRPr lang="en-US" dirty="0"/>
          </a:p>
        </p:txBody>
      </p:sp>
      <p:pic>
        <p:nvPicPr>
          <p:cNvPr id="2051" name="Picture 3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473" y="-2"/>
            <a:ext cx="1009650" cy="5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 flipV="1">
            <a:off x="1606928" y="2477415"/>
            <a:ext cx="0" cy="1089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062203" y="1854794"/>
            <a:ext cx="988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and Test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88706" y="645254"/>
            <a:ext cx="232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Jenkins CICD Deployment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606928" y="3024671"/>
            <a:ext cx="75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Commit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93776" y="1731683"/>
            <a:ext cx="83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and Push Docker Image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" y="1910024"/>
            <a:ext cx="1114424" cy="561521"/>
          </a:xfrm>
          <a:prstGeom prst="rect">
            <a:avLst/>
          </a:prstGeom>
          <a:solidFill>
            <a:srgbClr val="0EAAE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4" y="3626884"/>
            <a:ext cx="1484940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55" y="1854794"/>
            <a:ext cx="1474454" cy="671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4098" idx="3"/>
            <a:endCxn id="4101" idx="1"/>
          </p:cNvCxnSpPr>
          <p:nvPr/>
        </p:nvCxnSpPr>
        <p:spPr>
          <a:xfrm flipV="1">
            <a:off x="2062204" y="2190784"/>
            <a:ext cx="85725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568" y="1815824"/>
            <a:ext cx="1257300" cy="7109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2" name="Straight Arrow Connector 71"/>
          <p:cNvCxnSpPr/>
          <p:nvPr/>
        </p:nvCxnSpPr>
        <p:spPr>
          <a:xfrm flipV="1">
            <a:off x="4406317" y="2171298"/>
            <a:ext cx="85725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76950" y="1015042"/>
            <a:ext cx="1019175" cy="778652"/>
          </a:xfrm>
          <a:prstGeom prst="bentConnector3">
            <a:avLst>
              <a:gd name="adj1" fmla="val -514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36535" y="1173534"/>
            <a:ext cx="1059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 Apps to Dev/QA/Prod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741640"/>
            <a:ext cx="973078" cy="605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6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0969"/>
            <a:ext cx="8108920" cy="1361911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Self </a:t>
            </a:r>
            <a:r>
              <a:rPr lang="en-US" dirty="0"/>
              <a:t>Service Portal Proposed </a:t>
            </a:r>
            <a:r>
              <a:rPr lang="en-US" dirty="0" smtClean="0"/>
              <a:t>Solution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Azure Architecture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</a:t>
            </a:r>
            <a:endParaRPr lang="en-US" dirty="0"/>
          </a:p>
        </p:txBody>
      </p:sp>
      <p:pic>
        <p:nvPicPr>
          <p:cNvPr id="2051" name="Picture 3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473" y="-2"/>
            <a:ext cx="1009650" cy="5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 flipV="1">
            <a:off x="1606928" y="2477415"/>
            <a:ext cx="0" cy="1089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062203" y="1854794"/>
            <a:ext cx="988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and Test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88706" y="645254"/>
            <a:ext cx="232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Jenkins CICD Deployment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606928" y="3024671"/>
            <a:ext cx="75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Commit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93776" y="1731683"/>
            <a:ext cx="83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and Push Docker Image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" y="1910024"/>
            <a:ext cx="1114424" cy="561521"/>
          </a:xfrm>
          <a:prstGeom prst="rect">
            <a:avLst/>
          </a:prstGeom>
          <a:solidFill>
            <a:srgbClr val="0EAAE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4" y="3626884"/>
            <a:ext cx="1484940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55" y="1854794"/>
            <a:ext cx="1474454" cy="671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4098" idx="3"/>
            <a:endCxn id="4101" idx="1"/>
          </p:cNvCxnSpPr>
          <p:nvPr/>
        </p:nvCxnSpPr>
        <p:spPr>
          <a:xfrm flipV="1">
            <a:off x="2062204" y="2190784"/>
            <a:ext cx="85725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568" y="1815824"/>
            <a:ext cx="1257300" cy="7109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2" name="Straight Arrow Connector 71"/>
          <p:cNvCxnSpPr/>
          <p:nvPr/>
        </p:nvCxnSpPr>
        <p:spPr>
          <a:xfrm flipV="1">
            <a:off x="4406317" y="2171298"/>
            <a:ext cx="85725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76950" y="1015042"/>
            <a:ext cx="1019175" cy="778652"/>
          </a:xfrm>
          <a:prstGeom prst="bentConnector3">
            <a:avLst>
              <a:gd name="adj1" fmla="val -514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36535" y="1173534"/>
            <a:ext cx="1059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 Apps to Dev/QA/Prod</a:t>
            </a: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741640"/>
            <a:ext cx="973078" cy="605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5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CICD Pipeline and Technical 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5915" y="680936"/>
            <a:ext cx="2928025" cy="5155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Solution Element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45915" y="1371600"/>
            <a:ext cx="7548664" cy="3589283"/>
          </a:xfrm>
          <a:prstGeom prst="rect">
            <a:avLst/>
          </a:prstGeom>
          <a:noFill/>
          <a:ln>
            <a:solidFill>
              <a:srgbClr val="84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Enable the tracebility between JIRA user story and Jenkins build deployment plans.</a:t>
            </a: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Enable gated releases with Code Quality,Security Checks for tracebility and quality code promotion.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Jfrog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/Nexus/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Dockerhub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/ECR Artifact repository for Artifact version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SonarQube for checking  code quality and code 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 orchestration tools like Docker Swarm /Kubernetes is leveraged to manage lifecycles of containers.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Automation of test scripts using selenium.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Splunk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Cloudwatch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used to monitor the Applications running in Production.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3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473" y="-2"/>
            <a:ext cx="1009650" cy="5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4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47" y="-77805"/>
            <a:ext cx="8244573" cy="715581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Integration </a:t>
            </a:r>
            <a:r>
              <a:rPr lang="en-US" dirty="0"/>
              <a:t>of data from different systems using a layer of APIs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915" y="1371600"/>
            <a:ext cx="7548664" cy="3589283"/>
          </a:xfrm>
          <a:prstGeom prst="rect">
            <a:avLst/>
          </a:prstGeom>
          <a:noFill/>
          <a:ln>
            <a:solidFill>
              <a:srgbClr val="84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5" y="1371600"/>
            <a:ext cx="7294656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8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spire-presentation-guidelines" id="{C8FE2FE8-54EE-144B-9C54-AB614EC0A1B4}" vid="{03BAE8AE-AD95-FC4B-8A97-C246EE5301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FECECF4E533E448AD6E9762A4A80C3" ma:contentTypeVersion="2" ma:contentTypeDescription="Create a new document." ma:contentTypeScope="" ma:versionID="9322ed75be652975e78715c3651644f2">
  <xsd:schema xmlns:xsd="http://www.w3.org/2001/XMLSchema" xmlns:xs="http://www.w3.org/2001/XMLSchema" xmlns:p="http://schemas.microsoft.com/office/2006/metadata/properties" xmlns:ns2="99331c84-3ce7-4b70-88c5-42c591e57fee" targetNamespace="http://schemas.microsoft.com/office/2006/metadata/properties" ma:root="true" ma:fieldsID="b7ea83c820cb9008bc90df91ab1ca30e" ns2:_="">
    <xsd:import namespace="99331c84-3ce7-4b70-88c5-42c591e57f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31c84-3ce7-4b70-88c5-42c591e57f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4F77A3-7FF1-48AC-AF5F-DE30155CDA23}">
  <ds:schemaRefs>
    <ds:schemaRef ds:uri="99331c84-3ce7-4b70-88c5-42c591e57f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B68B584-9388-45B9-8AA2-6A270D360B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D0D5CB-B38D-4252-A398-43713A985421}">
  <ds:schemaRefs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9331c84-3ce7-4b70-88c5-42c591e57fe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17447</TotalTime>
  <Words>286</Words>
  <Application>Microsoft Office PowerPoint</Application>
  <PresentationFormat>On-screen Show (16:9)</PresentationFormat>
  <Paragraphs>190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Motyw pakietu Office</vt:lpstr>
      <vt:lpstr>  Self Service Portal  Proposal</vt:lpstr>
      <vt:lpstr>Casey’s Self Service Portal Roadmap</vt:lpstr>
      <vt:lpstr>Aspire Systems DevSecOps Practice Overview</vt:lpstr>
      <vt:lpstr> Proposed Solution Architecture</vt:lpstr>
      <vt:lpstr>              Self Service Portal Proposed Solution                     Azure Devops Architecture   </vt:lpstr>
      <vt:lpstr>   Self Service Portal Proposed Solution                        Azure Architecture                              </vt:lpstr>
      <vt:lpstr>   Self Service Portal Proposed Solution                        Azure Architecture                              </vt:lpstr>
      <vt:lpstr>CICD Pipeline and Technical Solution</vt:lpstr>
      <vt:lpstr> Integration of data from different systems using a layer of APIs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Maciej Sznitowski</dc:creator>
  <cp:lastModifiedBy>Sudhakar Chavali</cp:lastModifiedBy>
  <cp:revision>690</cp:revision>
  <dcterms:created xsi:type="dcterms:W3CDTF">2018-07-09T12:11:42Z</dcterms:created>
  <dcterms:modified xsi:type="dcterms:W3CDTF">2021-01-28T09:23:29Z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0x01010075FECECF4E533E448AD6E9762A4A80C3</vt:lpwstr>
  </property>
</Properties>
</file>