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tags/tag2.xml" ContentType="application/vnd.openxmlformats-officedocument.presentationml.tag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0" r:id="rId2"/>
  </p:sldMasterIdLst>
  <p:sldIdLst>
    <p:sldId id="256" r:id="rId3"/>
    <p:sldId id="273" r:id="rId4"/>
    <p:sldId id="278" r:id="rId5"/>
    <p:sldId id="274" r:id="rId6"/>
    <p:sldId id="276" r:id="rId7"/>
    <p:sldId id="281" r:id="rId8"/>
    <p:sldId id="277" r:id="rId9"/>
    <p:sldId id="280" r:id="rId10"/>
    <p:sldId id="275" r:id="rId11"/>
    <p:sldId id="260" r:id="rId12"/>
    <p:sldId id="261" r:id="rId13"/>
    <p:sldId id="258" r:id="rId14"/>
  </p:sldIdLst>
  <p:sldSz cx="12192000" cy="6858000"/>
  <p:notesSz cx="7315200" cy="9601200"/>
  <p:defaultTextStyle>
    <a:defPPr>
      <a:defRPr lang="es-PE"/>
    </a:defPPr>
    <a:lvl1pPr marL="0" algn="l" defTabSz="1040271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0137" algn="l" defTabSz="1040271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40271" algn="l" defTabSz="1040271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60411" algn="l" defTabSz="1040271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080549" algn="l" defTabSz="1040271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00679" algn="l" defTabSz="1040271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20825" algn="l" defTabSz="1040271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40963" algn="l" defTabSz="1040271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161096" algn="l" defTabSz="1040271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242"/>
    <a:srgbClr val="4F81BD"/>
    <a:srgbClr val="345F92"/>
    <a:srgbClr val="EBF1DE"/>
    <a:srgbClr val="E6E0EC"/>
    <a:srgbClr val="DCE6F2"/>
    <a:srgbClr val="E43F77"/>
    <a:srgbClr val="EF8921"/>
    <a:srgbClr val="76BB20"/>
    <a:srgbClr val="7CA0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Estilo medio 3 - Énfasis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customXml" Target="../customXml/item3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20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customXml" Target="../customXml/item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8D5C7DE9-9369-42C7-9327-3E778D8663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5" y="0"/>
            <a:ext cx="12192000" cy="609981"/>
          </a:xfrm>
          <a:prstGeom prst="rect">
            <a:avLst/>
          </a:prstGeom>
        </p:spPr>
      </p:pic>
      <p:sp>
        <p:nvSpPr>
          <p:cNvPr id="5" name="1 Título">
            <a:extLst>
              <a:ext uri="{FF2B5EF4-FFF2-40B4-BE49-F238E27FC236}">
                <a16:creationId xmlns:a16="http://schemas.microsoft.com/office/drawing/2014/main" id="{F61C9180-939B-4803-A96D-1B6634FA8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5" y="609981"/>
            <a:ext cx="12192000" cy="692696"/>
          </a:xfrm>
        </p:spPr>
        <p:txBody>
          <a:bodyPr>
            <a:noAutofit/>
          </a:bodyPr>
          <a:lstStyle>
            <a:lvl1pPr algn="ctr">
              <a:defRPr sz="3200" b="1">
                <a:solidFill>
                  <a:srgbClr val="FFCC00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PE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ABB355ED-FC94-42D4-8F4B-1B068B3591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8962" y="5991225"/>
            <a:ext cx="1323975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283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8D5C7DE9-9369-42C7-9327-3E778D8663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5" y="0"/>
            <a:ext cx="12192000" cy="609981"/>
          </a:xfrm>
          <a:prstGeom prst="rect">
            <a:avLst/>
          </a:prstGeom>
        </p:spPr>
      </p:pic>
      <p:sp>
        <p:nvSpPr>
          <p:cNvPr id="5" name="1 Título">
            <a:extLst>
              <a:ext uri="{FF2B5EF4-FFF2-40B4-BE49-F238E27FC236}">
                <a16:creationId xmlns:a16="http://schemas.microsoft.com/office/drawing/2014/main" id="{F61C9180-939B-4803-A96D-1B6634FA8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5" y="609981"/>
            <a:ext cx="12192000" cy="692696"/>
          </a:xfrm>
        </p:spPr>
        <p:txBody>
          <a:bodyPr>
            <a:noAutofit/>
          </a:bodyPr>
          <a:lstStyle>
            <a:lvl1pPr algn="ctr">
              <a:defRPr sz="3200" b="1">
                <a:solidFill>
                  <a:srgbClr val="FFCC00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PE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ABB355ED-FC94-42D4-8F4B-1B068B3591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8962" y="5991225"/>
            <a:ext cx="1323975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652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D835A535-4B3B-4E01-8D56-9991A51600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1" cy="739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5">
            <a:extLst>
              <a:ext uri="{FF2B5EF4-FFF2-40B4-BE49-F238E27FC236}">
                <a16:creationId xmlns:a16="http://schemas.microsoft.com/office/drawing/2014/main" id="{EBA77444-D8C0-4E8B-B5AD-05CD76FD2E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7352" y="48399"/>
            <a:ext cx="1310551" cy="654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005C3B6C-5590-4B27-B1DD-552336030B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592824"/>
            <a:ext cx="12192000" cy="265176"/>
          </a:xfrm>
          <a:prstGeom prst="rect">
            <a:avLst/>
          </a:prstGeom>
        </p:spPr>
      </p:pic>
      <p:sp>
        <p:nvSpPr>
          <p:cNvPr id="5" name="1 Título">
            <a:extLst>
              <a:ext uri="{FF2B5EF4-FFF2-40B4-BE49-F238E27FC236}">
                <a16:creationId xmlns:a16="http://schemas.microsoft.com/office/drawing/2014/main" id="{F61C9180-939B-4803-A96D-1B6634FA8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1750"/>
            <a:ext cx="10010471" cy="692696"/>
          </a:xfrm>
        </p:spPr>
        <p:txBody>
          <a:bodyPr>
            <a:noAutofit/>
          </a:bodyPr>
          <a:lstStyle>
            <a:lvl1pPr algn="ctr">
              <a:defRPr sz="3200" b="1">
                <a:solidFill>
                  <a:srgbClr val="00B050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8848816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2FAA49E9-B594-4E9E-879A-3389C69962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62" y="6154241"/>
            <a:ext cx="12192000" cy="205994"/>
          </a:xfrm>
          <a:prstGeom prst="rect">
            <a:avLst/>
          </a:prstGeom>
        </p:spPr>
      </p:pic>
      <p:sp>
        <p:nvSpPr>
          <p:cNvPr id="7" name="Rectangle 14">
            <a:extLst>
              <a:ext uri="{FF2B5EF4-FFF2-40B4-BE49-F238E27FC236}">
                <a16:creationId xmlns:a16="http://schemas.microsoft.com/office/drawing/2014/main" id="{CC0AB221-73CF-4FEC-A72E-CAE6A250805A}"/>
              </a:ext>
            </a:extLst>
          </p:cNvPr>
          <p:cNvSpPr/>
          <p:nvPr/>
        </p:nvSpPr>
        <p:spPr>
          <a:xfrm>
            <a:off x="22748" y="0"/>
            <a:ext cx="12169251" cy="692696"/>
          </a:xfrm>
          <a:prstGeom prst="rect">
            <a:avLst/>
          </a:prstGeom>
          <a:solidFill>
            <a:srgbClr val="57AC4A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8" name="Picture 11">
            <a:extLst>
              <a:ext uri="{FF2B5EF4-FFF2-40B4-BE49-F238E27FC236}">
                <a16:creationId xmlns:a16="http://schemas.microsoft.com/office/drawing/2014/main" id="{EDF3107F-15E3-4C8E-9633-903B7ACF3167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021805" y="31750"/>
            <a:ext cx="2147446" cy="647700"/>
          </a:xfrm>
          <a:prstGeom prst="rect">
            <a:avLst/>
          </a:prstGeom>
        </p:spPr>
      </p:pic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087B3-D0C8-4C77-B7E6-58139ACB060A}" type="datetimeFigureOut">
              <a:rPr lang="es-PE" smtClean="0"/>
              <a:t>9/03/2021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55825-53F9-4346-B3C7-8B8A87459E30}" type="slidenum">
              <a:rPr lang="es-PE" smtClean="0"/>
              <a:t>‹Nº›</a:t>
            </a:fld>
            <a:endParaRPr lang="es-PE"/>
          </a:p>
        </p:txBody>
      </p:sp>
      <p:sp>
        <p:nvSpPr>
          <p:cNvPr id="9" name="1 Título">
            <a:extLst>
              <a:ext uri="{FF2B5EF4-FFF2-40B4-BE49-F238E27FC236}">
                <a16:creationId xmlns:a16="http://schemas.microsoft.com/office/drawing/2014/main" id="{CE5B10D8-EA51-408A-808E-EA77F7CAC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1750"/>
            <a:ext cx="10010471" cy="692696"/>
          </a:xfrm>
        </p:spPr>
        <p:txBody>
          <a:bodyPr>
            <a:noAutofit/>
          </a:bodyPr>
          <a:lstStyle>
            <a:lvl1pPr algn="ctr">
              <a:defRPr sz="3200" b="1">
                <a:solidFill>
                  <a:srgbClr val="FFCC00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7812337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4">
            <a:extLst>
              <a:ext uri="{FF2B5EF4-FFF2-40B4-BE49-F238E27FC236}">
                <a16:creationId xmlns:a16="http://schemas.microsoft.com/office/drawing/2014/main" id="{1B1997F2-0F11-4AA3-89FA-D7F01E41D6AD}"/>
              </a:ext>
            </a:extLst>
          </p:cNvPr>
          <p:cNvSpPr/>
          <p:nvPr/>
        </p:nvSpPr>
        <p:spPr>
          <a:xfrm>
            <a:off x="0" y="0"/>
            <a:ext cx="12192000" cy="692696"/>
          </a:xfrm>
          <a:prstGeom prst="rect">
            <a:avLst/>
          </a:prstGeom>
          <a:solidFill>
            <a:srgbClr val="57AC4A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0" y="31750"/>
            <a:ext cx="12192000" cy="600621"/>
          </a:xfrm>
        </p:spPr>
        <p:txBody>
          <a:bodyPr>
            <a:noAutofit/>
          </a:bodyPr>
          <a:lstStyle>
            <a:lvl1pPr algn="ctr">
              <a:defRPr sz="3200" b="1">
                <a:solidFill>
                  <a:srgbClr val="FFCC00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PE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8CEB9C4F-A948-42B7-AC81-671401518C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2371"/>
            <a:ext cx="12192000" cy="175018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63696C27-0F0E-415C-93FE-7E13B426B09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8025" y="6101804"/>
            <a:ext cx="1323975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7416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087B3-D0C8-4C77-B7E6-58139ACB060A}" type="datetimeFigureOut">
              <a:rPr lang="es-PE" smtClean="0"/>
              <a:t>9/03/2021</a:t>
            </a:fld>
            <a:endParaRPr lang="es-PE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55825-53F9-4346-B3C7-8B8A87459E30}" type="slidenum">
              <a:rPr lang="es-PE" smtClean="0"/>
              <a:t>‹Nº›</a:t>
            </a:fld>
            <a:endParaRPr lang="es-PE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2A6D82CE-6EDE-440E-A3E7-022E14C48C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09981"/>
          </a:xfrm>
          <a:prstGeom prst="rect">
            <a:avLst/>
          </a:prstGeom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0" y="609981"/>
            <a:ext cx="12192000" cy="609981"/>
          </a:xfrm>
        </p:spPr>
        <p:txBody>
          <a:bodyPr>
            <a:noAutofit/>
          </a:bodyPr>
          <a:lstStyle>
            <a:lvl1pPr algn="ctr">
              <a:defRPr sz="3200" b="1">
                <a:solidFill>
                  <a:srgbClr val="FFCC00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PE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52505999-4073-4F24-AF50-F477FB3D2DFB}"/>
              </a:ext>
            </a:extLst>
          </p:cNvPr>
          <p:cNvSpPr/>
          <p:nvPr/>
        </p:nvSpPr>
        <p:spPr>
          <a:xfrm flipV="1">
            <a:off x="0" y="6254495"/>
            <a:ext cx="12192000" cy="45719"/>
          </a:xfrm>
          <a:prstGeom prst="rect">
            <a:avLst/>
          </a:prstGeom>
          <a:solidFill>
            <a:srgbClr val="F9D607"/>
          </a:solidFill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143666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Perfiles\15881001\Documents\7. Mibanco\7.1 General Mibanco\Formatos\Fondo - Imagen2 - Contenid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" y="1025"/>
            <a:ext cx="12190839" cy="6591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>
          <a:xfrm>
            <a:off x="609619" y="6475234"/>
            <a:ext cx="2844800" cy="365124"/>
          </a:xfrm>
        </p:spPr>
        <p:txBody>
          <a:bodyPr/>
          <a:lstStyle/>
          <a:p>
            <a:fld id="{041087B3-D0C8-4C77-B7E6-58139ACB060A}" type="datetimeFigureOut">
              <a:rPr lang="es-PE" smtClean="0"/>
              <a:t>9/03/2021</a:t>
            </a:fld>
            <a:endParaRPr lang="es-PE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165608" y="6475234"/>
            <a:ext cx="3860800" cy="365124"/>
          </a:xfrm>
        </p:spPr>
        <p:txBody>
          <a:bodyPr/>
          <a:lstStyle/>
          <a:p>
            <a:endParaRPr lang="es-P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737618" y="6475234"/>
            <a:ext cx="2844800" cy="365124"/>
          </a:xfrm>
        </p:spPr>
        <p:txBody>
          <a:bodyPr/>
          <a:lstStyle/>
          <a:p>
            <a:fld id="{23F55825-53F9-4346-B3C7-8B8A87459E3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325610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 Título de presentación ">
    <p:bg>
      <p:bgPr>
        <a:solidFill>
          <a:srgbClr val="1C98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contenido 3"/>
          <p:cNvSpPr>
            <a:spLocks noGrp="1"/>
          </p:cNvSpPr>
          <p:nvPr>
            <p:ph sz="half" idx="14" hasCustomPrompt="1"/>
          </p:nvPr>
        </p:nvSpPr>
        <p:spPr>
          <a:xfrm>
            <a:off x="1548800" y="3021685"/>
            <a:ext cx="9441868" cy="64431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628" b="1" i="0">
                <a:solidFill>
                  <a:srgbClr val="FED517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596"/>
            </a:lvl2pPr>
            <a:lvl3pPr>
              <a:defRPr sz="2372"/>
            </a:lvl3pPr>
            <a:lvl4pPr>
              <a:defRPr sz="2031"/>
            </a:lvl4pPr>
            <a:lvl5pPr>
              <a:defRPr sz="2031"/>
            </a:lvl5pPr>
            <a:lvl6pPr>
              <a:defRPr sz="2031"/>
            </a:lvl6pPr>
            <a:lvl7pPr>
              <a:defRPr sz="2031"/>
            </a:lvl7pPr>
            <a:lvl8pPr>
              <a:defRPr sz="2031"/>
            </a:lvl8pPr>
            <a:lvl9pPr>
              <a:defRPr sz="2031"/>
            </a:lvl9pPr>
          </a:lstStyle>
          <a:p>
            <a:pPr lvl="0"/>
            <a:r>
              <a:rPr lang="es-ES_tradnl" dirty="0"/>
              <a:t>T</a:t>
            </a:r>
            <a:r>
              <a:rPr lang="es-ES" dirty="0"/>
              <a:t>í</a:t>
            </a:r>
            <a:r>
              <a:rPr lang="es-ES_tradnl" dirty="0" err="1"/>
              <a:t>tulo</a:t>
            </a:r>
            <a:r>
              <a:rPr lang="es-ES_tradnl" dirty="0"/>
              <a:t> de la presentación</a:t>
            </a:r>
            <a:endParaRPr lang="es-ES" dirty="0"/>
          </a:p>
        </p:txBody>
      </p:sp>
      <p:sp>
        <p:nvSpPr>
          <p:cNvPr id="11" name="Marcador de contenido 3"/>
          <p:cNvSpPr>
            <a:spLocks noGrp="1"/>
          </p:cNvSpPr>
          <p:nvPr>
            <p:ph sz="half" idx="15" hasCustomPrompt="1"/>
          </p:nvPr>
        </p:nvSpPr>
        <p:spPr>
          <a:xfrm>
            <a:off x="3236616" y="3877906"/>
            <a:ext cx="5860015" cy="34868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31" b="0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596"/>
            </a:lvl2pPr>
            <a:lvl3pPr>
              <a:defRPr sz="2372"/>
            </a:lvl3pPr>
            <a:lvl4pPr>
              <a:defRPr sz="2031"/>
            </a:lvl4pPr>
            <a:lvl5pPr>
              <a:defRPr sz="2031"/>
            </a:lvl5pPr>
            <a:lvl6pPr>
              <a:defRPr sz="2031"/>
            </a:lvl6pPr>
            <a:lvl7pPr>
              <a:defRPr sz="2031"/>
            </a:lvl7pPr>
            <a:lvl8pPr>
              <a:defRPr sz="2031"/>
            </a:lvl8pPr>
            <a:lvl9pPr>
              <a:defRPr sz="2031"/>
            </a:lvl9pPr>
          </a:lstStyle>
          <a:p>
            <a:pPr lvl="0"/>
            <a:r>
              <a:rPr lang="es-ES_tradnl" dirty="0"/>
              <a:t>Complemento descriptivo del título</a:t>
            </a:r>
            <a:endParaRPr lang="es-ES" dirty="0"/>
          </a:p>
        </p:txBody>
      </p:sp>
      <p:pic>
        <p:nvPicPr>
          <p:cNvPr id="13" name="Picture 12" descr="logo_amarilloblanco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3506" y="5885258"/>
            <a:ext cx="1640929" cy="622686"/>
          </a:xfrm>
          <a:prstGeom prst="rect">
            <a:avLst/>
          </a:prstGeom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81F94EDD-D1AA-4ED5-8E03-4F80C24E65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5" y="0"/>
            <a:ext cx="12192000" cy="609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9550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arátula">
    <p:bg>
      <p:bgPr>
        <a:solidFill>
          <a:srgbClr val="1C98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0527" y="2495550"/>
            <a:ext cx="4910956" cy="186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6"/>
          <p:cNvCxnSpPr/>
          <p:nvPr/>
        </p:nvCxnSpPr>
        <p:spPr>
          <a:xfrm flipH="1">
            <a:off x="5661407" y="6173788"/>
            <a:ext cx="6527939" cy="0"/>
          </a:xfrm>
          <a:prstGeom prst="line">
            <a:avLst/>
          </a:prstGeom>
          <a:ln>
            <a:solidFill>
              <a:srgbClr val="FED51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3"/>
          <p:cNvSpPr>
            <a:spLocks noGrp="1"/>
          </p:cNvSpPr>
          <p:nvPr>
            <p:ph sz="half" idx="13"/>
          </p:nvPr>
        </p:nvSpPr>
        <p:spPr>
          <a:xfrm>
            <a:off x="5661407" y="5422397"/>
            <a:ext cx="6527939" cy="731108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468" b="0" i="0">
                <a:solidFill>
                  <a:schemeClr val="bg1"/>
                </a:solidFill>
                <a:latin typeface="Gotham Rounded Book"/>
                <a:cs typeface="Flexo Medium"/>
              </a:defRPr>
            </a:lvl1pPr>
            <a:lvl2pPr>
              <a:defRPr sz="2484"/>
            </a:lvl2pPr>
            <a:lvl3pPr>
              <a:defRPr sz="2257"/>
            </a:lvl3pPr>
            <a:lvl4pPr>
              <a:defRPr sz="1919"/>
            </a:lvl4pPr>
            <a:lvl5pPr>
              <a:defRPr sz="1919"/>
            </a:lvl5pPr>
            <a:lvl6pPr>
              <a:defRPr sz="1919"/>
            </a:lvl6pPr>
            <a:lvl7pPr>
              <a:defRPr sz="1919"/>
            </a:lvl7pPr>
            <a:lvl8pPr>
              <a:defRPr sz="1919"/>
            </a:lvl8pPr>
            <a:lvl9pPr>
              <a:defRPr sz="1919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A4BF3C68-9F22-447E-B404-A38107979F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654" y="0"/>
            <a:ext cx="12192000" cy="609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86947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D80FE5-CFC8-49A7-940A-EA7FC726B1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1B7A184-DEF7-4E5D-93F6-E29B06A51B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D2B6040-926C-4C2C-A35A-EF518C03F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087B3-D0C8-4C77-B7E6-58139ACB060A}" type="datetimeFigureOut">
              <a:rPr lang="es-PE" smtClean="0"/>
              <a:t>9/03/2021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6140924-F6D1-4215-9620-25050F9C2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93DC310-FDFE-4109-B848-9AD1C739E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55825-53F9-4346-B3C7-8B8A87459E3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22738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D835A535-4B3B-4E01-8D56-9991A51600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1" cy="739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5">
            <a:extLst>
              <a:ext uri="{FF2B5EF4-FFF2-40B4-BE49-F238E27FC236}">
                <a16:creationId xmlns:a16="http://schemas.microsoft.com/office/drawing/2014/main" id="{EBA77444-D8C0-4E8B-B5AD-05CD76FD2E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7352" y="48399"/>
            <a:ext cx="1310551" cy="654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005C3B6C-5590-4B27-B1DD-552336030B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592824"/>
            <a:ext cx="12192000" cy="265176"/>
          </a:xfrm>
          <a:prstGeom prst="rect">
            <a:avLst/>
          </a:prstGeom>
        </p:spPr>
      </p:pic>
      <p:sp>
        <p:nvSpPr>
          <p:cNvPr id="5" name="1 Título">
            <a:extLst>
              <a:ext uri="{FF2B5EF4-FFF2-40B4-BE49-F238E27FC236}">
                <a16:creationId xmlns:a16="http://schemas.microsoft.com/office/drawing/2014/main" id="{F61C9180-939B-4803-A96D-1B6634FA8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1750"/>
            <a:ext cx="10010471" cy="692696"/>
          </a:xfrm>
        </p:spPr>
        <p:txBody>
          <a:bodyPr>
            <a:noAutofit/>
          </a:bodyPr>
          <a:lstStyle>
            <a:lvl1pPr algn="ctr">
              <a:defRPr sz="3200" b="1">
                <a:solidFill>
                  <a:srgbClr val="00B050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813482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2FAA49E9-B594-4E9E-879A-3389C69962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62" y="6154241"/>
            <a:ext cx="12192000" cy="205994"/>
          </a:xfrm>
          <a:prstGeom prst="rect">
            <a:avLst/>
          </a:prstGeom>
        </p:spPr>
      </p:pic>
      <p:sp>
        <p:nvSpPr>
          <p:cNvPr id="7" name="Rectangle 14">
            <a:extLst>
              <a:ext uri="{FF2B5EF4-FFF2-40B4-BE49-F238E27FC236}">
                <a16:creationId xmlns:a16="http://schemas.microsoft.com/office/drawing/2014/main" id="{CC0AB221-73CF-4FEC-A72E-CAE6A250805A}"/>
              </a:ext>
            </a:extLst>
          </p:cNvPr>
          <p:cNvSpPr/>
          <p:nvPr/>
        </p:nvSpPr>
        <p:spPr>
          <a:xfrm>
            <a:off x="22748" y="0"/>
            <a:ext cx="12169251" cy="692696"/>
          </a:xfrm>
          <a:prstGeom prst="rect">
            <a:avLst/>
          </a:prstGeom>
          <a:solidFill>
            <a:srgbClr val="57AC4A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8" name="Picture 11">
            <a:extLst>
              <a:ext uri="{FF2B5EF4-FFF2-40B4-BE49-F238E27FC236}">
                <a16:creationId xmlns:a16="http://schemas.microsoft.com/office/drawing/2014/main" id="{EDF3107F-15E3-4C8E-9633-903B7ACF3167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021805" y="31750"/>
            <a:ext cx="2147446" cy="647700"/>
          </a:xfrm>
          <a:prstGeom prst="rect">
            <a:avLst/>
          </a:prstGeom>
        </p:spPr>
      </p:pic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087B3-D0C8-4C77-B7E6-58139ACB060A}" type="datetimeFigureOut">
              <a:rPr lang="es-PE" smtClean="0"/>
              <a:t>9/03/2021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55825-53F9-4346-B3C7-8B8A87459E30}" type="slidenum">
              <a:rPr lang="es-PE" smtClean="0"/>
              <a:t>‹Nº›</a:t>
            </a:fld>
            <a:endParaRPr lang="es-PE"/>
          </a:p>
        </p:txBody>
      </p:sp>
      <p:sp>
        <p:nvSpPr>
          <p:cNvPr id="9" name="1 Título">
            <a:extLst>
              <a:ext uri="{FF2B5EF4-FFF2-40B4-BE49-F238E27FC236}">
                <a16:creationId xmlns:a16="http://schemas.microsoft.com/office/drawing/2014/main" id="{CE5B10D8-EA51-408A-808E-EA77F7CAC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1750"/>
            <a:ext cx="10010471" cy="692696"/>
          </a:xfrm>
        </p:spPr>
        <p:txBody>
          <a:bodyPr>
            <a:noAutofit/>
          </a:bodyPr>
          <a:lstStyle>
            <a:lvl1pPr algn="ctr">
              <a:defRPr sz="3200" b="1">
                <a:solidFill>
                  <a:srgbClr val="FFCC00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4072817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4">
            <a:extLst>
              <a:ext uri="{FF2B5EF4-FFF2-40B4-BE49-F238E27FC236}">
                <a16:creationId xmlns:a16="http://schemas.microsoft.com/office/drawing/2014/main" id="{1B1997F2-0F11-4AA3-89FA-D7F01E41D6AD}"/>
              </a:ext>
            </a:extLst>
          </p:cNvPr>
          <p:cNvSpPr/>
          <p:nvPr/>
        </p:nvSpPr>
        <p:spPr>
          <a:xfrm>
            <a:off x="0" y="0"/>
            <a:ext cx="12192000" cy="692696"/>
          </a:xfrm>
          <a:prstGeom prst="rect">
            <a:avLst/>
          </a:prstGeom>
          <a:solidFill>
            <a:srgbClr val="57AC4A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0" y="31750"/>
            <a:ext cx="12192000" cy="600621"/>
          </a:xfrm>
        </p:spPr>
        <p:txBody>
          <a:bodyPr>
            <a:noAutofit/>
          </a:bodyPr>
          <a:lstStyle>
            <a:lvl1pPr algn="ctr">
              <a:defRPr sz="3200" b="1">
                <a:solidFill>
                  <a:srgbClr val="FFCC00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PE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8CEB9C4F-A948-42B7-AC81-671401518C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2371"/>
            <a:ext cx="12192000" cy="175018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63696C27-0F0E-415C-93FE-7E13B426B09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8025" y="6101804"/>
            <a:ext cx="1323975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945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087B3-D0C8-4C77-B7E6-58139ACB060A}" type="datetimeFigureOut">
              <a:rPr lang="es-PE" smtClean="0"/>
              <a:t>9/03/2021</a:t>
            </a:fld>
            <a:endParaRPr lang="es-PE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55825-53F9-4346-B3C7-8B8A87459E30}" type="slidenum">
              <a:rPr lang="es-PE" smtClean="0"/>
              <a:t>‹Nº›</a:t>
            </a:fld>
            <a:endParaRPr lang="es-PE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2A6D82CE-6EDE-440E-A3E7-022E14C48C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09981"/>
          </a:xfrm>
          <a:prstGeom prst="rect">
            <a:avLst/>
          </a:prstGeom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0" y="609981"/>
            <a:ext cx="12192000" cy="609981"/>
          </a:xfrm>
        </p:spPr>
        <p:txBody>
          <a:bodyPr>
            <a:noAutofit/>
          </a:bodyPr>
          <a:lstStyle>
            <a:lvl1pPr algn="ctr">
              <a:defRPr sz="3200" b="1">
                <a:solidFill>
                  <a:srgbClr val="FFCC00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PE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52505999-4073-4F24-AF50-F477FB3D2DFB}"/>
              </a:ext>
            </a:extLst>
          </p:cNvPr>
          <p:cNvSpPr/>
          <p:nvPr/>
        </p:nvSpPr>
        <p:spPr>
          <a:xfrm flipV="1">
            <a:off x="0" y="6254495"/>
            <a:ext cx="12192000" cy="45719"/>
          </a:xfrm>
          <a:prstGeom prst="rect">
            <a:avLst/>
          </a:prstGeom>
          <a:solidFill>
            <a:srgbClr val="F9D607"/>
          </a:solidFill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79834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Perfiles\15881001\Documents\7. Mibanco\7.1 General Mibanco\Formatos\Fondo - Imagen2 - Contenid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" y="1025"/>
            <a:ext cx="12190839" cy="6591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>
          <a:xfrm>
            <a:off x="609619" y="6475234"/>
            <a:ext cx="2844800" cy="365124"/>
          </a:xfrm>
        </p:spPr>
        <p:txBody>
          <a:bodyPr/>
          <a:lstStyle/>
          <a:p>
            <a:fld id="{041087B3-D0C8-4C77-B7E6-58139ACB060A}" type="datetimeFigureOut">
              <a:rPr lang="es-PE" smtClean="0"/>
              <a:t>9/03/2021</a:t>
            </a:fld>
            <a:endParaRPr lang="es-PE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165608" y="6475234"/>
            <a:ext cx="3860800" cy="365124"/>
          </a:xfrm>
        </p:spPr>
        <p:txBody>
          <a:bodyPr/>
          <a:lstStyle/>
          <a:p>
            <a:endParaRPr lang="es-P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737618" y="6475234"/>
            <a:ext cx="2844800" cy="365124"/>
          </a:xfrm>
        </p:spPr>
        <p:txBody>
          <a:bodyPr/>
          <a:lstStyle/>
          <a:p>
            <a:fld id="{23F55825-53F9-4346-B3C7-8B8A87459E3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25744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 Título de presentación ">
    <p:bg>
      <p:bgPr>
        <a:solidFill>
          <a:srgbClr val="1C98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contenido 3"/>
          <p:cNvSpPr>
            <a:spLocks noGrp="1"/>
          </p:cNvSpPr>
          <p:nvPr>
            <p:ph sz="half" idx="14" hasCustomPrompt="1"/>
          </p:nvPr>
        </p:nvSpPr>
        <p:spPr>
          <a:xfrm>
            <a:off x="1548800" y="3021685"/>
            <a:ext cx="9441868" cy="64431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628" b="1" i="0">
                <a:solidFill>
                  <a:srgbClr val="FED517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596"/>
            </a:lvl2pPr>
            <a:lvl3pPr>
              <a:defRPr sz="2372"/>
            </a:lvl3pPr>
            <a:lvl4pPr>
              <a:defRPr sz="2031"/>
            </a:lvl4pPr>
            <a:lvl5pPr>
              <a:defRPr sz="2031"/>
            </a:lvl5pPr>
            <a:lvl6pPr>
              <a:defRPr sz="2031"/>
            </a:lvl6pPr>
            <a:lvl7pPr>
              <a:defRPr sz="2031"/>
            </a:lvl7pPr>
            <a:lvl8pPr>
              <a:defRPr sz="2031"/>
            </a:lvl8pPr>
            <a:lvl9pPr>
              <a:defRPr sz="2031"/>
            </a:lvl9pPr>
          </a:lstStyle>
          <a:p>
            <a:pPr lvl="0"/>
            <a:r>
              <a:rPr lang="es-ES_tradnl" dirty="0"/>
              <a:t>T</a:t>
            </a:r>
            <a:r>
              <a:rPr lang="es-ES" dirty="0"/>
              <a:t>í</a:t>
            </a:r>
            <a:r>
              <a:rPr lang="es-ES_tradnl" dirty="0" err="1"/>
              <a:t>tulo</a:t>
            </a:r>
            <a:r>
              <a:rPr lang="es-ES_tradnl" dirty="0"/>
              <a:t> de la presentación</a:t>
            </a:r>
            <a:endParaRPr lang="es-ES" dirty="0"/>
          </a:p>
        </p:txBody>
      </p:sp>
      <p:sp>
        <p:nvSpPr>
          <p:cNvPr id="11" name="Marcador de contenido 3"/>
          <p:cNvSpPr>
            <a:spLocks noGrp="1"/>
          </p:cNvSpPr>
          <p:nvPr>
            <p:ph sz="half" idx="15" hasCustomPrompt="1"/>
          </p:nvPr>
        </p:nvSpPr>
        <p:spPr>
          <a:xfrm>
            <a:off x="3236616" y="3877906"/>
            <a:ext cx="5860015" cy="34868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31" b="0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596"/>
            </a:lvl2pPr>
            <a:lvl3pPr>
              <a:defRPr sz="2372"/>
            </a:lvl3pPr>
            <a:lvl4pPr>
              <a:defRPr sz="2031"/>
            </a:lvl4pPr>
            <a:lvl5pPr>
              <a:defRPr sz="2031"/>
            </a:lvl5pPr>
            <a:lvl6pPr>
              <a:defRPr sz="2031"/>
            </a:lvl6pPr>
            <a:lvl7pPr>
              <a:defRPr sz="2031"/>
            </a:lvl7pPr>
            <a:lvl8pPr>
              <a:defRPr sz="2031"/>
            </a:lvl8pPr>
            <a:lvl9pPr>
              <a:defRPr sz="2031"/>
            </a:lvl9pPr>
          </a:lstStyle>
          <a:p>
            <a:pPr lvl="0"/>
            <a:r>
              <a:rPr lang="es-ES_tradnl" dirty="0"/>
              <a:t>Complemento descriptivo del título</a:t>
            </a:r>
            <a:endParaRPr lang="es-ES" dirty="0"/>
          </a:p>
        </p:txBody>
      </p:sp>
      <p:pic>
        <p:nvPicPr>
          <p:cNvPr id="13" name="Picture 12" descr="logo_amarilloblanco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3506" y="5885258"/>
            <a:ext cx="1640929" cy="622686"/>
          </a:xfrm>
          <a:prstGeom prst="rect">
            <a:avLst/>
          </a:prstGeom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81F94EDD-D1AA-4ED5-8E03-4F80C24E65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5" y="0"/>
            <a:ext cx="12192000" cy="609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587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arátula">
    <p:bg>
      <p:bgPr>
        <a:solidFill>
          <a:srgbClr val="1C98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0527" y="2495550"/>
            <a:ext cx="4910956" cy="186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6"/>
          <p:cNvCxnSpPr/>
          <p:nvPr/>
        </p:nvCxnSpPr>
        <p:spPr>
          <a:xfrm flipH="1">
            <a:off x="5661407" y="6173788"/>
            <a:ext cx="6527939" cy="0"/>
          </a:xfrm>
          <a:prstGeom prst="line">
            <a:avLst/>
          </a:prstGeom>
          <a:ln>
            <a:solidFill>
              <a:srgbClr val="FED51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3"/>
          <p:cNvSpPr>
            <a:spLocks noGrp="1"/>
          </p:cNvSpPr>
          <p:nvPr>
            <p:ph sz="half" idx="13"/>
          </p:nvPr>
        </p:nvSpPr>
        <p:spPr>
          <a:xfrm>
            <a:off x="5661407" y="5422397"/>
            <a:ext cx="6527939" cy="731108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468" b="0" i="0">
                <a:solidFill>
                  <a:schemeClr val="bg1"/>
                </a:solidFill>
                <a:latin typeface="Gotham Rounded Book"/>
                <a:cs typeface="Flexo Medium"/>
              </a:defRPr>
            </a:lvl1pPr>
            <a:lvl2pPr>
              <a:defRPr sz="2484"/>
            </a:lvl2pPr>
            <a:lvl3pPr>
              <a:defRPr sz="2257"/>
            </a:lvl3pPr>
            <a:lvl4pPr>
              <a:defRPr sz="1919"/>
            </a:lvl4pPr>
            <a:lvl5pPr>
              <a:defRPr sz="1919"/>
            </a:lvl5pPr>
            <a:lvl6pPr>
              <a:defRPr sz="1919"/>
            </a:lvl6pPr>
            <a:lvl7pPr>
              <a:defRPr sz="1919"/>
            </a:lvl7pPr>
            <a:lvl8pPr>
              <a:defRPr sz="1919"/>
            </a:lvl8pPr>
            <a:lvl9pPr>
              <a:defRPr sz="1919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A4BF3C68-9F22-447E-B404-A38107979F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654" y="0"/>
            <a:ext cx="12192000" cy="609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069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D80FE5-CFC8-49A7-940A-EA7FC726B1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1B7A184-DEF7-4E5D-93F6-E29B06A51B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D2B6040-926C-4C2C-A35A-EF518C03F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087B3-D0C8-4C77-B7E6-58139ACB060A}" type="datetimeFigureOut">
              <a:rPr lang="es-PE" smtClean="0"/>
              <a:t>9/03/2021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6140924-F6D1-4215-9620-25050F9C2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93DC310-FDFE-4109-B848-9AD1C739E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55825-53F9-4346-B3C7-8B8A87459E3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09796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oleObject" Target="../embeddings/oleObject1.bin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vmlDrawing" Target="../drawings/vmlDrawing1.v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13" Type="http://schemas.openxmlformats.org/officeDocument/2006/relationships/oleObject" Target="../embeddings/oleObject2.bin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tags" Target="../tags/tag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vmlDrawing" Target="../drawings/vmlDrawing2.vml"/><Relationship Id="rId5" Type="http://schemas.openxmlformats.org/officeDocument/2006/relationships/slideLayout" Target="../slideLayouts/slideLayout14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6 Objeto" hidden="1"/>
          <p:cNvGraphicFramePr>
            <a:graphicFrameLocks noChangeAspect="1"/>
          </p:cNvGraphicFramePr>
          <p:nvPr>
            <p:custDataLst>
              <p:tags r:id="rId12"/>
            </p:custDataLst>
            <p:extLst>
              <p:ext uri="{D42A27DB-BD31-4B8C-83A1-F6EECF244321}">
                <p14:modId xmlns:p14="http://schemas.microsoft.com/office/powerpoint/2010/main" val="3425817154"/>
              </p:ext>
            </p:extLst>
          </p:nvPr>
        </p:nvGraphicFramePr>
        <p:xfrm>
          <a:off x="1829" y="1487"/>
          <a:ext cx="1809" cy="14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5" name="Diapositiva de think-cell" r:id="rId13" imgW="216" imgH="216" progId="TCLayout.ActiveDocument.1">
                  <p:embed/>
                </p:oleObj>
              </mc:Choice>
              <mc:Fallback>
                <p:oleObj name="Diapositiva de think-cell" r:id="rId13" imgW="216" imgH="216" progId="TCLayout.ActiveDocument.1">
                  <p:embed/>
                  <p:pic>
                    <p:nvPicPr>
                      <p:cNvPr id="7" name="6 Objeto" hidden="1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829" y="1487"/>
                        <a:ext cx="1809" cy="14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609619" y="274674"/>
            <a:ext cx="10972800" cy="1143000"/>
          </a:xfrm>
          <a:prstGeom prst="rect">
            <a:avLst/>
          </a:prstGeom>
        </p:spPr>
        <p:txBody>
          <a:bodyPr vert="horz" lIns="104038" tIns="52020" rIns="104038" bIns="520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09619" y="1600200"/>
            <a:ext cx="10972800" cy="4525963"/>
          </a:xfrm>
          <a:prstGeom prst="rect">
            <a:avLst/>
          </a:prstGeom>
        </p:spPr>
        <p:txBody>
          <a:bodyPr vert="horz" lIns="104038" tIns="52020" rIns="104038" bIns="520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609619" y="6356362"/>
            <a:ext cx="2844800" cy="365124"/>
          </a:xfrm>
          <a:prstGeom prst="rect">
            <a:avLst/>
          </a:prstGeom>
        </p:spPr>
        <p:txBody>
          <a:bodyPr vert="horz" lIns="104038" tIns="52020" rIns="104038" bIns="52020" rtlCol="0" anchor="ctr"/>
          <a:lstStyle>
            <a:lvl1pPr algn="l">
              <a:defRPr sz="169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1087B3-D0C8-4C77-B7E6-58139ACB060A}" type="datetimeFigureOut">
              <a:rPr lang="es-PE" smtClean="0"/>
              <a:t>9/03/2021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165608" y="6356362"/>
            <a:ext cx="3860800" cy="365124"/>
          </a:xfrm>
          <a:prstGeom prst="rect">
            <a:avLst/>
          </a:prstGeom>
        </p:spPr>
        <p:txBody>
          <a:bodyPr vert="horz" lIns="104038" tIns="52020" rIns="104038" bIns="52020" rtlCol="0" anchor="ctr"/>
          <a:lstStyle>
            <a:lvl1pPr algn="ctr">
              <a:defRPr sz="169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737618" y="6356362"/>
            <a:ext cx="2844800" cy="365124"/>
          </a:xfrm>
          <a:prstGeom prst="rect">
            <a:avLst/>
          </a:prstGeom>
        </p:spPr>
        <p:txBody>
          <a:bodyPr vert="horz" lIns="104038" tIns="52020" rIns="104038" bIns="52020" rtlCol="0" anchor="ctr"/>
          <a:lstStyle>
            <a:lvl1pPr algn="r">
              <a:defRPr sz="169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F55825-53F9-4346-B3C7-8B8A87459E3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82840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xStyles>
    <p:titleStyle>
      <a:lvl1pPr algn="ctr" defTabSz="1174238" rtl="0" eaLnBrk="1" latinLnBrk="0" hangingPunct="1">
        <a:spcBef>
          <a:spcPct val="0"/>
        </a:spcBef>
        <a:buNone/>
        <a:defRPr sz="564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40336" indent="-440336" algn="l" defTabSz="1174238" rtl="0" eaLnBrk="1" latinLnBrk="0" hangingPunct="1">
        <a:spcBef>
          <a:spcPct val="20000"/>
        </a:spcBef>
        <a:buFont typeface="Arial" pitchFamily="34" charset="0"/>
        <a:buChar char="•"/>
        <a:defRPr sz="4063" kern="1200">
          <a:solidFill>
            <a:schemeClr val="tx1"/>
          </a:solidFill>
          <a:latin typeface="+mn-lt"/>
          <a:ea typeface="+mn-ea"/>
          <a:cs typeface="+mn-cs"/>
        </a:defRPr>
      </a:lvl1pPr>
      <a:lvl2pPr marL="954069" indent="-366955" algn="l" defTabSz="1174238" rtl="0" eaLnBrk="1" latinLnBrk="0" hangingPunct="1">
        <a:spcBef>
          <a:spcPct val="20000"/>
        </a:spcBef>
        <a:buFont typeface="Arial" pitchFamily="34" charset="0"/>
        <a:buChar char="–"/>
        <a:defRPr sz="3612" kern="1200">
          <a:solidFill>
            <a:schemeClr val="tx1"/>
          </a:solidFill>
          <a:latin typeface="+mn-lt"/>
          <a:ea typeface="+mn-ea"/>
          <a:cs typeface="+mn-cs"/>
        </a:defRPr>
      </a:lvl2pPr>
      <a:lvl3pPr marL="1467800" indent="-293561" algn="l" defTabSz="1174238" rtl="0" eaLnBrk="1" latinLnBrk="0" hangingPunct="1">
        <a:spcBef>
          <a:spcPct val="20000"/>
        </a:spcBef>
        <a:buFont typeface="Arial" pitchFamily="34" charset="0"/>
        <a:buChar char="•"/>
        <a:defRPr sz="3161" kern="1200">
          <a:solidFill>
            <a:schemeClr val="tx1"/>
          </a:solidFill>
          <a:latin typeface="+mn-lt"/>
          <a:ea typeface="+mn-ea"/>
          <a:cs typeface="+mn-cs"/>
        </a:defRPr>
      </a:lvl3pPr>
      <a:lvl4pPr marL="2054926" indent="-293561" algn="l" defTabSz="1174238" rtl="0" eaLnBrk="1" latinLnBrk="0" hangingPunct="1">
        <a:spcBef>
          <a:spcPct val="20000"/>
        </a:spcBef>
        <a:buFont typeface="Arial" pitchFamily="34" charset="0"/>
        <a:buChar char="–"/>
        <a:defRPr sz="2596" kern="1200">
          <a:solidFill>
            <a:schemeClr val="tx1"/>
          </a:solidFill>
          <a:latin typeface="+mn-lt"/>
          <a:ea typeface="+mn-ea"/>
          <a:cs typeface="+mn-cs"/>
        </a:defRPr>
      </a:lvl4pPr>
      <a:lvl5pPr marL="2642042" indent="-293561" algn="l" defTabSz="1174238" rtl="0" eaLnBrk="1" latinLnBrk="0" hangingPunct="1">
        <a:spcBef>
          <a:spcPct val="20000"/>
        </a:spcBef>
        <a:buFont typeface="Arial" pitchFamily="34" charset="0"/>
        <a:buChar char="»"/>
        <a:defRPr sz="2596" kern="1200">
          <a:solidFill>
            <a:schemeClr val="tx1"/>
          </a:solidFill>
          <a:latin typeface="+mn-lt"/>
          <a:ea typeface="+mn-ea"/>
          <a:cs typeface="+mn-cs"/>
        </a:defRPr>
      </a:lvl5pPr>
      <a:lvl6pPr marL="3229163" indent="-293561" algn="l" defTabSz="1174238" rtl="0" eaLnBrk="1" latinLnBrk="0" hangingPunct="1">
        <a:spcBef>
          <a:spcPct val="20000"/>
        </a:spcBef>
        <a:buFont typeface="Arial" pitchFamily="34" charset="0"/>
        <a:buChar char="•"/>
        <a:defRPr sz="2596" kern="1200">
          <a:solidFill>
            <a:schemeClr val="tx1"/>
          </a:solidFill>
          <a:latin typeface="+mn-lt"/>
          <a:ea typeface="+mn-ea"/>
          <a:cs typeface="+mn-cs"/>
        </a:defRPr>
      </a:lvl6pPr>
      <a:lvl7pPr marL="3816282" indent="-293561" algn="l" defTabSz="1174238" rtl="0" eaLnBrk="1" latinLnBrk="0" hangingPunct="1">
        <a:spcBef>
          <a:spcPct val="20000"/>
        </a:spcBef>
        <a:buFont typeface="Arial" pitchFamily="34" charset="0"/>
        <a:buChar char="•"/>
        <a:defRPr sz="2596" kern="1200">
          <a:solidFill>
            <a:schemeClr val="tx1"/>
          </a:solidFill>
          <a:latin typeface="+mn-lt"/>
          <a:ea typeface="+mn-ea"/>
          <a:cs typeface="+mn-cs"/>
        </a:defRPr>
      </a:lvl7pPr>
      <a:lvl8pPr marL="4403412" indent="-293561" algn="l" defTabSz="1174238" rtl="0" eaLnBrk="1" latinLnBrk="0" hangingPunct="1">
        <a:spcBef>
          <a:spcPct val="20000"/>
        </a:spcBef>
        <a:buFont typeface="Arial" pitchFamily="34" charset="0"/>
        <a:buChar char="•"/>
        <a:defRPr sz="2596" kern="1200">
          <a:solidFill>
            <a:schemeClr val="tx1"/>
          </a:solidFill>
          <a:latin typeface="+mn-lt"/>
          <a:ea typeface="+mn-ea"/>
          <a:cs typeface="+mn-cs"/>
        </a:defRPr>
      </a:lvl8pPr>
      <a:lvl9pPr marL="4990527" indent="-293561" algn="l" defTabSz="1174238" rtl="0" eaLnBrk="1" latinLnBrk="0" hangingPunct="1">
        <a:spcBef>
          <a:spcPct val="20000"/>
        </a:spcBef>
        <a:buFont typeface="Arial" pitchFamily="34" charset="0"/>
        <a:buChar char="•"/>
        <a:defRPr sz="259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1174238" rtl="0" eaLnBrk="1" latinLnBrk="0" hangingPunct="1">
        <a:defRPr sz="2372" kern="1200">
          <a:solidFill>
            <a:schemeClr val="tx1"/>
          </a:solidFill>
          <a:latin typeface="+mn-lt"/>
          <a:ea typeface="+mn-ea"/>
          <a:cs typeface="+mn-cs"/>
        </a:defRPr>
      </a:lvl1pPr>
      <a:lvl2pPr marL="587121" algn="l" defTabSz="1174238" rtl="0" eaLnBrk="1" latinLnBrk="0" hangingPunct="1">
        <a:defRPr sz="2372" kern="1200">
          <a:solidFill>
            <a:schemeClr val="tx1"/>
          </a:solidFill>
          <a:latin typeface="+mn-lt"/>
          <a:ea typeface="+mn-ea"/>
          <a:cs typeface="+mn-cs"/>
        </a:defRPr>
      </a:lvl2pPr>
      <a:lvl3pPr marL="1174238" algn="l" defTabSz="1174238" rtl="0" eaLnBrk="1" latinLnBrk="0" hangingPunct="1">
        <a:defRPr sz="2372" kern="1200">
          <a:solidFill>
            <a:schemeClr val="tx1"/>
          </a:solidFill>
          <a:latin typeface="+mn-lt"/>
          <a:ea typeface="+mn-ea"/>
          <a:cs typeface="+mn-cs"/>
        </a:defRPr>
      </a:lvl3pPr>
      <a:lvl4pPr marL="1761362" algn="l" defTabSz="1174238" rtl="0" eaLnBrk="1" latinLnBrk="0" hangingPunct="1">
        <a:defRPr sz="2372" kern="1200">
          <a:solidFill>
            <a:schemeClr val="tx1"/>
          </a:solidFill>
          <a:latin typeface="+mn-lt"/>
          <a:ea typeface="+mn-ea"/>
          <a:cs typeface="+mn-cs"/>
        </a:defRPr>
      </a:lvl4pPr>
      <a:lvl5pPr marL="2348484" algn="l" defTabSz="1174238" rtl="0" eaLnBrk="1" latinLnBrk="0" hangingPunct="1">
        <a:defRPr sz="2372" kern="1200">
          <a:solidFill>
            <a:schemeClr val="tx1"/>
          </a:solidFill>
          <a:latin typeface="+mn-lt"/>
          <a:ea typeface="+mn-ea"/>
          <a:cs typeface="+mn-cs"/>
        </a:defRPr>
      </a:lvl5pPr>
      <a:lvl6pPr marL="2935597" algn="l" defTabSz="1174238" rtl="0" eaLnBrk="1" latinLnBrk="0" hangingPunct="1">
        <a:defRPr sz="2372" kern="1200">
          <a:solidFill>
            <a:schemeClr val="tx1"/>
          </a:solidFill>
          <a:latin typeface="+mn-lt"/>
          <a:ea typeface="+mn-ea"/>
          <a:cs typeface="+mn-cs"/>
        </a:defRPr>
      </a:lvl6pPr>
      <a:lvl7pPr marL="3522728" algn="l" defTabSz="1174238" rtl="0" eaLnBrk="1" latinLnBrk="0" hangingPunct="1">
        <a:defRPr sz="2372" kern="1200">
          <a:solidFill>
            <a:schemeClr val="tx1"/>
          </a:solidFill>
          <a:latin typeface="+mn-lt"/>
          <a:ea typeface="+mn-ea"/>
          <a:cs typeface="+mn-cs"/>
        </a:defRPr>
      </a:lvl7pPr>
      <a:lvl8pPr marL="4109850" algn="l" defTabSz="1174238" rtl="0" eaLnBrk="1" latinLnBrk="0" hangingPunct="1">
        <a:defRPr sz="2372" kern="1200">
          <a:solidFill>
            <a:schemeClr val="tx1"/>
          </a:solidFill>
          <a:latin typeface="+mn-lt"/>
          <a:ea typeface="+mn-ea"/>
          <a:cs typeface="+mn-cs"/>
        </a:defRPr>
      </a:lvl8pPr>
      <a:lvl9pPr marL="4696966" algn="l" defTabSz="1174238" rtl="0" eaLnBrk="1" latinLnBrk="0" hangingPunct="1">
        <a:defRPr sz="237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6 Objeto" hidden="1"/>
          <p:cNvGraphicFramePr>
            <a:graphicFrameLocks noChangeAspect="1"/>
          </p:cNvGraphicFramePr>
          <p:nvPr>
            <p:custDataLst>
              <p:tags r:id="rId12"/>
            </p:custDataLst>
            <p:extLst/>
          </p:nvPr>
        </p:nvGraphicFramePr>
        <p:xfrm>
          <a:off x="1829" y="1487"/>
          <a:ext cx="1809" cy="14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9" name="Diapositiva de think-cell" r:id="rId13" imgW="216" imgH="216" progId="TCLayout.ActiveDocument.1">
                  <p:embed/>
                </p:oleObj>
              </mc:Choice>
              <mc:Fallback>
                <p:oleObj name="Diapositiva de think-cell" r:id="rId13" imgW="216" imgH="216" progId="TCLayout.ActiveDocument.1">
                  <p:embed/>
                  <p:pic>
                    <p:nvPicPr>
                      <p:cNvPr id="7" name="6 Objeto" hidden="1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829" y="1487"/>
                        <a:ext cx="1809" cy="14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609619" y="274674"/>
            <a:ext cx="10972800" cy="1143000"/>
          </a:xfrm>
          <a:prstGeom prst="rect">
            <a:avLst/>
          </a:prstGeom>
        </p:spPr>
        <p:txBody>
          <a:bodyPr vert="horz" lIns="104038" tIns="52020" rIns="104038" bIns="520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09619" y="1600200"/>
            <a:ext cx="10972800" cy="4525963"/>
          </a:xfrm>
          <a:prstGeom prst="rect">
            <a:avLst/>
          </a:prstGeom>
        </p:spPr>
        <p:txBody>
          <a:bodyPr vert="horz" lIns="104038" tIns="52020" rIns="104038" bIns="520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609619" y="6356362"/>
            <a:ext cx="2844800" cy="365124"/>
          </a:xfrm>
          <a:prstGeom prst="rect">
            <a:avLst/>
          </a:prstGeom>
        </p:spPr>
        <p:txBody>
          <a:bodyPr vert="horz" lIns="104038" tIns="52020" rIns="104038" bIns="52020" rtlCol="0" anchor="ctr"/>
          <a:lstStyle>
            <a:lvl1pPr algn="l">
              <a:defRPr sz="169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1087B3-D0C8-4C77-B7E6-58139ACB060A}" type="datetimeFigureOut">
              <a:rPr lang="es-PE" smtClean="0"/>
              <a:t>9/03/2021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165608" y="6356362"/>
            <a:ext cx="3860800" cy="365124"/>
          </a:xfrm>
          <a:prstGeom prst="rect">
            <a:avLst/>
          </a:prstGeom>
        </p:spPr>
        <p:txBody>
          <a:bodyPr vert="horz" lIns="104038" tIns="52020" rIns="104038" bIns="52020" rtlCol="0" anchor="ctr"/>
          <a:lstStyle>
            <a:lvl1pPr algn="ctr">
              <a:defRPr sz="169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737618" y="6356362"/>
            <a:ext cx="2844800" cy="365124"/>
          </a:xfrm>
          <a:prstGeom prst="rect">
            <a:avLst/>
          </a:prstGeom>
        </p:spPr>
        <p:txBody>
          <a:bodyPr vert="horz" lIns="104038" tIns="52020" rIns="104038" bIns="52020" rtlCol="0" anchor="ctr"/>
          <a:lstStyle>
            <a:lvl1pPr algn="r">
              <a:defRPr sz="169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F55825-53F9-4346-B3C7-8B8A87459E3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76859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</p:sldLayoutIdLst>
  <p:txStyles>
    <p:titleStyle>
      <a:lvl1pPr algn="ctr" defTabSz="1174238" rtl="0" eaLnBrk="1" latinLnBrk="0" hangingPunct="1">
        <a:spcBef>
          <a:spcPct val="0"/>
        </a:spcBef>
        <a:buNone/>
        <a:defRPr sz="564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40336" indent="-440336" algn="l" defTabSz="1174238" rtl="0" eaLnBrk="1" latinLnBrk="0" hangingPunct="1">
        <a:spcBef>
          <a:spcPct val="20000"/>
        </a:spcBef>
        <a:buFont typeface="Arial" pitchFamily="34" charset="0"/>
        <a:buChar char="•"/>
        <a:defRPr sz="4063" kern="1200">
          <a:solidFill>
            <a:schemeClr val="tx1"/>
          </a:solidFill>
          <a:latin typeface="+mn-lt"/>
          <a:ea typeface="+mn-ea"/>
          <a:cs typeface="+mn-cs"/>
        </a:defRPr>
      </a:lvl1pPr>
      <a:lvl2pPr marL="954069" indent="-366955" algn="l" defTabSz="1174238" rtl="0" eaLnBrk="1" latinLnBrk="0" hangingPunct="1">
        <a:spcBef>
          <a:spcPct val="20000"/>
        </a:spcBef>
        <a:buFont typeface="Arial" pitchFamily="34" charset="0"/>
        <a:buChar char="–"/>
        <a:defRPr sz="3612" kern="1200">
          <a:solidFill>
            <a:schemeClr val="tx1"/>
          </a:solidFill>
          <a:latin typeface="+mn-lt"/>
          <a:ea typeface="+mn-ea"/>
          <a:cs typeface="+mn-cs"/>
        </a:defRPr>
      </a:lvl2pPr>
      <a:lvl3pPr marL="1467800" indent="-293561" algn="l" defTabSz="1174238" rtl="0" eaLnBrk="1" latinLnBrk="0" hangingPunct="1">
        <a:spcBef>
          <a:spcPct val="20000"/>
        </a:spcBef>
        <a:buFont typeface="Arial" pitchFamily="34" charset="0"/>
        <a:buChar char="•"/>
        <a:defRPr sz="3161" kern="1200">
          <a:solidFill>
            <a:schemeClr val="tx1"/>
          </a:solidFill>
          <a:latin typeface="+mn-lt"/>
          <a:ea typeface="+mn-ea"/>
          <a:cs typeface="+mn-cs"/>
        </a:defRPr>
      </a:lvl3pPr>
      <a:lvl4pPr marL="2054926" indent="-293561" algn="l" defTabSz="1174238" rtl="0" eaLnBrk="1" latinLnBrk="0" hangingPunct="1">
        <a:spcBef>
          <a:spcPct val="20000"/>
        </a:spcBef>
        <a:buFont typeface="Arial" pitchFamily="34" charset="0"/>
        <a:buChar char="–"/>
        <a:defRPr sz="2596" kern="1200">
          <a:solidFill>
            <a:schemeClr val="tx1"/>
          </a:solidFill>
          <a:latin typeface="+mn-lt"/>
          <a:ea typeface="+mn-ea"/>
          <a:cs typeface="+mn-cs"/>
        </a:defRPr>
      </a:lvl4pPr>
      <a:lvl5pPr marL="2642042" indent="-293561" algn="l" defTabSz="1174238" rtl="0" eaLnBrk="1" latinLnBrk="0" hangingPunct="1">
        <a:spcBef>
          <a:spcPct val="20000"/>
        </a:spcBef>
        <a:buFont typeface="Arial" pitchFamily="34" charset="0"/>
        <a:buChar char="»"/>
        <a:defRPr sz="2596" kern="1200">
          <a:solidFill>
            <a:schemeClr val="tx1"/>
          </a:solidFill>
          <a:latin typeface="+mn-lt"/>
          <a:ea typeface="+mn-ea"/>
          <a:cs typeface="+mn-cs"/>
        </a:defRPr>
      </a:lvl5pPr>
      <a:lvl6pPr marL="3229163" indent="-293561" algn="l" defTabSz="1174238" rtl="0" eaLnBrk="1" latinLnBrk="0" hangingPunct="1">
        <a:spcBef>
          <a:spcPct val="20000"/>
        </a:spcBef>
        <a:buFont typeface="Arial" pitchFamily="34" charset="0"/>
        <a:buChar char="•"/>
        <a:defRPr sz="2596" kern="1200">
          <a:solidFill>
            <a:schemeClr val="tx1"/>
          </a:solidFill>
          <a:latin typeface="+mn-lt"/>
          <a:ea typeface="+mn-ea"/>
          <a:cs typeface="+mn-cs"/>
        </a:defRPr>
      </a:lvl6pPr>
      <a:lvl7pPr marL="3816282" indent="-293561" algn="l" defTabSz="1174238" rtl="0" eaLnBrk="1" latinLnBrk="0" hangingPunct="1">
        <a:spcBef>
          <a:spcPct val="20000"/>
        </a:spcBef>
        <a:buFont typeface="Arial" pitchFamily="34" charset="0"/>
        <a:buChar char="•"/>
        <a:defRPr sz="2596" kern="1200">
          <a:solidFill>
            <a:schemeClr val="tx1"/>
          </a:solidFill>
          <a:latin typeface="+mn-lt"/>
          <a:ea typeface="+mn-ea"/>
          <a:cs typeface="+mn-cs"/>
        </a:defRPr>
      </a:lvl7pPr>
      <a:lvl8pPr marL="4403412" indent="-293561" algn="l" defTabSz="1174238" rtl="0" eaLnBrk="1" latinLnBrk="0" hangingPunct="1">
        <a:spcBef>
          <a:spcPct val="20000"/>
        </a:spcBef>
        <a:buFont typeface="Arial" pitchFamily="34" charset="0"/>
        <a:buChar char="•"/>
        <a:defRPr sz="2596" kern="1200">
          <a:solidFill>
            <a:schemeClr val="tx1"/>
          </a:solidFill>
          <a:latin typeface="+mn-lt"/>
          <a:ea typeface="+mn-ea"/>
          <a:cs typeface="+mn-cs"/>
        </a:defRPr>
      </a:lvl8pPr>
      <a:lvl9pPr marL="4990527" indent="-293561" algn="l" defTabSz="1174238" rtl="0" eaLnBrk="1" latinLnBrk="0" hangingPunct="1">
        <a:spcBef>
          <a:spcPct val="20000"/>
        </a:spcBef>
        <a:buFont typeface="Arial" pitchFamily="34" charset="0"/>
        <a:buChar char="•"/>
        <a:defRPr sz="259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1174238" rtl="0" eaLnBrk="1" latinLnBrk="0" hangingPunct="1">
        <a:defRPr sz="2372" kern="1200">
          <a:solidFill>
            <a:schemeClr val="tx1"/>
          </a:solidFill>
          <a:latin typeface="+mn-lt"/>
          <a:ea typeface="+mn-ea"/>
          <a:cs typeface="+mn-cs"/>
        </a:defRPr>
      </a:lvl1pPr>
      <a:lvl2pPr marL="587121" algn="l" defTabSz="1174238" rtl="0" eaLnBrk="1" latinLnBrk="0" hangingPunct="1">
        <a:defRPr sz="2372" kern="1200">
          <a:solidFill>
            <a:schemeClr val="tx1"/>
          </a:solidFill>
          <a:latin typeface="+mn-lt"/>
          <a:ea typeface="+mn-ea"/>
          <a:cs typeface="+mn-cs"/>
        </a:defRPr>
      </a:lvl2pPr>
      <a:lvl3pPr marL="1174238" algn="l" defTabSz="1174238" rtl="0" eaLnBrk="1" latinLnBrk="0" hangingPunct="1">
        <a:defRPr sz="2372" kern="1200">
          <a:solidFill>
            <a:schemeClr val="tx1"/>
          </a:solidFill>
          <a:latin typeface="+mn-lt"/>
          <a:ea typeface="+mn-ea"/>
          <a:cs typeface="+mn-cs"/>
        </a:defRPr>
      </a:lvl3pPr>
      <a:lvl4pPr marL="1761362" algn="l" defTabSz="1174238" rtl="0" eaLnBrk="1" latinLnBrk="0" hangingPunct="1">
        <a:defRPr sz="2372" kern="1200">
          <a:solidFill>
            <a:schemeClr val="tx1"/>
          </a:solidFill>
          <a:latin typeface="+mn-lt"/>
          <a:ea typeface="+mn-ea"/>
          <a:cs typeface="+mn-cs"/>
        </a:defRPr>
      </a:lvl4pPr>
      <a:lvl5pPr marL="2348484" algn="l" defTabSz="1174238" rtl="0" eaLnBrk="1" latinLnBrk="0" hangingPunct="1">
        <a:defRPr sz="2372" kern="1200">
          <a:solidFill>
            <a:schemeClr val="tx1"/>
          </a:solidFill>
          <a:latin typeface="+mn-lt"/>
          <a:ea typeface="+mn-ea"/>
          <a:cs typeface="+mn-cs"/>
        </a:defRPr>
      </a:lvl5pPr>
      <a:lvl6pPr marL="2935597" algn="l" defTabSz="1174238" rtl="0" eaLnBrk="1" latinLnBrk="0" hangingPunct="1">
        <a:defRPr sz="2372" kern="1200">
          <a:solidFill>
            <a:schemeClr val="tx1"/>
          </a:solidFill>
          <a:latin typeface="+mn-lt"/>
          <a:ea typeface="+mn-ea"/>
          <a:cs typeface="+mn-cs"/>
        </a:defRPr>
      </a:lvl6pPr>
      <a:lvl7pPr marL="3522728" algn="l" defTabSz="1174238" rtl="0" eaLnBrk="1" latinLnBrk="0" hangingPunct="1">
        <a:defRPr sz="2372" kern="1200">
          <a:solidFill>
            <a:schemeClr val="tx1"/>
          </a:solidFill>
          <a:latin typeface="+mn-lt"/>
          <a:ea typeface="+mn-ea"/>
          <a:cs typeface="+mn-cs"/>
        </a:defRPr>
      </a:lvl7pPr>
      <a:lvl8pPr marL="4109850" algn="l" defTabSz="1174238" rtl="0" eaLnBrk="1" latinLnBrk="0" hangingPunct="1">
        <a:defRPr sz="2372" kern="1200">
          <a:solidFill>
            <a:schemeClr val="tx1"/>
          </a:solidFill>
          <a:latin typeface="+mn-lt"/>
          <a:ea typeface="+mn-ea"/>
          <a:cs typeface="+mn-cs"/>
        </a:defRPr>
      </a:lvl8pPr>
      <a:lvl9pPr marL="4696966" algn="l" defTabSz="1174238" rtl="0" eaLnBrk="1" latinLnBrk="0" hangingPunct="1">
        <a:defRPr sz="237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" Target="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" Target="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" Target="slide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" Target="slide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" Target="slide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" Target="slide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" Target="slide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0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" Target="slide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9C5AEAF-8AA9-46C8-AA9D-9A2BB7B22DD9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1484804" y="2801923"/>
            <a:ext cx="9222392" cy="740347"/>
          </a:xfrm>
        </p:spPr>
        <p:txBody>
          <a:bodyPr>
            <a:normAutofit fontScale="47500" lnSpcReduction="20000"/>
          </a:bodyPr>
          <a:lstStyle/>
          <a:p>
            <a:r>
              <a:rPr lang="es-MX" dirty="0"/>
              <a:t>Guía para creación de Host, </a:t>
            </a:r>
            <a:r>
              <a:rPr lang="es-MX" dirty="0" err="1"/>
              <a:t>Task</a:t>
            </a:r>
            <a:r>
              <a:rPr lang="es-MX" dirty="0"/>
              <a:t> y Importación de </a:t>
            </a:r>
            <a:r>
              <a:rPr lang="es-MX" dirty="0" err="1"/>
              <a:t>Task</a:t>
            </a:r>
            <a:r>
              <a:rPr lang="es-MX" dirty="0"/>
              <a:t> en </a:t>
            </a:r>
          </a:p>
          <a:p>
            <a:r>
              <a:rPr lang="es-MX" dirty="0"/>
              <a:t> Plataforma MFT (</a:t>
            </a:r>
            <a:r>
              <a:rPr lang="es-MX" dirty="0" err="1"/>
              <a:t>MOVEit</a:t>
            </a:r>
            <a:r>
              <a:rPr lang="es-MX" dirty="0"/>
              <a:t>) </a:t>
            </a:r>
            <a:r>
              <a:rPr lang="es-MX" dirty="0" err="1"/>
              <a:t>Automation</a:t>
            </a:r>
            <a:endParaRPr lang="es-PE" dirty="0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9C4316A8-AA70-4F41-BDFB-D4EF5DEE2373}"/>
              </a:ext>
            </a:extLst>
          </p:cNvPr>
          <p:cNvSpPr>
            <a:spLocks noGrp="1"/>
          </p:cNvSpPr>
          <p:nvPr>
            <p:ph sz="half" idx="15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PE" dirty="0"/>
              <a:t>Enero 2021</a:t>
            </a:r>
          </a:p>
        </p:txBody>
      </p:sp>
      <p:sp>
        <p:nvSpPr>
          <p:cNvPr id="6" name="Marcador de contenido 4">
            <a:extLst>
              <a:ext uri="{FF2B5EF4-FFF2-40B4-BE49-F238E27FC236}">
                <a16:creationId xmlns:a16="http://schemas.microsoft.com/office/drawing/2014/main" id="{05A166C7-D7E1-4D71-8F49-A2FEE3212858}"/>
              </a:ext>
            </a:extLst>
          </p:cNvPr>
          <p:cNvSpPr txBox="1">
            <a:spLocks/>
          </p:cNvSpPr>
          <p:nvPr/>
        </p:nvSpPr>
        <p:spPr>
          <a:xfrm>
            <a:off x="3236616" y="4881557"/>
            <a:ext cx="5860015" cy="348683"/>
          </a:xfrm>
          <a:prstGeom prst="rect">
            <a:avLst/>
          </a:prstGeom>
        </p:spPr>
        <p:txBody>
          <a:bodyPr vert="horz" lIns="104038" tIns="52020" rIns="104038" bIns="52020" rtlCol="0">
            <a:normAutofit fontScale="92500" lnSpcReduction="20000"/>
          </a:bodyPr>
          <a:lstStyle>
            <a:lvl1pPr marL="0" indent="0" algn="ctr" defTabSz="1174238" rtl="0" eaLnBrk="1" latinLnBrk="0" hangingPunct="1">
              <a:spcBef>
                <a:spcPct val="20000"/>
              </a:spcBef>
              <a:buFont typeface="Arial" pitchFamily="34" charset="0"/>
              <a:buNone/>
              <a:defRPr sz="2031" b="0" i="0" kern="12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954069" indent="-366955" algn="l" defTabSz="117423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59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67800" indent="-293561" algn="l" defTabSz="11742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7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4926" indent="-293561" algn="l" defTabSz="117423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3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42042" indent="-293561" algn="l" defTabSz="117423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3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29163" indent="-293561" algn="l" defTabSz="11742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3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16282" indent="-293561" algn="l" defTabSz="11742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3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403412" indent="-293561" algn="l" defTabSz="11742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3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990527" indent="-293561" algn="l" defTabSz="11742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3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/>
              <a:t>V</a:t>
            </a:r>
            <a:r>
              <a:rPr lang="es-PE" dirty="0" err="1"/>
              <a:t>ersión</a:t>
            </a:r>
            <a:r>
              <a:rPr lang="es-PE" dirty="0"/>
              <a:t> 1.0</a:t>
            </a:r>
          </a:p>
        </p:txBody>
      </p:sp>
    </p:spTree>
    <p:extLst>
      <p:ext uri="{BB962C8B-B14F-4D97-AF65-F5344CB8AC3E}">
        <p14:creationId xmlns:p14="http://schemas.microsoft.com/office/powerpoint/2010/main" val="29601540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417EA0-3878-49E6-880A-CCEB4CB21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Calibri" panose="020F0502020204030204" pitchFamily="34" charset="0"/>
                <a:cs typeface="Tahoma" panose="020B0604030504040204" pitchFamily="34" charset="0"/>
              </a:rPr>
              <a:t>Exportación de </a:t>
            </a:r>
            <a:r>
              <a:rPr lang="es-ES" dirty="0" err="1">
                <a:latin typeface="Calibri" panose="020F0502020204030204" pitchFamily="34" charset="0"/>
                <a:cs typeface="Tahoma" panose="020B0604030504040204" pitchFamily="34" charset="0"/>
              </a:rPr>
              <a:t>Task</a:t>
            </a:r>
            <a:r>
              <a:rPr lang="es-ES" dirty="0">
                <a:latin typeface="Calibri" panose="020F0502020204030204" pitchFamily="34" charset="0"/>
                <a:cs typeface="Tahoma" panose="020B0604030504040204" pitchFamily="34" charset="0"/>
              </a:rPr>
              <a:t>, para pases a Calidad y Producción</a:t>
            </a:r>
            <a:endParaRPr lang="es-PE" dirty="0"/>
          </a:p>
        </p:txBody>
      </p:sp>
      <p:pic>
        <p:nvPicPr>
          <p:cNvPr id="9" name="Imagen 8">
            <a:hlinkClick r:id="" action="ppaction://noaction"/>
            <a:extLst>
              <a:ext uri="{FF2B5EF4-FFF2-40B4-BE49-F238E27FC236}">
                <a16:creationId xmlns:a16="http://schemas.microsoft.com/office/drawing/2014/main" id="{B51A9872-7739-44AE-B47F-82A034272D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42102" y="75417"/>
            <a:ext cx="474482" cy="474482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FBF05BDC-1FE5-425D-96D1-D1EF9A1A8526}"/>
              </a:ext>
            </a:extLst>
          </p:cNvPr>
          <p:cNvSpPr txBox="1"/>
          <p:nvPr/>
        </p:nvSpPr>
        <p:spPr>
          <a:xfrm>
            <a:off x="645952" y="1034440"/>
            <a:ext cx="1099615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3) Dentro del .XML se cambia los servidores y/o rutas dentro de &lt;Hosts&gt; &lt;/Hosts&gt; o &lt;</a:t>
            </a:r>
            <a:r>
              <a:rPr lang="es-MX" dirty="0" err="1"/>
              <a:t>Tasks</a:t>
            </a:r>
            <a:r>
              <a:rPr lang="es-MX" dirty="0"/>
              <a:t>&gt; &lt;/</a:t>
            </a:r>
            <a:r>
              <a:rPr lang="es-MX" dirty="0" err="1"/>
              <a:t>Tasks</a:t>
            </a:r>
            <a:r>
              <a:rPr lang="es-MX" dirty="0"/>
              <a:t>&gt; de acuerdo al ambiente de calidad y/o producción siendo los campos:</a:t>
            </a:r>
            <a:endParaRPr lang="es-PE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A7A0088-3F2A-458A-A7D3-CF36EA46E5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0881" y="2175173"/>
            <a:ext cx="8134975" cy="1790865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2ED539EF-1F11-444F-92F2-C6180C43F4B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1544" b="35578"/>
          <a:stretch/>
        </p:blipFill>
        <p:spPr>
          <a:xfrm>
            <a:off x="1927161" y="5149679"/>
            <a:ext cx="8433732" cy="92258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E1FEB80F-EE1E-4378-9527-E4D74BB9CF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9590" y="4270899"/>
            <a:ext cx="10592512" cy="786517"/>
          </a:xfrm>
          <a:prstGeom prst="rect">
            <a:avLst/>
          </a:prstGeom>
        </p:spPr>
      </p:pic>
      <p:sp>
        <p:nvSpPr>
          <p:cNvPr id="17" name="CuadroTexto 16">
            <a:extLst>
              <a:ext uri="{FF2B5EF4-FFF2-40B4-BE49-F238E27FC236}">
                <a16:creationId xmlns:a16="http://schemas.microsoft.com/office/drawing/2014/main" id="{81377F54-E678-46BC-ACD0-E02F570C25C4}"/>
              </a:ext>
            </a:extLst>
          </p:cNvPr>
          <p:cNvSpPr txBox="1"/>
          <p:nvPr/>
        </p:nvSpPr>
        <p:spPr>
          <a:xfrm>
            <a:off x="645952" y="1870312"/>
            <a:ext cx="325492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s-MX" sz="1600" dirty="0"/>
              <a:t>Host=</a:t>
            </a:r>
          </a:p>
          <a:p>
            <a:pPr marL="342900" indent="-342900">
              <a:buFontTx/>
              <a:buChar char="-"/>
            </a:pPr>
            <a:r>
              <a:rPr lang="es-MX" sz="1600" dirty="0" err="1"/>
              <a:t>Name</a:t>
            </a:r>
            <a:r>
              <a:rPr lang="es-MX" sz="1600" dirty="0"/>
              <a:t>=</a:t>
            </a:r>
          </a:p>
          <a:p>
            <a:pPr marL="342900" indent="-342900">
              <a:buFontTx/>
              <a:buChar char="-"/>
            </a:pPr>
            <a:r>
              <a:rPr lang="es-MX" sz="1600" dirty="0"/>
              <a:t>UNC=</a:t>
            </a:r>
          </a:p>
          <a:p>
            <a:pPr marL="342900" indent="-342900">
              <a:buFontTx/>
              <a:buChar char="-"/>
            </a:pPr>
            <a:r>
              <a:rPr lang="es-PE" sz="1600" dirty="0" err="1"/>
              <a:t>FolderName</a:t>
            </a:r>
            <a:r>
              <a:rPr lang="es-PE" sz="1600" dirty="0"/>
              <a:t>=</a:t>
            </a:r>
          </a:p>
          <a:p>
            <a:pPr marL="342900" indent="-342900">
              <a:buFontTx/>
              <a:buChar char="-"/>
            </a:pPr>
            <a:r>
              <a:rPr lang="es-PE" sz="1600" dirty="0" err="1"/>
              <a:t>Path</a:t>
            </a:r>
            <a:r>
              <a:rPr lang="es-PE" sz="1600" dirty="0"/>
              <a:t>=</a:t>
            </a:r>
          </a:p>
          <a:p>
            <a:pPr marL="342900" indent="-342900">
              <a:buFontTx/>
              <a:buChar char="-"/>
            </a:pPr>
            <a:endParaRPr lang="es-MX" sz="1600" dirty="0"/>
          </a:p>
          <a:p>
            <a:pPr marL="342900" indent="-342900">
              <a:buFontTx/>
              <a:buChar char="-"/>
            </a:pPr>
            <a:r>
              <a:rPr lang="es-MX" sz="1600" dirty="0"/>
              <a:t>Y</a:t>
            </a:r>
            <a:r>
              <a:rPr lang="es-PE" sz="1600" dirty="0"/>
              <a:t> cualquier otro campo que almacene </a:t>
            </a:r>
            <a:r>
              <a:rPr lang="es-PE" sz="1600" b="1" dirty="0"/>
              <a:t>rutas</a:t>
            </a:r>
            <a:r>
              <a:rPr lang="es-PE" sz="1600" dirty="0"/>
              <a:t> en la configuración del .</a:t>
            </a:r>
            <a:r>
              <a:rPr lang="es-PE" sz="1600" dirty="0" err="1"/>
              <a:t>xml</a:t>
            </a:r>
            <a:endParaRPr lang="es-PE" sz="1600" dirty="0"/>
          </a:p>
        </p:txBody>
      </p:sp>
    </p:spTree>
    <p:extLst>
      <p:ext uri="{BB962C8B-B14F-4D97-AF65-F5344CB8AC3E}">
        <p14:creationId xmlns:p14="http://schemas.microsoft.com/office/powerpoint/2010/main" val="22095465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417EA0-3878-49E6-880A-CCEB4CB21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Calibri" panose="020F0502020204030204" pitchFamily="34" charset="0"/>
                <a:cs typeface="Tahoma" panose="020B0604030504040204" pitchFamily="34" charset="0"/>
              </a:rPr>
              <a:t>Exportación de </a:t>
            </a:r>
            <a:r>
              <a:rPr lang="es-ES" dirty="0" err="1">
                <a:latin typeface="Calibri" panose="020F0502020204030204" pitchFamily="34" charset="0"/>
                <a:cs typeface="Tahoma" panose="020B0604030504040204" pitchFamily="34" charset="0"/>
              </a:rPr>
              <a:t>Task</a:t>
            </a:r>
            <a:r>
              <a:rPr lang="es-ES" dirty="0">
                <a:latin typeface="Calibri" panose="020F0502020204030204" pitchFamily="34" charset="0"/>
                <a:cs typeface="Tahoma" panose="020B0604030504040204" pitchFamily="34" charset="0"/>
              </a:rPr>
              <a:t>, para pases a Calidad y Producción</a:t>
            </a:r>
          </a:p>
        </p:txBody>
      </p:sp>
      <p:pic>
        <p:nvPicPr>
          <p:cNvPr id="11" name="Imagen 10">
            <a:hlinkClick r:id="" action="ppaction://noaction"/>
            <a:extLst>
              <a:ext uri="{FF2B5EF4-FFF2-40B4-BE49-F238E27FC236}">
                <a16:creationId xmlns:a16="http://schemas.microsoft.com/office/drawing/2014/main" id="{5246ACA3-6014-4A67-AFC4-FA2CAA909F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42102" y="75417"/>
            <a:ext cx="474482" cy="474482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E0D17212-8097-4639-A7F1-FDE3726763D2}"/>
              </a:ext>
            </a:extLst>
          </p:cNvPr>
          <p:cNvSpPr txBox="1"/>
          <p:nvPr/>
        </p:nvSpPr>
        <p:spPr>
          <a:xfrm>
            <a:off x="1295295" y="1257051"/>
            <a:ext cx="4144162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4) Se guarda la fuente de calidad en el repositorio de fuentes del banco para el despliegue de calidad</a:t>
            </a:r>
            <a:endParaRPr lang="es-PE" b="1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365AE5AB-7A92-40DC-8DB3-185E9122443A}"/>
              </a:ext>
            </a:extLst>
          </p:cNvPr>
          <p:cNvSpPr txBox="1"/>
          <p:nvPr/>
        </p:nvSpPr>
        <p:spPr>
          <a:xfrm>
            <a:off x="1295295" y="3685041"/>
            <a:ext cx="3996550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5) Se realiza el mismo paso 3 para el .</a:t>
            </a:r>
            <a:r>
              <a:rPr lang="es-MX" dirty="0" err="1"/>
              <a:t>xml</a:t>
            </a:r>
            <a:r>
              <a:rPr lang="es-MX" dirty="0"/>
              <a:t> de producción que se guardara de igual forma en el repositorio de fuentes del banco para el despliegue de producción.</a:t>
            </a:r>
            <a:endParaRPr lang="es-PE" b="1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081A2D0-ED41-4C6C-B19D-97E4E01170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3322" y="1000733"/>
            <a:ext cx="2371895" cy="4600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8793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6D6C934-93A2-4718-88A1-C192A31245F4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5678424" y="5541264"/>
            <a:ext cx="6513576" cy="612241"/>
          </a:xfrm>
        </p:spPr>
        <p:txBody>
          <a:bodyPr>
            <a:normAutofit/>
          </a:bodyPr>
          <a:lstStyle/>
          <a:p>
            <a:r>
              <a:rPr lang="es-PE" dirty="0"/>
              <a:t>Carlos Tello Milicic</a:t>
            </a:r>
          </a:p>
          <a:p>
            <a:r>
              <a:rPr lang="es-PE" dirty="0"/>
              <a:t>Carlos.tello.m@mibanco.com.pe</a:t>
            </a:r>
          </a:p>
        </p:txBody>
      </p:sp>
    </p:spTree>
    <p:extLst>
      <p:ext uri="{BB962C8B-B14F-4D97-AF65-F5344CB8AC3E}">
        <p14:creationId xmlns:p14="http://schemas.microsoft.com/office/powerpoint/2010/main" val="1599525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417EA0-3878-49E6-880A-CCEB4CB21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Contenido</a:t>
            </a:r>
            <a:endParaRPr lang="es-PE" dirty="0"/>
          </a:p>
        </p:txBody>
      </p:sp>
      <p:pic>
        <p:nvPicPr>
          <p:cNvPr id="10" name="Imagen 9">
            <a:hlinkClick r:id="rId2" action="ppaction://hlinksldjump"/>
            <a:extLst>
              <a:ext uri="{FF2B5EF4-FFF2-40B4-BE49-F238E27FC236}">
                <a16:creationId xmlns:a16="http://schemas.microsoft.com/office/drawing/2014/main" id="{597D39F4-0702-454A-AB81-12B5680EF2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42102" y="75417"/>
            <a:ext cx="474482" cy="474482"/>
          </a:xfrm>
          <a:prstGeom prst="rect">
            <a:avLst/>
          </a:prstGeom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EBF2B86D-ED24-4860-BA1C-650737BEDDEA}"/>
              </a:ext>
            </a:extLst>
          </p:cNvPr>
          <p:cNvSpPr/>
          <p:nvPr/>
        </p:nvSpPr>
        <p:spPr>
          <a:xfrm>
            <a:off x="1133128" y="1797028"/>
            <a:ext cx="1086678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4000" dirty="0">
                <a:latin typeface="Calibri" panose="020F0502020204030204" pitchFamily="34" charset="0"/>
                <a:ea typeface="Arial" panose="020B0604020202020204" pitchFamily="34" charset="0"/>
                <a:cs typeface="Tahoma" panose="020B0604030504040204" pitchFamily="34" charset="0"/>
              </a:rPr>
              <a:t>Creación de Host.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4000" dirty="0">
                <a:latin typeface="Calibri" panose="020F0502020204030204" pitchFamily="34" charset="0"/>
                <a:cs typeface="Tahoma" panose="020B0604030504040204" pitchFamily="34" charset="0"/>
              </a:rPr>
              <a:t>Creación de </a:t>
            </a:r>
            <a:r>
              <a:rPr lang="es-ES" sz="4000" dirty="0" err="1">
                <a:latin typeface="Calibri" panose="020F0502020204030204" pitchFamily="34" charset="0"/>
                <a:cs typeface="Tahoma" panose="020B0604030504040204" pitchFamily="34" charset="0"/>
              </a:rPr>
              <a:t>Task</a:t>
            </a:r>
            <a:r>
              <a:rPr lang="es-ES" sz="4000" dirty="0">
                <a:latin typeface="Calibri" panose="020F0502020204030204" pitchFamily="34" charset="0"/>
                <a:cs typeface="Tahoma" panose="020B0604030504040204" pitchFamily="34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4000" dirty="0">
                <a:latin typeface="Calibri" panose="020F0502020204030204" pitchFamily="34" charset="0"/>
                <a:cs typeface="Tahoma" panose="020B0604030504040204" pitchFamily="34" charset="0"/>
              </a:rPr>
              <a:t>Exportación de </a:t>
            </a:r>
            <a:r>
              <a:rPr lang="es-ES" sz="4000" dirty="0" err="1">
                <a:latin typeface="Calibri" panose="020F0502020204030204" pitchFamily="34" charset="0"/>
                <a:cs typeface="Tahoma" panose="020B0604030504040204" pitchFamily="34" charset="0"/>
              </a:rPr>
              <a:t>Task</a:t>
            </a:r>
            <a:r>
              <a:rPr lang="es-ES" sz="4000" dirty="0">
                <a:latin typeface="Calibri" panose="020F0502020204030204" pitchFamily="34" charset="0"/>
                <a:cs typeface="Tahoma" panose="020B0604030504040204" pitchFamily="34" charset="0"/>
              </a:rPr>
              <a:t>, para pases a Calidad y Producción.</a:t>
            </a:r>
          </a:p>
        </p:txBody>
      </p:sp>
    </p:spTree>
    <p:extLst>
      <p:ext uri="{BB962C8B-B14F-4D97-AF65-F5344CB8AC3E}">
        <p14:creationId xmlns:p14="http://schemas.microsoft.com/office/powerpoint/2010/main" val="1452953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417EA0-3878-49E6-880A-CCEB4CB21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Alcance</a:t>
            </a:r>
            <a:endParaRPr lang="es-PE" dirty="0"/>
          </a:p>
        </p:txBody>
      </p:sp>
      <p:pic>
        <p:nvPicPr>
          <p:cNvPr id="10" name="Imagen 9">
            <a:hlinkClick r:id="rId2" action="ppaction://hlinksldjump"/>
            <a:extLst>
              <a:ext uri="{FF2B5EF4-FFF2-40B4-BE49-F238E27FC236}">
                <a16:creationId xmlns:a16="http://schemas.microsoft.com/office/drawing/2014/main" id="{597D39F4-0702-454A-AB81-12B5680EF2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42102" y="75417"/>
            <a:ext cx="474482" cy="474482"/>
          </a:xfrm>
          <a:prstGeom prst="rect">
            <a:avLst/>
          </a:prstGeom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EBF2B86D-ED24-4860-BA1C-650737BEDDEA}"/>
              </a:ext>
            </a:extLst>
          </p:cNvPr>
          <p:cNvSpPr/>
          <p:nvPr/>
        </p:nvSpPr>
        <p:spPr>
          <a:xfrm>
            <a:off x="675862" y="975392"/>
            <a:ext cx="1086678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>
                <a:latin typeface="Calibri" panose="020F0502020204030204" pitchFamily="34" charset="0"/>
                <a:ea typeface="Arial" panose="020B0604020202020204" pitchFamily="34" charset="0"/>
                <a:cs typeface="Tahoma" panose="020B0604030504040204" pitchFamily="34" charset="0"/>
              </a:rPr>
              <a:t>Que la nueva Plataforma MFT (</a:t>
            </a:r>
            <a:r>
              <a:rPr lang="es-ES" sz="2400" dirty="0" err="1">
                <a:latin typeface="Calibri" panose="020F0502020204030204" pitchFamily="34" charset="0"/>
                <a:ea typeface="Arial" panose="020B0604020202020204" pitchFamily="34" charset="0"/>
                <a:cs typeface="Tahoma" panose="020B0604030504040204" pitchFamily="34" charset="0"/>
              </a:rPr>
              <a:t>MOVEit</a:t>
            </a:r>
            <a:r>
              <a:rPr lang="es-ES" sz="2400" dirty="0">
                <a:latin typeface="Calibri" panose="020F0502020204030204" pitchFamily="34" charset="0"/>
                <a:ea typeface="Arial" panose="020B0604020202020204" pitchFamily="34" charset="0"/>
                <a:cs typeface="Tahoma" panose="020B0604030504040204" pitchFamily="34" charset="0"/>
              </a:rPr>
              <a:t>), pueda Automatizar cualquier proceso de transferencia de archivos utilizando lineamientos en la configuración de los Hosts y </a:t>
            </a:r>
            <a:r>
              <a:rPr lang="es-ES" sz="2400" dirty="0" err="1">
                <a:latin typeface="Calibri" panose="020F0502020204030204" pitchFamily="34" charset="0"/>
                <a:ea typeface="Arial" panose="020B0604020202020204" pitchFamily="34" charset="0"/>
                <a:cs typeface="Tahoma" panose="020B0604030504040204" pitchFamily="34" charset="0"/>
              </a:rPr>
              <a:t>Task</a:t>
            </a:r>
            <a:r>
              <a:rPr lang="es-ES" sz="2400" dirty="0">
                <a:latin typeface="Calibri" panose="020F0502020204030204" pitchFamily="34" charset="0"/>
                <a:ea typeface="Arial" panose="020B0604020202020204" pitchFamily="34" charset="0"/>
                <a:cs typeface="Tahoma" panose="020B0604030504040204" pitchFamily="34" charset="0"/>
              </a:rPr>
              <a:t>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69E76E4-8B11-4FA0-9295-9B5F3FE53E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7730" y="2044645"/>
            <a:ext cx="6823046" cy="3837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972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417EA0-3878-49E6-880A-CCEB4CB21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Creación de Host</a:t>
            </a:r>
          </a:p>
        </p:txBody>
      </p:sp>
      <p:pic>
        <p:nvPicPr>
          <p:cNvPr id="12" name="Imagen 11">
            <a:hlinkClick r:id="rId2" action="ppaction://hlinksldjump"/>
            <a:extLst>
              <a:ext uri="{FF2B5EF4-FFF2-40B4-BE49-F238E27FC236}">
                <a16:creationId xmlns:a16="http://schemas.microsoft.com/office/drawing/2014/main" id="{A30F9A92-742A-492B-A194-AFE3BA1527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42102" y="75417"/>
            <a:ext cx="474482" cy="474482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E3A2B2EA-779D-4E7B-8BE6-F3B364FA0735}"/>
              </a:ext>
            </a:extLst>
          </p:cNvPr>
          <p:cNvSpPr txBox="1"/>
          <p:nvPr/>
        </p:nvSpPr>
        <p:spPr>
          <a:xfrm>
            <a:off x="721453" y="830511"/>
            <a:ext cx="604748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1) Creación del Host seleccionando el botón </a:t>
            </a:r>
            <a:r>
              <a:rPr lang="es-MX" b="1" dirty="0" err="1"/>
              <a:t>Add</a:t>
            </a:r>
            <a:r>
              <a:rPr lang="es-MX" b="1" dirty="0"/>
              <a:t> Host</a:t>
            </a:r>
            <a:endParaRPr lang="es-PE" b="1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F809A329-F412-48FC-A5CB-2B69F319DB5D}"/>
              </a:ext>
            </a:extLst>
          </p:cNvPr>
          <p:cNvSpPr txBox="1"/>
          <p:nvPr/>
        </p:nvSpPr>
        <p:spPr>
          <a:xfrm>
            <a:off x="721453" y="2898085"/>
            <a:ext cx="631691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2) Lineamiento de Registro</a:t>
            </a:r>
          </a:p>
          <a:p>
            <a:pPr marL="342900" indent="-342900">
              <a:buFontTx/>
              <a:buChar char="-"/>
            </a:pPr>
            <a:r>
              <a:rPr lang="es-MX" b="1" dirty="0" err="1"/>
              <a:t>Friendly</a:t>
            </a:r>
            <a:r>
              <a:rPr lang="es-MX" b="1" dirty="0"/>
              <a:t> </a:t>
            </a:r>
            <a:r>
              <a:rPr lang="es-MX" b="1" dirty="0" err="1"/>
              <a:t>Name</a:t>
            </a:r>
            <a:r>
              <a:rPr lang="es-MX" dirty="0"/>
              <a:t>:  Nombre del </a:t>
            </a:r>
            <a:r>
              <a:rPr lang="es-MX" dirty="0" err="1"/>
              <a:t>Hostname</a:t>
            </a:r>
            <a:r>
              <a:rPr lang="es-MX" dirty="0"/>
              <a:t> origen o destino (no usar </a:t>
            </a:r>
            <a:r>
              <a:rPr lang="es-MX" dirty="0" err="1"/>
              <a:t>ip</a:t>
            </a:r>
            <a:r>
              <a:rPr lang="es-MX" dirty="0"/>
              <a:t>)</a:t>
            </a:r>
          </a:p>
          <a:p>
            <a:pPr marL="342900" indent="-342900">
              <a:buFontTx/>
              <a:buChar char="-"/>
            </a:pPr>
            <a:r>
              <a:rPr lang="es-MX" b="1" dirty="0" err="1"/>
              <a:t>Description</a:t>
            </a:r>
            <a:r>
              <a:rPr lang="es-MX" dirty="0"/>
              <a:t>: descripción del servidor</a:t>
            </a:r>
          </a:p>
          <a:p>
            <a:pPr marL="342900" indent="-342900">
              <a:buFontTx/>
              <a:buChar char="-"/>
            </a:pPr>
            <a:r>
              <a:rPr lang="es-MX" b="1" dirty="0" err="1"/>
              <a:t>Hostname</a:t>
            </a:r>
            <a:r>
              <a:rPr lang="es-MX" dirty="0"/>
              <a:t>:  Nombre del </a:t>
            </a:r>
            <a:r>
              <a:rPr lang="es-MX" dirty="0" err="1"/>
              <a:t>Hostname</a:t>
            </a:r>
            <a:r>
              <a:rPr lang="es-MX" dirty="0"/>
              <a:t> origen o destino (no usar </a:t>
            </a:r>
            <a:r>
              <a:rPr lang="es-MX" dirty="0" err="1"/>
              <a:t>ip</a:t>
            </a:r>
            <a:r>
              <a:rPr lang="es-MX" dirty="0"/>
              <a:t>)</a:t>
            </a:r>
          </a:p>
          <a:p>
            <a:pPr marL="342900" indent="-342900">
              <a:buFontTx/>
              <a:buChar char="-"/>
            </a:pPr>
            <a:r>
              <a:rPr lang="es-MX" dirty="0"/>
              <a:t>Los demás campos se llenan de acuerdo al requerimiento</a:t>
            </a:r>
          </a:p>
          <a:p>
            <a:pPr marL="342900" indent="-342900">
              <a:buFontTx/>
              <a:buChar char="-"/>
            </a:pPr>
            <a:r>
              <a:rPr lang="es-MX" dirty="0"/>
              <a:t>Testear la conexión con el botón </a:t>
            </a:r>
            <a:r>
              <a:rPr lang="es-MX" b="1" dirty="0"/>
              <a:t>Test</a:t>
            </a:r>
          </a:p>
          <a:p>
            <a:pPr marL="342900" indent="-342900">
              <a:buFontTx/>
              <a:buChar char="-"/>
            </a:pPr>
            <a:endParaRPr lang="es-PE" b="1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FD9024D9-F0C7-48CF-A617-621A541C53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5145" y="1213059"/>
            <a:ext cx="6621710" cy="1368094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D64E5AF5-8163-4F42-A1E8-03400CC07C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80248" y="2626125"/>
            <a:ext cx="3230489" cy="3950629"/>
          </a:xfrm>
          <a:prstGeom prst="rect">
            <a:avLst/>
          </a:prstGeom>
        </p:spPr>
      </p:pic>
      <p:sp>
        <p:nvSpPr>
          <p:cNvPr id="18" name="CuadroTexto 17">
            <a:extLst>
              <a:ext uri="{FF2B5EF4-FFF2-40B4-BE49-F238E27FC236}">
                <a16:creationId xmlns:a16="http://schemas.microsoft.com/office/drawing/2014/main" id="{56B81454-6C13-4631-B2C5-81A7F048021B}"/>
              </a:ext>
            </a:extLst>
          </p:cNvPr>
          <p:cNvSpPr txBox="1"/>
          <p:nvPr/>
        </p:nvSpPr>
        <p:spPr>
          <a:xfrm>
            <a:off x="721453" y="6161256"/>
            <a:ext cx="338076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3) Seleccionar </a:t>
            </a:r>
            <a:r>
              <a:rPr lang="es-MX" b="1" dirty="0" err="1"/>
              <a:t>Add</a:t>
            </a:r>
            <a:r>
              <a:rPr lang="es-MX" b="1" dirty="0"/>
              <a:t> Host</a:t>
            </a:r>
            <a:endParaRPr lang="es-PE" b="1" dirty="0"/>
          </a:p>
        </p:txBody>
      </p:sp>
      <p:sp>
        <p:nvSpPr>
          <p:cNvPr id="5" name="Flecha: a la derecha 4">
            <a:extLst>
              <a:ext uri="{FF2B5EF4-FFF2-40B4-BE49-F238E27FC236}">
                <a16:creationId xmlns:a16="http://schemas.microsoft.com/office/drawing/2014/main" id="{55F1A36C-5B83-4C4A-8494-395222079FCE}"/>
              </a:ext>
            </a:extLst>
          </p:cNvPr>
          <p:cNvSpPr/>
          <p:nvPr/>
        </p:nvSpPr>
        <p:spPr>
          <a:xfrm>
            <a:off x="6735386" y="5880681"/>
            <a:ext cx="344922" cy="880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31493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417EA0-3878-49E6-880A-CCEB4CB21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Creación de </a:t>
            </a:r>
            <a:r>
              <a:rPr lang="es-PE" dirty="0" err="1"/>
              <a:t>Task</a:t>
            </a:r>
            <a:endParaRPr lang="es-PE" dirty="0"/>
          </a:p>
        </p:txBody>
      </p:sp>
      <p:pic>
        <p:nvPicPr>
          <p:cNvPr id="9" name="Imagen 8">
            <a:hlinkClick r:id="rId2" action="ppaction://hlinksldjump"/>
            <a:extLst>
              <a:ext uri="{FF2B5EF4-FFF2-40B4-BE49-F238E27FC236}">
                <a16:creationId xmlns:a16="http://schemas.microsoft.com/office/drawing/2014/main" id="{D39F3D18-7DAC-4902-AB5D-840D96DE65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42102" y="75417"/>
            <a:ext cx="474482" cy="474482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5C3FEE53-B6A5-4562-BDE8-F9319D4D6F87}"/>
              </a:ext>
            </a:extLst>
          </p:cNvPr>
          <p:cNvSpPr txBox="1"/>
          <p:nvPr/>
        </p:nvSpPr>
        <p:spPr>
          <a:xfrm>
            <a:off x="729842" y="897171"/>
            <a:ext cx="1091225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1) Creación de </a:t>
            </a:r>
            <a:r>
              <a:rPr lang="es-MX" dirty="0" err="1"/>
              <a:t>Task</a:t>
            </a:r>
            <a:r>
              <a:rPr lang="es-MX" dirty="0"/>
              <a:t> seleccionando el botón </a:t>
            </a:r>
            <a:r>
              <a:rPr lang="es-MX" dirty="0" err="1"/>
              <a:t>Add</a:t>
            </a:r>
            <a:r>
              <a:rPr lang="es-MX" dirty="0"/>
              <a:t> </a:t>
            </a:r>
            <a:r>
              <a:rPr lang="es-MX" dirty="0" err="1"/>
              <a:t>Task</a:t>
            </a:r>
            <a:endParaRPr lang="es-PE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F9B13632-EC7F-4255-91BF-B34ABAD5D53A}"/>
              </a:ext>
            </a:extLst>
          </p:cNvPr>
          <p:cNvSpPr txBox="1"/>
          <p:nvPr/>
        </p:nvSpPr>
        <p:spPr>
          <a:xfrm>
            <a:off x="723218" y="2733373"/>
            <a:ext cx="1106331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2) Seleccionar el tipo de tarea a desarrollar y colocar el </a:t>
            </a:r>
            <a:r>
              <a:rPr lang="es-MX" b="1" dirty="0" err="1"/>
              <a:t>Friendly</a:t>
            </a:r>
            <a:r>
              <a:rPr lang="es-MX" b="1" dirty="0"/>
              <a:t> </a:t>
            </a:r>
            <a:r>
              <a:rPr lang="es-MX" b="1" dirty="0" err="1"/>
              <a:t>Name</a:t>
            </a:r>
            <a:endParaRPr lang="es-PE" b="1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DFBF9FE-2B88-4BC4-AC90-3A3E955078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0627" y="1312669"/>
            <a:ext cx="9490745" cy="1239001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6C1728DF-5459-416D-85FB-4C50C09E10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83226" y="3330574"/>
            <a:ext cx="4425545" cy="3188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2211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417EA0-3878-49E6-880A-CCEB4CB21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Creación de </a:t>
            </a:r>
            <a:r>
              <a:rPr lang="es-PE" dirty="0" err="1"/>
              <a:t>Task</a:t>
            </a:r>
            <a:endParaRPr lang="es-PE" dirty="0"/>
          </a:p>
        </p:txBody>
      </p:sp>
      <p:pic>
        <p:nvPicPr>
          <p:cNvPr id="9" name="Imagen 8">
            <a:hlinkClick r:id="rId2" action="ppaction://hlinksldjump"/>
            <a:extLst>
              <a:ext uri="{FF2B5EF4-FFF2-40B4-BE49-F238E27FC236}">
                <a16:creationId xmlns:a16="http://schemas.microsoft.com/office/drawing/2014/main" id="{D39F3D18-7DAC-4902-AB5D-840D96DE65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42102" y="75417"/>
            <a:ext cx="474482" cy="474482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5C3FEE53-B6A5-4562-BDE8-F9319D4D6F87}"/>
              </a:ext>
            </a:extLst>
          </p:cNvPr>
          <p:cNvSpPr txBox="1"/>
          <p:nvPr/>
        </p:nvSpPr>
        <p:spPr>
          <a:xfrm>
            <a:off x="729842" y="897171"/>
            <a:ext cx="1091225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3) Configurar la tarea  (</a:t>
            </a:r>
            <a:r>
              <a:rPr lang="es-MX" b="1" dirty="0"/>
              <a:t>Step, Schedule, Next </a:t>
            </a:r>
            <a:r>
              <a:rPr lang="es-MX" b="1" dirty="0" err="1"/>
              <a:t>Action</a:t>
            </a:r>
            <a:r>
              <a:rPr lang="es-MX" dirty="0"/>
              <a:t>)</a:t>
            </a:r>
            <a:endParaRPr lang="es-PE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FB261855-362D-4290-A516-6D95F3653B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9586" y="1303064"/>
            <a:ext cx="8182062" cy="2174775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7D749052-F686-4738-96D5-64FB6DDE7B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1395" y="4467548"/>
            <a:ext cx="10333838" cy="2131568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4BC77EC0-C409-48A3-8EA2-47D7B7CD8B47}"/>
              </a:ext>
            </a:extLst>
          </p:cNvPr>
          <p:cNvSpPr txBox="1"/>
          <p:nvPr/>
        </p:nvSpPr>
        <p:spPr>
          <a:xfrm>
            <a:off x="729842" y="3814158"/>
            <a:ext cx="1091225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4) Habilitar la programación  </a:t>
            </a:r>
            <a:r>
              <a:rPr lang="es-MX" b="1" dirty="0"/>
              <a:t>Schedule ON</a:t>
            </a:r>
            <a:endParaRPr lang="es-PE" b="1" dirty="0"/>
          </a:p>
        </p:txBody>
      </p:sp>
      <p:sp>
        <p:nvSpPr>
          <p:cNvPr id="7" name="Flecha: hacia abajo 6">
            <a:extLst>
              <a:ext uri="{FF2B5EF4-FFF2-40B4-BE49-F238E27FC236}">
                <a16:creationId xmlns:a16="http://schemas.microsoft.com/office/drawing/2014/main" id="{0FE876C7-DAEC-42E4-B41D-71EFCF55A328}"/>
              </a:ext>
            </a:extLst>
          </p:cNvPr>
          <p:cNvSpPr/>
          <p:nvPr/>
        </p:nvSpPr>
        <p:spPr>
          <a:xfrm>
            <a:off x="10209402" y="4219662"/>
            <a:ext cx="268448" cy="41549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69559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417EA0-3878-49E6-880A-CCEB4CB21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Creación de </a:t>
            </a:r>
            <a:r>
              <a:rPr lang="es-PE" dirty="0" err="1"/>
              <a:t>Task</a:t>
            </a:r>
            <a:endParaRPr lang="es-ES" dirty="0">
              <a:latin typeface="Calibri" panose="020F0502020204030204" pitchFamily="34" charset="0"/>
              <a:cs typeface="Tahoma" panose="020B0604030504040204" pitchFamily="34" charset="0"/>
            </a:endParaRPr>
          </a:p>
        </p:txBody>
      </p:sp>
      <p:pic>
        <p:nvPicPr>
          <p:cNvPr id="9" name="Imagen 8">
            <a:hlinkClick r:id="rId2" action="ppaction://hlinksldjump"/>
            <a:extLst>
              <a:ext uri="{FF2B5EF4-FFF2-40B4-BE49-F238E27FC236}">
                <a16:creationId xmlns:a16="http://schemas.microsoft.com/office/drawing/2014/main" id="{D39F3D18-7DAC-4902-AB5D-840D96DE65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42102" y="75417"/>
            <a:ext cx="474482" cy="474482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8941AC10-844F-4766-A4BA-1EF6237FA7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950" y="1866930"/>
            <a:ext cx="10887326" cy="3109799"/>
          </a:xfrm>
          <a:prstGeom prst="rect">
            <a:avLst/>
          </a:prstGeom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2E025033-7FEE-4346-BB94-AC55D34BA8EB}"/>
              </a:ext>
            </a:extLst>
          </p:cNvPr>
          <p:cNvSpPr txBox="1"/>
          <p:nvPr/>
        </p:nvSpPr>
        <p:spPr>
          <a:xfrm>
            <a:off x="494950" y="819443"/>
            <a:ext cx="9194334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5. Ingresar a los Host importados y cambiar las credenciales de conexión </a:t>
            </a:r>
            <a:r>
              <a:rPr lang="es-MX" b="1" dirty="0" err="1"/>
              <a:t>Username</a:t>
            </a:r>
            <a:r>
              <a:rPr lang="es-MX" b="1" dirty="0"/>
              <a:t> y </a:t>
            </a:r>
            <a:r>
              <a:rPr lang="es-MX" b="1" dirty="0" err="1"/>
              <a:t>Password</a:t>
            </a:r>
            <a:r>
              <a:rPr lang="es-MX" dirty="0"/>
              <a:t> por las credenciales de servidor de QA, seleccionando el botón </a:t>
            </a:r>
            <a:r>
              <a:rPr lang="es-MX" b="1" dirty="0" err="1"/>
              <a:t>Edit</a:t>
            </a:r>
            <a:r>
              <a:rPr lang="es-MX" b="1" dirty="0"/>
              <a:t>, </a:t>
            </a:r>
            <a:r>
              <a:rPr lang="es-MX" dirty="0"/>
              <a:t>en el caso que corresponda</a:t>
            </a:r>
            <a:endParaRPr lang="es-PE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152FA0DD-ACF2-464A-9141-BF25EE2C97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2642532"/>
            <a:ext cx="3387478" cy="4098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1502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417EA0-3878-49E6-880A-CCEB4CB21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Creación de </a:t>
            </a:r>
            <a:r>
              <a:rPr lang="es-PE" dirty="0" err="1"/>
              <a:t>Task</a:t>
            </a:r>
            <a:endParaRPr lang="es-ES" dirty="0">
              <a:latin typeface="Calibri" panose="020F0502020204030204" pitchFamily="34" charset="0"/>
              <a:cs typeface="Tahoma" panose="020B0604030504040204" pitchFamily="34" charset="0"/>
            </a:endParaRPr>
          </a:p>
        </p:txBody>
      </p:sp>
      <p:pic>
        <p:nvPicPr>
          <p:cNvPr id="9" name="Imagen 8">
            <a:hlinkClick r:id="rId2" action="ppaction://hlinksldjump"/>
            <a:extLst>
              <a:ext uri="{FF2B5EF4-FFF2-40B4-BE49-F238E27FC236}">
                <a16:creationId xmlns:a16="http://schemas.microsoft.com/office/drawing/2014/main" id="{D39F3D18-7DAC-4902-AB5D-840D96DE65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42102" y="75417"/>
            <a:ext cx="474482" cy="474482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945C42A6-0E44-47A6-9A76-807533442EB0}"/>
              </a:ext>
            </a:extLst>
          </p:cNvPr>
          <p:cNvSpPr txBox="1"/>
          <p:nvPr/>
        </p:nvSpPr>
        <p:spPr>
          <a:xfrm>
            <a:off x="494950" y="3962152"/>
            <a:ext cx="1169705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7. Una vez importada la tarea y testeado los host se procede a Habilitarla seleccionando </a:t>
            </a:r>
            <a:r>
              <a:rPr lang="es-MX" b="1" dirty="0" err="1"/>
              <a:t>Enable</a:t>
            </a:r>
            <a:r>
              <a:rPr lang="es-MX" b="1" dirty="0"/>
              <a:t> Schedule</a:t>
            </a:r>
            <a:endParaRPr lang="es-PE" b="1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DF0E07C-9179-4E92-99E4-E375557EC4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2020" y="4564722"/>
            <a:ext cx="8928683" cy="2116673"/>
          </a:xfrm>
          <a:prstGeom prst="rect">
            <a:avLst/>
          </a:prstGeom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2E025033-7FEE-4346-BB94-AC55D34BA8EB}"/>
              </a:ext>
            </a:extLst>
          </p:cNvPr>
          <p:cNvSpPr txBox="1"/>
          <p:nvPr/>
        </p:nvSpPr>
        <p:spPr>
          <a:xfrm>
            <a:off x="494950" y="819443"/>
            <a:ext cx="919433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6. Seleccionar el botón </a:t>
            </a:r>
            <a:r>
              <a:rPr lang="es-MX" b="1" dirty="0"/>
              <a:t>Test</a:t>
            </a:r>
            <a:r>
              <a:rPr lang="es-MX" dirty="0"/>
              <a:t> para validar la conectividad</a:t>
            </a:r>
            <a:endParaRPr lang="es-PE" b="1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88E2B810-11BF-46C4-90A3-C5A14142C2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79026" y="819443"/>
            <a:ext cx="2444393" cy="2957118"/>
          </a:xfrm>
          <a:prstGeom prst="rect">
            <a:avLst/>
          </a:prstGeom>
        </p:spPr>
      </p:pic>
      <p:sp>
        <p:nvSpPr>
          <p:cNvPr id="3" name="Flecha: a la derecha 2">
            <a:extLst>
              <a:ext uri="{FF2B5EF4-FFF2-40B4-BE49-F238E27FC236}">
                <a16:creationId xmlns:a16="http://schemas.microsoft.com/office/drawing/2014/main" id="{DE564BB3-1965-400C-9285-B1510748477A}"/>
              </a:ext>
            </a:extLst>
          </p:cNvPr>
          <p:cNvSpPr/>
          <p:nvPr/>
        </p:nvSpPr>
        <p:spPr>
          <a:xfrm>
            <a:off x="6333822" y="3292258"/>
            <a:ext cx="350942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817050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417EA0-3878-49E6-880A-CCEB4CB21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Calibri" panose="020F0502020204030204" pitchFamily="34" charset="0"/>
                <a:cs typeface="Tahoma" panose="020B0604030504040204" pitchFamily="34" charset="0"/>
              </a:rPr>
              <a:t>Exportación de </a:t>
            </a:r>
            <a:r>
              <a:rPr lang="es-ES" dirty="0" err="1">
                <a:latin typeface="Calibri" panose="020F0502020204030204" pitchFamily="34" charset="0"/>
                <a:cs typeface="Tahoma" panose="020B0604030504040204" pitchFamily="34" charset="0"/>
              </a:rPr>
              <a:t>Task</a:t>
            </a:r>
            <a:r>
              <a:rPr lang="es-ES" dirty="0">
                <a:latin typeface="Calibri" panose="020F0502020204030204" pitchFamily="34" charset="0"/>
                <a:cs typeface="Tahoma" panose="020B0604030504040204" pitchFamily="34" charset="0"/>
              </a:rPr>
              <a:t>, para pases a Calidad y Producción</a:t>
            </a:r>
            <a:endParaRPr lang="es-PE" dirty="0"/>
          </a:p>
        </p:txBody>
      </p:sp>
      <p:pic>
        <p:nvPicPr>
          <p:cNvPr id="10" name="Imagen 9">
            <a:hlinkClick r:id="rId2" action="ppaction://hlinksldjump"/>
            <a:extLst>
              <a:ext uri="{FF2B5EF4-FFF2-40B4-BE49-F238E27FC236}">
                <a16:creationId xmlns:a16="http://schemas.microsoft.com/office/drawing/2014/main" id="{8B3E9BDE-C64F-4290-B419-48DAD74D46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42102" y="75417"/>
            <a:ext cx="474482" cy="474482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FDC08C67-772B-435F-B937-45A5799E378F}"/>
              </a:ext>
            </a:extLst>
          </p:cNvPr>
          <p:cNvSpPr txBox="1"/>
          <p:nvPr/>
        </p:nvSpPr>
        <p:spPr>
          <a:xfrm>
            <a:off x="637563" y="3619631"/>
            <a:ext cx="1067079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2) Una vez exportada la tarea, se procede a crear las fuentes (</a:t>
            </a:r>
            <a:r>
              <a:rPr lang="es-MX" dirty="0" err="1"/>
              <a:t>xml’s</a:t>
            </a:r>
            <a:r>
              <a:rPr lang="es-MX" dirty="0"/>
              <a:t>) para los servidores de QA y Producción.</a:t>
            </a:r>
            <a:endParaRPr lang="es-PE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55F6039A-D0EF-4B22-BCB7-81191370F820}"/>
              </a:ext>
            </a:extLst>
          </p:cNvPr>
          <p:cNvSpPr txBox="1"/>
          <p:nvPr/>
        </p:nvSpPr>
        <p:spPr>
          <a:xfrm>
            <a:off x="637563" y="1137189"/>
            <a:ext cx="1111541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1) Culminado el desarrollo del </a:t>
            </a:r>
            <a:r>
              <a:rPr lang="es-MX" dirty="0" err="1"/>
              <a:t>Task</a:t>
            </a:r>
            <a:r>
              <a:rPr lang="es-MX" dirty="0"/>
              <a:t>, se procederá a exportar la tarea generando un .XML</a:t>
            </a:r>
            <a:endParaRPr lang="es-PE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538F6FD-E420-4A89-B721-414281B716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6706" y="1552687"/>
            <a:ext cx="7860485" cy="1994075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8A0B3536-6983-4EB0-BF8C-A125392145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41893" y="4131791"/>
            <a:ext cx="3310112" cy="2499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01731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Arquitectura de Firma Digital GDH v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Arquitectura de Firma Digital GDH v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16F311CFD832CB49BA8F08CA44430910" ma:contentTypeVersion="14" ma:contentTypeDescription="Crear nuevo documento." ma:contentTypeScope="" ma:versionID="9d7c1dc61538d557c1d7b33f9d446e41">
  <xsd:schema xmlns:xsd="http://www.w3.org/2001/XMLSchema" xmlns:xs="http://www.w3.org/2001/XMLSchema" xmlns:p="http://schemas.microsoft.com/office/2006/metadata/properties" xmlns:ns1="http://schemas.microsoft.com/sharepoint/v3" xmlns:ns2="708f3f91-59b1-4044-afa0-fa52126cec2a" xmlns:ns3="3cd75bc0-135c-4572-a25f-524b6ae9f3cf" targetNamespace="http://schemas.microsoft.com/office/2006/metadata/properties" ma:root="true" ma:fieldsID="b3b9ffb12d24760c06c5463c53446732" ns1:_="" ns2:_="" ns3:_="">
    <xsd:import namespace="http://schemas.microsoft.com/sharepoint/v3"/>
    <xsd:import namespace="708f3f91-59b1-4044-afa0-fa52126cec2a"/>
    <xsd:import namespace="3cd75bc0-135c-4572-a25f-524b6ae9f3c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9" nillable="true" ma:displayName="Propiedades de la Directiva de cumplimiento unificado" ma:hidden="true" ma:internalName="_ip_UnifiedCompliancePolicyProperties">
      <xsd:simpleType>
        <xsd:restriction base="dms:Note"/>
      </xsd:simpleType>
    </xsd:element>
    <xsd:element name="_ip_UnifiedCompliancePolicyUIAction" ma:index="20" nillable="true" ma:displayName="Acción de IU de la Directiva de cumplimiento unificado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08f3f91-59b1-4044-afa0-fa52126cec2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cd75bc0-135c-4572-a25f-524b6ae9f3cf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D7936AA9-FB06-4251-AAA8-E577B27E8F7E}"/>
</file>

<file path=customXml/itemProps2.xml><?xml version="1.0" encoding="utf-8"?>
<ds:datastoreItem xmlns:ds="http://schemas.openxmlformats.org/officeDocument/2006/customXml" ds:itemID="{987F75FA-7FBC-444B-B6B5-761A3E45B6C4}"/>
</file>

<file path=customXml/itemProps3.xml><?xml version="1.0" encoding="utf-8"?>
<ds:datastoreItem xmlns:ds="http://schemas.openxmlformats.org/officeDocument/2006/customXml" ds:itemID="{FDD4F953-5415-45E7-9450-6976D0DFBD9A}"/>
</file>

<file path=docProps/app.xml><?xml version="1.0" encoding="utf-8"?>
<Properties xmlns="http://schemas.openxmlformats.org/officeDocument/2006/extended-properties" xmlns:vt="http://schemas.openxmlformats.org/officeDocument/2006/docPropsVTypes">
  <Template>Arquitectura de Tecnología</Template>
  <TotalTime>16887</TotalTime>
  <Words>467</Words>
  <Application>Microsoft Office PowerPoint</Application>
  <PresentationFormat>Panorámica</PresentationFormat>
  <Paragraphs>47</Paragraphs>
  <Slides>12</Slides>
  <Notes>0</Notes>
  <HiddenSlides>0</HiddenSlides>
  <MMClips>0</MMClips>
  <ScaleCrop>false</ScaleCrop>
  <HeadingPairs>
    <vt:vector size="8" baseType="variant">
      <vt:variant>
        <vt:lpstr>Fuentes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20" baseType="lpstr">
      <vt:lpstr>Arial</vt:lpstr>
      <vt:lpstr>Calibri</vt:lpstr>
      <vt:lpstr>Flexo Medium</vt:lpstr>
      <vt:lpstr>Gotham Rounded Book</vt:lpstr>
      <vt:lpstr>Tahoma</vt:lpstr>
      <vt:lpstr>Arquitectura de Firma Digital GDH v3</vt:lpstr>
      <vt:lpstr>1_Arquitectura de Firma Digital GDH v3</vt:lpstr>
      <vt:lpstr>Diapositiva de think-cell</vt:lpstr>
      <vt:lpstr>Presentación de PowerPoint</vt:lpstr>
      <vt:lpstr>Contenido</vt:lpstr>
      <vt:lpstr>Alcance</vt:lpstr>
      <vt:lpstr>Creación de Host</vt:lpstr>
      <vt:lpstr>Creación de Task</vt:lpstr>
      <vt:lpstr>Creación de Task</vt:lpstr>
      <vt:lpstr>Creación de Task</vt:lpstr>
      <vt:lpstr>Creación de Task</vt:lpstr>
      <vt:lpstr>Exportación de Task, para pases a Calidad y Producción</vt:lpstr>
      <vt:lpstr>Exportación de Task, para pases a Calidad y Producción</vt:lpstr>
      <vt:lpstr>Exportación de Task, para pases a Calidad y Producción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Rolando Steep Quezada Martinez</dc:creator>
  <cp:lastModifiedBy>Carlos Joel Tello Milicic</cp:lastModifiedBy>
  <cp:revision>369</cp:revision>
  <cp:lastPrinted>2020-02-05T23:10:42Z</cp:lastPrinted>
  <dcterms:created xsi:type="dcterms:W3CDTF">2019-06-26T14:23:55Z</dcterms:created>
  <dcterms:modified xsi:type="dcterms:W3CDTF">2021-03-09T18:49:04Z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0x01010016F311CFD832CB49BA8F08CA44430910</vt:lpwstr>
  </property>
</Properties>
</file>