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6" r:id="rId3"/>
    <p:sldId id="273" r:id="rId4"/>
    <p:sldId id="278" r:id="rId5"/>
    <p:sldId id="274" r:id="rId6"/>
    <p:sldId id="276" r:id="rId7"/>
    <p:sldId id="277" r:id="rId8"/>
    <p:sldId id="275" r:id="rId9"/>
    <p:sldId id="260" r:id="rId10"/>
    <p:sldId id="261" r:id="rId11"/>
    <p:sldId id="272" r:id="rId12"/>
    <p:sldId id="279" r:id="rId13"/>
    <p:sldId id="258" r:id="rId14"/>
  </p:sldIdLst>
  <p:sldSz cx="12192000" cy="6858000"/>
  <p:notesSz cx="7315200" cy="9601200"/>
  <p:defaultTextStyle>
    <a:defPPr>
      <a:defRPr lang="es-PE"/>
    </a:defPPr>
    <a:lvl1pPr marL="0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0137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0271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0411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0549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0679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0825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0963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61096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4F81BD"/>
    <a:srgbClr val="345F92"/>
    <a:srgbClr val="EBF1DE"/>
    <a:srgbClr val="E6E0EC"/>
    <a:srgbClr val="DCE6F2"/>
    <a:srgbClr val="E43F77"/>
    <a:srgbClr val="EF8921"/>
    <a:srgbClr val="76BB20"/>
    <a:srgbClr val="7CA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D5C7DE9-9369-42C7-9327-3E778D86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" y="609981"/>
            <a:ext cx="12192000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B355ED-FC94-42D4-8F4B-1B068B35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62" y="5991225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D5C7DE9-9369-42C7-9327-3E778D86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" y="609981"/>
            <a:ext cx="12192000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B355ED-FC94-42D4-8F4B-1B068B35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62" y="5991225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5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835A535-4B3B-4E01-8D56-9991A516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73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EBA77444-D8C0-4E8B-B5AD-05CD76FD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52" y="48399"/>
            <a:ext cx="1310551" cy="65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5C3B6C-5590-4B27-B1DD-55233603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2824"/>
            <a:ext cx="12192000" cy="265176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00B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488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AA49E9-B594-4E9E-879A-3389C699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" y="6154241"/>
            <a:ext cx="12192000" cy="205994"/>
          </a:xfrm>
          <a:prstGeom prst="rect">
            <a:avLst/>
          </a:prstGeom>
        </p:spPr>
      </p:pic>
      <p:sp>
        <p:nvSpPr>
          <p:cNvPr id="7" name="Rectangle 14">
            <a:extLst>
              <a:ext uri="{FF2B5EF4-FFF2-40B4-BE49-F238E27FC236}">
                <a16:creationId xmlns:a16="http://schemas.microsoft.com/office/drawing/2014/main" id="{CC0AB221-73CF-4FEC-A72E-CAE6A250805A}"/>
              </a:ext>
            </a:extLst>
          </p:cNvPr>
          <p:cNvSpPr/>
          <p:nvPr/>
        </p:nvSpPr>
        <p:spPr>
          <a:xfrm>
            <a:off x="22748" y="0"/>
            <a:ext cx="12169251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EDF3107F-15E3-4C8E-9633-903B7ACF31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1805" y="31750"/>
            <a:ext cx="2147446" cy="6477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E5B10D8-EA51-408A-808E-EA77F7CA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123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1B1997F2-0F11-4AA3-89FA-D7F01E41D6AD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1750"/>
            <a:ext cx="12192000" cy="60062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EB9C4F-A948-42B7-AC81-67140151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71"/>
            <a:ext cx="12192000" cy="1750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696C27-0F0E-415C-93FE-7E13B426B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025" y="6101804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6D82CE-6EDE-440E-A3E7-022E14C4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98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609981"/>
            <a:ext cx="12192000" cy="60998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505999-4073-4F24-AF50-F477FB3D2DFB}"/>
              </a:ext>
            </a:extLst>
          </p:cNvPr>
          <p:cNvSpPr/>
          <p:nvPr/>
        </p:nvSpPr>
        <p:spPr>
          <a:xfrm flipV="1">
            <a:off x="0" y="6254495"/>
            <a:ext cx="12192000" cy="45719"/>
          </a:xfrm>
          <a:prstGeom prst="rect">
            <a:avLst/>
          </a:prstGeom>
          <a:solidFill>
            <a:srgbClr val="F9D60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366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erfiles\15881001\Documents\7. Mibanco\7.1 General Mibanco\Formatos\Fondo - Imagen2 - Conteni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" y="1025"/>
            <a:ext cx="12190839" cy="65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19" y="6475234"/>
            <a:ext cx="2844800" cy="365124"/>
          </a:xfrm>
        </p:spPr>
        <p:txBody>
          <a:bodyPr/>
          <a:lstStyle/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8" y="6475234"/>
            <a:ext cx="3860800" cy="365124"/>
          </a:xfrm>
        </p:spPr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18" y="6475234"/>
            <a:ext cx="2844800" cy="365124"/>
          </a:xfrm>
        </p:spPr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256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ítulo de presentación 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1548800" y="3021685"/>
            <a:ext cx="9441868" cy="644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28" b="1" i="0">
                <a:solidFill>
                  <a:srgbClr val="FED5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í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11" name="Marcador de contenido 3"/>
          <p:cNvSpPr>
            <a:spLocks noGrp="1"/>
          </p:cNvSpPr>
          <p:nvPr>
            <p:ph sz="half" idx="15" hasCustomPrompt="1"/>
          </p:nvPr>
        </p:nvSpPr>
        <p:spPr>
          <a:xfrm>
            <a:off x="3236616" y="3877906"/>
            <a:ext cx="5860015" cy="348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1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Complemento descriptivo del título</a:t>
            </a:r>
            <a:endParaRPr lang="es-ES" dirty="0"/>
          </a:p>
        </p:txBody>
      </p:sp>
      <p:pic>
        <p:nvPicPr>
          <p:cNvPr id="13" name="Picture 12" descr="logo_amarilloblanc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506" y="5885258"/>
            <a:ext cx="1640929" cy="6226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1F94EDD-D1AA-4ED5-8E03-4F80C24E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5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rátula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27" y="2495550"/>
            <a:ext cx="4910956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/>
          <p:nvPr/>
        </p:nvCxnSpPr>
        <p:spPr>
          <a:xfrm flipH="1">
            <a:off x="5661407" y="6173788"/>
            <a:ext cx="6527939" cy="0"/>
          </a:xfrm>
          <a:prstGeom prst="line">
            <a:avLst/>
          </a:prstGeom>
          <a:ln>
            <a:solidFill>
              <a:srgbClr val="FED5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3"/>
          <p:cNvSpPr>
            <a:spLocks noGrp="1"/>
          </p:cNvSpPr>
          <p:nvPr>
            <p:ph sz="half" idx="13"/>
          </p:nvPr>
        </p:nvSpPr>
        <p:spPr>
          <a:xfrm>
            <a:off x="5661407" y="5422397"/>
            <a:ext cx="6527939" cy="731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68" b="0" i="0">
                <a:solidFill>
                  <a:schemeClr val="bg1"/>
                </a:solidFill>
                <a:latin typeface="Gotham Rounded Book"/>
                <a:cs typeface="Flexo Medium"/>
              </a:defRPr>
            </a:lvl1pPr>
            <a:lvl2pPr>
              <a:defRPr sz="2484"/>
            </a:lvl2pPr>
            <a:lvl3pPr>
              <a:defRPr sz="2257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BF3C68-9F22-447E-B404-A3810797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69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0FE5-CFC8-49A7-940A-EA7FC726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7A184-DEF7-4E5D-93F6-E29B06A5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6040-926C-4C2C-A35A-EF518C03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40924-F6D1-4215-9620-25050F9C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DC310-FDFE-4109-B848-9AD1C739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73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835A535-4B3B-4E01-8D56-9991A516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73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EBA77444-D8C0-4E8B-B5AD-05CD76FD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52" y="48399"/>
            <a:ext cx="1310551" cy="65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5C3B6C-5590-4B27-B1DD-55233603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2824"/>
            <a:ext cx="12192000" cy="265176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00B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348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AA49E9-B594-4E9E-879A-3389C699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" y="6154241"/>
            <a:ext cx="12192000" cy="205994"/>
          </a:xfrm>
          <a:prstGeom prst="rect">
            <a:avLst/>
          </a:prstGeom>
        </p:spPr>
      </p:pic>
      <p:sp>
        <p:nvSpPr>
          <p:cNvPr id="7" name="Rectangle 14">
            <a:extLst>
              <a:ext uri="{FF2B5EF4-FFF2-40B4-BE49-F238E27FC236}">
                <a16:creationId xmlns:a16="http://schemas.microsoft.com/office/drawing/2014/main" id="{CC0AB221-73CF-4FEC-A72E-CAE6A250805A}"/>
              </a:ext>
            </a:extLst>
          </p:cNvPr>
          <p:cNvSpPr/>
          <p:nvPr/>
        </p:nvSpPr>
        <p:spPr>
          <a:xfrm>
            <a:off x="22748" y="0"/>
            <a:ext cx="12169251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EDF3107F-15E3-4C8E-9633-903B7ACF31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1805" y="31750"/>
            <a:ext cx="2147446" cy="6477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E5B10D8-EA51-408A-808E-EA77F7CA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28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1B1997F2-0F11-4AA3-89FA-D7F01E41D6AD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1750"/>
            <a:ext cx="12192000" cy="60062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EB9C4F-A948-42B7-AC81-67140151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71"/>
            <a:ext cx="12192000" cy="1750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696C27-0F0E-415C-93FE-7E13B426B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025" y="6101804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6D82CE-6EDE-440E-A3E7-022E14C4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98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609981"/>
            <a:ext cx="12192000" cy="60998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505999-4073-4F24-AF50-F477FB3D2DFB}"/>
              </a:ext>
            </a:extLst>
          </p:cNvPr>
          <p:cNvSpPr/>
          <p:nvPr/>
        </p:nvSpPr>
        <p:spPr>
          <a:xfrm flipV="1">
            <a:off x="0" y="6254495"/>
            <a:ext cx="12192000" cy="45719"/>
          </a:xfrm>
          <a:prstGeom prst="rect">
            <a:avLst/>
          </a:prstGeom>
          <a:solidFill>
            <a:srgbClr val="F9D60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8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erfiles\15881001\Documents\7. Mibanco\7.1 General Mibanco\Formatos\Fondo - Imagen2 - Conteni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" y="1025"/>
            <a:ext cx="12190839" cy="65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19" y="6475234"/>
            <a:ext cx="2844800" cy="365124"/>
          </a:xfrm>
        </p:spPr>
        <p:txBody>
          <a:bodyPr/>
          <a:lstStyle/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8" y="6475234"/>
            <a:ext cx="3860800" cy="365124"/>
          </a:xfrm>
        </p:spPr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18" y="6475234"/>
            <a:ext cx="2844800" cy="365124"/>
          </a:xfrm>
        </p:spPr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7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ítulo de presentación 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1548800" y="3021685"/>
            <a:ext cx="9441868" cy="644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28" b="1" i="0">
                <a:solidFill>
                  <a:srgbClr val="FED5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í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11" name="Marcador de contenido 3"/>
          <p:cNvSpPr>
            <a:spLocks noGrp="1"/>
          </p:cNvSpPr>
          <p:nvPr>
            <p:ph sz="half" idx="15" hasCustomPrompt="1"/>
          </p:nvPr>
        </p:nvSpPr>
        <p:spPr>
          <a:xfrm>
            <a:off x="3236616" y="3877906"/>
            <a:ext cx="5860015" cy="348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1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Complemento descriptivo del título</a:t>
            </a:r>
            <a:endParaRPr lang="es-ES" dirty="0"/>
          </a:p>
        </p:txBody>
      </p:sp>
      <p:pic>
        <p:nvPicPr>
          <p:cNvPr id="13" name="Picture 12" descr="logo_amarilloblanc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506" y="5885258"/>
            <a:ext cx="1640929" cy="6226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1F94EDD-D1AA-4ED5-8E03-4F80C24E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rátula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27" y="2495550"/>
            <a:ext cx="4910956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/>
          <p:nvPr/>
        </p:nvCxnSpPr>
        <p:spPr>
          <a:xfrm flipH="1">
            <a:off x="5661407" y="6173788"/>
            <a:ext cx="6527939" cy="0"/>
          </a:xfrm>
          <a:prstGeom prst="line">
            <a:avLst/>
          </a:prstGeom>
          <a:ln>
            <a:solidFill>
              <a:srgbClr val="FED5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3"/>
          <p:cNvSpPr>
            <a:spLocks noGrp="1"/>
          </p:cNvSpPr>
          <p:nvPr>
            <p:ph sz="half" idx="13"/>
          </p:nvPr>
        </p:nvSpPr>
        <p:spPr>
          <a:xfrm>
            <a:off x="5661407" y="5422397"/>
            <a:ext cx="6527939" cy="731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68" b="0" i="0">
                <a:solidFill>
                  <a:schemeClr val="bg1"/>
                </a:solidFill>
                <a:latin typeface="Gotham Rounded Book"/>
                <a:cs typeface="Flexo Medium"/>
              </a:defRPr>
            </a:lvl1pPr>
            <a:lvl2pPr>
              <a:defRPr sz="2484"/>
            </a:lvl2pPr>
            <a:lvl3pPr>
              <a:defRPr sz="2257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BF3C68-9F22-447E-B404-A3810797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6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0FE5-CFC8-49A7-940A-EA7FC726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7A184-DEF7-4E5D-93F6-E29B06A5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6040-926C-4C2C-A35A-EF518C03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40924-F6D1-4215-9620-25050F9C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DC310-FDFE-4109-B848-9AD1C739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79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Objeto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425817154"/>
              </p:ext>
            </p:extLst>
          </p:nvPr>
        </p:nvGraphicFramePr>
        <p:xfrm>
          <a:off x="1829" y="1487"/>
          <a:ext cx="1809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Diapositiva de think-cell" r:id="rId13" imgW="216" imgH="216" progId="TCLayout.ActiveDocument.1">
                  <p:embed/>
                </p:oleObj>
              </mc:Choice>
              <mc:Fallback>
                <p:oleObj name="Diapositiva de think-cell" r:id="rId13" imgW="216" imgH="216" progId="TCLayout.ActiveDocument.1">
                  <p:embed/>
                  <p:pic>
                    <p:nvPicPr>
                      <p:cNvPr id="7" name="6 Objeto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9" y="1487"/>
                        <a:ext cx="1809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19" y="274674"/>
            <a:ext cx="10972800" cy="1143000"/>
          </a:xfrm>
          <a:prstGeom prst="rect">
            <a:avLst/>
          </a:prstGeom>
        </p:spPr>
        <p:txBody>
          <a:bodyPr vert="horz" lIns="104038" tIns="52020" rIns="104038" bIns="520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19" y="1600200"/>
            <a:ext cx="10972800" cy="4525963"/>
          </a:xfrm>
          <a:prstGeom prst="rect">
            <a:avLst/>
          </a:prstGeom>
        </p:spPr>
        <p:txBody>
          <a:bodyPr vert="horz" lIns="104038" tIns="52020" rIns="104038" bIns="520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19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l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8" y="6356362"/>
            <a:ext cx="3860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ct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18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284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1174238" rtl="0" eaLnBrk="1" latinLnBrk="0" hangingPunct="1">
        <a:spcBef>
          <a:spcPct val="0"/>
        </a:spcBef>
        <a:buNone/>
        <a:defRPr sz="56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336" indent="-440336" algn="l" defTabSz="1174238" rtl="0" eaLnBrk="1" latinLnBrk="0" hangingPunct="1">
        <a:spcBef>
          <a:spcPct val="20000"/>
        </a:spcBef>
        <a:buFont typeface="Arial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1pPr>
      <a:lvl2pPr marL="954069" indent="-366955" algn="l" defTabSz="1174238" rtl="0" eaLnBrk="1" latinLnBrk="0" hangingPunct="1">
        <a:spcBef>
          <a:spcPct val="20000"/>
        </a:spcBef>
        <a:buFont typeface="Arial" pitchFamily="34" charset="0"/>
        <a:buChar char="–"/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467800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3161" kern="1200">
          <a:solidFill>
            <a:schemeClr val="tx1"/>
          </a:solidFill>
          <a:latin typeface="+mn-lt"/>
          <a:ea typeface="+mn-ea"/>
          <a:cs typeface="+mn-cs"/>
        </a:defRPr>
      </a:lvl3pPr>
      <a:lvl4pPr marL="2054926" indent="-293561" algn="l" defTabSz="1174238" rtl="0" eaLnBrk="1" latinLnBrk="0" hangingPunct="1">
        <a:spcBef>
          <a:spcPct val="20000"/>
        </a:spcBef>
        <a:buFont typeface="Arial" pitchFamily="34" charset="0"/>
        <a:buChar char="–"/>
        <a:defRPr sz="2596" kern="1200">
          <a:solidFill>
            <a:schemeClr val="tx1"/>
          </a:solidFill>
          <a:latin typeface="+mn-lt"/>
          <a:ea typeface="+mn-ea"/>
          <a:cs typeface="+mn-cs"/>
        </a:defRPr>
      </a:lvl4pPr>
      <a:lvl5pPr marL="2642042" indent="-293561" algn="l" defTabSz="1174238" rtl="0" eaLnBrk="1" latinLnBrk="0" hangingPunct="1">
        <a:spcBef>
          <a:spcPct val="20000"/>
        </a:spcBef>
        <a:buFont typeface="Arial" pitchFamily="34" charset="0"/>
        <a:buChar char="»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229163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6pPr>
      <a:lvl7pPr marL="381628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7pPr>
      <a:lvl8pPr marL="440341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8pPr>
      <a:lvl9pPr marL="4990527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1pPr>
      <a:lvl2pPr marL="587121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17423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3pPr>
      <a:lvl4pPr marL="1761362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4pPr>
      <a:lvl5pPr marL="2348484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5pPr>
      <a:lvl6pPr marL="2935597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6pPr>
      <a:lvl7pPr marL="352272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7pPr>
      <a:lvl8pPr marL="410985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8pPr>
      <a:lvl9pPr marL="4696966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Objeto" hidden="1"/>
          <p:cNvGraphicFramePr>
            <a:graphicFrameLocks noChangeAspect="1"/>
          </p:cNvGraphicFramePr>
          <p:nvPr>
            <p:custDataLst>
              <p:tags r:id="rId12"/>
            </p:custDataLst>
            <p:extLst/>
          </p:nvPr>
        </p:nvGraphicFramePr>
        <p:xfrm>
          <a:off x="1829" y="1487"/>
          <a:ext cx="1809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Diapositiva de think-cell" r:id="rId13" imgW="216" imgH="216" progId="TCLayout.ActiveDocument.1">
                  <p:embed/>
                </p:oleObj>
              </mc:Choice>
              <mc:Fallback>
                <p:oleObj name="Diapositiva de think-cell" r:id="rId13" imgW="216" imgH="216" progId="TCLayout.ActiveDocument.1">
                  <p:embed/>
                  <p:pic>
                    <p:nvPicPr>
                      <p:cNvPr id="7" name="6 Objeto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9" y="1487"/>
                        <a:ext cx="1809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19" y="274674"/>
            <a:ext cx="10972800" cy="1143000"/>
          </a:xfrm>
          <a:prstGeom prst="rect">
            <a:avLst/>
          </a:prstGeom>
        </p:spPr>
        <p:txBody>
          <a:bodyPr vert="horz" lIns="104038" tIns="52020" rIns="104038" bIns="520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19" y="1600200"/>
            <a:ext cx="10972800" cy="4525963"/>
          </a:xfrm>
          <a:prstGeom prst="rect">
            <a:avLst/>
          </a:prstGeom>
        </p:spPr>
        <p:txBody>
          <a:bodyPr vert="horz" lIns="104038" tIns="52020" rIns="104038" bIns="520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19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l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87B3-D0C8-4C77-B7E6-58139ACB060A}" type="datetimeFigureOut">
              <a:rPr lang="es-PE" smtClean="0"/>
              <a:t>1/02/2021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8" y="6356362"/>
            <a:ext cx="3860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ct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18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8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1174238" rtl="0" eaLnBrk="1" latinLnBrk="0" hangingPunct="1">
        <a:spcBef>
          <a:spcPct val="0"/>
        </a:spcBef>
        <a:buNone/>
        <a:defRPr sz="56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336" indent="-440336" algn="l" defTabSz="1174238" rtl="0" eaLnBrk="1" latinLnBrk="0" hangingPunct="1">
        <a:spcBef>
          <a:spcPct val="20000"/>
        </a:spcBef>
        <a:buFont typeface="Arial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1pPr>
      <a:lvl2pPr marL="954069" indent="-366955" algn="l" defTabSz="1174238" rtl="0" eaLnBrk="1" latinLnBrk="0" hangingPunct="1">
        <a:spcBef>
          <a:spcPct val="20000"/>
        </a:spcBef>
        <a:buFont typeface="Arial" pitchFamily="34" charset="0"/>
        <a:buChar char="–"/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467800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3161" kern="1200">
          <a:solidFill>
            <a:schemeClr val="tx1"/>
          </a:solidFill>
          <a:latin typeface="+mn-lt"/>
          <a:ea typeface="+mn-ea"/>
          <a:cs typeface="+mn-cs"/>
        </a:defRPr>
      </a:lvl3pPr>
      <a:lvl4pPr marL="2054926" indent="-293561" algn="l" defTabSz="1174238" rtl="0" eaLnBrk="1" latinLnBrk="0" hangingPunct="1">
        <a:spcBef>
          <a:spcPct val="20000"/>
        </a:spcBef>
        <a:buFont typeface="Arial" pitchFamily="34" charset="0"/>
        <a:buChar char="–"/>
        <a:defRPr sz="2596" kern="1200">
          <a:solidFill>
            <a:schemeClr val="tx1"/>
          </a:solidFill>
          <a:latin typeface="+mn-lt"/>
          <a:ea typeface="+mn-ea"/>
          <a:cs typeface="+mn-cs"/>
        </a:defRPr>
      </a:lvl4pPr>
      <a:lvl5pPr marL="2642042" indent="-293561" algn="l" defTabSz="1174238" rtl="0" eaLnBrk="1" latinLnBrk="0" hangingPunct="1">
        <a:spcBef>
          <a:spcPct val="20000"/>
        </a:spcBef>
        <a:buFont typeface="Arial" pitchFamily="34" charset="0"/>
        <a:buChar char="»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229163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6pPr>
      <a:lvl7pPr marL="381628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7pPr>
      <a:lvl8pPr marL="440341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8pPr>
      <a:lvl9pPr marL="4990527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1pPr>
      <a:lvl2pPr marL="587121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17423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3pPr>
      <a:lvl4pPr marL="1761362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4pPr>
      <a:lvl5pPr marL="2348484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5pPr>
      <a:lvl6pPr marL="2935597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6pPr>
      <a:lvl7pPr marL="352272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7pPr>
      <a:lvl8pPr marL="410985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8pPr>
      <a:lvl9pPr marL="4696966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5AEAF-8AA9-46C8-AA9D-9A2BB7B22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84804" y="2801923"/>
            <a:ext cx="9222392" cy="740347"/>
          </a:xfrm>
        </p:spPr>
        <p:txBody>
          <a:bodyPr>
            <a:normAutofit fontScale="47500" lnSpcReduction="20000"/>
          </a:bodyPr>
          <a:lstStyle/>
          <a:p>
            <a:r>
              <a:rPr lang="es-MX" dirty="0"/>
              <a:t>Guía para creación de rutas, usuario y asignación de accesos en </a:t>
            </a:r>
          </a:p>
          <a:p>
            <a:r>
              <a:rPr lang="es-MX" dirty="0"/>
              <a:t> Plataforma MFT (</a:t>
            </a:r>
            <a:r>
              <a:rPr lang="es-MX" dirty="0" err="1"/>
              <a:t>MOVEit</a:t>
            </a:r>
            <a:r>
              <a:rPr lang="es-MX" dirty="0"/>
              <a:t>)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C4316A8-AA70-4F41-BDFB-D4EF5DEE2373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Enero 2021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05A166C7-D7E1-4D71-8F49-A2FEE3212858}"/>
              </a:ext>
            </a:extLst>
          </p:cNvPr>
          <p:cNvSpPr txBox="1">
            <a:spLocks/>
          </p:cNvSpPr>
          <p:nvPr/>
        </p:nvSpPr>
        <p:spPr>
          <a:xfrm>
            <a:off x="3236616" y="4881557"/>
            <a:ext cx="5860015" cy="348683"/>
          </a:xfrm>
          <a:prstGeom prst="rect">
            <a:avLst/>
          </a:prstGeom>
        </p:spPr>
        <p:txBody>
          <a:bodyPr vert="horz" lIns="104038" tIns="52020" rIns="104038" bIns="52020" rtlCol="0">
            <a:normAutofit fontScale="92500" lnSpcReduction="20000"/>
          </a:bodyPr>
          <a:lstStyle>
            <a:lvl1pPr marL="0" indent="0" algn="ctr" defTabSz="1174238" rtl="0" eaLnBrk="1" latinLnBrk="0" hangingPunct="1">
              <a:spcBef>
                <a:spcPct val="20000"/>
              </a:spcBef>
              <a:buFont typeface="Arial" pitchFamily="34" charset="0"/>
              <a:buNone/>
              <a:defRPr sz="2031" b="0" i="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54069" indent="-366955" algn="l" defTabSz="11742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7800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4926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2042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9163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16282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03412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0527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</a:t>
            </a:r>
            <a:r>
              <a:rPr lang="es-PE" dirty="0" err="1"/>
              <a:t>ersión</a:t>
            </a:r>
            <a:r>
              <a:rPr lang="es-PE" dirty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296015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Creación de Usuarios solo para Acceso</a:t>
            </a:r>
            <a:endParaRPr lang="es-PE" dirty="0"/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DE81EAB4-FA4B-4BFD-96D4-ABB20B4C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DF818C0-7E8C-4AE5-B078-82991E44BD85}"/>
              </a:ext>
            </a:extLst>
          </p:cNvPr>
          <p:cNvSpPr txBox="1"/>
          <p:nvPr/>
        </p:nvSpPr>
        <p:spPr>
          <a:xfrm>
            <a:off x="578840" y="1144976"/>
            <a:ext cx="7432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5) En caso que el usuario no exista en el transfer se crea su acceso seleccionando </a:t>
            </a:r>
            <a:r>
              <a:rPr lang="es-MX" b="1" dirty="0" err="1"/>
              <a:t>Add</a:t>
            </a:r>
            <a:r>
              <a:rPr lang="es-MX" b="1" dirty="0"/>
              <a:t> </a:t>
            </a:r>
            <a:r>
              <a:rPr lang="es-MX" b="1" dirty="0" err="1"/>
              <a:t>User</a:t>
            </a:r>
            <a:r>
              <a:rPr lang="es-MX" dirty="0"/>
              <a:t> en la opción del menú </a:t>
            </a:r>
            <a:r>
              <a:rPr lang="es-MX" b="1" dirty="0"/>
              <a:t>USERS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2365A7-B380-4D69-B5E4-9DA42763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445" y="1203692"/>
            <a:ext cx="3549368" cy="9597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CCFE501-23A2-471D-9616-C0EAC23406AC}"/>
              </a:ext>
            </a:extLst>
          </p:cNvPr>
          <p:cNvSpPr txBox="1"/>
          <p:nvPr/>
        </p:nvSpPr>
        <p:spPr>
          <a:xfrm>
            <a:off x="578840" y="2989843"/>
            <a:ext cx="73606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6) En el campo </a:t>
            </a:r>
            <a:r>
              <a:rPr lang="es-MX" b="1" dirty="0"/>
              <a:t>USERNAME</a:t>
            </a:r>
            <a:r>
              <a:rPr lang="es-MX" dirty="0"/>
              <a:t> se coloca el usuario de red solicitado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A0B39E-299F-4F80-9CF0-0D55E7BA3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682" y="3131552"/>
            <a:ext cx="2838846" cy="7811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0CC931-CA95-4BEE-BDD0-1E28CE323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710" y="3352727"/>
            <a:ext cx="3787631" cy="91319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ACB5162-7B04-43B1-BCEA-92FEAB71081E}"/>
              </a:ext>
            </a:extLst>
          </p:cNvPr>
          <p:cNvSpPr txBox="1"/>
          <p:nvPr/>
        </p:nvSpPr>
        <p:spPr>
          <a:xfrm>
            <a:off x="578840" y="4986498"/>
            <a:ext cx="97679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7) En la opción </a:t>
            </a:r>
            <a:r>
              <a:rPr lang="es-MX" b="1" dirty="0" err="1"/>
              <a:t>Authentication</a:t>
            </a:r>
            <a:r>
              <a:rPr lang="es-MX" b="1" dirty="0"/>
              <a:t> </a:t>
            </a:r>
            <a:r>
              <a:rPr lang="es-MX" b="1" dirty="0" err="1"/>
              <a:t>Method</a:t>
            </a:r>
            <a:r>
              <a:rPr lang="es-MX" b="1" dirty="0"/>
              <a:t> </a:t>
            </a:r>
            <a:r>
              <a:rPr lang="es-MX" dirty="0"/>
              <a:t>se selecciona </a:t>
            </a:r>
            <a:r>
              <a:rPr lang="es-MX" b="1" dirty="0" err="1"/>
              <a:t>External</a:t>
            </a:r>
            <a:r>
              <a:rPr lang="es-MX" b="1" dirty="0"/>
              <a:t> </a:t>
            </a:r>
            <a:r>
              <a:rPr lang="es-MX" b="1" dirty="0" err="1"/>
              <a:t>Only</a:t>
            </a:r>
            <a:endParaRPr lang="es-PE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7A58F94-40BA-45EA-98AC-F0177C24C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100" y="5373278"/>
            <a:ext cx="3794313" cy="7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Creación de Usuarios solo para Acceso</a:t>
            </a:r>
            <a:endParaRPr lang="es-PE" dirty="0"/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DE81EAB4-FA4B-4BFD-96D4-ABB20B4C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E8FE346-C5B1-4138-85A4-05A27ADE06F5}"/>
              </a:ext>
            </a:extLst>
          </p:cNvPr>
          <p:cNvSpPr txBox="1"/>
          <p:nvPr/>
        </p:nvSpPr>
        <p:spPr>
          <a:xfrm>
            <a:off x="578839" y="1065091"/>
            <a:ext cx="97679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8) En el campo </a:t>
            </a:r>
            <a:r>
              <a:rPr lang="es-MX" b="1" dirty="0"/>
              <a:t>Home Folder </a:t>
            </a:r>
            <a:r>
              <a:rPr lang="es-MX" dirty="0"/>
              <a:t>se deja vacío</a:t>
            </a:r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2F31C5-FC29-49C0-B89A-9AF4C2BA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535954"/>
            <a:ext cx="4870647" cy="90443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BF14B4F-251C-4024-A6A1-6945CD719668}"/>
              </a:ext>
            </a:extLst>
          </p:cNvPr>
          <p:cNvSpPr txBox="1"/>
          <p:nvPr/>
        </p:nvSpPr>
        <p:spPr>
          <a:xfrm>
            <a:off x="578839" y="5079005"/>
            <a:ext cx="5565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10) Se agrega al usuario seleccionando </a:t>
            </a:r>
            <a:r>
              <a:rPr lang="es-MX" b="1" dirty="0" err="1"/>
              <a:t>Add</a:t>
            </a:r>
            <a:r>
              <a:rPr lang="es-MX" b="1" dirty="0"/>
              <a:t> </a:t>
            </a:r>
            <a:r>
              <a:rPr lang="es-MX" b="1" dirty="0" err="1"/>
              <a:t>User</a:t>
            </a:r>
            <a:r>
              <a:rPr lang="es-MX" dirty="0"/>
              <a:t>:</a:t>
            </a:r>
            <a:endParaRPr lang="es-PE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9D6F589-7445-43E2-9F66-235B4E66A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84" y="5135079"/>
            <a:ext cx="1113016" cy="64082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B63EB0B-18C7-4601-80A3-A2E587A83DD2}"/>
              </a:ext>
            </a:extLst>
          </p:cNvPr>
          <p:cNvSpPr txBox="1"/>
          <p:nvPr/>
        </p:nvSpPr>
        <p:spPr>
          <a:xfrm>
            <a:off x="637564" y="3017860"/>
            <a:ext cx="6670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9) Seleccionar </a:t>
            </a:r>
            <a:r>
              <a:rPr lang="es-MX" dirty="0" err="1"/>
              <a:t>Group</a:t>
            </a:r>
            <a:r>
              <a:rPr lang="es-MX" dirty="0"/>
              <a:t> </a:t>
            </a:r>
            <a:r>
              <a:rPr lang="es-MX" dirty="0" err="1"/>
              <a:t>Membership</a:t>
            </a:r>
            <a:r>
              <a:rPr lang="es-MX" dirty="0"/>
              <a:t> el grupo que corresponde al file transfer seleccionado:</a:t>
            </a:r>
            <a:endParaRPr lang="es-PE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34D7E04-71AC-4DA9-B519-BB612227F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730" y="2943154"/>
            <a:ext cx="295316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8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6C934-93A2-4718-88A1-C192A31245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78424" y="5541264"/>
            <a:ext cx="6513576" cy="612241"/>
          </a:xfrm>
        </p:spPr>
        <p:txBody>
          <a:bodyPr>
            <a:normAutofit/>
          </a:bodyPr>
          <a:lstStyle/>
          <a:p>
            <a:r>
              <a:rPr lang="es-PE" dirty="0"/>
              <a:t>Carlos Tello Milicic</a:t>
            </a:r>
          </a:p>
          <a:p>
            <a:r>
              <a:rPr lang="es-PE" dirty="0"/>
              <a:t>Carlos.tello.m@mibanco.com.pe</a:t>
            </a:r>
          </a:p>
        </p:txBody>
      </p:sp>
    </p:spTree>
    <p:extLst>
      <p:ext uri="{BB962C8B-B14F-4D97-AF65-F5344CB8AC3E}">
        <p14:creationId xmlns:p14="http://schemas.microsoft.com/office/powerpoint/2010/main" val="15995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s-PE" dirty="0"/>
          </a:p>
        </p:txBody>
      </p:sp>
      <p:pic>
        <p:nvPicPr>
          <p:cNvPr id="10" name="Imagen 9">
            <a:hlinkClick r:id="rId2" action="ppaction://hlinksldjump"/>
            <a:extLst>
              <a:ext uri="{FF2B5EF4-FFF2-40B4-BE49-F238E27FC236}">
                <a16:creationId xmlns:a16="http://schemas.microsoft.com/office/drawing/2014/main" id="{597D39F4-0702-454A-AB81-12B5680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BF2B86D-ED24-4860-BA1C-650737BEDDEA}"/>
              </a:ext>
            </a:extLst>
          </p:cNvPr>
          <p:cNvSpPr/>
          <p:nvPr/>
        </p:nvSpPr>
        <p:spPr>
          <a:xfrm>
            <a:off x="1133128" y="1797028"/>
            <a:ext cx="108667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000" dirty="0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Creación de Carpetas </a:t>
            </a:r>
            <a:r>
              <a:rPr lang="es-ES" sz="4000" dirty="0" err="1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Owner</a:t>
            </a:r>
            <a:endParaRPr lang="es-ES" sz="4000" dirty="0">
              <a:latin typeface="Calibri" panose="020F050202020403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000" dirty="0">
                <a:latin typeface="Calibri" panose="020F0502020204030204" pitchFamily="34" charset="0"/>
                <a:cs typeface="Tahoma" panose="020B0604030504040204" pitchFamily="34" charset="0"/>
              </a:rPr>
              <a:t>Creación de Usuarios </a:t>
            </a:r>
            <a:r>
              <a:rPr lang="es-ES" sz="4000" dirty="0" err="1">
                <a:latin typeface="Calibri" panose="020F0502020204030204" pitchFamily="34" charset="0"/>
                <a:cs typeface="Tahoma" panose="020B0604030504040204" pitchFamily="34" charset="0"/>
              </a:rPr>
              <a:t>Owner</a:t>
            </a:r>
            <a:endParaRPr lang="es-ES" sz="4000" dirty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000" dirty="0">
                <a:latin typeface="Calibri" panose="020F0502020204030204" pitchFamily="34" charset="0"/>
                <a:cs typeface="Tahoma" panose="020B0604030504040204" pitchFamily="34" charset="0"/>
              </a:rPr>
              <a:t>Accesos de usuarios existentes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000" dirty="0">
                <a:latin typeface="Calibri" panose="020F0502020204030204" pitchFamily="34" charset="0"/>
                <a:cs typeface="Tahoma" panose="020B0604030504040204" pitchFamily="34" charset="0"/>
              </a:rPr>
              <a:t>Creación de Usuarios solo para Acceso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45295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</a:t>
            </a:r>
            <a:endParaRPr lang="es-PE" dirty="0"/>
          </a:p>
        </p:txBody>
      </p:sp>
      <p:pic>
        <p:nvPicPr>
          <p:cNvPr id="10" name="Imagen 9">
            <a:hlinkClick r:id="rId2" action="ppaction://hlinksldjump"/>
            <a:extLst>
              <a:ext uri="{FF2B5EF4-FFF2-40B4-BE49-F238E27FC236}">
                <a16:creationId xmlns:a16="http://schemas.microsoft.com/office/drawing/2014/main" id="{597D39F4-0702-454A-AB81-12B5680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BF2B86D-ED24-4860-BA1C-650737BEDDEA}"/>
              </a:ext>
            </a:extLst>
          </p:cNvPr>
          <p:cNvSpPr/>
          <p:nvPr/>
        </p:nvSpPr>
        <p:spPr>
          <a:xfrm>
            <a:off x="675862" y="975392"/>
            <a:ext cx="10866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Que la nueva Plataforma MFT (</a:t>
            </a:r>
            <a:r>
              <a:rPr lang="es-ES" sz="2400" dirty="0" err="1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MOVEit</a:t>
            </a:r>
            <a:r>
              <a:rPr lang="es-ES" sz="2400" dirty="0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), pueda crecer de manera ordenada y con trazabilidad del requerimiento a nivel de carpetas, usuarios, Accesos, identificando la necesidad y el origen que genero la creación.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B1434E-7123-4323-AC30-5D13DD7B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80" y="2348186"/>
            <a:ext cx="7779391" cy="37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7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Carpetas </a:t>
            </a:r>
            <a:r>
              <a:rPr lang="es-PE" dirty="0" err="1"/>
              <a:t>Owner</a:t>
            </a:r>
            <a:endParaRPr lang="es-PE" dirty="0"/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A30F9A92-742A-492B-A194-AFE3BA15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A2B2EA-779D-4E7B-8BE6-F3B364FA0735}"/>
              </a:ext>
            </a:extLst>
          </p:cNvPr>
          <p:cNvSpPr txBox="1"/>
          <p:nvPr/>
        </p:nvSpPr>
        <p:spPr>
          <a:xfrm>
            <a:off x="721453" y="830511"/>
            <a:ext cx="36675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1) Creación de la Ruta solicitada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F1150A-C595-4CA3-9D20-60860B76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179" y="873692"/>
            <a:ext cx="6283050" cy="102163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09A329-F412-48FC-A5CB-2B69F319DB5D}"/>
              </a:ext>
            </a:extLst>
          </p:cNvPr>
          <p:cNvSpPr txBox="1"/>
          <p:nvPr/>
        </p:nvSpPr>
        <p:spPr>
          <a:xfrm>
            <a:off x="721453" y="2035318"/>
            <a:ext cx="37430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2) Selección de la opción </a:t>
            </a:r>
            <a:r>
              <a:rPr lang="es-MX" b="1" dirty="0"/>
              <a:t>Folders</a:t>
            </a:r>
            <a:endParaRPr lang="es-PE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4F50D4-50B7-4EB4-9F35-8756ECEFC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169" y="2143648"/>
            <a:ext cx="1986350" cy="61433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0D4EFED-6C36-4B87-A993-12A12526011F}"/>
              </a:ext>
            </a:extLst>
          </p:cNvPr>
          <p:cNvSpPr txBox="1"/>
          <p:nvPr/>
        </p:nvSpPr>
        <p:spPr>
          <a:xfrm>
            <a:off x="721453" y="3006305"/>
            <a:ext cx="1076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3) Seleccionar la Carpeta dependiendo requerimiento del usuario (</a:t>
            </a:r>
            <a:r>
              <a:rPr lang="es-MX" b="1" dirty="0"/>
              <a:t>PROCBATCH, USERBATCH, USERS</a:t>
            </a:r>
            <a:r>
              <a:rPr lang="es-MX" dirty="0"/>
              <a:t>), para este ejemplo utilizaremos la carpeta </a:t>
            </a:r>
            <a:r>
              <a:rPr lang="es-MX" b="1" dirty="0"/>
              <a:t>USERS</a:t>
            </a:r>
            <a:endParaRPr lang="es-PE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E6C01DF-303F-4F4B-93EC-D6DAABAF1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794" y="3769630"/>
            <a:ext cx="7954485" cy="88594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B2F3589-2274-4C06-AE6A-3DCF38300A43}"/>
              </a:ext>
            </a:extLst>
          </p:cNvPr>
          <p:cNvSpPr txBox="1"/>
          <p:nvPr/>
        </p:nvSpPr>
        <p:spPr>
          <a:xfrm>
            <a:off x="721454" y="4925178"/>
            <a:ext cx="795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4) Dentro de la carpeta </a:t>
            </a:r>
            <a:r>
              <a:rPr lang="es-MX" b="1" dirty="0"/>
              <a:t>USERS</a:t>
            </a:r>
            <a:r>
              <a:rPr lang="es-MX" dirty="0"/>
              <a:t> de no existir la siguiente carpeta </a:t>
            </a:r>
            <a:r>
              <a:rPr lang="es-MX" b="1" dirty="0"/>
              <a:t>“División y/o GGA”</a:t>
            </a:r>
            <a:r>
              <a:rPr lang="es-MX" dirty="0"/>
              <a:t>, se procede a crearla seleccionando </a:t>
            </a:r>
            <a:r>
              <a:rPr lang="es-MX" b="1" dirty="0" err="1"/>
              <a:t>Add</a:t>
            </a:r>
            <a:r>
              <a:rPr lang="es-MX" b="1" dirty="0"/>
              <a:t> Folder</a:t>
            </a:r>
            <a:endParaRPr lang="es-PE" b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600D2D7-A3A9-4A49-9365-AC713D793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041" y="5663842"/>
            <a:ext cx="6010275" cy="10001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B63DFB8-3D6C-4802-83A1-3C9CC6BF20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4239" y="4955343"/>
            <a:ext cx="3108777" cy="8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Carpetas </a:t>
            </a:r>
            <a:r>
              <a:rPr lang="es-PE" dirty="0" err="1"/>
              <a:t>Owner</a:t>
            </a:r>
            <a:endParaRPr lang="es-PE" dirty="0"/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D39F3D18-7DAC-4902-AB5D-840D96D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C3FEE53-B6A5-4562-BDE8-F9319D4D6F87}"/>
              </a:ext>
            </a:extLst>
          </p:cNvPr>
          <p:cNvSpPr txBox="1"/>
          <p:nvPr/>
        </p:nvSpPr>
        <p:spPr>
          <a:xfrm>
            <a:off x="729842" y="897171"/>
            <a:ext cx="10912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 Campo </a:t>
            </a:r>
            <a:r>
              <a:rPr lang="es-MX" b="1" dirty="0" err="1"/>
              <a:t>Name</a:t>
            </a:r>
            <a:r>
              <a:rPr lang="es-MX" dirty="0"/>
              <a:t>: </a:t>
            </a:r>
            <a:r>
              <a:rPr lang="es-MX" b="1" dirty="0"/>
              <a:t>“División y/o GGA”</a:t>
            </a:r>
            <a:r>
              <a:rPr lang="es-MX" dirty="0"/>
              <a:t> para este ejemplo GD_R y en </a:t>
            </a:r>
            <a:r>
              <a:rPr lang="es-MX" b="1" dirty="0"/>
              <a:t>Folder </a:t>
            </a:r>
            <a:r>
              <a:rPr lang="es-MX" b="1" dirty="0" err="1"/>
              <a:t>Settings</a:t>
            </a:r>
            <a:r>
              <a:rPr lang="es-MX" dirty="0"/>
              <a:t>, se deja la opción Use </a:t>
            </a:r>
            <a:r>
              <a:rPr lang="es-MX" dirty="0" err="1"/>
              <a:t>Settings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parent</a:t>
            </a:r>
            <a:r>
              <a:rPr lang="es-MX" dirty="0"/>
              <a:t> folder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B13632-EC7F-4255-91BF-B34ABAD5D53A}"/>
              </a:ext>
            </a:extLst>
          </p:cNvPr>
          <p:cNvSpPr txBox="1"/>
          <p:nvPr/>
        </p:nvSpPr>
        <p:spPr>
          <a:xfrm>
            <a:off x="723218" y="2846827"/>
            <a:ext cx="9767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6. Dentro de la carpeta </a:t>
            </a:r>
            <a:r>
              <a:rPr lang="es-MX" b="1" dirty="0"/>
              <a:t>“División y/o GGA”</a:t>
            </a:r>
            <a:r>
              <a:rPr lang="es-MX" dirty="0"/>
              <a:t> de no existir la siguiente carpeta </a:t>
            </a:r>
            <a:r>
              <a:rPr lang="es-MX" b="1" dirty="0"/>
              <a:t>“</a:t>
            </a:r>
            <a:r>
              <a:rPr lang="es-PE" b="1" dirty="0"/>
              <a:t>Necesidad o reporte para compartir”</a:t>
            </a:r>
            <a:r>
              <a:rPr lang="es-MX" dirty="0"/>
              <a:t>, se procede a crearla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9827A5-7A0C-4E1A-9478-87A6423D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613" y="3194099"/>
            <a:ext cx="3694545" cy="10273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7CCF1C5-9901-4278-81A3-D4140CC83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316" y="3585491"/>
            <a:ext cx="5336677" cy="9529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09B4187-5607-4010-974C-41EADED60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194" y="1367322"/>
            <a:ext cx="5279848" cy="133357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E500BBC-C03A-4336-98B1-AC55EC91D510}"/>
              </a:ext>
            </a:extLst>
          </p:cNvPr>
          <p:cNvSpPr txBox="1"/>
          <p:nvPr/>
        </p:nvSpPr>
        <p:spPr>
          <a:xfrm>
            <a:off x="723218" y="4729418"/>
            <a:ext cx="10912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7. Campo </a:t>
            </a:r>
            <a:r>
              <a:rPr lang="es-MX" b="1" dirty="0" err="1"/>
              <a:t>Name</a:t>
            </a:r>
            <a:r>
              <a:rPr lang="es-MX" dirty="0"/>
              <a:t>: </a:t>
            </a:r>
            <a:r>
              <a:rPr lang="es-MX" b="1" dirty="0"/>
              <a:t>“</a:t>
            </a:r>
            <a:r>
              <a:rPr lang="es-PE" b="1" dirty="0"/>
              <a:t>Necesidad o reporte para compartir” </a:t>
            </a:r>
            <a:r>
              <a:rPr lang="es-MX" dirty="0"/>
              <a:t>para este ejemplo </a:t>
            </a:r>
            <a:r>
              <a:rPr lang="es-MX" dirty="0" err="1"/>
              <a:t>Reporte_Sunat</a:t>
            </a:r>
            <a:r>
              <a:rPr lang="es-MX" dirty="0"/>
              <a:t> y en </a:t>
            </a:r>
            <a:r>
              <a:rPr lang="es-MX" b="1" dirty="0"/>
              <a:t>Folder </a:t>
            </a:r>
            <a:r>
              <a:rPr lang="es-MX" b="1" dirty="0" err="1"/>
              <a:t>Settings</a:t>
            </a:r>
            <a:r>
              <a:rPr lang="es-MX" dirty="0"/>
              <a:t>, se deja la opción Use </a:t>
            </a:r>
            <a:r>
              <a:rPr lang="es-MX" dirty="0" err="1"/>
              <a:t>Settings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parent</a:t>
            </a:r>
            <a:r>
              <a:rPr lang="es-MX" dirty="0"/>
              <a:t> folder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57B310-EF68-4B1A-A688-8B40D987D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7194" y="5420770"/>
            <a:ext cx="5315402" cy="14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Creación de Usuarios </a:t>
            </a:r>
            <a:r>
              <a:rPr lang="es-ES" dirty="0" err="1">
                <a:latin typeface="Calibri" panose="020F0502020204030204" pitchFamily="34" charset="0"/>
                <a:cs typeface="Tahoma" panose="020B0604030504040204" pitchFamily="34" charset="0"/>
              </a:rPr>
              <a:t>Owner</a:t>
            </a:r>
            <a:endParaRPr lang="es-ES" dirty="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D39F3D18-7DAC-4902-AB5D-840D96D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5C42A6-0E44-47A6-9A76-807533442EB0}"/>
              </a:ext>
            </a:extLst>
          </p:cNvPr>
          <p:cNvSpPr txBox="1"/>
          <p:nvPr/>
        </p:nvSpPr>
        <p:spPr>
          <a:xfrm>
            <a:off x="494950" y="1030198"/>
            <a:ext cx="7558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 Se procede a crear el usuario el la opción </a:t>
            </a:r>
            <a:r>
              <a:rPr lang="es-MX" b="1" dirty="0"/>
              <a:t>USERS </a:t>
            </a:r>
            <a:r>
              <a:rPr lang="es-MX" dirty="0"/>
              <a:t>del menú seleccionando </a:t>
            </a:r>
            <a:r>
              <a:rPr lang="es-MX" b="1" dirty="0" err="1"/>
              <a:t>Add</a:t>
            </a:r>
            <a:r>
              <a:rPr lang="es-MX" b="1" dirty="0"/>
              <a:t> </a:t>
            </a:r>
            <a:r>
              <a:rPr lang="es-MX" b="1" dirty="0" err="1"/>
              <a:t>User</a:t>
            </a:r>
            <a:endParaRPr lang="es-PE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030CC1-D009-4409-9131-C4AE5193C9BB}"/>
              </a:ext>
            </a:extLst>
          </p:cNvPr>
          <p:cNvSpPr txBox="1"/>
          <p:nvPr/>
        </p:nvSpPr>
        <p:spPr>
          <a:xfrm>
            <a:off x="494950" y="2903613"/>
            <a:ext cx="60654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2. En el campo </a:t>
            </a:r>
            <a:r>
              <a:rPr lang="es-MX" b="1" dirty="0"/>
              <a:t>USERNAME</a:t>
            </a:r>
            <a:r>
              <a:rPr lang="es-MX" dirty="0"/>
              <a:t> se coloca el usuario de red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0DB2B83-0F55-4603-B208-626E44B52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767" y="1465711"/>
            <a:ext cx="3117523" cy="8429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7F99B12-FAD0-4493-AD99-6A2283B27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4" y="3310167"/>
            <a:ext cx="4431424" cy="7129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CA60C8-B46A-4C2D-9EB9-DF7CCB1E5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228" y="3003700"/>
            <a:ext cx="3078175" cy="84701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F9C9DE0-4CA6-4097-AA9B-0241F52449FC}"/>
              </a:ext>
            </a:extLst>
          </p:cNvPr>
          <p:cNvSpPr txBox="1"/>
          <p:nvPr/>
        </p:nvSpPr>
        <p:spPr>
          <a:xfrm>
            <a:off x="494950" y="4717251"/>
            <a:ext cx="97679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 En la opción </a:t>
            </a:r>
            <a:r>
              <a:rPr lang="es-MX" b="1" dirty="0" err="1"/>
              <a:t>Authentication</a:t>
            </a:r>
            <a:r>
              <a:rPr lang="es-MX" b="1" dirty="0"/>
              <a:t> </a:t>
            </a:r>
            <a:r>
              <a:rPr lang="es-MX" b="1" dirty="0" err="1"/>
              <a:t>Method</a:t>
            </a:r>
            <a:r>
              <a:rPr lang="es-MX" b="1" dirty="0"/>
              <a:t> </a:t>
            </a:r>
            <a:r>
              <a:rPr lang="es-MX" dirty="0"/>
              <a:t>se selecciona </a:t>
            </a:r>
            <a:r>
              <a:rPr lang="es-MX" b="1" dirty="0" err="1"/>
              <a:t>External</a:t>
            </a:r>
            <a:r>
              <a:rPr lang="es-MX" b="1" dirty="0"/>
              <a:t> </a:t>
            </a:r>
            <a:r>
              <a:rPr lang="es-MX" b="1" dirty="0" err="1"/>
              <a:t>Only</a:t>
            </a:r>
            <a:endParaRPr lang="es-PE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4FDDA29-A41C-4C72-9A4D-13DD73638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210" y="5104031"/>
            <a:ext cx="3794313" cy="7237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5980388-67DD-4609-9FB3-BC7CDFA0A8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6668" y="860843"/>
            <a:ext cx="2186697" cy="6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5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Creación de Usuarios </a:t>
            </a:r>
            <a:r>
              <a:rPr lang="es-ES" dirty="0" err="1">
                <a:latin typeface="Calibri" panose="020F0502020204030204" pitchFamily="34" charset="0"/>
                <a:cs typeface="Tahoma" panose="020B0604030504040204" pitchFamily="34" charset="0"/>
              </a:rPr>
              <a:t>Owner</a:t>
            </a:r>
            <a:endParaRPr lang="es-PE" dirty="0"/>
          </a:p>
        </p:txBody>
      </p:sp>
      <p:pic>
        <p:nvPicPr>
          <p:cNvPr id="10" name="Imagen 9">
            <a:hlinkClick r:id="rId2" action="ppaction://hlinksldjump"/>
            <a:extLst>
              <a:ext uri="{FF2B5EF4-FFF2-40B4-BE49-F238E27FC236}">
                <a16:creationId xmlns:a16="http://schemas.microsoft.com/office/drawing/2014/main" id="{8B3E9BDE-C64F-4290-B419-48DAD74D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C08C67-772B-435F-B937-45A5799E378F}"/>
              </a:ext>
            </a:extLst>
          </p:cNvPr>
          <p:cNvSpPr txBox="1"/>
          <p:nvPr/>
        </p:nvSpPr>
        <p:spPr>
          <a:xfrm>
            <a:off x="637564" y="3827200"/>
            <a:ext cx="6670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5) Seleccionar </a:t>
            </a:r>
            <a:r>
              <a:rPr lang="es-MX" dirty="0" err="1"/>
              <a:t>Group</a:t>
            </a:r>
            <a:r>
              <a:rPr lang="es-MX" dirty="0"/>
              <a:t> </a:t>
            </a:r>
            <a:r>
              <a:rPr lang="es-MX" dirty="0" err="1"/>
              <a:t>Membership</a:t>
            </a:r>
            <a:r>
              <a:rPr lang="es-MX" dirty="0"/>
              <a:t> el grupo que corresponde al file transfer seleccionado: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87E589-9838-4094-A435-C9E383320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269" y="5720811"/>
            <a:ext cx="1113016" cy="6408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5F6039A-D0EF-4B22-BCB7-81191370F820}"/>
              </a:ext>
            </a:extLst>
          </p:cNvPr>
          <p:cNvSpPr txBox="1"/>
          <p:nvPr/>
        </p:nvSpPr>
        <p:spPr>
          <a:xfrm>
            <a:off x="637563" y="1137189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4) En el campo </a:t>
            </a:r>
            <a:r>
              <a:rPr lang="es-MX" b="1" dirty="0"/>
              <a:t>Home Folder</a:t>
            </a:r>
            <a:r>
              <a:rPr lang="es-MX" dirty="0"/>
              <a:t> se Coloca la ruta faltante siendo </a:t>
            </a:r>
            <a:r>
              <a:rPr lang="es-MX" b="1" dirty="0"/>
              <a:t>/USERS/GD_R/</a:t>
            </a:r>
            <a:r>
              <a:rPr lang="es-MX" b="1" dirty="0" err="1"/>
              <a:t>Reporte_Sunat</a:t>
            </a:r>
            <a:r>
              <a:rPr lang="es-MX" b="1" dirty="0"/>
              <a:t> </a:t>
            </a:r>
          </a:p>
          <a:p>
            <a:r>
              <a:rPr lang="es-MX" dirty="0"/>
              <a:t>     carpetas que se crearon inicialmente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31CE27-59D1-4E00-843A-0A7C6D06AD84}"/>
              </a:ext>
            </a:extLst>
          </p:cNvPr>
          <p:cNvSpPr txBox="1"/>
          <p:nvPr/>
        </p:nvSpPr>
        <p:spPr>
          <a:xfrm>
            <a:off x="637563" y="2562586"/>
            <a:ext cx="97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Quedando de la siguiente manera:</a:t>
            </a:r>
            <a:endParaRPr lang="es-PE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E5D8ABFF-F876-40E4-A736-89F70B09C9F3}"/>
              </a:ext>
            </a:extLst>
          </p:cNvPr>
          <p:cNvSpPr/>
          <p:nvPr/>
        </p:nvSpPr>
        <p:spPr>
          <a:xfrm>
            <a:off x="5055765" y="2130783"/>
            <a:ext cx="453006" cy="190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557A01E-D10E-42E5-ADB2-78CE63BF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94" y="2046284"/>
            <a:ext cx="4158618" cy="5649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6FBC05F-CF44-4BBB-A68E-9B6D52DF5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66" y="1850234"/>
            <a:ext cx="4847264" cy="79548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BF090DF-E5DB-4F0E-9429-B2BB6EB6C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594" y="2887065"/>
            <a:ext cx="6317813" cy="6746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DD51E66-52A3-41B2-A222-27430988F6FF}"/>
              </a:ext>
            </a:extLst>
          </p:cNvPr>
          <p:cNvSpPr txBox="1"/>
          <p:nvPr/>
        </p:nvSpPr>
        <p:spPr>
          <a:xfrm>
            <a:off x="689263" y="5513062"/>
            <a:ext cx="54067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6) Se agrega al usuario seleccionando </a:t>
            </a:r>
            <a:r>
              <a:rPr lang="es-MX" b="1" dirty="0" err="1"/>
              <a:t>Add</a:t>
            </a:r>
            <a:r>
              <a:rPr lang="es-MX" b="1" dirty="0"/>
              <a:t> </a:t>
            </a:r>
            <a:r>
              <a:rPr lang="es-MX" b="1" dirty="0" err="1"/>
              <a:t>User</a:t>
            </a:r>
            <a:r>
              <a:rPr lang="es-MX" dirty="0"/>
              <a:t>:</a:t>
            </a:r>
            <a:endParaRPr lang="es-PE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A46DF1-A191-4AA1-9228-3C643D4A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Membership: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1BAF0-5A0A-43B8-AB84-B7AF4D0A6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0730" y="3752494"/>
            <a:ext cx="295316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Accesos de usuarios existentes</a:t>
            </a:r>
            <a:endParaRPr lang="es-PE" dirty="0"/>
          </a:p>
        </p:txBody>
      </p:sp>
      <p:pic>
        <p:nvPicPr>
          <p:cNvPr id="9" name="Imagen 8">
            <a:hlinkClick r:id="" action="ppaction://noaction"/>
            <a:extLst>
              <a:ext uri="{FF2B5EF4-FFF2-40B4-BE49-F238E27FC236}">
                <a16:creationId xmlns:a16="http://schemas.microsoft.com/office/drawing/2014/main" id="{B51A9872-7739-44AE-B47F-82A03427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F05BDC-1FE5-425D-96D1-D1EF9A1A8526}"/>
              </a:ext>
            </a:extLst>
          </p:cNvPr>
          <p:cNvSpPr txBox="1"/>
          <p:nvPr/>
        </p:nvSpPr>
        <p:spPr>
          <a:xfrm>
            <a:off x="645952" y="1034440"/>
            <a:ext cx="77933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1) Asignar Permisos a usuarios con el tipo de acceso solicitado 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BC3348-6153-4109-83B7-D3EC1D49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72" y="1404369"/>
            <a:ext cx="5943944" cy="143593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44C237A-387B-45CB-84DF-9057FD3AFB54}"/>
              </a:ext>
            </a:extLst>
          </p:cNvPr>
          <p:cNvSpPr txBox="1"/>
          <p:nvPr/>
        </p:nvSpPr>
        <p:spPr>
          <a:xfrm>
            <a:off x="645953" y="3115743"/>
            <a:ext cx="65565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2) Se ingresa al folder del usuario, y se selecciona </a:t>
            </a:r>
            <a:r>
              <a:rPr lang="es-MX" b="1" dirty="0" err="1"/>
              <a:t>Settings</a:t>
            </a:r>
            <a:endParaRPr lang="es-PE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9B069BA-1D56-4078-BD42-A4CB829B4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558" y="3485075"/>
            <a:ext cx="5059961" cy="128968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8B17E10-B5CC-479F-A833-410E124BB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698" y="3165526"/>
            <a:ext cx="2652065" cy="73474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55E0D69-262E-493B-ADE5-257D88CB7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424" y="5453631"/>
            <a:ext cx="3820711" cy="118131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66C3E99-CD09-481D-A338-73F8789DEB02}"/>
              </a:ext>
            </a:extLst>
          </p:cNvPr>
          <p:cNvSpPr txBox="1"/>
          <p:nvPr/>
        </p:nvSpPr>
        <p:spPr>
          <a:xfrm>
            <a:off x="645952" y="5050199"/>
            <a:ext cx="9787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3) Se le quita el </a:t>
            </a:r>
            <a:r>
              <a:rPr lang="es-MX" dirty="0" err="1"/>
              <a:t>check</a:t>
            </a:r>
            <a:r>
              <a:rPr lang="es-MX" dirty="0"/>
              <a:t> en </a:t>
            </a:r>
            <a:r>
              <a:rPr lang="es-MX" b="1" dirty="0" err="1"/>
              <a:t>Inherit</a:t>
            </a:r>
            <a:r>
              <a:rPr lang="es-MX" b="1" dirty="0"/>
              <a:t> Access </a:t>
            </a:r>
            <a:r>
              <a:rPr lang="es-MX" b="1" dirty="0" err="1"/>
              <a:t>From</a:t>
            </a:r>
            <a:r>
              <a:rPr lang="es-MX" b="1" dirty="0"/>
              <a:t> </a:t>
            </a:r>
            <a:r>
              <a:rPr lang="es-MX" b="1" dirty="0" err="1"/>
              <a:t>Parent</a:t>
            </a:r>
            <a:r>
              <a:rPr lang="es-MX" dirty="0"/>
              <a:t>, y se aprieta el botón </a:t>
            </a:r>
            <a:r>
              <a:rPr lang="es-MX" b="1" dirty="0"/>
              <a:t>Change </a:t>
            </a:r>
            <a:r>
              <a:rPr lang="es-MX" b="1" dirty="0" err="1"/>
              <a:t>Value</a:t>
            </a:r>
            <a:endParaRPr lang="es-PE" b="1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6D66BD0-45C8-43A6-A329-8E3B6EB3AFF2}"/>
              </a:ext>
            </a:extLst>
          </p:cNvPr>
          <p:cNvSpPr/>
          <p:nvPr/>
        </p:nvSpPr>
        <p:spPr>
          <a:xfrm rot="10800000">
            <a:off x="10089763" y="3429000"/>
            <a:ext cx="318781" cy="102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95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Accesos de usuarios existentes</a:t>
            </a:r>
          </a:p>
        </p:txBody>
      </p:sp>
      <p:pic>
        <p:nvPicPr>
          <p:cNvPr id="11" name="Imagen 10">
            <a:hlinkClick r:id="" action="ppaction://noaction"/>
            <a:extLst>
              <a:ext uri="{FF2B5EF4-FFF2-40B4-BE49-F238E27FC236}">
                <a16:creationId xmlns:a16="http://schemas.microsoft.com/office/drawing/2014/main" id="{5246ACA3-6014-4A67-AFC4-FA2CAA90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819143-E541-428B-B16B-7ACFB7ED01BF}"/>
              </a:ext>
            </a:extLst>
          </p:cNvPr>
          <p:cNvSpPr txBox="1"/>
          <p:nvPr/>
        </p:nvSpPr>
        <p:spPr>
          <a:xfrm>
            <a:off x="440694" y="941243"/>
            <a:ext cx="96902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4) Se selecciona el usuario y se le da el permiso solicita en este ejemplo es de lectura, </a:t>
            </a:r>
          </a:p>
          <a:p>
            <a:r>
              <a:rPr lang="es-MX" dirty="0"/>
              <a:t>      se agrega el acceso seleccionando </a:t>
            </a:r>
            <a:r>
              <a:rPr lang="es-MX" b="1" dirty="0" err="1"/>
              <a:t>Add</a:t>
            </a:r>
            <a:r>
              <a:rPr lang="es-MX" b="1" dirty="0"/>
              <a:t> Access</a:t>
            </a:r>
            <a:endParaRPr lang="es-PE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4E91EE-C521-4EBC-9722-9D315B74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95" y="1784594"/>
            <a:ext cx="10192765" cy="188920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E6CD0AE-8ADD-45CA-A25C-332BA33C30E6}"/>
              </a:ext>
            </a:extLst>
          </p:cNvPr>
          <p:cNvSpPr/>
          <p:nvPr/>
        </p:nvSpPr>
        <p:spPr>
          <a:xfrm>
            <a:off x="9592828" y="2363959"/>
            <a:ext cx="438539" cy="18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2879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rquitectura de Firma Digital GDH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rquitectura de Firma Digital GDH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F311CFD832CB49BA8F08CA44430910" ma:contentTypeVersion="14" ma:contentTypeDescription="Crear nuevo documento." ma:contentTypeScope="" ma:versionID="9d7c1dc61538d557c1d7b33f9d446e41">
  <xsd:schema xmlns:xsd="http://www.w3.org/2001/XMLSchema" xmlns:xs="http://www.w3.org/2001/XMLSchema" xmlns:p="http://schemas.microsoft.com/office/2006/metadata/properties" xmlns:ns1="http://schemas.microsoft.com/sharepoint/v3" xmlns:ns2="708f3f91-59b1-4044-afa0-fa52126cec2a" xmlns:ns3="3cd75bc0-135c-4572-a25f-524b6ae9f3cf" targetNamespace="http://schemas.microsoft.com/office/2006/metadata/properties" ma:root="true" ma:fieldsID="b3b9ffb12d24760c06c5463c53446732" ns1:_="" ns2:_="" ns3:_="">
    <xsd:import namespace="http://schemas.microsoft.com/sharepoint/v3"/>
    <xsd:import namespace="708f3f91-59b1-4044-afa0-fa52126cec2a"/>
    <xsd:import namespace="3cd75bc0-135c-4572-a25f-524b6ae9f3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8f3f91-59b1-4044-afa0-fa52126ce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75bc0-135c-4572-a25f-524b6ae9f3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E72AB0-2FD1-4F5D-A687-5A3A26A60A9C}"/>
</file>

<file path=customXml/itemProps2.xml><?xml version="1.0" encoding="utf-8"?>
<ds:datastoreItem xmlns:ds="http://schemas.openxmlformats.org/officeDocument/2006/customXml" ds:itemID="{71F760A2-A7DA-4CF2-A596-7720B4A5180F}"/>
</file>

<file path=customXml/itemProps3.xml><?xml version="1.0" encoding="utf-8"?>
<ds:datastoreItem xmlns:ds="http://schemas.openxmlformats.org/officeDocument/2006/customXml" ds:itemID="{AA9CE870-912F-464A-82A3-609792DB6A60}"/>
</file>

<file path=docProps/app.xml><?xml version="1.0" encoding="utf-8"?>
<Properties xmlns="http://schemas.openxmlformats.org/officeDocument/2006/extended-properties" xmlns:vt="http://schemas.openxmlformats.org/officeDocument/2006/docPropsVTypes">
  <Template>Arquitectura de Tecnología</Template>
  <TotalTime>16699</TotalTime>
  <Words>549</Words>
  <Application>Microsoft Office PowerPoint</Application>
  <PresentationFormat>Panorámica</PresentationFormat>
  <Paragraphs>48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Flexo Medium</vt:lpstr>
      <vt:lpstr>Gotham Rounded Book</vt:lpstr>
      <vt:lpstr>Tahoma</vt:lpstr>
      <vt:lpstr>Arquitectura de Firma Digital GDH v3</vt:lpstr>
      <vt:lpstr>1_Arquitectura de Firma Digital GDH v3</vt:lpstr>
      <vt:lpstr>Diapositiva de think-cell</vt:lpstr>
      <vt:lpstr>Presentación de PowerPoint</vt:lpstr>
      <vt:lpstr>Contenido</vt:lpstr>
      <vt:lpstr>Alcance</vt:lpstr>
      <vt:lpstr>Creación de Carpetas Owner</vt:lpstr>
      <vt:lpstr>Creación de Carpetas Owner</vt:lpstr>
      <vt:lpstr>Creación de Usuarios Owner</vt:lpstr>
      <vt:lpstr>Creación de Usuarios Owner</vt:lpstr>
      <vt:lpstr>Accesos de usuarios existentes</vt:lpstr>
      <vt:lpstr>Accesos de usuarios existentes</vt:lpstr>
      <vt:lpstr>Creación de Usuarios solo para Acceso</vt:lpstr>
      <vt:lpstr>Creación de Usuarios solo para Acceso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Rolando Steep Quezada Martinez</dc:creator>
  <cp:lastModifiedBy>Carlos Joel Tello Milicic</cp:lastModifiedBy>
  <cp:revision>349</cp:revision>
  <cp:lastPrinted>2020-02-05T23:10:42Z</cp:lastPrinted>
  <dcterms:created xsi:type="dcterms:W3CDTF">2019-06-26T14:23:55Z</dcterms:created>
  <dcterms:modified xsi:type="dcterms:W3CDTF">2021-02-01T21:12:55Z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0x01010016F311CFD832CB49BA8F08CA44430910</vt:lpwstr>
  </property>
</Properties>
</file>