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73" r:id="rId4"/>
    <p:sldId id="278" r:id="rId5"/>
    <p:sldId id="280" r:id="rId6"/>
    <p:sldId id="276" r:id="rId7"/>
    <p:sldId id="274" r:id="rId8"/>
    <p:sldId id="277" r:id="rId9"/>
    <p:sldId id="282" r:id="rId10"/>
    <p:sldId id="283" r:id="rId11"/>
    <p:sldId id="284" r:id="rId12"/>
    <p:sldId id="285" r:id="rId13"/>
    <p:sldId id="286" r:id="rId14"/>
    <p:sldId id="275" r:id="rId15"/>
    <p:sldId id="281" r:id="rId16"/>
    <p:sldId id="258" r:id="rId17"/>
  </p:sldIdLst>
  <p:sldSz cx="12192000" cy="6858000"/>
  <p:notesSz cx="7315200" cy="9601200"/>
  <p:defaultTextStyle>
    <a:defPPr>
      <a:defRPr lang="es-PE"/>
    </a:defPPr>
    <a:lvl1pPr marL="0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0137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0271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0411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0549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0679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0825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0963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61096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EBF1DE"/>
    <a:srgbClr val="E43F77"/>
    <a:srgbClr val="009242"/>
    <a:srgbClr val="4F81BD"/>
    <a:srgbClr val="345F92"/>
    <a:srgbClr val="E6E0EC"/>
    <a:srgbClr val="EF8921"/>
    <a:srgbClr val="76BB20"/>
    <a:srgbClr val="7CA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D5C7DE9-9369-42C7-9327-3E778D86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" y="609981"/>
            <a:ext cx="12192000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B355ED-FC94-42D4-8F4B-1B068B35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62" y="5991225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D5C7DE9-9369-42C7-9327-3E778D86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" y="609981"/>
            <a:ext cx="12192000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B355ED-FC94-42D4-8F4B-1B068B35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62" y="5991225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5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835A535-4B3B-4E01-8D56-9991A516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73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EBA77444-D8C0-4E8B-B5AD-05CD76FD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52" y="48399"/>
            <a:ext cx="1310551" cy="65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5C3B6C-5590-4B27-B1DD-55233603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2824"/>
            <a:ext cx="12192000" cy="265176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00B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488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AA49E9-B594-4E9E-879A-3389C699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" y="6154241"/>
            <a:ext cx="12192000" cy="205994"/>
          </a:xfrm>
          <a:prstGeom prst="rect">
            <a:avLst/>
          </a:prstGeom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id="{CC0AB221-73CF-4FEC-A72E-CAE6A250805A}"/>
              </a:ext>
            </a:extLst>
          </p:cNvPr>
          <p:cNvSpPr/>
          <p:nvPr/>
        </p:nvSpPr>
        <p:spPr>
          <a:xfrm>
            <a:off x="22748" y="0"/>
            <a:ext cx="12169251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EDF3107F-15E3-4C8E-9633-903B7ACF31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1805" y="31750"/>
            <a:ext cx="2147446" cy="6477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E5B10D8-EA51-408A-808E-EA77F7CA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123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1B1997F2-0F11-4AA3-89FA-D7F01E41D6AD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1750"/>
            <a:ext cx="12192000" cy="60062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EB9C4F-A948-42B7-AC81-67140151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71"/>
            <a:ext cx="12192000" cy="175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696C27-0F0E-415C-93FE-7E13B426B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025" y="6101804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6D82CE-6EDE-440E-A3E7-022E14C4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98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609981"/>
            <a:ext cx="12192000" cy="60998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505999-4073-4F24-AF50-F477FB3D2DFB}"/>
              </a:ext>
            </a:extLst>
          </p:cNvPr>
          <p:cNvSpPr/>
          <p:nvPr/>
        </p:nvSpPr>
        <p:spPr>
          <a:xfrm flipV="1">
            <a:off x="0" y="6254495"/>
            <a:ext cx="12192000" cy="45719"/>
          </a:xfrm>
          <a:prstGeom prst="rect">
            <a:avLst/>
          </a:prstGeom>
          <a:solidFill>
            <a:srgbClr val="F9D60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436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erfiles\15881001\Documents\7. Mibanco\7.1 General Mibanco\Formatos\Fondo - Imagen2 - Conteni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" y="1025"/>
            <a:ext cx="12190839" cy="65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19" y="6475234"/>
            <a:ext cx="2844800" cy="365124"/>
          </a:xfrm>
        </p:spPr>
        <p:txBody>
          <a:bodyPr/>
          <a:lstStyle/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8" y="6475234"/>
            <a:ext cx="3860800" cy="365124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18" y="6475234"/>
            <a:ext cx="2844800" cy="365124"/>
          </a:xfrm>
        </p:spPr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256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ítulo de presentación 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1548800" y="3021685"/>
            <a:ext cx="9441868" cy="644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28" b="1" i="0">
                <a:solidFill>
                  <a:srgbClr val="FED5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5" hasCustomPrompt="1"/>
          </p:nvPr>
        </p:nvSpPr>
        <p:spPr>
          <a:xfrm>
            <a:off x="3236616" y="3877906"/>
            <a:ext cx="5860015" cy="348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1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Complemento descriptivo del título</a:t>
            </a:r>
            <a:endParaRPr lang="es-ES" dirty="0"/>
          </a:p>
        </p:txBody>
      </p:sp>
      <p:pic>
        <p:nvPicPr>
          <p:cNvPr id="13" name="Picture 12" descr="logo_amarilloblanc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06" y="5885258"/>
            <a:ext cx="1640929" cy="6226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1F94EDD-D1AA-4ED5-8E03-4F80C24E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5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rátula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27" y="2495550"/>
            <a:ext cx="491095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/>
          <p:nvPr/>
        </p:nvCxnSpPr>
        <p:spPr>
          <a:xfrm flipH="1">
            <a:off x="5661407" y="6173788"/>
            <a:ext cx="6527939" cy="0"/>
          </a:xfrm>
          <a:prstGeom prst="line">
            <a:avLst/>
          </a:prstGeom>
          <a:ln>
            <a:solidFill>
              <a:srgbClr val="FED5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3"/>
          <p:cNvSpPr>
            <a:spLocks noGrp="1"/>
          </p:cNvSpPr>
          <p:nvPr>
            <p:ph sz="half" idx="13"/>
          </p:nvPr>
        </p:nvSpPr>
        <p:spPr>
          <a:xfrm>
            <a:off x="5661407" y="5422397"/>
            <a:ext cx="6527939" cy="731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68" b="0" i="0">
                <a:solidFill>
                  <a:schemeClr val="bg1"/>
                </a:solidFill>
                <a:latin typeface="Gotham Rounded Book"/>
                <a:cs typeface="Flexo Medium"/>
              </a:defRPr>
            </a:lvl1pPr>
            <a:lvl2pPr>
              <a:defRPr sz="2484"/>
            </a:lvl2pPr>
            <a:lvl3pPr>
              <a:defRPr sz="2257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BF3C68-9F22-447E-B404-A3810797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69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0FE5-CFC8-49A7-940A-EA7FC726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7A184-DEF7-4E5D-93F6-E29B06A5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6040-926C-4C2C-A35A-EF518C03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40924-F6D1-4215-9620-25050F9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DC310-FDFE-4109-B848-9AD1C739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273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835A535-4B3B-4E01-8D56-9991A516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73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EBA77444-D8C0-4E8B-B5AD-05CD76FD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52" y="48399"/>
            <a:ext cx="1310551" cy="65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5C3B6C-5590-4B27-B1DD-55233603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2824"/>
            <a:ext cx="12192000" cy="265176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00B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348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AA49E9-B594-4E9E-879A-3389C699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" y="6154241"/>
            <a:ext cx="12192000" cy="205994"/>
          </a:xfrm>
          <a:prstGeom prst="rect">
            <a:avLst/>
          </a:prstGeom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id="{CC0AB221-73CF-4FEC-A72E-CAE6A250805A}"/>
              </a:ext>
            </a:extLst>
          </p:cNvPr>
          <p:cNvSpPr/>
          <p:nvPr/>
        </p:nvSpPr>
        <p:spPr>
          <a:xfrm>
            <a:off x="22748" y="0"/>
            <a:ext cx="12169251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EDF3107F-15E3-4C8E-9633-903B7ACF31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1805" y="31750"/>
            <a:ext cx="2147446" cy="6477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E5B10D8-EA51-408A-808E-EA77F7CA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28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1B1997F2-0F11-4AA3-89FA-D7F01E41D6AD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1750"/>
            <a:ext cx="12192000" cy="60062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EB9C4F-A948-42B7-AC81-67140151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71"/>
            <a:ext cx="12192000" cy="175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696C27-0F0E-415C-93FE-7E13B426B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025" y="6101804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6D82CE-6EDE-440E-A3E7-022E14C4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98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609981"/>
            <a:ext cx="12192000" cy="60998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505999-4073-4F24-AF50-F477FB3D2DFB}"/>
              </a:ext>
            </a:extLst>
          </p:cNvPr>
          <p:cNvSpPr/>
          <p:nvPr/>
        </p:nvSpPr>
        <p:spPr>
          <a:xfrm flipV="1">
            <a:off x="0" y="6254495"/>
            <a:ext cx="12192000" cy="45719"/>
          </a:xfrm>
          <a:prstGeom prst="rect">
            <a:avLst/>
          </a:prstGeom>
          <a:solidFill>
            <a:srgbClr val="F9D60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98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erfiles\15881001\Documents\7. Mibanco\7.1 General Mibanco\Formatos\Fondo - Imagen2 - Conteni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" y="1025"/>
            <a:ext cx="12190839" cy="65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19" y="6475234"/>
            <a:ext cx="2844800" cy="365124"/>
          </a:xfrm>
        </p:spPr>
        <p:txBody>
          <a:bodyPr/>
          <a:lstStyle/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8" y="6475234"/>
            <a:ext cx="3860800" cy="365124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18" y="6475234"/>
            <a:ext cx="2844800" cy="365124"/>
          </a:xfrm>
        </p:spPr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57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ítulo de presentación 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1548800" y="3021685"/>
            <a:ext cx="9441868" cy="644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28" b="1" i="0">
                <a:solidFill>
                  <a:srgbClr val="FED5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5" hasCustomPrompt="1"/>
          </p:nvPr>
        </p:nvSpPr>
        <p:spPr>
          <a:xfrm>
            <a:off x="3236616" y="3877906"/>
            <a:ext cx="5860015" cy="348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1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Complemento descriptivo del título</a:t>
            </a:r>
            <a:endParaRPr lang="es-ES" dirty="0"/>
          </a:p>
        </p:txBody>
      </p:sp>
      <p:pic>
        <p:nvPicPr>
          <p:cNvPr id="13" name="Picture 12" descr="logo_amarilloblanc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06" y="5885258"/>
            <a:ext cx="1640929" cy="6226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1F94EDD-D1AA-4ED5-8E03-4F80C24E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rátula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27" y="2495550"/>
            <a:ext cx="491095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/>
          <p:nvPr/>
        </p:nvCxnSpPr>
        <p:spPr>
          <a:xfrm flipH="1">
            <a:off x="5661407" y="6173788"/>
            <a:ext cx="6527939" cy="0"/>
          </a:xfrm>
          <a:prstGeom prst="line">
            <a:avLst/>
          </a:prstGeom>
          <a:ln>
            <a:solidFill>
              <a:srgbClr val="FED5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3"/>
          <p:cNvSpPr>
            <a:spLocks noGrp="1"/>
          </p:cNvSpPr>
          <p:nvPr>
            <p:ph sz="half" idx="13"/>
          </p:nvPr>
        </p:nvSpPr>
        <p:spPr>
          <a:xfrm>
            <a:off x="5661407" y="5422397"/>
            <a:ext cx="6527939" cy="731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68" b="0" i="0">
                <a:solidFill>
                  <a:schemeClr val="bg1"/>
                </a:solidFill>
                <a:latin typeface="Gotham Rounded Book"/>
                <a:cs typeface="Flexo Medium"/>
              </a:defRPr>
            </a:lvl1pPr>
            <a:lvl2pPr>
              <a:defRPr sz="2484"/>
            </a:lvl2pPr>
            <a:lvl3pPr>
              <a:defRPr sz="2257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BF3C68-9F22-447E-B404-A3810797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0FE5-CFC8-49A7-940A-EA7FC726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7A184-DEF7-4E5D-93F6-E29B06A5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6040-926C-4C2C-A35A-EF518C03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40924-F6D1-4215-9620-25050F9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DC310-FDFE-4109-B848-9AD1C739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979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Objeto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425817154"/>
              </p:ext>
            </p:extLst>
          </p:nvPr>
        </p:nvGraphicFramePr>
        <p:xfrm>
          <a:off x="1829" y="1487"/>
          <a:ext cx="1809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Diapositiva de think-cell" r:id="rId13" imgW="216" imgH="216" progId="TCLayout.ActiveDocument.1">
                  <p:embed/>
                </p:oleObj>
              </mc:Choice>
              <mc:Fallback>
                <p:oleObj name="Diapositiva de think-cell" r:id="rId13" imgW="216" imgH="216" progId="TCLayout.ActiveDocument.1">
                  <p:embed/>
                  <p:pic>
                    <p:nvPicPr>
                      <p:cNvPr id="7" name="6 Objeto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9" y="1487"/>
                        <a:ext cx="1809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19" y="274674"/>
            <a:ext cx="10972800" cy="1143000"/>
          </a:xfrm>
          <a:prstGeom prst="rect">
            <a:avLst/>
          </a:prstGeom>
        </p:spPr>
        <p:txBody>
          <a:bodyPr vert="horz" lIns="104038" tIns="52020" rIns="104038" bIns="520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19" y="1600200"/>
            <a:ext cx="10972800" cy="4525963"/>
          </a:xfrm>
          <a:prstGeom prst="rect">
            <a:avLst/>
          </a:prstGeom>
        </p:spPr>
        <p:txBody>
          <a:bodyPr vert="horz" lIns="104038" tIns="52020" rIns="104038" bIns="520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19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l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8" y="6356362"/>
            <a:ext cx="3860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ct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18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284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1174238" rtl="0" eaLnBrk="1" latinLnBrk="0" hangingPunct="1">
        <a:spcBef>
          <a:spcPct val="0"/>
        </a:spcBef>
        <a:buNone/>
        <a:defRPr sz="5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336" indent="-440336" algn="l" defTabSz="1174238" rtl="0" eaLnBrk="1" latinLnBrk="0" hangingPunct="1">
        <a:spcBef>
          <a:spcPct val="20000"/>
        </a:spcBef>
        <a:buFont typeface="Arial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1pPr>
      <a:lvl2pPr marL="954069" indent="-366955" algn="l" defTabSz="1174238" rtl="0" eaLnBrk="1" latinLnBrk="0" hangingPunct="1">
        <a:spcBef>
          <a:spcPct val="20000"/>
        </a:spcBef>
        <a:buFont typeface="Arial" pitchFamily="34" charset="0"/>
        <a:buChar char="–"/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467800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3161" kern="1200">
          <a:solidFill>
            <a:schemeClr val="tx1"/>
          </a:solidFill>
          <a:latin typeface="+mn-lt"/>
          <a:ea typeface="+mn-ea"/>
          <a:cs typeface="+mn-cs"/>
        </a:defRPr>
      </a:lvl3pPr>
      <a:lvl4pPr marL="2054926" indent="-293561" algn="l" defTabSz="1174238" rtl="0" eaLnBrk="1" latinLnBrk="0" hangingPunct="1">
        <a:spcBef>
          <a:spcPct val="20000"/>
        </a:spcBef>
        <a:buFont typeface="Arial" pitchFamily="34" charset="0"/>
        <a:buChar char="–"/>
        <a:defRPr sz="2596" kern="1200">
          <a:solidFill>
            <a:schemeClr val="tx1"/>
          </a:solidFill>
          <a:latin typeface="+mn-lt"/>
          <a:ea typeface="+mn-ea"/>
          <a:cs typeface="+mn-cs"/>
        </a:defRPr>
      </a:lvl4pPr>
      <a:lvl5pPr marL="2642042" indent="-293561" algn="l" defTabSz="1174238" rtl="0" eaLnBrk="1" latinLnBrk="0" hangingPunct="1">
        <a:spcBef>
          <a:spcPct val="20000"/>
        </a:spcBef>
        <a:buFont typeface="Arial" pitchFamily="34" charset="0"/>
        <a:buChar char="»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229163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6pPr>
      <a:lvl7pPr marL="381628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7pPr>
      <a:lvl8pPr marL="440341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8pPr>
      <a:lvl9pPr marL="4990527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1pPr>
      <a:lvl2pPr marL="587121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7423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3pPr>
      <a:lvl4pPr marL="1761362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4pPr>
      <a:lvl5pPr marL="2348484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5pPr>
      <a:lvl6pPr marL="2935597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6pPr>
      <a:lvl7pPr marL="352272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7pPr>
      <a:lvl8pPr marL="410985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8pPr>
      <a:lvl9pPr marL="4696966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Objeto" hidden="1"/>
          <p:cNvGraphicFramePr>
            <a:graphicFrameLocks noChangeAspect="1"/>
          </p:cNvGraphicFramePr>
          <p:nvPr>
            <p:custDataLst>
              <p:tags r:id="rId12"/>
            </p:custDataLst>
            <p:extLst/>
          </p:nvPr>
        </p:nvGraphicFramePr>
        <p:xfrm>
          <a:off x="1829" y="1487"/>
          <a:ext cx="1809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Diapositiva de think-cell" r:id="rId13" imgW="216" imgH="216" progId="TCLayout.ActiveDocument.1">
                  <p:embed/>
                </p:oleObj>
              </mc:Choice>
              <mc:Fallback>
                <p:oleObj name="Diapositiva de think-cell" r:id="rId13" imgW="216" imgH="216" progId="TCLayout.ActiveDocument.1">
                  <p:embed/>
                  <p:pic>
                    <p:nvPicPr>
                      <p:cNvPr id="7" name="6 Objeto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9" y="1487"/>
                        <a:ext cx="1809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19" y="274674"/>
            <a:ext cx="10972800" cy="1143000"/>
          </a:xfrm>
          <a:prstGeom prst="rect">
            <a:avLst/>
          </a:prstGeom>
        </p:spPr>
        <p:txBody>
          <a:bodyPr vert="horz" lIns="104038" tIns="52020" rIns="104038" bIns="520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19" y="1600200"/>
            <a:ext cx="10972800" cy="4525963"/>
          </a:xfrm>
          <a:prstGeom prst="rect">
            <a:avLst/>
          </a:prstGeom>
        </p:spPr>
        <p:txBody>
          <a:bodyPr vert="horz" lIns="104038" tIns="52020" rIns="104038" bIns="520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19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l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87B3-D0C8-4C77-B7E6-58139ACB060A}" type="datetimeFigureOut">
              <a:rPr lang="es-PE" smtClean="0"/>
              <a:t>18/02/2021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8" y="6356362"/>
            <a:ext cx="3860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ct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18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5825-53F9-4346-B3C7-8B8A87459E3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68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1174238" rtl="0" eaLnBrk="1" latinLnBrk="0" hangingPunct="1">
        <a:spcBef>
          <a:spcPct val="0"/>
        </a:spcBef>
        <a:buNone/>
        <a:defRPr sz="5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336" indent="-440336" algn="l" defTabSz="1174238" rtl="0" eaLnBrk="1" latinLnBrk="0" hangingPunct="1">
        <a:spcBef>
          <a:spcPct val="20000"/>
        </a:spcBef>
        <a:buFont typeface="Arial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1pPr>
      <a:lvl2pPr marL="954069" indent="-366955" algn="l" defTabSz="1174238" rtl="0" eaLnBrk="1" latinLnBrk="0" hangingPunct="1">
        <a:spcBef>
          <a:spcPct val="20000"/>
        </a:spcBef>
        <a:buFont typeface="Arial" pitchFamily="34" charset="0"/>
        <a:buChar char="–"/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467800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3161" kern="1200">
          <a:solidFill>
            <a:schemeClr val="tx1"/>
          </a:solidFill>
          <a:latin typeface="+mn-lt"/>
          <a:ea typeface="+mn-ea"/>
          <a:cs typeface="+mn-cs"/>
        </a:defRPr>
      </a:lvl3pPr>
      <a:lvl4pPr marL="2054926" indent="-293561" algn="l" defTabSz="1174238" rtl="0" eaLnBrk="1" latinLnBrk="0" hangingPunct="1">
        <a:spcBef>
          <a:spcPct val="20000"/>
        </a:spcBef>
        <a:buFont typeface="Arial" pitchFamily="34" charset="0"/>
        <a:buChar char="–"/>
        <a:defRPr sz="2596" kern="1200">
          <a:solidFill>
            <a:schemeClr val="tx1"/>
          </a:solidFill>
          <a:latin typeface="+mn-lt"/>
          <a:ea typeface="+mn-ea"/>
          <a:cs typeface="+mn-cs"/>
        </a:defRPr>
      </a:lvl4pPr>
      <a:lvl5pPr marL="2642042" indent="-293561" algn="l" defTabSz="1174238" rtl="0" eaLnBrk="1" latinLnBrk="0" hangingPunct="1">
        <a:spcBef>
          <a:spcPct val="20000"/>
        </a:spcBef>
        <a:buFont typeface="Arial" pitchFamily="34" charset="0"/>
        <a:buChar char="»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229163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6pPr>
      <a:lvl7pPr marL="381628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7pPr>
      <a:lvl8pPr marL="440341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8pPr>
      <a:lvl9pPr marL="4990527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1pPr>
      <a:lvl2pPr marL="587121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7423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3pPr>
      <a:lvl4pPr marL="1761362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4pPr>
      <a:lvl5pPr marL="2348484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5pPr>
      <a:lvl6pPr marL="2935597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6pPr>
      <a:lvl7pPr marL="352272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7pPr>
      <a:lvl8pPr marL="410985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8pPr>
      <a:lvl9pPr marL="4696966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1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microsoft.com/office/2007/relationships/hdphoto" Target="../media/hdphoto1.wdp"/><Relationship Id="rId2" Type="http://schemas.openxmlformats.org/officeDocument/2006/relationships/slide" Target="slide2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slide" Target="slide4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8.jpg"/><Relationship Id="rId4" Type="http://schemas.openxmlformats.org/officeDocument/2006/relationships/slide" Target="slide15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1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microsoft.com/office/2007/relationships/hdphoto" Target="../media/hdphoto1.wdp"/><Relationship Id="rId2" Type="http://schemas.openxmlformats.org/officeDocument/2006/relationships/slide" Target="slide2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slide" Target="slide4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8.jpg"/><Relationship Id="rId4" Type="http://schemas.openxmlformats.org/officeDocument/2006/relationships/slide" Target="slide15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transfernoprodqa.mibanco.com.pe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automationnoproddesa.mibanco.com.pe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iletransfernoproddesa.mibanco.com.pe/" TargetMode="External"/><Relationship Id="rId5" Type="http://schemas.openxmlformats.org/officeDocument/2006/relationships/hyperlink" Target="https://automation.mibanco.com.pe/" TargetMode="External"/><Relationship Id="rId4" Type="http://schemas.openxmlformats.org/officeDocument/2006/relationships/hyperlink" Target="https://filetransfer.mibanco.com.pe/" TargetMode="External"/><Relationship Id="rId9" Type="http://schemas.openxmlformats.org/officeDocument/2006/relationships/hyperlink" Target="https://automationnoprodqa.mibanco.com.p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5AEAF-8AA9-46C8-AA9D-9A2BB7B22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84804" y="2801923"/>
            <a:ext cx="9222392" cy="740347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Plataforma MFT (MOVEit)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C4316A8-AA70-4F41-BDFB-D4EF5DEE2373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Febrero 2021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05A166C7-D7E1-4D71-8F49-A2FEE3212858}"/>
              </a:ext>
            </a:extLst>
          </p:cNvPr>
          <p:cNvSpPr txBox="1">
            <a:spLocks/>
          </p:cNvSpPr>
          <p:nvPr/>
        </p:nvSpPr>
        <p:spPr>
          <a:xfrm>
            <a:off x="3236616" y="4881557"/>
            <a:ext cx="5860015" cy="348683"/>
          </a:xfrm>
          <a:prstGeom prst="rect">
            <a:avLst/>
          </a:prstGeom>
        </p:spPr>
        <p:txBody>
          <a:bodyPr vert="horz" lIns="104038" tIns="52020" rIns="104038" bIns="52020" rtlCol="0">
            <a:normAutofit fontScale="92500" lnSpcReduction="20000"/>
          </a:bodyPr>
          <a:lstStyle>
            <a:lvl1pPr marL="0" indent="0" algn="ctr" defTabSz="1174238" rtl="0" eaLnBrk="1" latinLnBrk="0" hangingPunct="1">
              <a:spcBef>
                <a:spcPct val="20000"/>
              </a:spcBef>
              <a:buFont typeface="Arial" pitchFamily="34" charset="0"/>
              <a:buNone/>
              <a:defRPr sz="2031" b="0" i="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54069" indent="-366955" algn="l" defTabSz="11742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7800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4926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204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9163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1628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0341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0527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</a:t>
            </a:r>
            <a:r>
              <a:rPr lang="es-PE" dirty="0"/>
              <a:t>versión 1.0</a:t>
            </a:r>
          </a:p>
        </p:txBody>
      </p:sp>
    </p:spTree>
    <p:extLst>
      <p:ext uri="{BB962C8B-B14F-4D97-AF65-F5344CB8AC3E}">
        <p14:creationId xmlns:p14="http://schemas.microsoft.com/office/powerpoint/2010/main" val="296015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TO BE Plataforma MFT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D4EFED-6C36-4B87-A993-12A12526011F}"/>
              </a:ext>
            </a:extLst>
          </p:cNvPr>
          <p:cNvSpPr txBox="1"/>
          <p:nvPr/>
        </p:nvSpPr>
        <p:spPr>
          <a:xfrm>
            <a:off x="721453" y="1011594"/>
            <a:ext cx="10763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5) Los nuevos servidores son los siguientes:</a:t>
            </a:r>
            <a:endParaRPr lang="es-PE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F9D136-5D3A-48CA-AA35-B50346125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902" y="1806315"/>
            <a:ext cx="6336196" cy="36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TO BE Plataforma MFT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FB8B4A5-979F-40EF-B09F-D1A295C2D6B2}"/>
              </a:ext>
            </a:extLst>
          </p:cNvPr>
          <p:cNvSpPr txBox="1"/>
          <p:nvPr/>
        </p:nvSpPr>
        <p:spPr>
          <a:xfrm>
            <a:off x="721453" y="928161"/>
            <a:ext cx="107630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6) La solicitud de accesos y creación del ticket’s del Jira será el mismo, el flujo de atención del ticket se modifico, se suma un nuevo formato y aprobaciones de SISO y Arquitectura TI, con Ejecutor final del TISO, en los 3 ambientes (Producción, Desarrollo, QA)</a:t>
            </a:r>
            <a:endParaRPr lang="es-PE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7C3E80-80BD-4772-9DE5-660FC3DC7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85" y="2311750"/>
            <a:ext cx="3661146" cy="36977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89AF56-5F3F-4A11-94F9-47579B4743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031"/>
          <a:stretch/>
        </p:blipFill>
        <p:spPr>
          <a:xfrm>
            <a:off x="4136932" y="2311750"/>
            <a:ext cx="3466136" cy="36440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4F8CDF-795D-4B8D-9020-A74AD978E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3068" y="2311750"/>
            <a:ext cx="3522132" cy="37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2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TO BE Plataforma MFT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FB8B4A5-979F-40EF-B09F-D1A295C2D6B2}"/>
              </a:ext>
            </a:extLst>
          </p:cNvPr>
          <p:cNvSpPr txBox="1"/>
          <p:nvPr/>
        </p:nvSpPr>
        <p:spPr>
          <a:xfrm>
            <a:off x="721453" y="928161"/>
            <a:ext cx="1076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6) Se modifico el catalogo de servicios:</a:t>
            </a:r>
            <a:endParaRPr lang="es-PE" b="1" dirty="0"/>
          </a:p>
          <a:p>
            <a:r>
              <a:rPr lang="es-MX" b="1" dirty="0"/>
              <a:t>	</a:t>
            </a:r>
            <a:r>
              <a:rPr lang="es-PE" b="1" dirty="0"/>
              <a:t>- Transfer: 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1BBFD0-9003-4CD7-967C-A6A42CCE8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33" y="1698664"/>
            <a:ext cx="11802533" cy="196289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84EB1A0-7B10-4694-95A5-E5A2ABB30A60}"/>
              </a:ext>
            </a:extLst>
          </p:cNvPr>
          <p:cNvSpPr txBox="1"/>
          <p:nvPr/>
        </p:nvSpPr>
        <p:spPr>
          <a:xfrm>
            <a:off x="707472" y="3989183"/>
            <a:ext cx="107630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	</a:t>
            </a:r>
            <a:r>
              <a:rPr lang="es-PE" b="1" dirty="0"/>
              <a:t>- Automation:</a:t>
            </a:r>
          </a:p>
          <a:p>
            <a:r>
              <a:rPr lang="es-PE" b="1" dirty="0"/>
              <a:t>	</a:t>
            </a:r>
            <a:r>
              <a:rPr lang="es-PE" dirty="0"/>
              <a:t>Pendiente de enviar el catalogo Actualizado, flujo sencillo de acceso por el Ad a la 	herramienta para perfil de desarrolladores.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293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6A8CE97-7625-48FF-AE66-6F9D15EFC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07" b="40359"/>
          <a:stretch/>
        </p:blipFill>
        <p:spPr>
          <a:xfrm>
            <a:off x="249345" y="1305647"/>
            <a:ext cx="11693309" cy="38445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Diseño Físico TO BE Plataforma MFT</a:t>
            </a:r>
          </a:p>
        </p:txBody>
      </p:sp>
      <p:pic>
        <p:nvPicPr>
          <p:cNvPr id="10" name="Imagen 9">
            <a:hlinkClick r:id="rId3" action="ppaction://hlinksldjump"/>
            <a:extLst>
              <a:ext uri="{FF2B5EF4-FFF2-40B4-BE49-F238E27FC236}">
                <a16:creationId xmlns:a16="http://schemas.microsoft.com/office/drawing/2014/main" id="{8B3E9BDE-C64F-4290-B419-48DAD74D4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Referencia </a:t>
            </a:r>
            <a:r>
              <a:rPr lang="es-PE" dirty="0"/>
              <a:t>TO BE Plataforma MFT</a:t>
            </a:r>
            <a:endParaRPr lang="es-ES" dirty="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17" name="AutoShape 23">
            <a:hlinkClick r:id="rId4" action="ppaction://hlinksldjump"/>
            <a:extLst>
              <a:ext uri="{FF2B5EF4-FFF2-40B4-BE49-F238E27FC236}">
                <a16:creationId xmlns:a16="http://schemas.microsoft.com/office/drawing/2014/main" id="{8F69DBBF-15C3-496C-BF22-F7DF5A91710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8426" y="1848012"/>
            <a:ext cx="1432650" cy="4184824"/>
          </a:xfrm>
          <a:prstGeom prst="roundRect">
            <a:avLst>
              <a:gd name="adj" fmla="val 8615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  <a:effectLst>
            <a:softEdge rad="12700"/>
          </a:effectLst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defTabSz="777267"/>
            <a:endParaRPr lang="en-US" sz="1050" b="1" kern="0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 defTabSz="777267"/>
            <a:r>
              <a:rPr lang="en-US" sz="1050" b="1" kern="0" dirty="0">
                <a:solidFill>
                  <a:schemeClr val="bg1"/>
                </a:solidFill>
                <a:latin typeface="Arial"/>
                <a:cs typeface="Arial" pitchFamily="34" charset="0"/>
              </a:rPr>
              <a:t>Seguridad</a:t>
            </a:r>
            <a:endParaRPr lang="en-US" sz="1050" kern="0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18" name="AutoShape 23">
            <a:hlinkClick r:id="rId2" action="ppaction://hlinksldjump"/>
            <a:extLst>
              <a:ext uri="{FF2B5EF4-FFF2-40B4-BE49-F238E27FC236}">
                <a16:creationId xmlns:a16="http://schemas.microsoft.com/office/drawing/2014/main" id="{5C56D9FA-18F1-4200-8890-A4A55D4562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46794" y="5200857"/>
            <a:ext cx="7393197" cy="838087"/>
          </a:xfrm>
          <a:prstGeom prst="roundRect">
            <a:avLst>
              <a:gd name="adj" fmla="val 8615"/>
            </a:avLst>
          </a:prstGeom>
          <a:solidFill>
            <a:srgbClr val="01963E"/>
          </a:solidFill>
          <a:ln w="9525">
            <a:noFill/>
            <a:round/>
            <a:headEnd/>
            <a:tailEnd/>
          </a:ln>
          <a:effectLst>
            <a:softEdge rad="12700"/>
          </a:effectLst>
          <a:extLst/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n-US" sz="1050" b="1" kern="0" dirty="0">
                <a:solidFill>
                  <a:schemeClr val="bg1"/>
                </a:solidFill>
                <a:latin typeface="Arial"/>
                <a:cs typeface="Arial" pitchFamily="34" charset="0"/>
              </a:rPr>
              <a:t>Infraestructura</a:t>
            </a:r>
          </a:p>
        </p:txBody>
      </p:sp>
      <p:sp>
        <p:nvSpPr>
          <p:cNvPr id="19" name="Rectángulo: esquinas redondeadas 18">
            <a:hlinkClick r:id="" action="ppaction://noaction"/>
            <a:extLst>
              <a:ext uri="{FF2B5EF4-FFF2-40B4-BE49-F238E27FC236}">
                <a16:creationId xmlns:a16="http://schemas.microsoft.com/office/drawing/2014/main" id="{0C66D282-2F1E-4042-9814-8B692DD2C001}"/>
              </a:ext>
            </a:extLst>
          </p:cNvPr>
          <p:cNvSpPr/>
          <p:nvPr/>
        </p:nvSpPr>
        <p:spPr>
          <a:xfrm>
            <a:off x="2237330" y="4330823"/>
            <a:ext cx="7402439" cy="765492"/>
          </a:xfrm>
          <a:prstGeom prst="roundRect">
            <a:avLst/>
          </a:prstGeom>
          <a:solidFill>
            <a:srgbClr val="EC9954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037B4C8A-1C5E-4A58-9028-F938556E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907" y="4610529"/>
            <a:ext cx="1209506" cy="388896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Aplicaciones Core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6BD55CDB-8ED8-47E5-B529-D1415A2E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64" y="4578441"/>
            <a:ext cx="1209506" cy="432990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Aplicaciones Satélites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8E500F2-929E-4ED9-9881-FDC9A60C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27" y="4602888"/>
            <a:ext cx="1209506" cy="41151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Sistemas Colaborativos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D10A819-6AC8-4109-9D66-419C10F6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274" y="4596631"/>
            <a:ext cx="1209506" cy="411516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Sistemas de Apoyo</a:t>
            </a:r>
          </a:p>
        </p:txBody>
      </p:sp>
      <p:sp>
        <p:nvSpPr>
          <p:cNvPr id="24" name="Rectángulo: esquinas redondeadas 23">
            <a:hlinkClick r:id="rId5" action="ppaction://hlinksldjump"/>
            <a:extLst>
              <a:ext uri="{FF2B5EF4-FFF2-40B4-BE49-F238E27FC236}">
                <a16:creationId xmlns:a16="http://schemas.microsoft.com/office/drawing/2014/main" id="{3EAAF144-F2E1-42D8-8AE3-F2D01C4EC4A8}"/>
              </a:ext>
            </a:extLst>
          </p:cNvPr>
          <p:cNvSpPr/>
          <p:nvPr/>
        </p:nvSpPr>
        <p:spPr>
          <a:xfrm>
            <a:off x="2247639" y="3501377"/>
            <a:ext cx="7402441" cy="704825"/>
          </a:xfrm>
          <a:prstGeom prst="roundRect">
            <a:avLst/>
          </a:prstGeom>
          <a:solidFill>
            <a:srgbClr val="F38901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: esquinas redondeadas 24">
            <a:hlinkClick r:id="rId4" action="ppaction://hlinksldjump"/>
            <a:extLst>
              <a:ext uri="{FF2B5EF4-FFF2-40B4-BE49-F238E27FC236}">
                <a16:creationId xmlns:a16="http://schemas.microsoft.com/office/drawing/2014/main" id="{1D813491-4E88-4423-985C-12B242EE5E83}"/>
              </a:ext>
            </a:extLst>
          </p:cNvPr>
          <p:cNvSpPr/>
          <p:nvPr/>
        </p:nvSpPr>
        <p:spPr>
          <a:xfrm>
            <a:off x="2257106" y="2414229"/>
            <a:ext cx="7393197" cy="976798"/>
          </a:xfrm>
          <a:prstGeom prst="roundRect">
            <a:avLst/>
          </a:prstGeom>
          <a:solidFill>
            <a:srgbClr val="FED000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: esquinas redondeadas 25">
            <a:hlinkClick r:id="rId5" action="ppaction://hlinksldjump"/>
            <a:extLst>
              <a:ext uri="{FF2B5EF4-FFF2-40B4-BE49-F238E27FC236}">
                <a16:creationId xmlns:a16="http://schemas.microsoft.com/office/drawing/2014/main" id="{10E7723B-83CE-4EE1-8885-EC2E377B67D2}"/>
              </a:ext>
            </a:extLst>
          </p:cNvPr>
          <p:cNvSpPr/>
          <p:nvPr/>
        </p:nvSpPr>
        <p:spPr>
          <a:xfrm>
            <a:off x="2223395" y="1444515"/>
            <a:ext cx="7411741" cy="863588"/>
          </a:xfrm>
          <a:prstGeom prst="roundRect">
            <a:avLst/>
          </a:prstGeom>
          <a:solidFill>
            <a:srgbClr val="6DB344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F48ACD13-6545-41D8-BFD7-9B80C531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463" y="3739051"/>
            <a:ext cx="1209506" cy="379312"/>
          </a:xfrm>
          <a:prstGeom prst="roundRect">
            <a:avLst>
              <a:gd name="adj" fmla="val 13425"/>
            </a:avLst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Servicios de Integración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6CA1A5A-3145-4421-9AAA-C643AAFE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572" y="3739051"/>
            <a:ext cx="1209506" cy="382552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Mensajería y Eventos (MOM)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BD31E52-C56F-4F58-85F0-736E4261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496" y="3739051"/>
            <a:ext cx="1209506" cy="382553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Batch y Transferencia de Archivos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4A1A21BB-57DC-4459-B390-6AF592542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663" y="3088821"/>
            <a:ext cx="7036456" cy="20001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APIs y Microservicios de Negocio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57DC7029-E969-475E-BA0A-76C12B5B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254" y="2605041"/>
            <a:ext cx="1706342" cy="408568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Automatización de Procesos de Negocio (BPM)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694740C9-8A55-4B41-891C-0DD076D7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268" y="2596224"/>
            <a:ext cx="1769623" cy="400142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Automatización de Reglas de Negocio (BRE)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F3C078FF-9C2E-416A-94E4-D38E530B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558" y="2611171"/>
            <a:ext cx="1738518" cy="383019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Digitalización y Gestión de Contenido (ECM)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B7CB1AD7-2BCF-4F34-85A1-B735A63E0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56" y="2610309"/>
            <a:ext cx="1633685" cy="3838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Automatización de Tareas</a:t>
            </a: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595119BD-A1C5-4115-85B8-3E4DEF02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342" y="2026666"/>
            <a:ext cx="7036456" cy="237487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0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APIs y Microservicios de Experiencia Omnicanal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F070DF07-C227-428D-85C6-66B541B2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663" y="1653011"/>
            <a:ext cx="1458393" cy="32970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Canales Clientes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4478D573-8EEE-413E-928E-3F6D0F07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216" y="1655576"/>
            <a:ext cx="1416143" cy="312307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Canales Colaboradores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4B02721-0937-4A6B-B2D7-90A0C8C42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77" y="1645359"/>
            <a:ext cx="3331394" cy="312307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Ecosistemas de Integración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2D7F805B-A0C7-449D-A702-F91EC5946260}"/>
              </a:ext>
            </a:extLst>
          </p:cNvPr>
          <p:cNvGrpSpPr/>
          <p:nvPr/>
        </p:nvGrpSpPr>
        <p:grpSpPr>
          <a:xfrm>
            <a:off x="2084503" y="825983"/>
            <a:ext cx="7841351" cy="623587"/>
            <a:chOff x="1415913" y="814314"/>
            <a:chExt cx="7841351" cy="739971"/>
          </a:xfrm>
        </p:grpSpPr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97528F96-F565-47D1-9727-23CF010FF055}"/>
                </a:ext>
              </a:extLst>
            </p:cNvPr>
            <p:cNvSpPr txBox="1"/>
            <p:nvPr/>
          </p:nvSpPr>
          <p:spPr>
            <a:xfrm>
              <a:off x="1415913" y="1171725"/>
              <a:ext cx="954050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Wearables</a:t>
              </a:r>
            </a:p>
          </p:txBody>
        </p:sp>
        <p:sp>
          <p:nvSpPr>
            <p:cNvPr id="41" name="TextBox 14">
              <a:extLst>
                <a:ext uri="{FF2B5EF4-FFF2-40B4-BE49-F238E27FC236}">
                  <a16:creationId xmlns:a16="http://schemas.microsoft.com/office/drawing/2014/main" id="{4461C779-5CEB-4A74-92D2-7DACDF5FB88B}"/>
                </a:ext>
              </a:extLst>
            </p:cNvPr>
            <p:cNvSpPr txBox="1"/>
            <p:nvPr/>
          </p:nvSpPr>
          <p:spPr>
            <a:xfrm>
              <a:off x="2753745" y="1172847"/>
              <a:ext cx="954050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Mobile</a:t>
              </a:r>
            </a:p>
          </p:txBody>
        </p:sp>
        <p:sp>
          <p:nvSpPr>
            <p:cNvPr id="42" name="TextBox 15">
              <a:extLst>
                <a:ext uri="{FF2B5EF4-FFF2-40B4-BE49-F238E27FC236}">
                  <a16:creationId xmlns:a16="http://schemas.microsoft.com/office/drawing/2014/main" id="{65B4FE16-0D53-45CE-91A9-DF82158D5739}"/>
                </a:ext>
              </a:extLst>
            </p:cNvPr>
            <p:cNvSpPr txBox="1"/>
            <p:nvPr/>
          </p:nvSpPr>
          <p:spPr>
            <a:xfrm>
              <a:off x="1894233" y="1171725"/>
              <a:ext cx="954050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Web</a:t>
              </a:r>
            </a:p>
          </p:txBody>
        </p:sp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05FD636A-EDCA-497E-A7DB-12FBDE2B89B3}"/>
                </a:ext>
              </a:extLst>
            </p:cNvPr>
            <p:cNvSpPr txBox="1"/>
            <p:nvPr/>
          </p:nvSpPr>
          <p:spPr>
            <a:xfrm>
              <a:off x="2335459" y="1171725"/>
              <a:ext cx="890477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Kiosko</a:t>
              </a:r>
            </a:p>
          </p:txBody>
        </p:sp>
        <p:sp>
          <p:nvSpPr>
            <p:cNvPr id="44" name="TextBox 23">
              <a:extLst>
                <a:ext uri="{FF2B5EF4-FFF2-40B4-BE49-F238E27FC236}">
                  <a16:creationId xmlns:a16="http://schemas.microsoft.com/office/drawing/2014/main" id="{FA298059-8963-4D79-B2F0-E2CBD4622AC0}"/>
                </a:ext>
              </a:extLst>
            </p:cNvPr>
            <p:cNvSpPr txBox="1"/>
            <p:nvPr/>
          </p:nvSpPr>
          <p:spPr>
            <a:xfrm>
              <a:off x="5169155" y="1159991"/>
              <a:ext cx="765394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ATM</a:t>
              </a:r>
            </a:p>
          </p:txBody>
        </p:sp>
        <p:sp>
          <p:nvSpPr>
            <p:cNvPr id="45" name="TextBox 56">
              <a:extLst>
                <a:ext uri="{FF2B5EF4-FFF2-40B4-BE49-F238E27FC236}">
                  <a16:creationId xmlns:a16="http://schemas.microsoft.com/office/drawing/2014/main" id="{F863EE88-B45C-4E18-8E09-10C8F6BDBD36}"/>
                </a:ext>
              </a:extLst>
            </p:cNvPr>
            <p:cNvSpPr txBox="1"/>
            <p:nvPr/>
          </p:nvSpPr>
          <p:spPr>
            <a:xfrm>
              <a:off x="3938868" y="1171432"/>
              <a:ext cx="954050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Ventanilla</a:t>
              </a:r>
            </a:p>
          </p:txBody>
        </p:sp>
        <p:sp>
          <p:nvSpPr>
            <p:cNvPr id="46" name="TextBox 57">
              <a:extLst>
                <a:ext uri="{FF2B5EF4-FFF2-40B4-BE49-F238E27FC236}">
                  <a16:creationId xmlns:a16="http://schemas.microsoft.com/office/drawing/2014/main" id="{2E2EE07D-072A-46FF-BB46-7E80A6D531B3}"/>
                </a:ext>
              </a:extLst>
            </p:cNvPr>
            <p:cNvSpPr txBox="1"/>
            <p:nvPr/>
          </p:nvSpPr>
          <p:spPr>
            <a:xfrm>
              <a:off x="3525045" y="1171432"/>
              <a:ext cx="827443" cy="38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Call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Center</a:t>
              </a:r>
            </a:p>
          </p:txBody>
        </p:sp>
        <p:sp>
          <p:nvSpPr>
            <p:cNvPr id="47" name="TextBox 58">
              <a:extLst>
                <a:ext uri="{FF2B5EF4-FFF2-40B4-BE49-F238E27FC236}">
                  <a16:creationId xmlns:a16="http://schemas.microsoft.com/office/drawing/2014/main" id="{BEBB246C-C5E3-48C7-A6CA-64D81611A6C2}"/>
                </a:ext>
              </a:extLst>
            </p:cNvPr>
            <p:cNvSpPr txBox="1"/>
            <p:nvPr/>
          </p:nvSpPr>
          <p:spPr>
            <a:xfrm>
              <a:off x="4630553" y="1171432"/>
              <a:ext cx="799467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Plataforma</a:t>
              </a:r>
            </a:p>
          </p:txBody>
        </p:sp>
        <p:sp>
          <p:nvSpPr>
            <p:cNvPr id="48" name="TextBox 61">
              <a:extLst>
                <a:ext uri="{FF2B5EF4-FFF2-40B4-BE49-F238E27FC236}">
                  <a16:creationId xmlns:a16="http://schemas.microsoft.com/office/drawing/2014/main" id="{154AC9D1-578B-416D-8BC6-6046AB035CFC}"/>
                </a:ext>
              </a:extLst>
            </p:cNvPr>
            <p:cNvSpPr txBox="1"/>
            <p:nvPr/>
          </p:nvSpPr>
          <p:spPr>
            <a:xfrm>
              <a:off x="8000433" y="1171725"/>
              <a:ext cx="954050" cy="37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Redes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Sociales</a:t>
              </a:r>
            </a:p>
          </p:txBody>
        </p:sp>
        <p:sp>
          <p:nvSpPr>
            <p:cNvPr id="49" name="TextBox 62">
              <a:extLst>
                <a:ext uri="{FF2B5EF4-FFF2-40B4-BE49-F238E27FC236}">
                  <a16:creationId xmlns:a16="http://schemas.microsoft.com/office/drawing/2014/main" id="{A6D7735A-7BAF-4F30-AA32-179BD3E9004B}"/>
                </a:ext>
              </a:extLst>
            </p:cNvPr>
            <p:cNvSpPr txBox="1"/>
            <p:nvPr/>
          </p:nvSpPr>
          <p:spPr>
            <a:xfrm>
              <a:off x="6550146" y="1171725"/>
              <a:ext cx="724417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Fintechs</a:t>
              </a:r>
            </a:p>
          </p:txBody>
        </p:sp>
        <p:pic>
          <p:nvPicPr>
            <p:cNvPr id="50" name="Imagem 7">
              <a:extLst>
                <a:ext uri="{FF2B5EF4-FFF2-40B4-BE49-F238E27FC236}">
                  <a16:creationId xmlns:a16="http://schemas.microsoft.com/office/drawing/2014/main" id="{9E5D88C8-4034-4F55-B86E-762E3DED3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9786" y="834571"/>
              <a:ext cx="324336" cy="266332"/>
            </a:xfrm>
            <a:prstGeom prst="rect">
              <a:avLst/>
            </a:prstGeom>
          </p:spPr>
        </p:pic>
        <p:pic>
          <p:nvPicPr>
            <p:cNvPr id="51" name="Picture 16" descr="Call center worker with headset">
              <a:extLst>
                <a:ext uri="{FF2B5EF4-FFF2-40B4-BE49-F238E27FC236}">
                  <a16:creationId xmlns:a16="http://schemas.microsoft.com/office/drawing/2014/main" id="{8EF6305F-7716-4FBE-9677-B65EDD6A3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968" y="878144"/>
              <a:ext cx="296118" cy="2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8" descr="Cell phone">
              <a:extLst>
                <a:ext uri="{FF2B5EF4-FFF2-40B4-BE49-F238E27FC236}">
                  <a16:creationId xmlns:a16="http://schemas.microsoft.com/office/drawing/2014/main" id="{190B67AE-80B3-427C-A047-D53CDF45F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69983" y="877657"/>
              <a:ext cx="297158" cy="22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4" descr="Laptop with wifi sign">
              <a:extLst>
                <a:ext uri="{FF2B5EF4-FFF2-40B4-BE49-F238E27FC236}">
                  <a16:creationId xmlns:a16="http://schemas.microsoft.com/office/drawing/2014/main" id="{891274A7-A9E5-4396-A9D8-F9B9320F9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24677" y="888196"/>
              <a:ext cx="283128" cy="212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On Time ">
              <a:extLst>
                <a:ext uri="{FF2B5EF4-FFF2-40B4-BE49-F238E27FC236}">
                  <a16:creationId xmlns:a16="http://schemas.microsoft.com/office/drawing/2014/main" id="{923CA405-FD46-411F-A2B1-40FA29A33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817" y="838204"/>
              <a:ext cx="349671" cy="26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Binary code loading symbol">
              <a:extLst>
                <a:ext uri="{FF2B5EF4-FFF2-40B4-BE49-F238E27FC236}">
                  <a16:creationId xmlns:a16="http://schemas.microsoft.com/office/drawing/2014/main" id="{5868830D-E0A1-4B42-9857-3FC2FFC12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004" y="833770"/>
              <a:ext cx="381471" cy="28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Social media campaign">
              <a:extLst>
                <a:ext uri="{FF2B5EF4-FFF2-40B4-BE49-F238E27FC236}">
                  <a16:creationId xmlns:a16="http://schemas.microsoft.com/office/drawing/2014/main" id="{1504666A-95CE-4B2C-B12A-EEC603CFF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311" y="862954"/>
              <a:ext cx="331086" cy="24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6" descr="Budget Management">
              <a:extLst>
                <a:ext uri="{FF2B5EF4-FFF2-40B4-BE49-F238E27FC236}">
                  <a16:creationId xmlns:a16="http://schemas.microsoft.com/office/drawing/2014/main" id="{F45C7B5D-A279-46A5-8258-E71C80066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651" y="867035"/>
              <a:ext cx="316951" cy="233575"/>
            </a:xfrm>
            <a:prstGeom prst="rect">
              <a:avLst/>
            </a:prstGeom>
            <a:noFill/>
            <a:ln>
              <a:solidFill>
                <a:srgbClr val="4A852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4" descr="Laptop with wifi sign">
              <a:extLst>
                <a:ext uri="{FF2B5EF4-FFF2-40B4-BE49-F238E27FC236}">
                  <a16:creationId xmlns:a16="http://schemas.microsoft.com/office/drawing/2014/main" id="{0A6AE75F-6B0C-4DC7-A857-68E1E5C43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62499" y="867006"/>
              <a:ext cx="310944" cy="233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8C79C0AF-5444-4767-A203-61E368324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38620" y="814314"/>
              <a:ext cx="401101" cy="371001"/>
            </a:xfrm>
            <a:prstGeom prst="rect">
              <a:avLst/>
            </a:prstGeom>
          </p:spPr>
        </p:pic>
        <p:sp>
          <p:nvSpPr>
            <p:cNvPr id="60" name="TextBox 62">
              <a:extLst>
                <a:ext uri="{FF2B5EF4-FFF2-40B4-BE49-F238E27FC236}">
                  <a16:creationId xmlns:a16="http://schemas.microsoft.com/office/drawing/2014/main" id="{61A94461-5B66-480D-8E25-F68491FF9C0B}"/>
                </a:ext>
              </a:extLst>
            </p:cNvPr>
            <p:cNvSpPr txBox="1"/>
            <p:nvPr/>
          </p:nvSpPr>
          <p:spPr>
            <a:xfrm>
              <a:off x="7090817" y="1171725"/>
              <a:ext cx="703878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Partners</a:t>
              </a:r>
            </a:p>
          </p:txBody>
        </p:sp>
        <p:pic>
          <p:nvPicPr>
            <p:cNvPr id="61" name="Picture 2" descr="mail icon">
              <a:extLst>
                <a:ext uri="{FF2B5EF4-FFF2-40B4-BE49-F238E27FC236}">
                  <a16:creationId xmlns:a16="http://schemas.microsoft.com/office/drawing/2014/main" id="{47D31E1B-882E-4D18-BBAE-D5625A597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-50000"/>
                      </a14:imgEffect>
                      <a14:imgEffect>
                        <a14:saturation sat="66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94307" y="843498"/>
              <a:ext cx="284400" cy="2844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9D6E4029-707B-4816-AC02-E13A074566A3}"/>
                </a:ext>
              </a:extLst>
            </p:cNvPr>
            <p:cNvSpPr txBox="1"/>
            <p:nvPr/>
          </p:nvSpPr>
          <p:spPr>
            <a:xfrm>
              <a:off x="8644392" y="1171725"/>
              <a:ext cx="612872" cy="37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L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19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1600">
                  <a:latin typeface="Arial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1600">
                  <a:latin typeface="Arial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1600">
                  <a:latin typeface="Arial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1600">
                  <a:latin typeface="Arial" charset="0"/>
                </a:defRPr>
              </a:lvl5pPr>
              <a:lvl6pPr>
                <a:defRPr sz="1600">
                  <a:latin typeface="Arial" charset="0"/>
                </a:defRPr>
              </a:lvl6pPr>
              <a:lvl7pPr>
                <a:defRPr sz="1600">
                  <a:latin typeface="Arial" charset="0"/>
                </a:defRPr>
              </a:lvl7pPr>
              <a:lvl8pPr>
                <a:defRPr sz="1600">
                  <a:latin typeface="Arial" charset="0"/>
                </a:defRPr>
              </a:lvl8pPr>
              <a:lvl9pPr>
                <a:defRPr sz="1600">
                  <a:latin typeface="Arial" charset="0"/>
                </a:defRPr>
              </a:lvl9pPr>
            </a:lstStyle>
            <a:p>
              <a:r>
                <a:rPr lang="es-ES" dirty="0"/>
                <a:t>E-mail / SMS</a:t>
              </a:r>
              <a:endParaRPr lang="es-CL" dirty="0"/>
            </a:p>
          </p:txBody>
        </p:sp>
        <p:sp>
          <p:nvSpPr>
            <p:cNvPr id="63" name="AutoShape 6" descr="Resultado de imagen para cloud computing green icon">
              <a:extLst>
                <a:ext uri="{FF2B5EF4-FFF2-40B4-BE49-F238E27FC236}">
                  <a16:creationId xmlns:a16="http://schemas.microsoft.com/office/drawing/2014/main" id="{02E630AA-4634-46A6-9FF0-872D8203A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3983" y="117172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64" name="TextBox 62">
              <a:extLst>
                <a:ext uri="{FF2B5EF4-FFF2-40B4-BE49-F238E27FC236}">
                  <a16:creationId xmlns:a16="http://schemas.microsoft.com/office/drawing/2014/main" id="{A93DF028-94C2-4044-BD9B-192360F08DB9}"/>
                </a:ext>
              </a:extLst>
            </p:cNvPr>
            <p:cNvSpPr txBox="1"/>
            <p:nvPr/>
          </p:nvSpPr>
          <p:spPr>
            <a:xfrm>
              <a:off x="7580294" y="1171725"/>
              <a:ext cx="703878" cy="37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Nube Pública</a:t>
              </a:r>
            </a:p>
          </p:txBody>
        </p: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69AE9158-A302-48E3-BCB5-916CE4821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739037" y="814314"/>
              <a:ext cx="414595" cy="328833"/>
            </a:xfrm>
            <a:prstGeom prst="rect">
              <a:avLst/>
            </a:prstGeom>
          </p:spPr>
        </p:pic>
        <p:sp>
          <p:nvSpPr>
            <p:cNvPr id="66" name="TextBox 16">
              <a:extLst>
                <a:ext uri="{FF2B5EF4-FFF2-40B4-BE49-F238E27FC236}">
                  <a16:creationId xmlns:a16="http://schemas.microsoft.com/office/drawing/2014/main" id="{F8B700B9-7E6C-4F8D-AC48-6EB624B929D7}"/>
                </a:ext>
              </a:extLst>
            </p:cNvPr>
            <p:cNvSpPr txBox="1"/>
            <p:nvPr/>
          </p:nvSpPr>
          <p:spPr>
            <a:xfrm>
              <a:off x="5927202" y="1152415"/>
              <a:ext cx="890477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Agentes</a:t>
              </a:r>
            </a:p>
          </p:txBody>
        </p:sp>
        <p:pic>
          <p:nvPicPr>
            <p:cNvPr id="67" name="Imagem 7">
              <a:extLst>
                <a:ext uri="{FF2B5EF4-FFF2-40B4-BE49-F238E27FC236}">
                  <a16:creationId xmlns:a16="http://schemas.microsoft.com/office/drawing/2014/main" id="{9B6CE957-B5B3-41EC-A36C-6D0429E4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1529" y="815261"/>
              <a:ext cx="324336" cy="266332"/>
            </a:xfrm>
            <a:prstGeom prst="rect">
              <a:avLst/>
            </a:prstGeom>
          </p:spPr>
        </p:pic>
        <p:sp>
          <p:nvSpPr>
            <p:cNvPr id="68" name="TextBox 23">
              <a:extLst>
                <a:ext uri="{FF2B5EF4-FFF2-40B4-BE49-F238E27FC236}">
                  <a16:creationId xmlns:a16="http://schemas.microsoft.com/office/drawing/2014/main" id="{7E363A5C-5720-4B70-888D-AF16D3176C3F}"/>
                </a:ext>
              </a:extLst>
            </p:cNvPr>
            <p:cNvSpPr txBox="1"/>
            <p:nvPr/>
          </p:nvSpPr>
          <p:spPr>
            <a:xfrm>
              <a:off x="5715078" y="1160506"/>
              <a:ext cx="449302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POS</a:t>
              </a:r>
            </a:p>
          </p:txBody>
        </p:sp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8A42FD8F-73AE-4DDB-A3ED-925C137A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9575" y="835649"/>
              <a:ext cx="340468" cy="340468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B8BBB0C8-ACFC-4E0E-B259-96425B3B9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192" y="862311"/>
              <a:ext cx="257830" cy="257830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0B469FEA-D2D2-4FCE-A829-0878A939E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438" y="856761"/>
              <a:ext cx="331899" cy="331899"/>
            </a:xfrm>
            <a:prstGeom prst="rect">
              <a:avLst/>
            </a:prstGeom>
          </p:spPr>
        </p:pic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03F3CD54-00BF-456D-8FF4-9A3E891D06C7}"/>
                </a:ext>
              </a:extLst>
            </p:cNvPr>
            <p:cNvSpPr txBox="1"/>
            <p:nvPr/>
          </p:nvSpPr>
          <p:spPr>
            <a:xfrm>
              <a:off x="3127139" y="1169854"/>
              <a:ext cx="954050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IVR</a:t>
              </a:r>
            </a:p>
          </p:txBody>
        </p:sp>
      </p:grpSp>
      <p:sp>
        <p:nvSpPr>
          <p:cNvPr id="73" name="Rectángulo 72">
            <a:hlinkClick r:id="rId5" action="ppaction://hlinksldjump"/>
            <a:extLst>
              <a:ext uri="{FF2B5EF4-FFF2-40B4-BE49-F238E27FC236}">
                <a16:creationId xmlns:a16="http://schemas.microsoft.com/office/drawing/2014/main" id="{82AECECA-5416-4F24-92F3-7A181E188845}"/>
              </a:ext>
            </a:extLst>
          </p:cNvPr>
          <p:cNvSpPr/>
          <p:nvPr/>
        </p:nvSpPr>
        <p:spPr>
          <a:xfrm>
            <a:off x="2131077" y="759706"/>
            <a:ext cx="7794778" cy="683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4" name="Rectangle 17">
            <a:extLst>
              <a:ext uri="{FF2B5EF4-FFF2-40B4-BE49-F238E27FC236}">
                <a16:creationId xmlns:a16="http://schemas.microsoft.com/office/drawing/2014/main" id="{E8065018-2BFC-420E-868E-6675F906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2936947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Perimetral</a:t>
            </a: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008781A-4332-40CE-99E4-4E7AD291D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3583377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de Red</a:t>
            </a:r>
          </a:p>
        </p:txBody>
      </p:sp>
      <p:sp>
        <p:nvSpPr>
          <p:cNvPr id="76" name="Rectangle 17">
            <a:extLst>
              <a:ext uri="{FF2B5EF4-FFF2-40B4-BE49-F238E27FC236}">
                <a16:creationId xmlns:a16="http://schemas.microsoft.com/office/drawing/2014/main" id="{182A1E3E-DAB5-40FC-A215-D36F244E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4238612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de Host</a:t>
            </a:r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457581BF-6B9C-4961-8534-BF488A19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4869853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de Aplicaciones</a:t>
            </a:r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A852A434-00A3-4626-9B34-D1659ADF7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5454978"/>
            <a:ext cx="1228106" cy="357431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de Datos</a:t>
            </a:r>
          </a:p>
        </p:txBody>
      </p:sp>
      <p:sp>
        <p:nvSpPr>
          <p:cNvPr id="79" name="Rectangle 17">
            <a:extLst>
              <a:ext uri="{FF2B5EF4-FFF2-40B4-BE49-F238E27FC236}">
                <a16:creationId xmlns:a16="http://schemas.microsoft.com/office/drawing/2014/main" id="{AAE2B6A2-680B-4ED9-B355-CD941AF0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2309028"/>
            <a:ext cx="1228106" cy="445981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Gestión de Accesos e Identidades</a:t>
            </a:r>
          </a:p>
        </p:txBody>
      </p:sp>
      <p:sp>
        <p:nvSpPr>
          <p:cNvPr id="80" name="Rectángulo: esquinas redondeadas 79">
            <a:hlinkClick r:id="" action="ppaction://noaction"/>
            <a:extLst>
              <a:ext uri="{FF2B5EF4-FFF2-40B4-BE49-F238E27FC236}">
                <a16:creationId xmlns:a16="http://schemas.microsoft.com/office/drawing/2014/main" id="{949455A1-5A02-4580-BC0F-FD71B1912712}"/>
              </a:ext>
            </a:extLst>
          </p:cNvPr>
          <p:cNvSpPr/>
          <p:nvPr/>
        </p:nvSpPr>
        <p:spPr>
          <a:xfrm>
            <a:off x="698426" y="6096151"/>
            <a:ext cx="10503397" cy="637772"/>
          </a:xfrm>
          <a:prstGeom prst="roundRect">
            <a:avLst/>
          </a:prstGeom>
          <a:solidFill>
            <a:srgbClr val="C4BD97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Monitoreo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DD0D15B-F669-44B3-BCE0-7FF4E502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48" y="6332592"/>
            <a:ext cx="2068392" cy="306888"/>
          </a:xfrm>
          <a:prstGeom prst="roundRect">
            <a:avLst>
              <a:gd name="adj" fmla="val 13425"/>
            </a:avLst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Monitoreo de Auditoría y Seguridad</a:t>
            </a:r>
          </a:p>
        </p:txBody>
      </p:sp>
      <p:sp>
        <p:nvSpPr>
          <p:cNvPr id="82" name="Rectangle 17">
            <a:extLst>
              <a:ext uri="{FF2B5EF4-FFF2-40B4-BE49-F238E27FC236}">
                <a16:creationId xmlns:a16="http://schemas.microsoft.com/office/drawing/2014/main" id="{6994DEA5-2DB9-4847-9274-535DEECC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524" y="6297583"/>
            <a:ext cx="1746693" cy="332388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Monitoreo de Rendimiento y Disponibilidad</a:t>
            </a:r>
          </a:p>
        </p:txBody>
      </p:sp>
      <p:sp>
        <p:nvSpPr>
          <p:cNvPr id="83" name="Rectangle 17">
            <a:extLst>
              <a:ext uri="{FF2B5EF4-FFF2-40B4-BE49-F238E27FC236}">
                <a16:creationId xmlns:a16="http://schemas.microsoft.com/office/drawing/2014/main" id="{C65513B0-DAAF-45F1-B2C4-550911DF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159" y="6332592"/>
            <a:ext cx="1690696" cy="310738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Gestión de Incidentes y Problemas</a:t>
            </a: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65066933-0CDB-4748-AC50-9100F2760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45" y="6332592"/>
            <a:ext cx="1523408" cy="310739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Telemetría</a:t>
            </a:r>
          </a:p>
        </p:txBody>
      </p:sp>
      <p:sp>
        <p:nvSpPr>
          <p:cNvPr id="85" name="AutoShape 23">
            <a:hlinkClick r:id="" action="ppaction://noaction"/>
            <a:extLst>
              <a:ext uri="{FF2B5EF4-FFF2-40B4-BE49-F238E27FC236}">
                <a16:creationId xmlns:a16="http://schemas.microsoft.com/office/drawing/2014/main" id="{CA120F4E-C580-4CBB-BEE6-BC6E053046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867957" y="1848938"/>
            <a:ext cx="1432651" cy="4138769"/>
          </a:xfrm>
          <a:prstGeom prst="roundRect">
            <a:avLst>
              <a:gd name="adj" fmla="val 8615"/>
            </a:avLst>
          </a:prstGeom>
          <a:solidFill>
            <a:srgbClr val="31859C"/>
          </a:solidFill>
          <a:ln w="9525">
            <a:noFill/>
            <a:round/>
            <a:headEnd/>
            <a:tailEnd/>
          </a:ln>
          <a:effectLst>
            <a:softEdge rad="12700"/>
          </a:effectLst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defTabSz="777267"/>
            <a:endParaRPr lang="es-PE" sz="1050" b="1" kern="0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 defTabSz="777267"/>
            <a:r>
              <a:rPr lang="es-PE" sz="1050" b="1" kern="0" dirty="0">
                <a:solidFill>
                  <a:schemeClr val="bg1"/>
                </a:solidFill>
                <a:latin typeface="Arial"/>
                <a:cs typeface="Arial" pitchFamily="34" charset="0"/>
              </a:rPr>
              <a:t>Datos y Analítica Empresarial</a:t>
            </a:r>
            <a:endParaRPr lang="es-PE" sz="1050" kern="0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86" name="Rectangle 17">
            <a:extLst>
              <a:ext uri="{FF2B5EF4-FFF2-40B4-BE49-F238E27FC236}">
                <a16:creationId xmlns:a16="http://schemas.microsoft.com/office/drawing/2014/main" id="{E2A3AE42-7779-40BC-A976-D02DBB80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96" y="3407427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Tiempo Real</a:t>
            </a:r>
          </a:p>
        </p:txBody>
      </p:sp>
      <p:sp>
        <p:nvSpPr>
          <p:cNvPr id="87" name="Rectangle 17">
            <a:extLst>
              <a:ext uri="{FF2B5EF4-FFF2-40B4-BE49-F238E27FC236}">
                <a16:creationId xmlns:a16="http://schemas.microsoft.com/office/drawing/2014/main" id="{3B939C95-755B-4598-A9F8-8B3BDEA1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96" y="3892842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Big Data</a:t>
            </a:r>
          </a:p>
        </p:txBody>
      </p:sp>
      <p:sp>
        <p:nvSpPr>
          <p:cNvPr id="88" name="Rectangle 17">
            <a:extLst>
              <a:ext uri="{FF2B5EF4-FFF2-40B4-BE49-F238E27FC236}">
                <a16:creationId xmlns:a16="http://schemas.microsoft.com/office/drawing/2014/main" id="{FAFCD518-D0AD-4F4F-8774-B2F987C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962" y="4423693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Datos Estructurados</a:t>
            </a: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id="{6CD2B8B6-831C-4BE6-8CF5-905D542F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962" y="4972505"/>
            <a:ext cx="1228106" cy="369463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Ingestión de Datos</a:t>
            </a:r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87F0B87E-3B57-4F84-BF91-390D7642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962" y="5436959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Herramientas de Gestión de Datos</a:t>
            </a:r>
          </a:p>
        </p:txBody>
      </p:sp>
      <p:sp>
        <p:nvSpPr>
          <p:cNvPr id="91" name="Rectangle 17">
            <a:extLst>
              <a:ext uri="{FF2B5EF4-FFF2-40B4-BE49-F238E27FC236}">
                <a16:creationId xmlns:a16="http://schemas.microsoft.com/office/drawing/2014/main" id="{0410A7B0-6A51-4803-8E72-9CC0A9567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96" y="2389910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Analítica Predictiva y Avanzada</a:t>
            </a:r>
          </a:p>
        </p:txBody>
      </p:sp>
      <p:sp>
        <p:nvSpPr>
          <p:cNvPr id="92" name="Rectangle 17">
            <a:extLst>
              <a:ext uri="{FF2B5EF4-FFF2-40B4-BE49-F238E27FC236}">
                <a16:creationId xmlns:a16="http://schemas.microsoft.com/office/drawing/2014/main" id="{1D8B1842-B356-4B7F-B941-76A52948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96" y="2886675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Entrega y Acceso de Datos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29ED4BD8-3980-4039-A825-9305F5795E92}"/>
              </a:ext>
            </a:extLst>
          </p:cNvPr>
          <p:cNvSpPr/>
          <p:nvPr/>
        </p:nvSpPr>
        <p:spPr>
          <a:xfrm>
            <a:off x="2127530" y="5167286"/>
            <a:ext cx="7633887" cy="87920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4" name="Rectangle 17">
            <a:extLst>
              <a:ext uri="{FF2B5EF4-FFF2-40B4-BE49-F238E27FC236}">
                <a16:creationId xmlns:a16="http://schemas.microsoft.com/office/drawing/2014/main" id="{62B65B27-55E1-441D-B8C7-C75F1AFD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35" y="5454967"/>
            <a:ext cx="1238756" cy="52778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Software de Administración de Infraestructura</a:t>
            </a:r>
          </a:p>
        </p:txBody>
      </p:sp>
      <p:sp>
        <p:nvSpPr>
          <p:cNvPr id="95" name="Rectangle 17">
            <a:extLst>
              <a:ext uri="{FF2B5EF4-FFF2-40B4-BE49-F238E27FC236}">
                <a16:creationId xmlns:a16="http://schemas.microsoft.com/office/drawing/2014/main" id="{57ED081E-691D-4A99-9936-1EC085C9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853" y="5450145"/>
            <a:ext cx="1048663" cy="527785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Software Base</a:t>
            </a:r>
          </a:p>
        </p:txBody>
      </p:sp>
      <p:sp>
        <p:nvSpPr>
          <p:cNvPr id="96" name="Rectangle 17">
            <a:extLst>
              <a:ext uri="{FF2B5EF4-FFF2-40B4-BE49-F238E27FC236}">
                <a16:creationId xmlns:a16="http://schemas.microsoft.com/office/drawing/2014/main" id="{A4A9E133-A0B5-4B06-A353-10ABA5CB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726" y="5455628"/>
            <a:ext cx="1238756" cy="527785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Infraestructura </a:t>
            </a:r>
          </a:p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On-premise</a:t>
            </a: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DB9E50BC-EBAA-4398-92F4-B05ABEDF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029" y="5446612"/>
            <a:ext cx="931881" cy="52778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Infraestructura Nube</a:t>
            </a: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344A37D3-E1FE-4CB2-AD10-D35797DA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887" y="5447082"/>
            <a:ext cx="1238756" cy="527785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Recuperación Tecnológica</a:t>
            </a:r>
          </a:p>
        </p:txBody>
      </p:sp>
      <p:sp>
        <p:nvSpPr>
          <p:cNvPr id="99" name="Rectangle 17">
            <a:extLst>
              <a:ext uri="{FF2B5EF4-FFF2-40B4-BE49-F238E27FC236}">
                <a16:creationId xmlns:a16="http://schemas.microsoft.com/office/drawing/2014/main" id="{0C102912-EE42-442D-8DE1-FCEEF0F3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49" y="5446612"/>
            <a:ext cx="1139350" cy="519497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Redes y 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1465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6C934-93A2-4718-88A1-C192A31245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78424" y="5541264"/>
            <a:ext cx="6513576" cy="612241"/>
          </a:xfrm>
        </p:spPr>
        <p:txBody>
          <a:bodyPr>
            <a:normAutofit/>
          </a:bodyPr>
          <a:lstStyle/>
          <a:p>
            <a:r>
              <a:rPr lang="es-PE" dirty="0"/>
              <a:t>Carlos Tello Milicic</a:t>
            </a:r>
          </a:p>
          <a:p>
            <a:r>
              <a:rPr lang="es-PE" dirty="0"/>
              <a:t>Carlos.tello.m@mibanco.com.pe</a:t>
            </a:r>
          </a:p>
        </p:txBody>
      </p:sp>
    </p:spTree>
    <p:extLst>
      <p:ext uri="{BB962C8B-B14F-4D97-AF65-F5344CB8AC3E}">
        <p14:creationId xmlns:p14="http://schemas.microsoft.com/office/powerpoint/2010/main" val="15995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s-PE" dirty="0"/>
          </a:p>
        </p:txBody>
      </p:sp>
      <p:pic>
        <p:nvPicPr>
          <p:cNvPr id="10" name="Imagen 9">
            <a:hlinkClick r:id="rId2" action="ppaction://hlinksldjump"/>
            <a:extLst>
              <a:ext uri="{FF2B5EF4-FFF2-40B4-BE49-F238E27FC236}">
                <a16:creationId xmlns:a16="http://schemas.microsoft.com/office/drawing/2014/main" id="{597D39F4-0702-454A-AB81-12B5680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BF2B86D-ED24-4860-BA1C-650737BEDDEA}"/>
              </a:ext>
            </a:extLst>
          </p:cNvPr>
          <p:cNvSpPr/>
          <p:nvPr/>
        </p:nvSpPr>
        <p:spPr>
          <a:xfrm>
            <a:off x="1133128" y="1238228"/>
            <a:ext cx="108667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0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Alcance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000" dirty="0"/>
              <a:t>AS IS MOVEit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000" dirty="0"/>
              <a:t>Diseño Físico AS IS MOVEit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/>
              <a:t>Arquitectura de Referencia </a:t>
            </a:r>
            <a:r>
              <a:rPr lang="es-PE" sz="4000" dirty="0"/>
              <a:t>AS IS MOVEit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000" dirty="0"/>
              <a:t>TO BE Plataforma MFT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000" dirty="0"/>
              <a:t>Diseño Físico TO BE Plataforma MFT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/>
              <a:t>Arquitectura de Referencia </a:t>
            </a:r>
            <a:r>
              <a:rPr lang="es-PE" sz="4000" dirty="0"/>
              <a:t>TO BE Plataforma MFT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45295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</a:t>
            </a:r>
            <a:endParaRPr lang="es-PE" dirty="0"/>
          </a:p>
        </p:txBody>
      </p:sp>
      <p:pic>
        <p:nvPicPr>
          <p:cNvPr id="10" name="Imagen 9">
            <a:hlinkClick r:id="rId2" action="ppaction://hlinksldjump"/>
            <a:extLst>
              <a:ext uri="{FF2B5EF4-FFF2-40B4-BE49-F238E27FC236}">
                <a16:creationId xmlns:a16="http://schemas.microsoft.com/office/drawing/2014/main" id="{597D39F4-0702-454A-AB81-12B5680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BF2B86D-ED24-4860-BA1C-650737BEDDEA}"/>
              </a:ext>
            </a:extLst>
          </p:cNvPr>
          <p:cNvSpPr/>
          <p:nvPr/>
        </p:nvSpPr>
        <p:spPr>
          <a:xfrm>
            <a:off x="675862" y="975392"/>
            <a:ext cx="10866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Implementa la nueva Plataforma MFT (MOVEit), que permita crecer de manera ordenada y con trazabilidad del requerimiento a nivel de carpetas, usuario y Accesos, identificando la necesidad y el origen que genero la creación del requerimiento.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B1434E-7123-4323-AC30-5D13DD7B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80" y="2670916"/>
            <a:ext cx="7779391" cy="37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7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AS IS MOVEit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09A329-F412-48FC-A5CB-2B69F319DB5D}"/>
              </a:ext>
            </a:extLst>
          </p:cNvPr>
          <p:cNvSpPr txBox="1"/>
          <p:nvPr/>
        </p:nvSpPr>
        <p:spPr>
          <a:xfrm>
            <a:off x="721453" y="1024177"/>
            <a:ext cx="109206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s-MX" dirty="0"/>
              <a:t>Actualmente se utiliza el modulo Transfer, para compartir archivos entre usuarios internos y externos a la organización</a:t>
            </a:r>
          </a:p>
          <a:p>
            <a:pPr marL="457200" indent="-457200">
              <a:buAutoNum type="arabicParenR"/>
            </a:pPr>
            <a:endParaRPr lang="es-PE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D4EFED-6C36-4B87-A993-12A12526011F}"/>
              </a:ext>
            </a:extLst>
          </p:cNvPr>
          <p:cNvSpPr txBox="1"/>
          <p:nvPr/>
        </p:nvSpPr>
        <p:spPr>
          <a:xfrm>
            <a:off x="721453" y="5726206"/>
            <a:ext cx="10763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2) Actualmente el banco utiliza file Server y servicios FTP o SFTP para transferir archivos de los cuales 7 servidores son de producción., 2 de Calidad, y 2 de desarrollo.</a:t>
            </a:r>
            <a:endParaRPr lang="es-PE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43092A-0FC5-4D81-A4F2-A1D55ACD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7" y="1844488"/>
            <a:ext cx="7553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AS IS MOVEit</a:t>
            </a: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3FEE53-B6A5-4562-BDE8-F9319D4D6F87}"/>
              </a:ext>
            </a:extLst>
          </p:cNvPr>
          <p:cNvSpPr txBox="1"/>
          <p:nvPr/>
        </p:nvSpPr>
        <p:spPr>
          <a:xfrm>
            <a:off x="729842" y="897171"/>
            <a:ext cx="10912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 Actualmente el TISO, crea las carpetas y los usuario locales en la herramienta MOVEit (transfer),y acceso a los FTP con ticket’s del Jira.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38D956-EE45-43A5-854E-4F7B97DB4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26" y="1764615"/>
            <a:ext cx="5926426" cy="356042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CD92AAC-E24B-47C6-85F9-69759AE878C7}"/>
              </a:ext>
            </a:extLst>
          </p:cNvPr>
          <p:cNvSpPr txBox="1"/>
          <p:nvPr/>
        </p:nvSpPr>
        <p:spPr>
          <a:xfrm>
            <a:off x="729841" y="5453815"/>
            <a:ext cx="10912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 Para el File Server el equipo de servidores y storage crea las carpetas con un ticket del Jira.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22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Diseño Físico AS IS MOVEit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BDB0B7-6370-47F8-9B06-70B6F29D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890543"/>
            <a:ext cx="11171455" cy="56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Referencia </a:t>
            </a:r>
            <a:r>
              <a:rPr lang="es-PE" dirty="0"/>
              <a:t>AS IS MOVEit</a:t>
            </a:r>
            <a:endParaRPr lang="es-ES" dirty="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17" name="AutoShape 23">
            <a:hlinkClick r:id="rId4" action="ppaction://hlinksldjump"/>
            <a:extLst>
              <a:ext uri="{FF2B5EF4-FFF2-40B4-BE49-F238E27FC236}">
                <a16:creationId xmlns:a16="http://schemas.microsoft.com/office/drawing/2014/main" id="{8F69DBBF-15C3-496C-BF22-F7DF5A91710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8426" y="1848012"/>
            <a:ext cx="1432650" cy="4184824"/>
          </a:xfrm>
          <a:prstGeom prst="roundRect">
            <a:avLst>
              <a:gd name="adj" fmla="val 8615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  <a:effectLst>
            <a:softEdge rad="12700"/>
          </a:effectLst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defTabSz="777267"/>
            <a:endParaRPr lang="en-US" sz="1050" b="1" kern="0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 defTabSz="777267"/>
            <a:r>
              <a:rPr lang="en-US" sz="1050" b="1" kern="0" dirty="0">
                <a:solidFill>
                  <a:schemeClr val="bg1"/>
                </a:solidFill>
                <a:latin typeface="Arial"/>
                <a:cs typeface="Arial" pitchFamily="34" charset="0"/>
              </a:rPr>
              <a:t>Seguridad</a:t>
            </a:r>
            <a:endParaRPr lang="en-US" sz="1050" kern="0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18" name="AutoShape 23">
            <a:hlinkClick r:id="rId2" action="ppaction://hlinksldjump"/>
            <a:extLst>
              <a:ext uri="{FF2B5EF4-FFF2-40B4-BE49-F238E27FC236}">
                <a16:creationId xmlns:a16="http://schemas.microsoft.com/office/drawing/2014/main" id="{5C56D9FA-18F1-4200-8890-A4A55D4562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46794" y="5200857"/>
            <a:ext cx="7393197" cy="838087"/>
          </a:xfrm>
          <a:prstGeom prst="roundRect">
            <a:avLst>
              <a:gd name="adj" fmla="val 8615"/>
            </a:avLst>
          </a:prstGeom>
          <a:solidFill>
            <a:srgbClr val="01963E"/>
          </a:solidFill>
          <a:ln w="9525">
            <a:noFill/>
            <a:round/>
            <a:headEnd/>
            <a:tailEnd/>
          </a:ln>
          <a:effectLst>
            <a:softEdge rad="12700"/>
          </a:effectLst>
          <a:extLst/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n-US" sz="1050" b="1" kern="0" dirty="0">
                <a:solidFill>
                  <a:schemeClr val="bg1"/>
                </a:solidFill>
                <a:latin typeface="Arial"/>
                <a:cs typeface="Arial" pitchFamily="34" charset="0"/>
              </a:rPr>
              <a:t>Infraestructura</a:t>
            </a:r>
          </a:p>
        </p:txBody>
      </p:sp>
      <p:sp>
        <p:nvSpPr>
          <p:cNvPr id="19" name="Rectángulo: esquinas redondeadas 18">
            <a:hlinkClick r:id="" action="ppaction://noaction"/>
            <a:extLst>
              <a:ext uri="{FF2B5EF4-FFF2-40B4-BE49-F238E27FC236}">
                <a16:creationId xmlns:a16="http://schemas.microsoft.com/office/drawing/2014/main" id="{0C66D282-2F1E-4042-9814-8B692DD2C001}"/>
              </a:ext>
            </a:extLst>
          </p:cNvPr>
          <p:cNvSpPr/>
          <p:nvPr/>
        </p:nvSpPr>
        <p:spPr>
          <a:xfrm>
            <a:off x="2237330" y="4330823"/>
            <a:ext cx="7402439" cy="765492"/>
          </a:xfrm>
          <a:prstGeom prst="roundRect">
            <a:avLst/>
          </a:prstGeom>
          <a:solidFill>
            <a:srgbClr val="EC9954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037B4C8A-1C5E-4A58-9028-F938556E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907" y="4610529"/>
            <a:ext cx="1209506" cy="388896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Aplicaciones Core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6BD55CDB-8ED8-47E5-B529-D1415A2E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64" y="4578441"/>
            <a:ext cx="1209506" cy="432990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Aplicaciones Satélites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8E500F2-929E-4ED9-9881-FDC9A60C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27" y="4602888"/>
            <a:ext cx="1209506" cy="41151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Sistemas Colaborativos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D10A819-6AC8-4109-9D66-419C10F6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274" y="4596631"/>
            <a:ext cx="1209506" cy="411516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Sistemas de Apoyo</a:t>
            </a:r>
          </a:p>
        </p:txBody>
      </p:sp>
      <p:sp>
        <p:nvSpPr>
          <p:cNvPr id="24" name="Rectángulo: esquinas redondeadas 23">
            <a:hlinkClick r:id="rId5" action="ppaction://hlinksldjump"/>
            <a:extLst>
              <a:ext uri="{FF2B5EF4-FFF2-40B4-BE49-F238E27FC236}">
                <a16:creationId xmlns:a16="http://schemas.microsoft.com/office/drawing/2014/main" id="{3EAAF144-F2E1-42D8-8AE3-F2D01C4EC4A8}"/>
              </a:ext>
            </a:extLst>
          </p:cNvPr>
          <p:cNvSpPr/>
          <p:nvPr/>
        </p:nvSpPr>
        <p:spPr>
          <a:xfrm>
            <a:off x="2247639" y="3501377"/>
            <a:ext cx="7402441" cy="704825"/>
          </a:xfrm>
          <a:prstGeom prst="roundRect">
            <a:avLst/>
          </a:prstGeom>
          <a:solidFill>
            <a:srgbClr val="F38901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: esquinas redondeadas 24">
            <a:hlinkClick r:id="rId4" action="ppaction://hlinksldjump"/>
            <a:extLst>
              <a:ext uri="{FF2B5EF4-FFF2-40B4-BE49-F238E27FC236}">
                <a16:creationId xmlns:a16="http://schemas.microsoft.com/office/drawing/2014/main" id="{1D813491-4E88-4423-985C-12B242EE5E83}"/>
              </a:ext>
            </a:extLst>
          </p:cNvPr>
          <p:cNvSpPr/>
          <p:nvPr/>
        </p:nvSpPr>
        <p:spPr>
          <a:xfrm>
            <a:off x="2257106" y="2414229"/>
            <a:ext cx="7393197" cy="976798"/>
          </a:xfrm>
          <a:prstGeom prst="roundRect">
            <a:avLst/>
          </a:prstGeom>
          <a:solidFill>
            <a:srgbClr val="FED000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: esquinas redondeadas 25">
            <a:hlinkClick r:id="rId5" action="ppaction://hlinksldjump"/>
            <a:extLst>
              <a:ext uri="{FF2B5EF4-FFF2-40B4-BE49-F238E27FC236}">
                <a16:creationId xmlns:a16="http://schemas.microsoft.com/office/drawing/2014/main" id="{10E7723B-83CE-4EE1-8885-EC2E377B67D2}"/>
              </a:ext>
            </a:extLst>
          </p:cNvPr>
          <p:cNvSpPr/>
          <p:nvPr/>
        </p:nvSpPr>
        <p:spPr>
          <a:xfrm>
            <a:off x="2223395" y="1444515"/>
            <a:ext cx="7411741" cy="863588"/>
          </a:xfrm>
          <a:prstGeom prst="roundRect">
            <a:avLst/>
          </a:prstGeom>
          <a:solidFill>
            <a:srgbClr val="6DB344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F48ACD13-6545-41D8-BFD7-9B80C531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463" y="3739051"/>
            <a:ext cx="1209506" cy="379312"/>
          </a:xfrm>
          <a:prstGeom prst="roundRect">
            <a:avLst>
              <a:gd name="adj" fmla="val 13425"/>
            </a:avLst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Servicios de Integración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6CA1A5A-3145-4421-9AAA-C643AAFE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572" y="3739051"/>
            <a:ext cx="1209506" cy="382552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Mensajería y Eventos (MOM)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BD31E52-C56F-4F58-85F0-736E4261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496" y="3739051"/>
            <a:ext cx="1209506" cy="382553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Batch y Transferencia de Archivos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4A1A21BB-57DC-4459-B390-6AF592542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663" y="3088821"/>
            <a:ext cx="7036456" cy="20001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APIs y Microservicios de Negocio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57DC7029-E969-475E-BA0A-76C12B5B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254" y="2605041"/>
            <a:ext cx="1706342" cy="408568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Automatización de Procesos de Negocio (BPM)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694740C9-8A55-4B41-891C-0DD076D7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268" y="2596224"/>
            <a:ext cx="1769623" cy="400142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Automatización de Reglas de Negocio (BRE)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F3C078FF-9C2E-416A-94E4-D38E530B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558" y="2611171"/>
            <a:ext cx="1738518" cy="383019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Digitalización y Gestión de Contenido (ECM)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B7CB1AD7-2BCF-4F34-85A1-B735A63E0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56" y="2610309"/>
            <a:ext cx="1633685" cy="3838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Automatización de Tareas</a:t>
            </a: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595119BD-A1C5-4115-85B8-3E4DEF02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342" y="2026666"/>
            <a:ext cx="7036456" cy="237487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0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APIs y Microservicios de Experiencia Omnicanal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F070DF07-C227-428D-85C6-66B541B2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663" y="1653011"/>
            <a:ext cx="1458393" cy="32970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Canales Clientes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4478D573-8EEE-413E-928E-3F6D0F07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216" y="1655576"/>
            <a:ext cx="1416143" cy="312307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Canales Colaboradores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4B02721-0937-4A6B-B2D7-90A0C8C42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77" y="1645359"/>
            <a:ext cx="3331394" cy="312307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Ecosistemas de Integración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2D7F805B-A0C7-449D-A702-F91EC5946260}"/>
              </a:ext>
            </a:extLst>
          </p:cNvPr>
          <p:cNvGrpSpPr/>
          <p:nvPr/>
        </p:nvGrpSpPr>
        <p:grpSpPr>
          <a:xfrm>
            <a:off x="2084503" y="825983"/>
            <a:ext cx="7841351" cy="623587"/>
            <a:chOff x="1415913" y="814314"/>
            <a:chExt cx="7841351" cy="739971"/>
          </a:xfrm>
        </p:grpSpPr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97528F96-F565-47D1-9727-23CF010FF055}"/>
                </a:ext>
              </a:extLst>
            </p:cNvPr>
            <p:cNvSpPr txBox="1"/>
            <p:nvPr/>
          </p:nvSpPr>
          <p:spPr>
            <a:xfrm>
              <a:off x="1415913" y="1171725"/>
              <a:ext cx="954050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Wearables</a:t>
              </a:r>
            </a:p>
          </p:txBody>
        </p:sp>
        <p:sp>
          <p:nvSpPr>
            <p:cNvPr id="41" name="TextBox 14">
              <a:extLst>
                <a:ext uri="{FF2B5EF4-FFF2-40B4-BE49-F238E27FC236}">
                  <a16:creationId xmlns:a16="http://schemas.microsoft.com/office/drawing/2014/main" id="{4461C779-5CEB-4A74-92D2-7DACDF5FB88B}"/>
                </a:ext>
              </a:extLst>
            </p:cNvPr>
            <p:cNvSpPr txBox="1"/>
            <p:nvPr/>
          </p:nvSpPr>
          <p:spPr>
            <a:xfrm>
              <a:off x="2753745" y="1172847"/>
              <a:ext cx="954050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Mobile</a:t>
              </a:r>
            </a:p>
          </p:txBody>
        </p:sp>
        <p:sp>
          <p:nvSpPr>
            <p:cNvPr id="42" name="TextBox 15">
              <a:extLst>
                <a:ext uri="{FF2B5EF4-FFF2-40B4-BE49-F238E27FC236}">
                  <a16:creationId xmlns:a16="http://schemas.microsoft.com/office/drawing/2014/main" id="{65B4FE16-0D53-45CE-91A9-DF82158D5739}"/>
                </a:ext>
              </a:extLst>
            </p:cNvPr>
            <p:cNvSpPr txBox="1"/>
            <p:nvPr/>
          </p:nvSpPr>
          <p:spPr>
            <a:xfrm>
              <a:off x="1894233" y="1171725"/>
              <a:ext cx="954050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Web</a:t>
              </a:r>
            </a:p>
          </p:txBody>
        </p:sp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05FD636A-EDCA-497E-A7DB-12FBDE2B89B3}"/>
                </a:ext>
              </a:extLst>
            </p:cNvPr>
            <p:cNvSpPr txBox="1"/>
            <p:nvPr/>
          </p:nvSpPr>
          <p:spPr>
            <a:xfrm>
              <a:off x="2335459" y="1171725"/>
              <a:ext cx="890477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Kiosko</a:t>
              </a:r>
            </a:p>
          </p:txBody>
        </p:sp>
        <p:sp>
          <p:nvSpPr>
            <p:cNvPr id="44" name="TextBox 23">
              <a:extLst>
                <a:ext uri="{FF2B5EF4-FFF2-40B4-BE49-F238E27FC236}">
                  <a16:creationId xmlns:a16="http://schemas.microsoft.com/office/drawing/2014/main" id="{FA298059-8963-4D79-B2F0-E2CBD4622AC0}"/>
                </a:ext>
              </a:extLst>
            </p:cNvPr>
            <p:cNvSpPr txBox="1"/>
            <p:nvPr/>
          </p:nvSpPr>
          <p:spPr>
            <a:xfrm>
              <a:off x="5169155" y="1159991"/>
              <a:ext cx="765394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ATM</a:t>
              </a:r>
            </a:p>
          </p:txBody>
        </p:sp>
        <p:sp>
          <p:nvSpPr>
            <p:cNvPr id="45" name="TextBox 56">
              <a:extLst>
                <a:ext uri="{FF2B5EF4-FFF2-40B4-BE49-F238E27FC236}">
                  <a16:creationId xmlns:a16="http://schemas.microsoft.com/office/drawing/2014/main" id="{F863EE88-B45C-4E18-8E09-10C8F6BDBD36}"/>
                </a:ext>
              </a:extLst>
            </p:cNvPr>
            <p:cNvSpPr txBox="1"/>
            <p:nvPr/>
          </p:nvSpPr>
          <p:spPr>
            <a:xfrm>
              <a:off x="3938868" y="1171432"/>
              <a:ext cx="954050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Ventanilla</a:t>
              </a:r>
            </a:p>
          </p:txBody>
        </p:sp>
        <p:sp>
          <p:nvSpPr>
            <p:cNvPr id="46" name="TextBox 57">
              <a:extLst>
                <a:ext uri="{FF2B5EF4-FFF2-40B4-BE49-F238E27FC236}">
                  <a16:creationId xmlns:a16="http://schemas.microsoft.com/office/drawing/2014/main" id="{2E2EE07D-072A-46FF-BB46-7E80A6D531B3}"/>
                </a:ext>
              </a:extLst>
            </p:cNvPr>
            <p:cNvSpPr txBox="1"/>
            <p:nvPr/>
          </p:nvSpPr>
          <p:spPr>
            <a:xfrm>
              <a:off x="3525045" y="1171432"/>
              <a:ext cx="827443" cy="38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Call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Center</a:t>
              </a:r>
            </a:p>
          </p:txBody>
        </p:sp>
        <p:sp>
          <p:nvSpPr>
            <p:cNvPr id="47" name="TextBox 58">
              <a:extLst>
                <a:ext uri="{FF2B5EF4-FFF2-40B4-BE49-F238E27FC236}">
                  <a16:creationId xmlns:a16="http://schemas.microsoft.com/office/drawing/2014/main" id="{BEBB246C-C5E3-48C7-A6CA-64D81611A6C2}"/>
                </a:ext>
              </a:extLst>
            </p:cNvPr>
            <p:cNvSpPr txBox="1"/>
            <p:nvPr/>
          </p:nvSpPr>
          <p:spPr>
            <a:xfrm>
              <a:off x="4630553" y="1171432"/>
              <a:ext cx="799467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Plataforma</a:t>
              </a:r>
            </a:p>
          </p:txBody>
        </p:sp>
        <p:sp>
          <p:nvSpPr>
            <p:cNvPr id="48" name="TextBox 61">
              <a:extLst>
                <a:ext uri="{FF2B5EF4-FFF2-40B4-BE49-F238E27FC236}">
                  <a16:creationId xmlns:a16="http://schemas.microsoft.com/office/drawing/2014/main" id="{154AC9D1-578B-416D-8BC6-6046AB035CFC}"/>
                </a:ext>
              </a:extLst>
            </p:cNvPr>
            <p:cNvSpPr txBox="1"/>
            <p:nvPr/>
          </p:nvSpPr>
          <p:spPr>
            <a:xfrm>
              <a:off x="8000433" y="1171725"/>
              <a:ext cx="954050" cy="37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Redes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Sociales</a:t>
              </a:r>
            </a:p>
          </p:txBody>
        </p:sp>
        <p:sp>
          <p:nvSpPr>
            <p:cNvPr id="49" name="TextBox 62">
              <a:extLst>
                <a:ext uri="{FF2B5EF4-FFF2-40B4-BE49-F238E27FC236}">
                  <a16:creationId xmlns:a16="http://schemas.microsoft.com/office/drawing/2014/main" id="{A6D7735A-7BAF-4F30-AA32-179BD3E9004B}"/>
                </a:ext>
              </a:extLst>
            </p:cNvPr>
            <p:cNvSpPr txBox="1"/>
            <p:nvPr/>
          </p:nvSpPr>
          <p:spPr>
            <a:xfrm>
              <a:off x="6550146" y="1171725"/>
              <a:ext cx="724417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Fintechs</a:t>
              </a:r>
            </a:p>
          </p:txBody>
        </p:sp>
        <p:pic>
          <p:nvPicPr>
            <p:cNvPr id="50" name="Imagem 7">
              <a:extLst>
                <a:ext uri="{FF2B5EF4-FFF2-40B4-BE49-F238E27FC236}">
                  <a16:creationId xmlns:a16="http://schemas.microsoft.com/office/drawing/2014/main" id="{9E5D88C8-4034-4F55-B86E-762E3DED3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9786" y="834571"/>
              <a:ext cx="324336" cy="266332"/>
            </a:xfrm>
            <a:prstGeom prst="rect">
              <a:avLst/>
            </a:prstGeom>
          </p:spPr>
        </p:pic>
        <p:pic>
          <p:nvPicPr>
            <p:cNvPr id="51" name="Picture 16" descr="Call center worker with headset">
              <a:extLst>
                <a:ext uri="{FF2B5EF4-FFF2-40B4-BE49-F238E27FC236}">
                  <a16:creationId xmlns:a16="http://schemas.microsoft.com/office/drawing/2014/main" id="{8EF6305F-7716-4FBE-9677-B65EDD6A3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968" y="878144"/>
              <a:ext cx="296118" cy="2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8" descr="Cell phone">
              <a:extLst>
                <a:ext uri="{FF2B5EF4-FFF2-40B4-BE49-F238E27FC236}">
                  <a16:creationId xmlns:a16="http://schemas.microsoft.com/office/drawing/2014/main" id="{190B67AE-80B3-427C-A047-D53CDF45F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69983" y="877657"/>
              <a:ext cx="297158" cy="223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4" descr="Laptop with wifi sign">
              <a:extLst>
                <a:ext uri="{FF2B5EF4-FFF2-40B4-BE49-F238E27FC236}">
                  <a16:creationId xmlns:a16="http://schemas.microsoft.com/office/drawing/2014/main" id="{891274A7-A9E5-4396-A9D8-F9B9320F9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24677" y="888196"/>
              <a:ext cx="283128" cy="212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On Time ">
              <a:extLst>
                <a:ext uri="{FF2B5EF4-FFF2-40B4-BE49-F238E27FC236}">
                  <a16:creationId xmlns:a16="http://schemas.microsoft.com/office/drawing/2014/main" id="{923CA405-FD46-411F-A2B1-40FA29A33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817" y="838204"/>
              <a:ext cx="349671" cy="26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Binary code loading symbol">
              <a:extLst>
                <a:ext uri="{FF2B5EF4-FFF2-40B4-BE49-F238E27FC236}">
                  <a16:creationId xmlns:a16="http://schemas.microsoft.com/office/drawing/2014/main" id="{5868830D-E0A1-4B42-9857-3FC2FFC12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004" y="833770"/>
              <a:ext cx="381471" cy="28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Social media campaign">
              <a:extLst>
                <a:ext uri="{FF2B5EF4-FFF2-40B4-BE49-F238E27FC236}">
                  <a16:creationId xmlns:a16="http://schemas.microsoft.com/office/drawing/2014/main" id="{1504666A-95CE-4B2C-B12A-EEC603CFF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311" y="862954"/>
              <a:ext cx="331086" cy="24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6" descr="Budget Management">
              <a:extLst>
                <a:ext uri="{FF2B5EF4-FFF2-40B4-BE49-F238E27FC236}">
                  <a16:creationId xmlns:a16="http://schemas.microsoft.com/office/drawing/2014/main" id="{F45C7B5D-A279-46A5-8258-E71C80066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651" y="867035"/>
              <a:ext cx="316951" cy="233575"/>
            </a:xfrm>
            <a:prstGeom prst="rect">
              <a:avLst/>
            </a:prstGeom>
            <a:noFill/>
            <a:ln>
              <a:solidFill>
                <a:srgbClr val="4A852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4" descr="Laptop with wifi sign">
              <a:extLst>
                <a:ext uri="{FF2B5EF4-FFF2-40B4-BE49-F238E27FC236}">
                  <a16:creationId xmlns:a16="http://schemas.microsoft.com/office/drawing/2014/main" id="{0A6AE75F-6B0C-4DC7-A857-68E1E5C43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62499" y="867006"/>
              <a:ext cx="310944" cy="233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8C79C0AF-5444-4767-A203-61E368324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38620" y="814314"/>
              <a:ext cx="401101" cy="371001"/>
            </a:xfrm>
            <a:prstGeom prst="rect">
              <a:avLst/>
            </a:prstGeom>
          </p:spPr>
        </p:pic>
        <p:sp>
          <p:nvSpPr>
            <p:cNvPr id="60" name="TextBox 62">
              <a:extLst>
                <a:ext uri="{FF2B5EF4-FFF2-40B4-BE49-F238E27FC236}">
                  <a16:creationId xmlns:a16="http://schemas.microsoft.com/office/drawing/2014/main" id="{61A94461-5B66-480D-8E25-F68491FF9C0B}"/>
                </a:ext>
              </a:extLst>
            </p:cNvPr>
            <p:cNvSpPr txBox="1"/>
            <p:nvPr/>
          </p:nvSpPr>
          <p:spPr>
            <a:xfrm>
              <a:off x="7090817" y="1171725"/>
              <a:ext cx="703878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Partners</a:t>
              </a:r>
            </a:p>
          </p:txBody>
        </p:sp>
        <p:pic>
          <p:nvPicPr>
            <p:cNvPr id="61" name="Picture 2" descr="mail icon">
              <a:extLst>
                <a:ext uri="{FF2B5EF4-FFF2-40B4-BE49-F238E27FC236}">
                  <a16:creationId xmlns:a16="http://schemas.microsoft.com/office/drawing/2014/main" id="{47D31E1B-882E-4D18-BBAE-D5625A597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-50000"/>
                      </a14:imgEffect>
                      <a14:imgEffect>
                        <a14:saturation sat="66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94307" y="843498"/>
              <a:ext cx="284400" cy="2844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9D6E4029-707B-4816-AC02-E13A074566A3}"/>
                </a:ext>
              </a:extLst>
            </p:cNvPr>
            <p:cNvSpPr txBox="1"/>
            <p:nvPr/>
          </p:nvSpPr>
          <p:spPr>
            <a:xfrm>
              <a:off x="8644392" y="1171725"/>
              <a:ext cx="612872" cy="37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L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19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1600">
                  <a:latin typeface="Arial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1600">
                  <a:latin typeface="Arial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1600">
                  <a:latin typeface="Arial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1600">
                  <a:latin typeface="Arial" charset="0"/>
                </a:defRPr>
              </a:lvl5pPr>
              <a:lvl6pPr>
                <a:defRPr sz="1600">
                  <a:latin typeface="Arial" charset="0"/>
                </a:defRPr>
              </a:lvl6pPr>
              <a:lvl7pPr>
                <a:defRPr sz="1600">
                  <a:latin typeface="Arial" charset="0"/>
                </a:defRPr>
              </a:lvl7pPr>
              <a:lvl8pPr>
                <a:defRPr sz="1600">
                  <a:latin typeface="Arial" charset="0"/>
                </a:defRPr>
              </a:lvl8pPr>
              <a:lvl9pPr>
                <a:defRPr sz="1600">
                  <a:latin typeface="Arial" charset="0"/>
                </a:defRPr>
              </a:lvl9pPr>
            </a:lstStyle>
            <a:p>
              <a:r>
                <a:rPr lang="es-ES" dirty="0"/>
                <a:t>E-mail / SMS</a:t>
              </a:r>
              <a:endParaRPr lang="es-CL" dirty="0"/>
            </a:p>
          </p:txBody>
        </p:sp>
        <p:sp>
          <p:nvSpPr>
            <p:cNvPr id="63" name="AutoShape 6" descr="Resultado de imagen para cloud computing green icon">
              <a:extLst>
                <a:ext uri="{FF2B5EF4-FFF2-40B4-BE49-F238E27FC236}">
                  <a16:creationId xmlns:a16="http://schemas.microsoft.com/office/drawing/2014/main" id="{02E630AA-4634-46A6-9FF0-872D8203A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3983" y="1171725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 dirty="0"/>
            </a:p>
          </p:txBody>
        </p:sp>
        <p:sp>
          <p:nvSpPr>
            <p:cNvPr id="64" name="TextBox 62">
              <a:extLst>
                <a:ext uri="{FF2B5EF4-FFF2-40B4-BE49-F238E27FC236}">
                  <a16:creationId xmlns:a16="http://schemas.microsoft.com/office/drawing/2014/main" id="{A93DF028-94C2-4044-BD9B-192360F08DB9}"/>
                </a:ext>
              </a:extLst>
            </p:cNvPr>
            <p:cNvSpPr txBox="1"/>
            <p:nvPr/>
          </p:nvSpPr>
          <p:spPr>
            <a:xfrm>
              <a:off x="7580294" y="1171725"/>
              <a:ext cx="703878" cy="37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Nube Pública</a:t>
              </a:r>
            </a:p>
          </p:txBody>
        </p:sp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69AE9158-A302-48E3-BCB5-916CE4821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739037" y="814314"/>
              <a:ext cx="414595" cy="328833"/>
            </a:xfrm>
            <a:prstGeom prst="rect">
              <a:avLst/>
            </a:prstGeom>
          </p:spPr>
        </p:pic>
        <p:sp>
          <p:nvSpPr>
            <p:cNvPr id="66" name="TextBox 16">
              <a:extLst>
                <a:ext uri="{FF2B5EF4-FFF2-40B4-BE49-F238E27FC236}">
                  <a16:creationId xmlns:a16="http://schemas.microsoft.com/office/drawing/2014/main" id="{F8B700B9-7E6C-4F8D-AC48-6EB624B929D7}"/>
                </a:ext>
              </a:extLst>
            </p:cNvPr>
            <p:cNvSpPr txBox="1"/>
            <p:nvPr/>
          </p:nvSpPr>
          <p:spPr>
            <a:xfrm>
              <a:off x="5927202" y="1152415"/>
              <a:ext cx="890477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Agentes</a:t>
              </a:r>
            </a:p>
          </p:txBody>
        </p:sp>
        <p:pic>
          <p:nvPicPr>
            <p:cNvPr id="67" name="Imagem 7">
              <a:extLst>
                <a:ext uri="{FF2B5EF4-FFF2-40B4-BE49-F238E27FC236}">
                  <a16:creationId xmlns:a16="http://schemas.microsoft.com/office/drawing/2014/main" id="{9B6CE957-B5B3-41EC-A36C-6D0429E4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1529" y="815261"/>
              <a:ext cx="324336" cy="266332"/>
            </a:xfrm>
            <a:prstGeom prst="rect">
              <a:avLst/>
            </a:prstGeom>
          </p:spPr>
        </p:pic>
        <p:sp>
          <p:nvSpPr>
            <p:cNvPr id="68" name="TextBox 23">
              <a:extLst>
                <a:ext uri="{FF2B5EF4-FFF2-40B4-BE49-F238E27FC236}">
                  <a16:creationId xmlns:a16="http://schemas.microsoft.com/office/drawing/2014/main" id="{7E363A5C-5720-4B70-888D-AF16D3176C3F}"/>
                </a:ext>
              </a:extLst>
            </p:cNvPr>
            <p:cNvSpPr txBox="1"/>
            <p:nvPr/>
          </p:nvSpPr>
          <p:spPr>
            <a:xfrm>
              <a:off x="5715078" y="1160506"/>
              <a:ext cx="449302" cy="23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POS</a:t>
              </a:r>
            </a:p>
          </p:txBody>
        </p:sp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8A42FD8F-73AE-4DDB-A3ED-925C137A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9575" y="835649"/>
              <a:ext cx="340468" cy="340468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B8BBB0C8-ACFC-4E0E-B259-96425B3B9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192" y="862311"/>
              <a:ext cx="257830" cy="257830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0B469FEA-D2D2-4FCE-A829-0878A939E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438" y="856761"/>
              <a:ext cx="331899" cy="331899"/>
            </a:xfrm>
            <a:prstGeom prst="rect">
              <a:avLst/>
            </a:prstGeom>
          </p:spPr>
        </p:pic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03F3CD54-00BF-456D-8FF4-9A3E891D06C7}"/>
                </a:ext>
              </a:extLst>
            </p:cNvPr>
            <p:cNvSpPr txBox="1"/>
            <p:nvPr/>
          </p:nvSpPr>
          <p:spPr>
            <a:xfrm>
              <a:off x="3127139" y="1169854"/>
              <a:ext cx="954050" cy="2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19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elvetica"/>
                  <a:cs typeface="Helvetica"/>
                </a:rPr>
                <a:t>IVR</a:t>
              </a:r>
            </a:p>
          </p:txBody>
        </p:sp>
      </p:grpSp>
      <p:sp>
        <p:nvSpPr>
          <p:cNvPr id="73" name="Rectángulo 72">
            <a:hlinkClick r:id="rId5" action="ppaction://hlinksldjump"/>
            <a:extLst>
              <a:ext uri="{FF2B5EF4-FFF2-40B4-BE49-F238E27FC236}">
                <a16:creationId xmlns:a16="http://schemas.microsoft.com/office/drawing/2014/main" id="{82AECECA-5416-4F24-92F3-7A181E188845}"/>
              </a:ext>
            </a:extLst>
          </p:cNvPr>
          <p:cNvSpPr/>
          <p:nvPr/>
        </p:nvSpPr>
        <p:spPr>
          <a:xfrm>
            <a:off x="2131077" y="759706"/>
            <a:ext cx="7794778" cy="683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4" name="Rectangle 17">
            <a:extLst>
              <a:ext uri="{FF2B5EF4-FFF2-40B4-BE49-F238E27FC236}">
                <a16:creationId xmlns:a16="http://schemas.microsoft.com/office/drawing/2014/main" id="{E8065018-2BFC-420E-868E-6675F906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2936947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Perimetral</a:t>
            </a: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008781A-4332-40CE-99E4-4E7AD291D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3583377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de Red</a:t>
            </a:r>
          </a:p>
        </p:txBody>
      </p:sp>
      <p:sp>
        <p:nvSpPr>
          <p:cNvPr id="76" name="Rectangle 17">
            <a:extLst>
              <a:ext uri="{FF2B5EF4-FFF2-40B4-BE49-F238E27FC236}">
                <a16:creationId xmlns:a16="http://schemas.microsoft.com/office/drawing/2014/main" id="{182A1E3E-DAB5-40FC-A215-D36F244E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4238612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de Host</a:t>
            </a:r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457581BF-6B9C-4961-8534-BF488A19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4869853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de Aplicaciones</a:t>
            </a:r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A852A434-00A3-4626-9B34-D1659ADF7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5454978"/>
            <a:ext cx="1228106" cy="35743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Seguridad de Datos</a:t>
            </a:r>
          </a:p>
        </p:txBody>
      </p:sp>
      <p:sp>
        <p:nvSpPr>
          <p:cNvPr id="79" name="Rectangle 17">
            <a:extLst>
              <a:ext uri="{FF2B5EF4-FFF2-40B4-BE49-F238E27FC236}">
                <a16:creationId xmlns:a16="http://schemas.microsoft.com/office/drawing/2014/main" id="{AAE2B6A2-680B-4ED9-B355-CD941AF0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9" y="2309028"/>
            <a:ext cx="1228106" cy="44598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Gestión de Accesos e Identidades</a:t>
            </a:r>
          </a:p>
        </p:txBody>
      </p:sp>
      <p:sp>
        <p:nvSpPr>
          <p:cNvPr id="80" name="Rectángulo: esquinas redondeadas 79">
            <a:hlinkClick r:id="" action="ppaction://noaction"/>
            <a:extLst>
              <a:ext uri="{FF2B5EF4-FFF2-40B4-BE49-F238E27FC236}">
                <a16:creationId xmlns:a16="http://schemas.microsoft.com/office/drawing/2014/main" id="{949455A1-5A02-4580-BC0F-FD71B1912712}"/>
              </a:ext>
            </a:extLst>
          </p:cNvPr>
          <p:cNvSpPr/>
          <p:nvPr/>
        </p:nvSpPr>
        <p:spPr>
          <a:xfrm>
            <a:off x="698426" y="6096151"/>
            <a:ext cx="10503397" cy="637772"/>
          </a:xfrm>
          <a:prstGeom prst="roundRect">
            <a:avLst/>
          </a:prstGeom>
          <a:solidFill>
            <a:srgbClr val="C4BD97"/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>
                <a:latin typeface="Arial" panose="020B0604020202020204" pitchFamily="34" charset="0"/>
                <a:cs typeface="Arial" panose="020B0604020202020204" pitchFamily="34" charset="0"/>
              </a:rPr>
              <a:t>Monitoreo</a:t>
            </a: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DD0D15B-F669-44B3-BCE0-7FF4E502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48" y="6332592"/>
            <a:ext cx="2068392" cy="306888"/>
          </a:xfrm>
          <a:prstGeom prst="roundRect">
            <a:avLst>
              <a:gd name="adj" fmla="val 13425"/>
            </a:avLst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Monitoreo de Auditoría y Seguridad</a:t>
            </a:r>
          </a:p>
        </p:txBody>
      </p:sp>
      <p:sp>
        <p:nvSpPr>
          <p:cNvPr id="82" name="Rectangle 17">
            <a:extLst>
              <a:ext uri="{FF2B5EF4-FFF2-40B4-BE49-F238E27FC236}">
                <a16:creationId xmlns:a16="http://schemas.microsoft.com/office/drawing/2014/main" id="{6994DEA5-2DB9-4847-9274-535DEECC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524" y="6297583"/>
            <a:ext cx="1746693" cy="332388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Monitoreo de Rendimiento y Disponibilidad</a:t>
            </a:r>
          </a:p>
        </p:txBody>
      </p:sp>
      <p:sp>
        <p:nvSpPr>
          <p:cNvPr id="83" name="Rectangle 17">
            <a:extLst>
              <a:ext uri="{FF2B5EF4-FFF2-40B4-BE49-F238E27FC236}">
                <a16:creationId xmlns:a16="http://schemas.microsoft.com/office/drawing/2014/main" id="{C65513B0-DAAF-45F1-B2C4-550911DF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159" y="6332592"/>
            <a:ext cx="1690696" cy="310738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Gestión de Incidentes y Problemas</a:t>
            </a: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65066933-0CDB-4748-AC50-9100F2760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45" y="6332592"/>
            <a:ext cx="1523408" cy="310739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Telemetría</a:t>
            </a:r>
          </a:p>
        </p:txBody>
      </p:sp>
      <p:sp>
        <p:nvSpPr>
          <p:cNvPr id="85" name="AutoShape 23">
            <a:hlinkClick r:id="" action="ppaction://noaction"/>
            <a:extLst>
              <a:ext uri="{FF2B5EF4-FFF2-40B4-BE49-F238E27FC236}">
                <a16:creationId xmlns:a16="http://schemas.microsoft.com/office/drawing/2014/main" id="{CA120F4E-C580-4CBB-BEE6-BC6E053046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867957" y="1848938"/>
            <a:ext cx="1432651" cy="4138769"/>
          </a:xfrm>
          <a:prstGeom prst="roundRect">
            <a:avLst>
              <a:gd name="adj" fmla="val 8615"/>
            </a:avLst>
          </a:prstGeom>
          <a:solidFill>
            <a:srgbClr val="31859C"/>
          </a:solidFill>
          <a:ln w="9525">
            <a:noFill/>
            <a:round/>
            <a:headEnd/>
            <a:tailEnd/>
          </a:ln>
          <a:effectLst>
            <a:softEdge rad="12700"/>
          </a:effectLst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defTabSz="777267"/>
            <a:endParaRPr lang="es-PE" sz="1050" b="1" kern="0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 defTabSz="777267"/>
            <a:r>
              <a:rPr lang="es-PE" sz="1050" b="1" kern="0" dirty="0">
                <a:solidFill>
                  <a:schemeClr val="bg1"/>
                </a:solidFill>
                <a:latin typeface="Arial"/>
                <a:cs typeface="Arial" pitchFamily="34" charset="0"/>
              </a:rPr>
              <a:t>Datos y Analítica Empresarial</a:t>
            </a:r>
            <a:endParaRPr lang="es-PE" sz="1050" kern="0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86" name="Rectangle 17">
            <a:extLst>
              <a:ext uri="{FF2B5EF4-FFF2-40B4-BE49-F238E27FC236}">
                <a16:creationId xmlns:a16="http://schemas.microsoft.com/office/drawing/2014/main" id="{E2A3AE42-7779-40BC-A976-D02DBB80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96" y="3407427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Tiempo Real</a:t>
            </a:r>
          </a:p>
        </p:txBody>
      </p:sp>
      <p:sp>
        <p:nvSpPr>
          <p:cNvPr id="87" name="Rectangle 17">
            <a:extLst>
              <a:ext uri="{FF2B5EF4-FFF2-40B4-BE49-F238E27FC236}">
                <a16:creationId xmlns:a16="http://schemas.microsoft.com/office/drawing/2014/main" id="{3B939C95-755B-4598-A9F8-8B3BDEA1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96" y="3892842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Big Data</a:t>
            </a:r>
          </a:p>
        </p:txBody>
      </p:sp>
      <p:sp>
        <p:nvSpPr>
          <p:cNvPr id="88" name="Rectangle 17">
            <a:extLst>
              <a:ext uri="{FF2B5EF4-FFF2-40B4-BE49-F238E27FC236}">
                <a16:creationId xmlns:a16="http://schemas.microsoft.com/office/drawing/2014/main" id="{FAFCD518-D0AD-4F4F-8774-B2F987C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962" y="4423693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Datos Estructurados</a:t>
            </a: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id="{6CD2B8B6-831C-4BE6-8CF5-905D542F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962" y="4972505"/>
            <a:ext cx="1228106" cy="369463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Ingestión de Datos</a:t>
            </a:r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87F0B87E-3B57-4F84-BF91-390D7642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962" y="5436959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Herramientas de Gestión de Datos</a:t>
            </a:r>
          </a:p>
        </p:txBody>
      </p:sp>
      <p:sp>
        <p:nvSpPr>
          <p:cNvPr id="91" name="Rectangle 17">
            <a:extLst>
              <a:ext uri="{FF2B5EF4-FFF2-40B4-BE49-F238E27FC236}">
                <a16:creationId xmlns:a16="http://schemas.microsoft.com/office/drawing/2014/main" id="{0410A7B0-6A51-4803-8E72-9CC0A9567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96" y="2389910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Analítica Predictiva y Avanzada</a:t>
            </a:r>
          </a:p>
        </p:txBody>
      </p:sp>
      <p:sp>
        <p:nvSpPr>
          <p:cNvPr id="92" name="Rectangle 17">
            <a:extLst>
              <a:ext uri="{FF2B5EF4-FFF2-40B4-BE49-F238E27FC236}">
                <a16:creationId xmlns:a16="http://schemas.microsoft.com/office/drawing/2014/main" id="{1D8B1842-B356-4B7F-B941-76A52948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96" y="2886675"/>
            <a:ext cx="1228106" cy="380951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Entrega y Acceso de Datos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29ED4BD8-3980-4039-A825-9305F5795E92}"/>
              </a:ext>
            </a:extLst>
          </p:cNvPr>
          <p:cNvSpPr/>
          <p:nvPr/>
        </p:nvSpPr>
        <p:spPr>
          <a:xfrm>
            <a:off x="2127530" y="5167286"/>
            <a:ext cx="7633887" cy="87920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4" name="Rectangle 17">
            <a:extLst>
              <a:ext uri="{FF2B5EF4-FFF2-40B4-BE49-F238E27FC236}">
                <a16:creationId xmlns:a16="http://schemas.microsoft.com/office/drawing/2014/main" id="{62B65B27-55E1-441D-B8C7-C75F1AFD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35" y="5454967"/>
            <a:ext cx="1238756" cy="52778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Software de Administración de Infraestructura</a:t>
            </a:r>
          </a:p>
        </p:txBody>
      </p:sp>
      <p:sp>
        <p:nvSpPr>
          <p:cNvPr id="95" name="Rectangle 17">
            <a:extLst>
              <a:ext uri="{FF2B5EF4-FFF2-40B4-BE49-F238E27FC236}">
                <a16:creationId xmlns:a16="http://schemas.microsoft.com/office/drawing/2014/main" id="{57ED081E-691D-4A99-9936-1EC085C9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853" y="5450145"/>
            <a:ext cx="1048663" cy="527785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Software Base</a:t>
            </a:r>
          </a:p>
        </p:txBody>
      </p:sp>
      <p:sp>
        <p:nvSpPr>
          <p:cNvPr id="96" name="Rectangle 17">
            <a:extLst>
              <a:ext uri="{FF2B5EF4-FFF2-40B4-BE49-F238E27FC236}">
                <a16:creationId xmlns:a16="http://schemas.microsoft.com/office/drawing/2014/main" id="{A4A9E133-A0B5-4B06-A353-10ABA5CB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726" y="5455628"/>
            <a:ext cx="1238756" cy="527785"/>
          </a:xfrm>
          <a:prstGeom prst="roundRect">
            <a:avLst/>
          </a:prstGeom>
          <a:solidFill>
            <a:srgbClr val="FF0000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Infraestructura </a:t>
            </a:r>
          </a:p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On-premise</a:t>
            </a: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DB9E50BC-EBAA-4398-92F4-B05ABEDF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029" y="5446612"/>
            <a:ext cx="931881" cy="52778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s-PE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Infraestructura Nube</a:t>
            </a: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344A37D3-E1FE-4CB2-AD10-D35797DA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887" y="5447082"/>
            <a:ext cx="1238756" cy="527785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/>
            <a:r>
              <a:rPr lang="es-PE" sz="12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Recuperación Tecnológica</a:t>
            </a:r>
          </a:p>
        </p:txBody>
      </p:sp>
      <p:sp>
        <p:nvSpPr>
          <p:cNvPr id="99" name="Rectangle 17">
            <a:extLst>
              <a:ext uri="{FF2B5EF4-FFF2-40B4-BE49-F238E27FC236}">
                <a16:creationId xmlns:a16="http://schemas.microsoft.com/office/drawing/2014/main" id="{0C102912-EE42-442D-8DE1-FCEEF0F3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49" y="5446612"/>
            <a:ext cx="1139350" cy="519497"/>
          </a:xfrm>
          <a:prstGeom prst="roundRect">
            <a:avLst/>
          </a:prstGeom>
          <a:solidFill>
            <a:srgbClr val="FFFFFF"/>
          </a:soli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30600" tIns="108000" rIns="0" bIns="38861" numCol="1" anchor="ctr" anchorCtr="0" compatLnSpc="1">
            <a:prstTxWarp prst="textNoShape">
              <a:avLst/>
            </a:prstTxWarp>
          </a:bodyPr>
          <a:lstStyle/>
          <a:p>
            <a:pPr algn="ctr" defTabSz="777267">
              <a:defRPr/>
            </a:pPr>
            <a:r>
              <a:rPr lang="en-US" sz="1400" b="1" kern="0" baseline="30000" dirty="0">
                <a:solidFill>
                  <a:srgbClr val="000000"/>
                </a:solidFill>
                <a:latin typeface="Arial"/>
                <a:cs typeface="Arial" pitchFamily="34" charset="0"/>
              </a:rPr>
              <a:t>Redes y Comunicaciones</a:t>
            </a:r>
          </a:p>
        </p:txBody>
      </p:sp>
    </p:spTree>
    <p:extLst>
      <p:ext uri="{BB962C8B-B14F-4D97-AF65-F5344CB8AC3E}">
        <p14:creationId xmlns:p14="http://schemas.microsoft.com/office/powerpoint/2010/main" val="4561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TO BE Plataforma MFT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09A329-F412-48FC-A5CB-2B69F319DB5D}"/>
              </a:ext>
            </a:extLst>
          </p:cNvPr>
          <p:cNvSpPr txBox="1"/>
          <p:nvPr/>
        </p:nvSpPr>
        <p:spPr>
          <a:xfrm>
            <a:off x="721453" y="1024177"/>
            <a:ext cx="1092064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s-MX" dirty="0"/>
              <a:t>La plataforma MFT transfer tendrá 3 file server principales:</a:t>
            </a:r>
          </a:p>
          <a:p>
            <a:pPr marL="977337" lvl="1" indent="-457200">
              <a:buAutoNum type="arabicParenR"/>
            </a:pPr>
            <a:r>
              <a:rPr lang="es-MX" dirty="0"/>
              <a:t>USERS:  transferencia de archivos entre usuarios de negocio interno o hacia usuarios externos a la organización</a:t>
            </a:r>
          </a:p>
          <a:p>
            <a:pPr marL="977337" lvl="1" indent="-457200">
              <a:buAutoNum type="arabicParenR"/>
            </a:pPr>
            <a:r>
              <a:rPr lang="es-MX" dirty="0"/>
              <a:t>USERBATCH: transferencia de archivos de un proceso bachero o servidor hacia algún usuario interno o externo a la organización.</a:t>
            </a:r>
          </a:p>
          <a:p>
            <a:pPr marL="977337" lvl="1" indent="-457200">
              <a:buAutoNum type="arabicParenR"/>
            </a:pPr>
            <a:r>
              <a:rPr lang="es-MX" dirty="0"/>
              <a:t>PROCBATCH: transferencia de archivos entre procesos bacheros o servidores</a:t>
            </a:r>
          </a:p>
          <a:p>
            <a:pPr marL="457200" indent="-457200">
              <a:buAutoNum type="arabicParenR"/>
            </a:pPr>
            <a:endParaRPr lang="es-PE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283ED2-8715-4020-A6F5-2D97EA29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092" y="3483150"/>
            <a:ext cx="6108176" cy="29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6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TO BE Plataforma MFT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09A329-F412-48FC-A5CB-2B69F319DB5D}"/>
              </a:ext>
            </a:extLst>
          </p:cNvPr>
          <p:cNvSpPr txBox="1"/>
          <p:nvPr/>
        </p:nvSpPr>
        <p:spPr>
          <a:xfrm>
            <a:off x="721453" y="1024177"/>
            <a:ext cx="10920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s-MX" dirty="0"/>
              <a:t>La plataforma MFT </a:t>
            </a:r>
            <a:r>
              <a:rPr lang="es-MX" b="1" dirty="0"/>
              <a:t>Automation</a:t>
            </a:r>
            <a:r>
              <a:rPr lang="es-MX" dirty="0"/>
              <a:t>:</a:t>
            </a:r>
          </a:p>
          <a:p>
            <a:pPr marL="977337" lvl="1" indent="-457200">
              <a:buAutoNum type="arabicParenR"/>
            </a:pPr>
            <a:r>
              <a:rPr lang="es-MX" dirty="0"/>
              <a:t>Podrá automatizar cualquier tarea de transferencia de archivos, ya sea directamente entre servidores, o entre los file server creados en le </a:t>
            </a:r>
            <a:r>
              <a:rPr lang="es-MX" b="1" dirty="0"/>
              <a:t>Transfer</a:t>
            </a:r>
            <a:r>
              <a:rPr lang="es-MX" dirty="0"/>
              <a:t>(USERS, USERBATCH, PROCBATCH)</a:t>
            </a:r>
          </a:p>
          <a:p>
            <a:pPr marL="457200" indent="-457200">
              <a:buAutoNum type="arabicParenR" startAt="2"/>
            </a:pPr>
            <a:endParaRPr lang="es-PE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D4EFED-6C36-4B87-A993-12A12526011F}"/>
              </a:ext>
            </a:extLst>
          </p:cNvPr>
          <p:cNvSpPr txBox="1"/>
          <p:nvPr/>
        </p:nvSpPr>
        <p:spPr>
          <a:xfrm>
            <a:off x="721453" y="2278331"/>
            <a:ext cx="10763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3) El acceso a los módulos </a:t>
            </a:r>
            <a:r>
              <a:rPr lang="es-MX" b="1" dirty="0"/>
              <a:t>Transfer</a:t>
            </a:r>
            <a:r>
              <a:rPr lang="es-MX" dirty="0"/>
              <a:t> y </a:t>
            </a:r>
            <a:r>
              <a:rPr lang="es-MX" b="1" dirty="0"/>
              <a:t>Automation</a:t>
            </a:r>
            <a:r>
              <a:rPr lang="es-MX" dirty="0"/>
              <a:t>, serán con usuarios del Active Directory</a:t>
            </a:r>
            <a:endParaRPr lang="es-PE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F670D0-A342-43F6-8AB9-C75EC5E9D608}"/>
              </a:ext>
            </a:extLst>
          </p:cNvPr>
          <p:cNvSpPr txBox="1"/>
          <p:nvPr/>
        </p:nvSpPr>
        <p:spPr>
          <a:xfrm>
            <a:off x="721453" y="2917300"/>
            <a:ext cx="113951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4) Las urls a la plataforma son las siguientes:</a:t>
            </a:r>
          </a:p>
          <a:p>
            <a:r>
              <a:rPr lang="es-MX" dirty="0"/>
              <a:t>	Producción </a:t>
            </a:r>
          </a:p>
          <a:p>
            <a:r>
              <a:rPr lang="es-MX" dirty="0"/>
              <a:t>		- </a:t>
            </a:r>
            <a:r>
              <a:rPr lang="es-MX" dirty="0">
                <a:hlinkClick r:id="rId4"/>
              </a:rPr>
              <a:t>https://filetransfer.mibanco.com.pe</a:t>
            </a:r>
            <a:endParaRPr lang="es-MX" dirty="0"/>
          </a:p>
          <a:p>
            <a:r>
              <a:rPr lang="es-MX" b="1" dirty="0"/>
              <a:t>		- </a:t>
            </a:r>
            <a:r>
              <a:rPr lang="es-MX" dirty="0">
                <a:hlinkClick r:id="rId5"/>
              </a:rPr>
              <a:t>https://automation.mibanco.com.pe</a:t>
            </a:r>
            <a:r>
              <a:rPr lang="es-MX" dirty="0"/>
              <a:t> </a:t>
            </a:r>
            <a:r>
              <a:rPr lang="es-MX" sz="1400" dirty="0"/>
              <a:t>(pendiente de crear el dominio y certificado)</a:t>
            </a:r>
          </a:p>
          <a:p>
            <a:r>
              <a:rPr lang="es-MX" dirty="0"/>
              <a:t>	Desarrollo </a:t>
            </a:r>
          </a:p>
          <a:p>
            <a:r>
              <a:rPr lang="es-MX" dirty="0"/>
              <a:t>		- </a:t>
            </a:r>
            <a:r>
              <a:rPr lang="es-MX" dirty="0">
                <a:hlinkClick r:id="rId6"/>
              </a:rPr>
              <a:t>https://filetransfernoproddesa.mibanco.com.pe</a:t>
            </a:r>
            <a:r>
              <a:rPr lang="es-MX" dirty="0"/>
              <a:t> </a:t>
            </a:r>
            <a:r>
              <a:rPr lang="es-MX" sz="1400" dirty="0"/>
              <a:t>(pendiente de crear el dominio y certificado)</a:t>
            </a:r>
          </a:p>
          <a:p>
            <a:r>
              <a:rPr lang="es-MX" b="1" dirty="0"/>
              <a:t>		- </a:t>
            </a:r>
            <a:r>
              <a:rPr lang="es-MX" dirty="0">
                <a:hlinkClick r:id="rId7"/>
              </a:rPr>
              <a:t>https://automationnoproddesa.mibanco.com.pe</a:t>
            </a:r>
            <a:r>
              <a:rPr lang="es-MX" dirty="0"/>
              <a:t> </a:t>
            </a:r>
            <a:r>
              <a:rPr lang="es-MX" sz="1400" dirty="0"/>
              <a:t>(pendiente de crear el dominio y certificado)</a:t>
            </a:r>
          </a:p>
          <a:p>
            <a:r>
              <a:rPr lang="es-MX" dirty="0"/>
              <a:t>	Calidad </a:t>
            </a:r>
          </a:p>
          <a:p>
            <a:r>
              <a:rPr lang="es-MX" dirty="0"/>
              <a:t>		- </a:t>
            </a:r>
            <a:r>
              <a:rPr lang="es-MX" dirty="0">
                <a:hlinkClick r:id="rId8"/>
              </a:rPr>
              <a:t>https://filetransfernoprodqa.mibanco.com.pe</a:t>
            </a:r>
            <a:r>
              <a:rPr lang="es-MX" dirty="0"/>
              <a:t> </a:t>
            </a:r>
            <a:r>
              <a:rPr lang="es-MX" sz="1400" dirty="0"/>
              <a:t>(pendiente de crear el dominio y certificado)</a:t>
            </a:r>
          </a:p>
          <a:p>
            <a:r>
              <a:rPr lang="es-MX" b="1" dirty="0"/>
              <a:t>		- </a:t>
            </a:r>
            <a:r>
              <a:rPr lang="es-MX" dirty="0">
                <a:hlinkClick r:id="rId9"/>
              </a:rPr>
              <a:t>https://automationnoprodqa.mibanco.com.pe</a:t>
            </a:r>
            <a:r>
              <a:rPr lang="es-MX" dirty="0"/>
              <a:t> </a:t>
            </a:r>
            <a:r>
              <a:rPr lang="es-MX" sz="1400" dirty="0"/>
              <a:t>(pendiente de crear el dominio y certificado)</a:t>
            </a:r>
          </a:p>
          <a:p>
            <a:endParaRPr lang="es-MX" dirty="0"/>
          </a:p>
          <a:p>
            <a:r>
              <a:rPr lang="es-MX" dirty="0"/>
              <a:t> </a:t>
            </a:r>
            <a:endParaRPr lang="es-PE" b="1" dirty="0"/>
          </a:p>
          <a:p>
            <a:r>
              <a:rPr lang="es-MX" dirty="0"/>
              <a:t> </a:t>
            </a:r>
            <a:endParaRPr lang="es-PE" b="1" dirty="0"/>
          </a:p>
          <a:p>
            <a:r>
              <a:rPr lang="es-MX" dirty="0"/>
              <a:t>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193710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rquitectura de Firma Digital GDH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rquitectura de Firma Digital GDH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F311CFD832CB49BA8F08CA44430910" ma:contentTypeVersion="14" ma:contentTypeDescription="Crear nuevo documento." ma:contentTypeScope="" ma:versionID="9d7c1dc61538d557c1d7b33f9d446e41">
  <xsd:schema xmlns:xsd="http://www.w3.org/2001/XMLSchema" xmlns:xs="http://www.w3.org/2001/XMLSchema" xmlns:p="http://schemas.microsoft.com/office/2006/metadata/properties" xmlns:ns1="http://schemas.microsoft.com/sharepoint/v3" xmlns:ns2="708f3f91-59b1-4044-afa0-fa52126cec2a" xmlns:ns3="3cd75bc0-135c-4572-a25f-524b6ae9f3cf" targetNamespace="http://schemas.microsoft.com/office/2006/metadata/properties" ma:root="true" ma:fieldsID="b3b9ffb12d24760c06c5463c53446732" ns1:_="" ns2:_="" ns3:_="">
    <xsd:import namespace="http://schemas.microsoft.com/sharepoint/v3"/>
    <xsd:import namespace="708f3f91-59b1-4044-afa0-fa52126cec2a"/>
    <xsd:import namespace="3cd75bc0-135c-4572-a25f-524b6ae9f3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8f3f91-59b1-4044-afa0-fa52126ce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75bc0-135c-4572-a25f-524b6ae9f3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F297A45-965E-4440-8FF4-B41F58D60265}"/>
</file>

<file path=customXml/itemProps2.xml><?xml version="1.0" encoding="utf-8"?>
<ds:datastoreItem xmlns:ds="http://schemas.openxmlformats.org/officeDocument/2006/customXml" ds:itemID="{8959249F-169C-4E62-8AB4-758FAF78B3D1}"/>
</file>

<file path=customXml/itemProps3.xml><?xml version="1.0" encoding="utf-8"?>
<ds:datastoreItem xmlns:ds="http://schemas.openxmlformats.org/officeDocument/2006/customXml" ds:itemID="{2BD23674-9DD8-4CE3-B898-1C4C39951AB0}"/>
</file>

<file path=docProps/app.xml><?xml version="1.0" encoding="utf-8"?>
<Properties xmlns="http://schemas.openxmlformats.org/officeDocument/2006/extended-properties" xmlns:vt="http://schemas.openxmlformats.org/officeDocument/2006/docPropsVTypes">
  <Template>Arquitectura de Tecnología</Template>
  <TotalTime>16938</TotalTime>
  <Words>795</Words>
  <Application>Microsoft Office PowerPoint</Application>
  <PresentationFormat>Panorámica</PresentationFormat>
  <Paragraphs>222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Flexo Medium</vt:lpstr>
      <vt:lpstr>Gotham Rounded Book</vt:lpstr>
      <vt:lpstr>Helvetica</vt:lpstr>
      <vt:lpstr>Tahoma</vt:lpstr>
      <vt:lpstr>Arquitectura de Firma Digital GDH v3</vt:lpstr>
      <vt:lpstr>1_Arquitectura de Firma Digital GDH v3</vt:lpstr>
      <vt:lpstr>Diapositiva de think-cell</vt:lpstr>
      <vt:lpstr>Presentación de PowerPoint</vt:lpstr>
      <vt:lpstr>Contenido</vt:lpstr>
      <vt:lpstr>Alcance</vt:lpstr>
      <vt:lpstr>AS IS MOVEit</vt:lpstr>
      <vt:lpstr>AS IS MOVEit</vt:lpstr>
      <vt:lpstr>Diseño Físico AS IS MOVEit</vt:lpstr>
      <vt:lpstr>Arquitectura de Referencia AS IS MOVEit</vt:lpstr>
      <vt:lpstr>TO BE Plataforma MFT</vt:lpstr>
      <vt:lpstr>TO BE Plataforma MFT</vt:lpstr>
      <vt:lpstr>TO BE Plataforma MFT</vt:lpstr>
      <vt:lpstr>TO BE Plataforma MFT</vt:lpstr>
      <vt:lpstr>TO BE Plataforma MFT</vt:lpstr>
      <vt:lpstr>Diseño Físico TO BE Plataforma MFT</vt:lpstr>
      <vt:lpstr>Arquitectura de Referencia TO BE Plataforma MFT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Rolando Steep Quezada Martinez</dc:creator>
  <cp:lastModifiedBy>Carlos Joel Tello Milicic</cp:lastModifiedBy>
  <cp:revision>364</cp:revision>
  <cp:lastPrinted>2020-02-05T23:10:42Z</cp:lastPrinted>
  <dcterms:created xsi:type="dcterms:W3CDTF">2019-06-26T14:23:55Z</dcterms:created>
  <dcterms:modified xsi:type="dcterms:W3CDTF">2021-02-18T20:47:13Z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0x01010016F311CFD832CB49BA8F08CA44430910</vt:lpwstr>
  </property>
</Properties>
</file>