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4" r:id="rId2"/>
    <p:sldId id="265" r:id="rId3"/>
    <p:sldId id="259" r:id="rId4"/>
    <p:sldId id="270" r:id="rId5"/>
    <p:sldId id="260" r:id="rId6"/>
    <p:sldId id="261" r:id="rId7"/>
    <p:sldId id="262" r:id="rId8"/>
    <p:sldId id="263" r:id="rId9"/>
    <p:sldId id="267" r:id="rId10"/>
    <p:sldId id="271" r:id="rId11"/>
    <p:sldId id="272" r:id="rId12"/>
    <p:sldId id="273" r:id="rId13"/>
    <p:sldId id="274" r:id="rId14"/>
    <p:sldId id="275" r:id="rId15"/>
    <p:sldId id="268" r:id="rId16"/>
    <p:sldId id="256"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7F5B-B127-4226-8F10-3D4A1353A31B}" type="datetimeFigureOut">
              <a:rPr lang="en-IN" smtClean="0"/>
              <a:t>12-10-2024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51AB4-80D0-4709-AA09-6F82326AEE29}" type="slidenum">
              <a:rPr lang="en-IN" smtClean="0"/>
              <a:t>‹#›</a:t>
            </a:fld>
            <a:endParaRPr lang="en-IN"/>
          </a:p>
        </p:txBody>
      </p:sp>
    </p:spTree>
    <p:extLst>
      <p:ext uri="{BB962C8B-B14F-4D97-AF65-F5344CB8AC3E}">
        <p14:creationId xmlns:p14="http://schemas.microsoft.com/office/powerpoint/2010/main" val="51732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151AB4-80D0-4709-AA09-6F82326AEE29}" type="slidenum">
              <a:rPr lang="en-IN" smtClean="0"/>
              <a:t>2</a:t>
            </a:fld>
            <a:endParaRPr lang="en-IN"/>
          </a:p>
        </p:txBody>
      </p:sp>
    </p:spTree>
    <p:extLst>
      <p:ext uri="{BB962C8B-B14F-4D97-AF65-F5344CB8AC3E}">
        <p14:creationId xmlns:p14="http://schemas.microsoft.com/office/powerpoint/2010/main" val="386680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151AB4-80D0-4709-AA09-6F82326AEE29}" type="slidenum">
              <a:rPr lang="en-IN" smtClean="0"/>
              <a:t>9</a:t>
            </a:fld>
            <a:endParaRPr lang="en-IN"/>
          </a:p>
        </p:txBody>
      </p:sp>
    </p:spTree>
    <p:extLst>
      <p:ext uri="{BB962C8B-B14F-4D97-AF65-F5344CB8AC3E}">
        <p14:creationId xmlns:p14="http://schemas.microsoft.com/office/powerpoint/2010/main" val="3357176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151AB4-80D0-4709-AA09-6F82326AEE29}" type="slidenum">
              <a:rPr lang="en-IN" smtClean="0"/>
              <a:t>10</a:t>
            </a:fld>
            <a:endParaRPr lang="en-IN"/>
          </a:p>
        </p:txBody>
      </p:sp>
    </p:spTree>
    <p:extLst>
      <p:ext uri="{BB962C8B-B14F-4D97-AF65-F5344CB8AC3E}">
        <p14:creationId xmlns:p14="http://schemas.microsoft.com/office/powerpoint/2010/main" val="386680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D086698-1239-4377-8942-ECCB919F4DBF}" type="slidenum">
              <a:rPr lang="en-IN" smtClean="0"/>
              <a:t>16</a:t>
            </a:fld>
            <a:endParaRPr lang="en-IN"/>
          </a:p>
        </p:txBody>
      </p:sp>
    </p:spTree>
    <p:extLst>
      <p:ext uri="{BB962C8B-B14F-4D97-AF65-F5344CB8AC3E}">
        <p14:creationId xmlns:p14="http://schemas.microsoft.com/office/powerpoint/2010/main" val="393599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C4B5-4415-D967-87DD-90F04C14A7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267E9A-C89F-786D-88A1-F446E9E3C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60C775-4616-0123-FCA0-49100E977FBC}"/>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5" name="Footer Placeholder 4">
            <a:extLst>
              <a:ext uri="{FF2B5EF4-FFF2-40B4-BE49-F238E27FC236}">
                <a16:creationId xmlns:a16="http://schemas.microsoft.com/office/drawing/2014/main" id="{A930CFE8-DDF2-9356-B16F-3FF571651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887B2-124A-6DE3-E34A-81E537CE3ADE}"/>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339955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7DB9-0C93-5A02-F4AB-60C8B25316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5DD49-B7C5-BA6C-D6FB-1815663A5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0935-8764-59E8-4254-45F3D9CD58B4}"/>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5" name="Footer Placeholder 4">
            <a:extLst>
              <a:ext uri="{FF2B5EF4-FFF2-40B4-BE49-F238E27FC236}">
                <a16:creationId xmlns:a16="http://schemas.microsoft.com/office/drawing/2014/main" id="{33AF4C1F-EAFA-1975-DFDD-F201FD587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144EB8-C522-2A78-CDAB-7F8E7405074E}"/>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23680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FBB4BC-860B-4DFD-354B-DE2D4D575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64455A-317F-E2E1-CA52-4FC40BF9F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5F568-FAFA-8FB3-D988-095FD77278E5}"/>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5" name="Footer Placeholder 4">
            <a:extLst>
              <a:ext uri="{FF2B5EF4-FFF2-40B4-BE49-F238E27FC236}">
                <a16:creationId xmlns:a16="http://schemas.microsoft.com/office/drawing/2014/main" id="{20B6A8B1-0C14-F559-4E3C-44246B04F9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4E917-D3C4-2E98-18FF-914B95A25714}"/>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36632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CFB4-0EAF-555C-DF23-2FF4F2E0E5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D9E5F-D7FA-C2F5-5BDA-FBC9C1102B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79414-D426-36D6-7689-5A6057D98BBB}"/>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5" name="Footer Placeholder 4">
            <a:extLst>
              <a:ext uri="{FF2B5EF4-FFF2-40B4-BE49-F238E27FC236}">
                <a16:creationId xmlns:a16="http://schemas.microsoft.com/office/drawing/2014/main" id="{DD625095-9C07-1A27-9C33-D99A7CB6E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651CC-BFC9-1252-F463-80DB45444B9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427332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B73A-7359-5D1A-75E0-09E59E4C3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56242B-AF77-934D-C1D3-D5DCFD88A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00CFC1-E6E8-E20F-F614-94994DA18E4A}"/>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5" name="Footer Placeholder 4">
            <a:extLst>
              <a:ext uri="{FF2B5EF4-FFF2-40B4-BE49-F238E27FC236}">
                <a16:creationId xmlns:a16="http://schemas.microsoft.com/office/drawing/2014/main" id="{9C3ADEAE-4A43-8460-64A4-31EF90F71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C630EF-5800-1D9F-F7BE-2578DF7680C4}"/>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77201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758F-A3D5-45CD-ABA4-16D91D947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6955BA-7EE3-C499-7C2F-CBAB27E587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ED6FDB-D303-43FD-F22E-4B3FF45DD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03757D-3686-0ACC-AF0D-7AA9EB9AE5CA}"/>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6" name="Footer Placeholder 5">
            <a:extLst>
              <a:ext uri="{FF2B5EF4-FFF2-40B4-BE49-F238E27FC236}">
                <a16:creationId xmlns:a16="http://schemas.microsoft.com/office/drawing/2014/main" id="{AA53E80E-6B72-1C07-EAD8-CD0B5319E9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3485E-FC8C-395B-5B80-A8DCCB3E16B5}"/>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92984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76E5-D1FC-2FD0-F17D-4BED63AA07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8A93F4-A9D4-8E3C-45E1-0C3059D91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D5F5D-BCEE-CF49-B937-A8A363DB5E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C9090B-DCCC-B412-4767-8848D9762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828CE-2334-A4C0-6A6B-980DB1A6A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B2A0FB-1C30-EF87-DF91-F199BF393E2F}"/>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8" name="Footer Placeholder 7">
            <a:extLst>
              <a:ext uri="{FF2B5EF4-FFF2-40B4-BE49-F238E27FC236}">
                <a16:creationId xmlns:a16="http://schemas.microsoft.com/office/drawing/2014/main" id="{804B183B-E89A-F78D-2CFA-A6D895EAFA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A788F4-44A8-C250-6413-EC902B875879}"/>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3234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6C7D-4CB4-C67C-AF29-282EFB4386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2B7912-E461-45C0-112D-F63AF141B16A}"/>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4" name="Footer Placeholder 3">
            <a:extLst>
              <a:ext uri="{FF2B5EF4-FFF2-40B4-BE49-F238E27FC236}">
                <a16:creationId xmlns:a16="http://schemas.microsoft.com/office/drawing/2014/main" id="{7294CD9F-1299-6C39-C268-2C868A07F0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A0EB04-2864-8497-199C-F2CFACDB5F6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164102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E1251-EBCF-2191-2BD6-4068BD985838}"/>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3" name="Footer Placeholder 2">
            <a:extLst>
              <a:ext uri="{FF2B5EF4-FFF2-40B4-BE49-F238E27FC236}">
                <a16:creationId xmlns:a16="http://schemas.microsoft.com/office/drawing/2014/main" id="{829C2557-7B9A-2F51-A220-796839BE6A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C798A3-5692-2778-E086-9BD19A03814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83918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699D-6881-D8A1-BC28-91012DC0F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72DCF2-C2C4-8630-B0B7-35C1CA00B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81A6EA-253C-1EC6-3CA8-BA4C1D26D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BCC6-EF29-F3CE-E690-97F3E8352C29}"/>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6" name="Footer Placeholder 5">
            <a:extLst>
              <a:ext uri="{FF2B5EF4-FFF2-40B4-BE49-F238E27FC236}">
                <a16:creationId xmlns:a16="http://schemas.microsoft.com/office/drawing/2014/main" id="{35DB4D25-C7A7-B20F-E945-1E0CDB3B8F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09F5B8-B665-EE84-AC36-2E7083A093F4}"/>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58343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74F1-D274-3E6B-DC45-FE683021D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416433-9E15-88D9-1283-6A467A949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84E025-733E-BFBC-94C1-6026366BC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A5B53-B039-E3A6-6B5E-74A5908F6580}"/>
              </a:ext>
            </a:extLst>
          </p:cNvPr>
          <p:cNvSpPr>
            <a:spLocks noGrp="1"/>
          </p:cNvSpPr>
          <p:nvPr>
            <p:ph type="dt" sz="half" idx="10"/>
          </p:nvPr>
        </p:nvSpPr>
        <p:spPr/>
        <p:txBody>
          <a:bodyPr/>
          <a:lstStyle/>
          <a:p>
            <a:fld id="{D1CCBB49-90EF-43AA-A24F-05AA478E87E6}" type="datetimeFigureOut">
              <a:rPr lang="en-IN" smtClean="0"/>
              <a:t>12-10-2024</a:t>
            </a:fld>
            <a:endParaRPr lang="en-IN"/>
          </a:p>
        </p:txBody>
      </p:sp>
      <p:sp>
        <p:nvSpPr>
          <p:cNvPr id="6" name="Footer Placeholder 5">
            <a:extLst>
              <a:ext uri="{FF2B5EF4-FFF2-40B4-BE49-F238E27FC236}">
                <a16:creationId xmlns:a16="http://schemas.microsoft.com/office/drawing/2014/main" id="{99B99C83-235F-9E76-7FC2-8EDD92719A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D2054-A346-1E8C-24A7-2CE9B917404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22240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2693E-26FE-47B2-EF05-1201299BD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A79C5-94E0-CF83-2F5E-E14C39478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056B02-33AA-57AB-EB56-C64031AFB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CBB49-90EF-43AA-A24F-05AA478E87E6}" type="datetimeFigureOut">
              <a:rPr lang="en-IN" smtClean="0"/>
              <a:t>12-10-2024</a:t>
            </a:fld>
            <a:endParaRPr lang="en-IN"/>
          </a:p>
        </p:txBody>
      </p:sp>
      <p:sp>
        <p:nvSpPr>
          <p:cNvPr id="5" name="Footer Placeholder 4">
            <a:extLst>
              <a:ext uri="{FF2B5EF4-FFF2-40B4-BE49-F238E27FC236}">
                <a16:creationId xmlns:a16="http://schemas.microsoft.com/office/drawing/2014/main" id="{D90A9DC2-1362-5652-11D6-B178D37D8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F33070-1A20-5199-527B-9E2D0F05E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4F5C5-295C-45EF-8A54-710A6844EDB3}" type="slidenum">
              <a:rPr lang="en-IN" smtClean="0"/>
              <a:t>‹#›</a:t>
            </a:fld>
            <a:endParaRPr lang="en-IN"/>
          </a:p>
        </p:txBody>
      </p:sp>
    </p:spTree>
    <p:extLst>
      <p:ext uri="{BB962C8B-B14F-4D97-AF65-F5344CB8AC3E}">
        <p14:creationId xmlns:p14="http://schemas.microsoft.com/office/powerpoint/2010/main" val="3254444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317" y="806172"/>
            <a:ext cx="9144000" cy="856914"/>
          </a:xfrm>
        </p:spPr>
        <p:txBody>
          <a:bodyPr>
            <a:normAutofit/>
          </a:bodyPr>
          <a:lstStyle/>
          <a:p>
            <a:r>
              <a:rPr lang="en-US" sz="4800" b="1" dirty="0">
                <a:latin typeface="+mn-lt"/>
              </a:rPr>
              <a:t>Bankruptcy Prevention Project</a:t>
            </a:r>
            <a:endParaRPr lang="en-IN" sz="4800" b="1" dirty="0">
              <a:latin typeface="+mn-lt"/>
            </a:endParaRPr>
          </a:p>
        </p:txBody>
      </p:sp>
      <p:sp>
        <p:nvSpPr>
          <p:cNvPr id="3" name="Subtitle 2"/>
          <p:cNvSpPr>
            <a:spLocks noGrp="1"/>
          </p:cNvSpPr>
          <p:nvPr>
            <p:ph type="subTitle" idx="1"/>
          </p:nvPr>
        </p:nvSpPr>
        <p:spPr>
          <a:xfrm>
            <a:off x="260320" y="2903460"/>
            <a:ext cx="5670997" cy="766293"/>
          </a:xfrm>
        </p:spPr>
        <p:txBody>
          <a:bodyPr>
            <a:normAutofit/>
          </a:bodyPr>
          <a:lstStyle/>
          <a:p>
            <a:r>
              <a:rPr lang="en-US" sz="2800" b="1" dirty="0">
                <a:solidFill>
                  <a:schemeClr val="tx1">
                    <a:lumMod val="85000"/>
                    <a:lumOff val="15000"/>
                  </a:schemeClr>
                </a:solidFill>
              </a:rPr>
              <a:t>Presented By: </a:t>
            </a:r>
            <a:r>
              <a:rPr lang="en-US" sz="2800" b="1" dirty="0" err="1">
                <a:solidFill>
                  <a:schemeClr val="tx1">
                    <a:lumMod val="85000"/>
                    <a:lumOff val="15000"/>
                  </a:schemeClr>
                </a:solidFill>
              </a:rPr>
              <a:t>ExcelR</a:t>
            </a:r>
            <a:r>
              <a:rPr lang="en-US" sz="2800" b="1" dirty="0">
                <a:solidFill>
                  <a:schemeClr val="tx1">
                    <a:lumMod val="85000"/>
                    <a:lumOff val="15000"/>
                  </a:schemeClr>
                </a:solidFill>
              </a:rPr>
              <a:t> Group-2</a:t>
            </a:r>
            <a:endParaRPr lang="en-IN" sz="2800" b="1" dirty="0">
              <a:solidFill>
                <a:schemeClr val="tx1">
                  <a:lumMod val="85000"/>
                  <a:lumOff val="15000"/>
                </a:schemeClr>
              </a:solidFill>
            </a:endParaRPr>
          </a:p>
        </p:txBody>
      </p:sp>
      <p:sp>
        <p:nvSpPr>
          <p:cNvPr id="5" name="TextBox 4"/>
          <p:cNvSpPr txBox="1"/>
          <p:nvPr/>
        </p:nvSpPr>
        <p:spPr>
          <a:xfrm>
            <a:off x="3095818" y="3562466"/>
            <a:ext cx="4651731" cy="313932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400" dirty="0">
                <a:cs typeface="Times New Roman" panose="02020603050405020304" pitchFamily="18" charset="0"/>
              </a:rPr>
              <a:t>Garnimitta Venkateswarlu</a:t>
            </a:r>
          </a:p>
          <a:p>
            <a:pPr marL="342900" indent="-342900">
              <a:spcBef>
                <a:spcPts val="600"/>
              </a:spcBef>
              <a:buFont typeface="Arial" panose="020B0604020202020204" pitchFamily="34" charset="0"/>
              <a:buChar char="•"/>
            </a:pPr>
            <a:r>
              <a:rPr lang="en-IN" sz="2400" b="0" i="0" dirty="0" err="1">
                <a:solidFill>
                  <a:srgbClr val="000000"/>
                </a:solidFill>
                <a:effectLst/>
                <a:latin typeface="Calibri" panose="020F0502020204030204" pitchFamily="34" charset="0"/>
              </a:rPr>
              <a:t>Baruri</a:t>
            </a:r>
            <a:r>
              <a:rPr lang="en-IN" sz="2400" b="0" i="0" dirty="0">
                <a:solidFill>
                  <a:srgbClr val="000000"/>
                </a:solidFill>
                <a:effectLst/>
                <a:latin typeface="Calibri" panose="020F0502020204030204" pitchFamily="34" charset="0"/>
              </a:rPr>
              <a:t> Manoj</a:t>
            </a:r>
          </a:p>
          <a:p>
            <a:pPr marL="342900" indent="-342900">
              <a:spcBef>
                <a:spcPts val="600"/>
              </a:spcBef>
              <a:buFont typeface="Arial" panose="020B0604020202020204" pitchFamily="34" charset="0"/>
              <a:buChar char="•"/>
            </a:pPr>
            <a:r>
              <a:rPr lang="en-US" sz="2400" dirty="0" err="1">
                <a:cs typeface="Times New Roman" panose="02020603050405020304" pitchFamily="18" charset="0"/>
              </a:rPr>
              <a:t>Tanguturi</a:t>
            </a:r>
            <a:r>
              <a:rPr lang="en-US" sz="2400" dirty="0">
                <a:cs typeface="Times New Roman" panose="02020603050405020304" pitchFamily="18" charset="0"/>
              </a:rPr>
              <a:t> Sai Pravallika</a:t>
            </a:r>
          </a:p>
          <a:p>
            <a:pPr marL="342900" indent="-342900">
              <a:spcBef>
                <a:spcPts val="600"/>
              </a:spcBef>
              <a:buFont typeface="Arial" panose="020B0604020202020204" pitchFamily="34" charset="0"/>
              <a:buChar char="•"/>
            </a:pPr>
            <a:r>
              <a:rPr lang="en-US" sz="2400" dirty="0">
                <a:cs typeface="Times New Roman" panose="02020603050405020304" pitchFamily="18" charset="0"/>
              </a:rPr>
              <a:t>Bhargavi </a:t>
            </a:r>
            <a:r>
              <a:rPr lang="en-US" sz="2400" dirty="0" err="1">
                <a:cs typeface="Times New Roman" panose="02020603050405020304" pitchFamily="18" charset="0"/>
              </a:rPr>
              <a:t>Rageeru</a:t>
            </a:r>
            <a:endParaRPr lang="en-US" sz="2400" dirty="0">
              <a:cs typeface="Times New Roman" panose="02020603050405020304" pitchFamily="18" charset="0"/>
            </a:endParaRPr>
          </a:p>
          <a:p>
            <a:pPr marL="342900" indent="-342900">
              <a:spcBef>
                <a:spcPts val="600"/>
              </a:spcBef>
              <a:buFont typeface="Arial" panose="020B0604020202020204" pitchFamily="34" charset="0"/>
              <a:buChar char="•"/>
            </a:pPr>
            <a:r>
              <a:rPr lang="en-US" sz="2400" dirty="0">
                <a:cs typeface="Times New Roman" panose="02020603050405020304" pitchFamily="18" charset="0"/>
              </a:rPr>
              <a:t>Varun </a:t>
            </a:r>
            <a:r>
              <a:rPr lang="en-US" sz="2400" dirty="0" err="1">
                <a:cs typeface="Times New Roman" panose="02020603050405020304" pitchFamily="18" charset="0"/>
              </a:rPr>
              <a:t>Ramavtar</a:t>
            </a:r>
            <a:r>
              <a:rPr lang="en-US" sz="2400" dirty="0">
                <a:cs typeface="Times New Roman" panose="02020603050405020304" pitchFamily="18" charset="0"/>
              </a:rPr>
              <a:t> Pareek</a:t>
            </a:r>
          </a:p>
          <a:p>
            <a:pPr marL="342900" indent="-342900">
              <a:spcBef>
                <a:spcPts val="600"/>
              </a:spcBef>
              <a:buFont typeface="Arial" panose="020B0604020202020204" pitchFamily="34" charset="0"/>
              <a:buChar char="•"/>
            </a:pPr>
            <a:r>
              <a:rPr lang="en-US" sz="2400" dirty="0">
                <a:cs typeface="Times New Roman" panose="02020603050405020304" pitchFamily="18" charset="0"/>
              </a:rPr>
              <a:t>Shital Manik Chavan</a:t>
            </a:r>
          </a:p>
          <a:p>
            <a:pPr marL="342900" indent="-342900">
              <a:spcBef>
                <a:spcPts val="600"/>
              </a:spcBef>
              <a:buFont typeface="Arial" panose="020B0604020202020204" pitchFamily="34" charset="0"/>
              <a:buChar char="•"/>
            </a:pPr>
            <a:r>
              <a:rPr lang="en-US" sz="2400" dirty="0" err="1">
                <a:cs typeface="Times New Roman" panose="02020603050405020304" pitchFamily="18" charset="0"/>
              </a:rPr>
              <a:t>Byrebanda</a:t>
            </a:r>
            <a:r>
              <a:rPr lang="en-US" sz="2400" dirty="0">
                <a:cs typeface="Times New Roman" panose="02020603050405020304" pitchFamily="18" charset="0"/>
              </a:rPr>
              <a:t> </a:t>
            </a:r>
            <a:r>
              <a:rPr lang="en-US" sz="2400" dirty="0" err="1">
                <a:cs typeface="Times New Roman" panose="02020603050405020304" pitchFamily="18" charset="0"/>
              </a:rPr>
              <a:t>Gireesh</a:t>
            </a:r>
            <a:endParaRPr lang="en-IN" sz="2400" dirty="0">
              <a:cs typeface="Times New Roman" panose="02020603050405020304" pitchFamily="18" charset="0"/>
            </a:endParaRPr>
          </a:p>
        </p:txBody>
      </p:sp>
      <p:sp>
        <p:nvSpPr>
          <p:cNvPr id="4" name="TextBox 3">
            <a:extLst>
              <a:ext uri="{FF2B5EF4-FFF2-40B4-BE49-F238E27FC236}">
                <a16:creationId xmlns:a16="http://schemas.microsoft.com/office/drawing/2014/main" id="{E651C386-A8B2-7EB9-040D-2408367C001F}"/>
              </a:ext>
            </a:extLst>
          </p:cNvPr>
          <p:cNvSpPr txBox="1"/>
          <p:nvPr/>
        </p:nvSpPr>
        <p:spPr>
          <a:xfrm>
            <a:off x="6096000" y="1663086"/>
            <a:ext cx="5005633" cy="523220"/>
          </a:xfrm>
          <a:prstGeom prst="rect">
            <a:avLst/>
          </a:prstGeom>
          <a:noFill/>
        </p:spPr>
        <p:txBody>
          <a:bodyPr wrap="square" rtlCol="0">
            <a:spAutoFit/>
          </a:bodyPr>
          <a:lstStyle/>
          <a:p>
            <a:r>
              <a:rPr lang="en-IN" sz="2800" b="1" dirty="0">
                <a:solidFill>
                  <a:schemeClr val="tx1">
                    <a:lumMod val="65000"/>
                    <a:lumOff val="35000"/>
                  </a:schemeClr>
                </a:solidFill>
              </a:rPr>
              <a:t>Model Validation &amp; Deployment</a:t>
            </a:r>
          </a:p>
        </p:txBody>
      </p:sp>
      <p:sp>
        <p:nvSpPr>
          <p:cNvPr id="6" name="TextBox 5">
            <a:extLst>
              <a:ext uri="{FF2B5EF4-FFF2-40B4-BE49-F238E27FC236}">
                <a16:creationId xmlns:a16="http://schemas.microsoft.com/office/drawing/2014/main" id="{B4120B94-7645-4E46-F70C-8A95332BBE1E}"/>
              </a:ext>
            </a:extLst>
          </p:cNvPr>
          <p:cNvSpPr txBox="1"/>
          <p:nvPr/>
        </p:nvSpPr>
        <p:spPr>
          <a:xfrm>
            <a:off x="7975076" y="5386468"/>
            <a:ext cx="3205114" cy="1143070"/>
          </a:xfrm>
          <a:prstGeom prst="rect">
            <a:avLst/>
          </a:prstGeom>
          <a:noFill/>
        </p:spPr>
        <p:txBody>
          <a:bodyPr wrap="square" rtlCol="0">
            <a:spAutoFit/>
          </a:bodyPr>
          <a:lstStyle/>
          <a:p>
            <a:pPr algn="ctr">
              <a:lnSpc>
                <a:spcPct val="150000"/>
              </a:lnSpc>
            </a:pPr>
            <a:r>
              <a:rPr lang="en-IN" sz="2400" b="1" dirty="0">
                <a:solidFill>
                  <a:schemeClr val="tx1">
                    <a:lumMod val="65000"/>
                    <a:lumOff val="35000"/>
                  </a:schemeClr>
                </a:solidFill>
              </a:rPr>
              <a:t>Under The Guidance Of </a:t>
            </a:r>
          </a:p>
          <a:p>
            <a:pPr algn="ctr">
              <a:lnSpc>
                <a:spcPct val="150000"/>
              </a:lnSpc>
            </a:pPr>
            <a:r>
              <a:rPr lang="en-IN" sz="2400" b="1" dirty="0">
                <a:solidFill>
                  <a:schemeClr val="tx1">
                    <a:lumMod val="65000"/>
                    <a:lumOff val="35000"/>
                  </a:schemeClr>
                </a:solidFill>
              </a:rPr>
              <a:t>Karthik Muskula</a:t>
            </a:r>
          </a:p>
        </p:txBody>
      </p:sp>
    </p:spTree>
    <p:extLst>
      <p:ext uri="{BB962C8B-B14F-4D97-AF65-F5344CB8AC3E}">
        <p14:creationId xmlns:p14="http://schemas.microsoft.com/office/powerpoint/2010/main" val="107810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829" y="298074"/>
            <a:ext cx="11792932" cy="6600268"/>
          </a:xfrm>
          <a:prstGeom prst="rect">
            <a:avLst/>
          </a:prstGeom>
          <a:noFill/>
        </p:spPr>
        <p:txBody>
          <a:bodyPr wrap="square" rtlCol="0">
            <a:spAutoFit/>
          </a:bodyPr>
          <a:lstStyle/>
          <a:p>
            <a:pPr algn="ctr"/>
            <a:endParaRPr lang="en-IN" sz="2300" b="1" dirty="0">
              <a:latin typeface="Times New Roman" panose="02020603050405020304" pitchFamily="18" charset="0"/>
              <a:cs typeface="Times New Roman" panose="02020603050405020304" pitchFamily="18" charset="0"/>
            </a:endParaRPr>
          </a:p>
          <a:p>
            <a:pPr algn="ctr"/>
            <a:r>
              <a:rPr lang="en-IN" sz="2300" b="1" dirty="0">
                <a:latin typeface="Times New Roman" panose="02020603050405020304" pitchFamily="18" charset="0"/>
                <a:cs typeface="Times New Roman" panose="02020603050405020304" pitchFamily="18" charset="0"/>
              </a:rPr>
              <a:t>IMPROVING IMBALANCED DATA HANDLING: FROM SMOTE TO KNN</a:t>
            </a:r>
          </a:p>
          <a:p>
            <a:pPr algn="ctr"/>
            <a:endParaRPr lang="en-IN"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Initial Approach: SMOTE</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Overview</a:t>
            </a:r>
            <a:r>
              <a:rPr lang="en-IN" dirty="0">
                <a:latin typeface="Times New Roman" panose="02020603050405020304" pitchFamily="18" charset="0"/>
                <a:cs typeface="Times New Roman" panose="02020603050405020304" pitchFamily="18" charset="0"/>
              </a:rPr>
              <a:t>: Generates synthetic samples for minority class.</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Challenges</a:t>
            </a:r>
            <a:r>
              <a:rPr lang="en-IN" dirty="0">
                <a:latin typeface="Times New Roman" panose="02020603050405020304" pitchFamily="18" charset="0"/>
                <a:cs typeface="Times New Roman" panose="02020603050405020304" pitchFamily="18" charset="0"/>
              </a:rPr>
              <a:t>: The data set was of classification data but it generated the data in terms of numerical data.</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Transition to KNN</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Reason for Change</a:t>
            </a:r>
            <a:r>
              <a:rPr lang="en-IN" dirty="0">
                <a:latin typeface="Times New Roman" panose="02020603050405020304" pitchFamily="18" charset="0"/>
                <a:cs typeface="Times New Roman" panose="02020603050405020304" pitchFamily="18" charset="0"/>
              </a:rPr>
              <a:t>: KNN offers a more adaptable method using actual data points.</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Implementation</a:t>
            </a:r>
            <a:r>
              <a:rPr lang="en-IN" dirty="0">
                <a:latin typeface="Times New Roman" panose="02020603050405020304" pitchFamily="18" charset="0"/>
                <a:cs typeface="Times New Roman" panose="02020603050405020304" pitchFamily="18" charset="0"/>
              </a:rPr>
              <a:t>: Developed custom KNN-based code for synthetic sample generation.</a:t>
            </a:r>
          </a:p>
          <a:p>
            <a:pPr lvl="1"/>
            <a:endParaRPr lang="en-IN" dirty="0">
              <a:latin typeface="Times New Roman" panose="02020603050405020304" pitchFamily="18" charset="0"/>
              <a:cs typeface="Times New Roman" panose="02020603050405020304" pitchFamily="18" charset="0"/>
            </a:endParaRPr>
          </a:p>
          <a:p>
            <a:pPr lvl="1" algn="ctr"/>
            <a:r>
              <a:rPr lang="en-US" sz="2300" b="1" dirty="0">
                <a:latin typeface="Times New Roman" panose="02020603050405020304" pitchFamily="18" charset="0"/>
                <a:cs typeface="Times New Roman" panose="02020603050405020304" pitchFamily="18" charset="0"/>
              </a:rPr>
              <a:t>DATA PREPARATION: SPLITTING INTO FEATURES AND LABELS</a:t>
            </a:r>
          </a:p>
          <a:p>
            <a:pPr lvl="1" algn="ct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Step 1</a:t>
            </a:r>
            <a:r>
              <a:rPr lang="en-US" dirty="0">
                <a:latin typeface="Times New Roman" panose="02020603050405020304" pitchFamily="18" charset="0"/>
                <a:cs typeface="Times New Roman" panose="02020603050405020304" pitchFamily="18" charset="0"/>
              </a:rPr>
              <a:t>: Define Features (X) and Labels (Y)</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Input variables (features)</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Target variable (labels)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Split Data into Training and Testing Sets</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Training Set</a:t>
            </a:r>
            <a:r>
              <a:rPr lang="en-US" dirty="0">
                <a:latin typeface="Times New Roman" panose="02020603050405020304" pitchFamily="18" charset="0"/>
                <a:cs typeface="Times New Roman" panose="02020603050405020304" pitchFamily="18" charset="0"/>
              </a:rPr>
              <a:t>: Used to train the model (e.g., 80% of the data).</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Testing Set</a:t>
            </a:r>
            <a:r>
              <a:rPr lang="en-US" dirty="0">
                <a:latin typeface="Times New Roman" panose="02020603050405020304" pitchFamily="18" charset="0"/>
                <a:cs typeface="Times New Roman" panose="02020603050405020304" pitchFamily="18" charset="0"/>
              </a:rPr>
              <a:t>: Used to evaluate model performance (e.g., 20% of the data)</a:t>
            </a:r>
            <a:endParaRPr lang="en-IN" sz="2300" b="1" dirty="0">
              <a:latin typeface="Times New Roman" panose="02020603050405020304" pitchFamily="18" charset="0"/>
              <a:cs typeface="Times New Roman" panose="02020603050405020304" pitchFamily="18" charset="0"/>
            </a:endParaRPr>
          </a:p>
          <a:p>
            <a:pPr lvl="1"/>
            <a:endParaRPr lang="en-IN" sz="2300" b="1" dirty="0">
              <a:latin typeface="Times New Roman" panose="02020603050405020304" pitchFamily="18" charset="0"/>
              <a:cs typeface="Times New Roman" panose="02020603050405020304" pitchFamily="18" charset="0"/>
            </a:endParaRPr>
          </a:p>
          <a:p>
            <a:endParaRPr lang="en-US" sz="2800" b="1" dirty="0"/>
          </a:p>
          <a:p>
            <a:pPr algn="just">
              <a:lnSpc>
                <a:spcPct val="150000"/>
              </a:lnSpc>
            </a:pPr>
            <a:r>
              <a:rPr lang="en-US" sz="2000" dirty="0"/>
              <a:t>	</a:t>
            </a:r>
            <a:endParaRPr lang="en-IN" sz="2000" dirty="0"/>
          </a:p>
        </p:txBody>
      </p:sp>
    </p:spTree>
    <p:extLst>
      <p:ext uri="{BB962C8B-B14F-4D97-AF65-F5344CB8AC3E}">
        <p14:creationId xmlns:p14="http://schemas.microsoft.com/office/powerpoint/2010/main" val="353955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E014D9-B390-FB84-7101-C6F63BD34701}"/>
              </a:ext>
            </a:extLst>
          </p:cNvPr>
          <p:cNvSpPr txBox="1"/>
          <p:nvPr/>
        </p:nvSpPr>
        <p:spPr>
          <a:xfrm>
            <a:off x="271104" y="160256"/>
            <a:ext cx="11568962" cy="446276"/>
          </a:xfrm>
          <a:prstGeom prst="rect">
            <a:avLst/>
          </a:prstGeom>
          <a:noFill/>
        </p:spPr>
        <p:txBody>
          <a:bodyPr wrap="square" rtlCol="0">
            <a:spAutoFit/>
          </a:bodyPr>
          <a:lstStyle/>
          <a:p>
            <a:pPr algn="ctr"/>
            <a:r>
              <a:rPr lang="en-US" sz="2300" b="1" dirty="0">
                <a:latin typeface="Times New Roman" panose="02020603050405020304" pitchFamily="18" charset="0"/>
                <a:cs typeface="Times New Roman" panose="02020603050405020304" pitchFamily="18" charset="0"/>
              </a:rPr>
              <a:t>MODEL BUILDING </a:t>
            </a:r>
          </a:p>
        </p:txBody>
      </p:sp>
      <p:sp>
        <p:nvSpPr>
          <p:cNvPr id="2" name="TextBox 1">
            <a:extLst>
              <a:ext uri="{FF2B5EF4-FFF2-40B4-BE49-F238E27FC236}">
                <a16:creationId xmlns:a16="http://schemas.microsoft.com/office/drawing/2014/main" id="{B0A702A2-E698-F37C-F37C-D649CF553B4D}"/>
              </a:ext>
            </a:extLst>
          </p:cNvPr>
          <p:cNvSpPr txBox="1"/>
          <p:nvPr/>
        </p:nvSpPr>
        <p:spPr>
          <a:xfrm>
            <a:off x="999241" y="857839"/>
            <a:ext cx="10558020" cy="540147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We have utilized various models to build our framework and employed a stacked model approach to integrate all of them effectively. This allows us to leverage the strengths of each individual model, enhancing overall performance and accuracy.</a:t>
            </a:r>
          </a:p>
          <a:p>
            <a:pPr algn="just"/>
            <a:endParaRPr lang="en-US"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THE MODELS USED ARE:</a:t>
            </a:r>
            <a:endParaRPr lang="en-IN" sz="2100"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LOGISTIC REGRESSION:</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Simple and interpretable model for binary classification.</a:t>
            </a:r>
            <a:r>
              <a:rPr lang="en-US" dirty="0">
                <a:latin typeface="Times New Roman" panose="02020603050405020304" pitchFamily="18" charset="0"/>
                <a:cs typeface="Times New Roman" panose="02020603050405020304" pitchFamily="18" charset="0"/>
              </a:rPr>
              <a:t> Logistic regression is a statistical method for binary classification that predicts the probability of an outcome using the logistic (sigmoid) function. It provides interpretable coefficients as odds ratios and assumes a linear relationship between the log-odds of the outcome and predictor variables.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DECISION TREES: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 decision tree is a flowchart-like model used for classification and regression tasks. It splits data into branches based on feature values, leading to decision nodes and leaf nodes that represent outcomes. Decision trees are easy to interpret, handle both numerical and categorical data, and can capture complex interactions, but they may overfit if not properly pruned.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3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4334CB-5587-E0B6-33D8-12E27D43AC40}"/>
              </a:ext>
            </a:extLst>
          </p:cNvPr>
          <p:cNvSpPr txBox="1"/>
          <p:nvPr/>
        </p:nvSpPr>
        <p:spPr>
          <a:xfrm>
            <a:off x="124120" y="94268"/>
            <a:ext cx="11943760" cy="723275"/>
          </a:xfrm>
          <a:prstGeom prst="rect">
            <a:avLst/>
          </a:prstGeom>
          <a:noFill/>
        </p:spPr>
        <p:txBody>
          <a:bodyPr wrap="square" rtlCol="0">
            <a:spAutoFit/>
          </a:bodyPr>
          <a:lstStyle/>
          <a:p>
            <a:pPr algn="ctr"/>
            <a:r>
              <a:rPr lang="en-US" sz="2300" b="1" dirty="0">
                <a:latin typeface="Times New Roman" panose="02020603050405020304" pitchFamily="18" charset="0"/>
                <a:cs typeface="Times New Roman" panose="02020603050405020304" pitchFamily="18" charset="0"/>
              </a:rPr>
              <a:t>MODEL BUILDING contd..</a:t>
            </a:r>
            <a:br>
              <a:rPr lang="en-US" dirty="0"/>
            </a:br>
            <a:endParaRPr lang="en-IN" dirty="0"/>
          </a:p>
        </p:txBody>
      </p:sp>
      <p:sp>
        <p:nvSpPr>
          <p:cNvPr id="3" name="TextBox 2">
            <a:extLst>
              <a:ext uri="{FF2B5EF4-FFF2-40B4-BE49-F238E27FC236}">
                <a16:creationId xmlns:a16="http://schemas.microsoft.com/office/drawing/2014/main" id="{22E6A996-0254-9434-E4A1-2C2FB0167D59}"/>
              </a:ext>
            </a:extLst>
          </p:cNvPr>
          <p:cNvSpPr txBox="1"/>
          <p:nvPr/>
        </p:nvSpPr>
        <p:spPr>
          <a:xfrm>
            <a:off x="520044" y="292121"/>
            <a:ext cx="11378153" cy="6494085"/>
          </a:xfrm>
          <a:prstGeom prst="rect">
            <a:avLst/>
          </a:prstGeom>
          <a:noFill/>
        </p:spPr>
        <p:txBody>
          <a:bodyPr wrap="square" rtlCol="0">
            <a:spAutoFit/>
          </a:bodyPr>
          <a:lstStyle/>
          <a:p>
            <a:pPr algn="just"/>
            <a:endParaRPr lang="en-IN"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ENSEMBLED TECHNIQUES:</a:t>
            </a:r>
          </a:p>
          <a:p>
            <a:pPr algn="just"/>
            <a:r>
              <a:rPr lang="en-IN" dirty="0">
                <a:latin typeface="Times New Roman" panose="02020603050405020304" pitchFamily="18" charset="0"/>
                <a:cs typeface="Times New Roman" panose="02020603050405020304" pitchFamily="18" charset="0"/>
              </a:rPr>
              <a:t>  Ensemble techniques improve predictive performance by combining multiple models. Methods like bagging (e.g., Random Forest) and boosting (e.g., AdaBoost) reduce errors and overfitting, leveraging the strengths of individual algorithms for better accuracy.</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RANDOM FOREST:</a:t>
            </a:r>
          </a:p>
          <a:p>
            <a:pPr algn="just"/>
            <a:r>
              <a:rPr lang="en-US" dirty="0">
                <a:latin typeface="Times New Roman" panose="02020603050405020304" pitchFamily="18" charset="0"/>
                <a:cs typeface="Times New Roman" panose="02020603050405020304" pitchFamily="18" charset="0"/>
              </a:rPr>
              <a:t>  Random Forest is an ensemble learning method that constructs multiple decision trees during training and merges their predictions for improved accuracy and robustness. It reduces overfitting by averaging the results of diverse trees, each built on random subsets of data and features. This method is effective for both classification and regression tasks, handling large datasets and maintaining high performance even with noisy data.</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1.ADA BOOST :</a:t>
            </a:r>
          </a:p>
          <a:p>
            <a:pPr algn="just"/>
            <a:r>
              <a:rPr lang="en-US" dirty="0">
                <a:latin typeface="Times New Roman" panose="02020603050405020304" pitchFamily="18" charset="0"/>
                <a:cs typeface="Times New Roman" panose="02020603050405020304" pitchFamily="18" charset="0"/>
              </a:rPr>
              <a:t>  AdaBoost (Adaptive Boosting) is an ensemble method that combines weak classifiers to form a strong classifier. It focuses on misclassified instances by adjusting their weights, improving accuracy through iterative training. This approach enhances model performance while reducing bias and is effective for various classification tasks.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2.GRADIENT BOOSTING :</a:t>
            </a:r>
          </a:p>
          <a:p>
            <a:pPr algn="just"/>
            <a:r>
              <a:rPr lang="en-US" dirty="0">
                <a:latin typeface="Times New Roman" panose="02020603050405020304" pitchFamily="18" charset="0"/>
                <a:cs typeface="Times New Roman" panose="02020603050405020304" pitchFamily="18" charset="0"/>
              </a:rPr>
              <a:t>  Gradient Boosting is an ensemble technique that builds models sequentially, correcting errors from previous models. It optimizes a loss function using gradient descent, allowing flexibility with different data types. Effective for both classification and regression, it often achieves high performance. However, it requires careful tuning to prevent overfitting.</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175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1528817-6F14-F92D-1456-004E86574F59}"/>
              </a:ext>
            </a:extLst>
          </p:cNvPr>
          <p:cNvSpPr txBox="1"/>
          <p:nvPr/>
        </p:nvSpPr>
        <p:spPr>
          <a:xfrm>
            <a:off x="1093510" y="1194740"/>
            <a:ext cx="10322350" cy="506292"/>
          </a:xfrm>
          <a:prstGeom prst="rect">
            <a:avLst/>
          </a:prstGeom>
          <a:noFill/>
        </p:spPr>
        <p:txBody>
          <a:bodyPr wrap="square">
            <a:spAutoFit/>
          </a:bodyPr>
          <a:lstStyle/>
          <a:p>
            <a:pPr>
              <a:lnSpc>
                <a:spcPct val="150000"/>
              </a:lnSpc>
            </a:pPr>
            <a:r>
              <a:rPr lang="en-IN" sz="2000" dirty="0"/>
              <a:t>	</a:t>
            </a:r>
          </a:p>
        </p:txBody>
      </p:sp>
      <p:sp>
        <p:nvSpPr>
          <p:cNvPr id="14" name="TextBox 13">
            <a:extLst>
              <a:ext uri="{FF2B5EF4-FFF2-40B4-BE49-F238E27FC236}">
                <a16:creationId xmlns:a16="http://schemas.microsoft.com/office/drawing/2014/main" id="{0477B732-0150-47FC-9B39-4D1772C37321}"/>
              </a:ext>
            </a:extLst>
          </p:cNvPr>
          <p:cNvSpPr txBox="1"/>
          <p:nvPr/>
        </p:nvSpPr>
        <p:spPr>
          <a:xfrm>
            <a:off x="386500" y="160255"/>
            <a:ext cx="11547834" cy="446276"/>
          </a:xfrm>
          <a:prstGeom prst="rect">
            <a:avLst/>
          </a:prstGeom>
          <a:noFill/>
        </p:spPr>
        <p:txBody>
          <a:bodyPr wrap="square" rtlCol="0">
            <a:spAutoFit/>
          </a:bodyPr>
          <a:lstStyle/>
          <a:p>
            <a:pPr algn="ctr"/>
            <a:r>
              <a:rPr lang="en-US" sz="2300" b="1" dirty="0">
                <a:latin typeface="Times New Roman" panose="02020603050405020304" pitchFamily="18" charset="0"/>
                <a:cs typeface="Times New Roman" panose="02020603050405020304" pitchFamily="18" charset="0"/>
              </a:rPr>
              <a:t>MODEL BUILDING Contd..</a:t>
            </a:r>
            <a:endParaRPr lang="en-IN" sz="23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304E8B3-54D9-975C-494E-97C08E0BAA57}"/>
              </a:ext>
            </a:extLst>
          </p:cNvPr>
          <p:cNvSpPr txBox="1"/>
          <p:nvPr/>
        </p:nvSpPr>
        <p:spPr>
          <a:xfrm>
            <a:off x="386500" y="612844"/>
            <a:ext cx="11421979" cy="5632311"/>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3.XGBM:</a:t>
            </a:r>
          </a:p>
          <a:p>
            <a:pPr algn="just"/>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(Extreme Gradient Boosting) is an optimized gradient boosting framework known for its speed and performance. It includes regularization to reduce overfitting and supports parallel processing for efficiency. Widely used in competitions and applications,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is effective for both classification and regression, with customizable hyperparameters.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4.LGBM:</a:t>
            </a:r>
          </a:p>
          <a:p>
            <a:pPr algn="just"/>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(Light Gradient Boosting Machine) is an efficient gradient boosting framework optimized for speed and memory usage. It effectively handles large datasets and supports categorical features directly. Known for high performance in classification and regression, it often requires minimal tuning. Its design enables faster training and lower resource consumption, making it popular in competitions.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NAIVE BAYES :</a:t>
            </a:r>
          </a:p>
          <a:p>
            <a:pPr algn="just"/>
            <a:r>
              <a:rPr lang="en-US" dirty="0">
                <a:latin typeface="Times New Roman" panose="02020603050405020304" pitchFamily="18" charset="0"/>
                <a:cs typeface="Times New Roman" panose="02020603050405020304" pitchFamily="18" charset="0"/>
              </a:rPr>
              <a:t>Naive Bayes is a probabilistic classifier based on Bayes' theorem, assuming independence among features. It calculates the probability of each class given the input features and selects the class with the highest probability. This model is particularly effective for text classification and spam detection due to its simplicity and efficiency.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KNN:</a:t>
            </a:r>
          </a:p>
          <a:p>
            <a:pPr algn="just"/>
            <a:r>
              <a:rPr lang="en-US" dirty="0">
                <a:latin typeface="Times New Roman" panose="02020603050405020304" pitchFamily="18" charset="0"/>
                <a:cs typeface="Times New Roman" panose="02020603050405020304" pitchFamily="18" charset="0"/>
              </a:rPr>
              <a:t>K-Nearest Neighbors (KNN) is a non-parametric classification algorithm that assigns a class based on the majority class of its k nearest neighbors. While easy to implement, it can be computationally intensive for large datasets.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0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A4910B9-85B3-02E6-DEFC-6D8364643E76}"/>
              </a:ext>
            </a:extLst>
          </p:cNvPr>
          <p:cNvSpPr txBox="1"/>
          <p:nvPr/>
        </p:nvSpPr>
        <p:spPr>
          <a:xfrm>
            <a:off x="279225" y="160255"/>
            <a:ext cx="11273374" cy="446276"/>
          </a:xfrm>
          <a:prstGeom prst="rect">
            <a:avLst/>
          </a:prstGeom>
          <a:noFill/>
        </p:spPr>
        <p:txBody>
          <a:bodyPr wrap="square" rtlCol="0">
            <a:spAutoFit/>
          </a:bodyPr>
          <a:lstStyle/>
          <a:p>
            <a:pPr algn="ctr"/>
            <a:r>
              <a:rPr lang="en-US" sz="2300" b="1" dirty="0">
                <a:latin typeface="Times New Roman" panose="02020603050405020304" pitchFamily="18" charset="0"/>
                <a:cs typeface="Times New Roman" panose="02020603050405020304" pitchFamily="18" charset="0"/>
              </a:rPr>
              <a:t>MODEL BUILDING Contd..</a:t>
            </a:r>
            <a:endParaRPr lang="en-IN" sz="23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CDBE859-43DC-E275-08D1-EDA402D659D0}"/>
              </a:ext>
            </a:extLst>
          </p:cNvPr>
          <p:cNvSpPr txBox="1"/>
          <p:nvPr/>
        </p:nvSpPr>
        <p:spPr>
          <a:xfrm>
            <a:off x="397428" y="710226"/>
            <a:ext cx="11036969" cy="5632311"/>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SVM:</a:t>
            </a:r>
          </a:p>
          <a:p>
            <a:pPr algn="just"/>
            <a:r>
              <a:rPr lang="en-US" dirty="0">
                <a:latin typeface="Times New Roman" panose="02020603050405020304" pitchFamily="18" charset="0"/>
                <a:cs typeface="Times New Roman" panose="02020603050405020304" pitchFamily="18" charset="0"/>
              </a:rPr>
              <a:t>Support Vector Machine (SVM) is a supervised learning algorithm used for classification and regression tasks. It works by finding the optimal hyperplane that separates data points of different classes with the maximum margin. SVM can efficiently handle high-dimensional data and is effective for both linear and non-linear problems using kernel functions. It is particularly useful in applications like image recognition and bioinformatics.</a:t>
            </a:r>
          </a:p>
          <a:p>
            <a:pPr algn="just"/>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NEURAL NETWORKS(ANN):</a:t>
            </a:r>
          </a:p>
          <a:p>
            <a:pPr algn="just"/>
            <a:r>
              <a:rPr lang="en-US" dirty="0">
                <a:latin typeface="Times New Roman" panose="02020603050405020304" pitchFamily="18" charset="0"/>
                <a:cs typeface="Times New Roman" panose="02020603050405020304" pitchFamily="18" charset="0"/>
              </a:rPr>
              <a:t>Artificial Neural Networks (ANNs) are computational models inspired by the human brain, consisting of interconnected layers of nodes (neurons) that process information. They learn patterns in data through training by adjusting weights based on input-output relationships. ANNs are versatile and can be used for tasks such as classification, regression, and image recognition. Their ability to capture complex relationships makes them powerful for various applications, including deep learning.</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STACKED MODEL :</a:t>
            </a:r>
          </a:p>
          <a:p>
            <a:pPr algn="just"/>
            <a:r>
              <a:rPr lang="en-US" dirty="0">
                <a:latin typeface="Times New Roman" panose="02020603050405020304" pitchFamily="18" charset="0"/>
                <a:cs typeface="Times New Roman" panose="02020603050405020304" pitchFamily="18" charset="0"/>
              </a:rPr>
              <a:t>Stacked models, or stacking, is an ensemble learning technique that combines multiple base models to improve predictive performance. It involves training several different models (like decision trees, logistic regression, or neural networks) on the same dataset, then using their predictions as inputs for a higher-level model, often referred to as the meta-model. This approach leverages the strengths of diverse algorithms and helps mitigate individual model weaknesses. Stacking is effective in various applications, particularly in machine learning competitions where maximizing accuracy is crucial.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034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308657-D07C-AD77-789D-14C752199E06}"/>
              </a:ext>
            </a:extLst>
          </p:cNvPr>
          <p:cNvSpPr txBox="1"/>
          <p:nvPr/>
        </p:nvSpPr>
        <p:spPr>
          <a:xfrm>
            <a:off x="393961" y="138056"/>
            <a:ext cx="11404077" cy="6166881"/>
          </a:xfrm>
          <a:prstGeom prst="rect">
            <a:avLst/>
          </a:prstGeom>
          <a:noFill/>
        </p:spPr>
        <p:txBody>
          <a:bodyPr wrap="square">
            <a:spAutoFit/>
          </a:bodyPr>
          <a:lstStyle/>
          <a:p>
            <a:pPr algn="ctr">
              <a:lnSpc>
                <a:spcPts val="2760"/>
              </a:lnSpc>
            </a:pPr>
            <a:r>
              <a:rPr lang="en-IN" sz="2300" b="1" dirty="0">
                <a:latin typeface="Times New Roman" panose="02020603050405020304" pitchFamily="18" charset="0"/>
                <a:cs typeface="Times New Roman" panose="02020603050405020304" pitchFamily="18" charset="0"/>
              </a:rPr>
              <a:t>MODEL VALIDATION TECHNIQUES:</a:t>
            </a:r>
          </a:p>
          <a:p>
            <a:pPr algn="just">
              <a:lnSpc>
                <a:spcPts val="2760"/>
              </a:lnSpc>
            </a:pPr>
            <a:endParaRPr lang="en-IN" b="1" dirty="0">
              <a:latin typeface="Times New Roman" panose="02020603050405020304" pitchFamily="18" charset="0"/>
              <a:cs typeface="Times New Roman" panose="02020603050405020304" pitchFamily="18" charset="0"/>
            </a:endParaRPr>
          </a:p>
          <a:p>
            <a:pPr algn="just">
              <a:lnSpc>
                <a:spcPts val="2760"/>
              </a:lnSpc>
            </a:pPr>
            <a:r>
              <a:rPr lang="en-IN" b="1" dirty="0">
                <a:latin typeface="Times New Roman" panose="02020603050405020304" pitchFamily="18" charset="0"/>
                <a:cs typeface="Times New Roman" panose="02020603050405020304" pitchFamily="18" charset="0"/>
              </a:rPr>
              <a:t>CLASSIFICATION REPORT: </a:t>
            </a:r>
          </a:p>
          <a:p>
            <a:pPr algn="just">
              <a:lnSpc>
                <a:spcPts val="2760"/>
              </a:lnSpc>
            </a:pPr>
            <a:r>
              <a:rPr lang="en-US" dirty="0">
                <a:latin typeface="Times New Roman" panose="02020603050405020304" pitchFamily="18" charset="0"/>
                <a:cs typeface="Times New Roman" panose="02020603050405020304" pitchFamily="18" charset="0"/>
              </a:rPr>
              <a:t>A classification report is a performance evaluation tool that summarizes the precision, recall, F1-score, and support for each class in a classification task. </a:t>
            </a:r>
          </a:p>
          <a:p>
            <a:pPr algn="just">
              <a:lnSpc>
                <a:spcPts val="2760"/>
              </a:lnSpc>
            </a:pPr>
            <a:r>
              <a:rPr lang="en-IN" b="1" dirty="0">
                <a:latin typeface="Times New Roman" panose="02020603050405020304" pitchFamily="18" charset="0"/>
                <a:cs typeface="Times New Roman" panose="02020603050405020304" pitchFamily="18" charset="0"/>
              </a:rPr>
              <a:t>ACCURACY SCORE:</a:t>
            </a:r>
          </a:p>
          <a:p>
            <a:pPr algn="just">
              <a:lnSpc>
                <a:spcPts val="2760"/>
              </a:lnSpc>
            </a:pPr>
            <a:r>
              <a:rPr lang="en-US" dirty="0">
                <a:latin typeface="Times New Roman" panose="02020603050405020304" pitchFamily="18" charset="0"/>
                <a:cs typeface="Times New Roman" panose="02020603050405020304" pitchFamily="18" charset="0"/>
              </a:rPr>
              <a:t>Accuracy score is the ratio of correctly predicted instances to the total instances in a classification model, indicating overall performance.</a:t>
            </a:r>
            <a:endParaRPr lang="en-IN" dirty="0">
              <a:latin typeface="Times New Roman" panose="02020603050405020304" pitchFamily="18" charset="0"/>
              <a:cs typeface="Times New Roman" panose="02020603050405020304" pitchFamily="18" charset="0"/>
            </a:endParaRPr>
          </a:p>
          <a:p>
            <a:pPr algn="just">
              <a:lnSpc>
                <a:spcPts val="2760"/>
              </a:lnSpc>
            </a:pPr>
            <a:r>
              <a:rPr lang="en-IN" b="1" dirty="0">
                <a:latin typeface="Times New Roman" panose="02020603050405020304" pitchFamily="18" charset="0"/>
                <a:cs typeface="Times New Roman" panose="02020603050405020304" pitchFamily="18" charset="0"/>
              </a:rPr>
              <a:t>CONFUSION MATRIX:</a:t>
            </a:r>
          </a:p>
          <a:p>
            <a:pPr algn="just">
              <a:lnSpc>
                <a:spcPts val="2760"/>
              </a:lnSpc>
            </a:pPr>
            <a:r>
              <a:rPr lang="en-US" dirty="0">
                <a:latin typeface="Times New Roman" panose="02020603050405020304" pitchFamily="18" charset="0"/>
                <a:cs typeface="Times New Roman" panose="02020603050405020304" pitchFamily="18" charset="0"/>
              </a:rPr>
              <a:t>A confusion matrix is a table that displays the true positive, true negative, false positive, and false negative predictions of a classification model, helping to evaluate its performance.</a:t>
            </a:r>
            <a:endParaRPr lang="en-IN" dirty="0">
              <a:latin typeface="Times New Roman" panose="02020603050405020304" pitchFamily="18" charset="0"/>
              <a:cs typeface="Times New Roman" panose="02020603050405020304" pitchFamily="18" charset="0"/>
            </a:endParaRPr>
          </a:p>
          <a:p>
            <a:pPr algn="just">
              <a:lnSpc>
                <a:spcPts val="2760"/>
              </a:lnSpc>
            </a:pPr>
            <a:r>
              <a:rPr lang="en-IN" b="1" dirty="0">
                <a:latin typeface="Times New Roman" panose="02020603050405020304" pitchFamily="18" charset="0"/>
                <a:cs typeface="Times New Roman" panose="02020603050405020304" pitchFamily="18" charset="0"/>
              </a:rPr>
              <a:t>ROC CURVE:</a:t>
            </a:r>
          </a:p>
          <a:p>
            <a:pPr algn="just">
              <a:lnSpc>
                <a:spcPts val="2760"/>
              </a:lnSpc>
            </a:pPr>
            <a:r>
              <a:rPr lang="en-US" dirty="0">
                <a:latin typeface="Times New Roman" panose="02020603050405020304" pitchFamily="18" charset="0"/>
                <a:cs typeface="Times New Roman" panose="02020603050405020304" pitchFamily="18" charset="0"/>
              </a:rPr>
              <a:t>The ROC curve (Receiver Operating Characteristic curve) is a graphical representation of a classifier's performance, plotting the true positive rate against the false positive rate at various threshold settings.</a:t>
            </a:r>
            <a:endParaRPr lang="en-IN" dirty="0">
              <a:latin typeface="Times New Roman" panose="02020603050405020304" pitchFamily="18" charset="0"/>
              <a:cs typeface="Times New Roman" panose="02020603050405020304" pitchFamily="18" charset="0"/>
            </a:endParaRPr>
          </a:p>
          <a:p>
            <a:pPr algn="just">
              <a:lnSpc>
                <a:spcPts val="2760"/>
              </a:lnSpc>
            </a:pPr>
            <a:r>
              <a:rPr lang="en-IN" b="1" dirty="0">
                <a:latin typeface="Times New Roman" panose="02020603050405020304" pitchFamily="18" charset="0"/>
                <a:cs typeface="Times New Roman" panose="02020603050405020304" pitchFamily="18" charset="0"/>
              </a:rPr>
              <a:t>CROSS VALIDATION:</a:t>
            </a:r>
          </a:p>
          <a:p>
            <a:pPr algn="just">
              <a:lnSpc>
                <a:spcPts val="2760"/>
              </a:lnSpc>
            </a:pPr>
            <a:r>
              <a:rPr lang="en-US" dirty="0">
                <a:latin typeface="Times New Roman" panose="02020603050405020304" pitchFamily="18" charset="0"/>
                <a:cs typeface="Times New Roman" panose="02020603050405020304" pitchFamily="18" charset="0"/>
              </a:rPr>
              <a:t>Cross-validation is a technique used to assess the generalization performance of a model by partitioning the data into subsets, training on some, and validating on others, to reduce overfitting.</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8897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F7B470C-1DD3-2DA3-277E-B3970C5B4CAF}"/>
              </a:ext>
            </a:extLst>
          </p:cNvPr>
          <p:cNvGraphicFramePr>
            <a:graphicFrameLocks noGrp="1"/>
          </p:cNvGraphicFramePr>
          <p:nvPr/>
        </p:nvGraphicFramePr>
        <p:xfrm>
          <a:off x="1310806" y="1084082"/>
          <a:ext cx="9570388" cy="5440987"/>
        </p:xfrm>
        <a:graphic>
          <a:graphicData uri="http://schemas.openxmlformats.org/drawingml/2006/table">
            <a:tbl>
              <a:tblPr firstRow="1" bandRow="1">
                <a:tableStyleId>{10A1B5D5-9B99-4C35-A422-299274C87663}</a:tableStyleId>
              </a:tblPr>
              <a:tblGrid>
                <a:gridCol w="2271859">
                  <a:extLst>
                    <a:ext uri="{9D8B030D-6E8A-4147-A177-3AD203B41FA5}">
                      <a16:colId xmlns:a16="http://schemas.microsoft.com/office/drawing/2014/main" val="1254974165"/>
                    </a:ext>
                  </a:extLst>
                </a:gridCol>
                <a:gridCol w="1291473">
                  <a:extLst>
                    <a:ext uri="{9D8B030D-6E8A-4147-A177-3AD203B41FA5}">
                      <a16:colId xmlns:a16="http://schemas.microsoft.com/office/drawing/2014/main" val="1519749909"/>
                    </a:ext>
                  </a:extLst>
                </a:gridCol>
                <a:gridCol w="1121789">
                  <a:extLst>
                    <a:ext uri="{9D8B030D-6E8A-4147-A177-3AD203B41FA5}">
                      <a16:colId xmlns:a16="http://schemas.microsoft.com/office/drawing/2014/main" val="756933134"/>
                    </a:ext>
                  </a:extLst>
                </a:gridCol>
                <a:gridCol w="1074656">
                  <a:extLst>
                    <a:ext uri="{9D8B030D-6E8A-4147-A177-3AD203B41FA5}">
                      <a16:colId xmlns:a16="http://schemas.microsoft.com/office/drawing/2014/main" val="2968643262"/>
                    </a:ext>
                  </a:extLst>
                </a:gridCol>
                <a:gridCol w="1960775">
                  <a:extLst>
                    <a:ext uri="{9D8B030D-6E8A-4147-A177-3AD203B41FA5}">
                      <a16:colId xmlns:a16="http://schemas.microsoft.com/office/drawing/2014/main" val="73570494"/>
                    </a:ext>
                  </a:extLst>
                </a:gridCol>
                <a:gridCol w="1849836">
                  <a:extLst>
                    <a:ext uri="{9D8B030D-6E8A-4147-A177-3AD203B41FA5}">
                      <a16:colId xmlns:a16="http://schemas.microsoft.com/office/drawing/2014/main" val="3636199177"/>
                    </a:ext>
                  </a:extLst>
                </a:gridCol>
              </a:tblGrid>
              <a:tr h="637734">
                <a:tc>
                  <a:txBody>
                    <a:bodyPr/>
                    <a:lstStyle/>
                    <a:p>
                      <a:r>
                        <a:rPr lang="en-IN" sz="2000" dirty="0">
                          <a:solidFill>
                            <a:schemeClr val="accent1">
                              <a:lumMod val="75000"/>
                            </a:schemeClr>
                          </a:solidFill>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solidFill>
                            <a:schemeClr val="accent1">
                              <a:lumMod val="75000"/>
                            </a:schemeClr>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solidFill>
                            <a:schemeClr val="accent1">
                              <a:lumMod val="75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solidFill>
                            <a:schemeClr val="accent1">
                              <a:lumMod val="75000"/>
                            </a:schemeClr>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solidFill>
                            <a:schemeClr val="accent1">
                              <a:lumMod val="75000"/>
                            </a:schemeClr>
                          </a:solidFill>
                        </a:rPr>
                        <a:t>Train 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solidFill>
                            <a:schemeClr val="accent1">
                              <a:lumMod val="75000"/>
                            </a:schemeClr>
                          </a:solidFill>
                        </a:rPr>
                        <a:t>Test 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022250"/>
                  </a:ext>
                </a:extLst>
              </a:tr>
              <a:tr h="369481">
                <a:tc>
                  <a:txBody>
                    <a:bodyPr/>
                    <a:lstStyle/>
                    <a:p>
                      <a:r>
                        <a:rPr lang="en-IN" dirty="0"/>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3172988"/>
                  </a:ext>
                </a:extLst>
              </a:tr>
              <a:tr h="369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Bagging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828557"/>
                  </a:ext>
                </a:extLst>
              </a:tr>
              <a:tr h="369481">
                <a:tc>
                  <a:txBody>
                    <a:bodyPr/>
                    <a:lstStyle/>
                    <a:p>
                      <a:r>
                        <a:rPr lang="en-IN" dirty="0"/>
                        <a:t>AdaBoost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0621850"/>
                  </a:ext>
                </a:extLst>
              </a:tr>
              <a:tr h="369481">
                <a:tc>
                  <a:txBody>
                    <a:bodyPr/>
                    <a:lstStyle/>
                    <a:p>
                      <a:r>
                        <a:rPr lang="en-IN" dirty="0" err="1"/>
                        <a:t>GradientBoost</a:t>
                      </a:r>
                      <a:r>
                        <a:rPr lang="en-IN" dirty="0"/>
                        <a: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848864"/>
                  </a:ext>
                </a:extLst>
              </a:tr>
              <a:tr h="369481">
                <a:tc>
                  <a:txBody>
                    <a:bodyPr/>
                    <a:lstStyle/>
                    <a:p>
                      <a:r>
                        <a:rPr lang="en-IN" dirty="0" err="1"/>
                        <a:t>XGBoost</a:t>
                      </a:r>
                      <a:r>
                        <a:rPr lang="en-IN" dirty="0"/>
                        <a: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3649748"/>
                  </a:ext>
                </a:extLst>
              </a:tr>
              <a:tr h="369481">
                <a:tc>
                  <a:txBody>
                    <a:bodyPr/>
                    <a:lstStyle/>
                    <a:p>
                      <a:r>
                        <a:rPr lang="en-IN" dirty="0"/>
                        <a:t>LGBM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711217"/>
                  </a:ext>
                </a:extLst>
              </a:tr>
              <a:tr h="369481">
                <a:tc>
                  <a:txBody>
                    <a:bodyPr/>
                    <a:lstStyle/>
                    <a:p>
                      <a:r>
                        <a:rPr lang="en-IN" dirty="0"/>
                        <a:t>Stacked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1619788"/>
                  </a:ext>
                </a:extLst>
              </a:tr>
              <a:tr h="369481">
                <a:tc>
                  <a:txBody>
                    <a:bodyPr/>
                    <a:lstStyle/>
                    <a:p>
                      <a:r>
                        <a:rPr lang="en-IN" dirty="0" err="1"/>
                        <a:t>DecisionTree</a:t>
                      </a:r>
                      <a:r>
                        <a:rPr lang="en-IN" dirty="0"/>
                        <a: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99.11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305869"/>
                  </a:ext>
                </a:extLst>
              </a:tr>
              <a:tr h="369481">
                <a:tc>
                  <a:txBody>
                    <a:bodyPr/>
                    <a:lstStyle/>
                    <a:p>
                      <a:r>
                        <a:rPr lang="en-IN" dirty="0"/>
                        <a:t>SVM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99.11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0237738"/>
                  </a:ext>
                </a:extLst>
              </a:tr>
              <a:tr h="369481">
                <a:tc>
                  <a:txBody>
                    <a:bodyPr/>
                    <a:lstStyle/>
                    <a:p>
                      <a:r>
                        <a:rPr lang="en-IN" dirty="0" err="1"/>
                        <a:t>NaiveBayes</a:t>
                      </a:r>
                      <a:r>
                        <a:rPr lang="en-IN" dirty="0"/>
                        <a: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99.11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6533661"/>
                  </a:ext>
                </a:extLst>
              </a:tr>
              <a:tr h="369481">
                <a:tc>
                  <a:txBody>
                    <a:bodyPr/>
                    <a:lstStyle/>
                    <a:p>
                      <a:r>
                        <a:rPr lang="en-IN" dirty="0"/>
                        <a:t>KNN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99.11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3543914"/>
                  </a:ext>
                </a:extLst>
              </a:tr>
              <a:tr h="369481">
                <a:tc>
                  <a:txBody>
                    <a:bodyPr/>
                    <a:lstStyle/>
                    <a:p>
                      <a:r>
                        <a:rPr lang="en-IN" dirty="0"/>
                        <a:t>ANN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98.21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6465388"/>
                  </a:ext>
                </a:extLst>
              </a:tr>
              <a:tr h="369481">
                <a:tc>
                  <a:txBody>
                    <a:bodyPr/>
                    <a:lstStyle/>
                    <a:p>
                      <a:r>
                        <a:rPr lang="en-IN" dirty="0" err="1"/>
                        <a:t>RandomForest</a:t>
                      </a:r>
                      <a:r>
                        <a:rPr lang="en-IN" dirty="0"/>
                        <a: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93.75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76397"/>
                  </a:ext>
                </a:extLst>
              </a:tr>
            </a:tbl>
          </a:graphicData>
        </a:graphic>
      </p:graphicFrame>
      <p:sp>
        <p:nvSpPr>
          <p:cNvPr id="10" name="TextBox 9">
            <a:extLst>
              <a:ext uri="{FF2B5EF4-FFF2-40B4-BE49-F238E27FC236}">
                <a16:creationId xmlns:a16="http://schemas.microsoft.com/office/drawing/2014/main" id="{1AB789FE-DAF9-665C-5A79-CEFBDC59875E}"/>
              </a:ext>
            </a:extLst>
          </p:cNvPr>
          <p:cNvSpPr txBox="1"/>
          <p:nvPr/>
        </p:nvSpPr>
        <p:spPr>
          <a:xfrm>
            <a:off x="961534" y="263951"/>
            <a:ext cx="9570388" cy="523220"/>
          </a:xfrm>
          <a:prstGeom prst="rect">
            <a:avLst/>
          </a:prstGeom>
          <a:noFill/>
        </p:spPr>
        <p:txBody>
          <a:bodyPr wrap="square" rtlCol="0">
            <a:spAutoFit/>
          </a:bodyPr>
          <a:lstStyle/>
          <a:p>
            <a:r>
              <a:rPr lang="en-IN" sz="2800" b="1" dirty="0">
                <a:solidFill>
                  <a:schemeClr val="accent1">
                    <a:lumMod val="75000"/>
                  </a:schemeClr>
                </a:solidFill>
              </a:rPr>
              <a:t>Comparing the Models</a:t>
            </a:r>
          </a:p>
        </p:txBody>
      </p:sp>
    </p:spTree>
    <p:extLst>
      <p:ext uri="{BB962C8B-B14F-4D97-AF65-F5344CB8AC3E}">
        <p14:creationId xmlns:p14="http://schemas.microsoft.com/office/powerpoint/2010/main" val="4696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74671-F697-CCBC-552F-42577408438D}"/>
              </a:ext>
            </a:extLst>
          </p:cNvPr>
          <p:cNvSpPr txBox="1"/>
          <p:nvPr/>
        </p:nvSpPr>
        <p:spPr>
          <a:xfrm>
            <a:off x="1093509" y="1027522"/>
            <a:ext cx="9634194" cy="4661276"/>
          </a:xfrm>
          <a:prstGeom prst="rect">
            <a:avLst/>
          </a:prstGeom>
          <a:noFill/>
        </p:spPr>
        <p:txBody>
          <a:bodyPr wrap="square" rtlCol="0">
            <a:spAutoFit/>
          </a:bodyPr>
          <a:lstStyle/>
          <a:p>
            <a:pPr marL="457200" indent="-457200" algn="just">
              <a:lnSpc>
                <a:spcPct val="150000"/>
              </a:lnSpc>
              <a:buAutoNum type="arabicPeriod"/>
            </a:pPr>
            <a:r>
              <a:rPr lang="en-US" sz="2000" b="1" dirty="0"/>
              <a:t>Project Setup: </a:t>
            </a:r>
            <a:r>
              <a:rPr lang="en-US" sz="2000" dirty="0"/>
              <a:t>Structured the Flask app with necessary folders (`app.py`, `templates/`, `static/`) and installed required libraries like Flask and pandas.</a:t>
            </a:r>
          </a:p>
          <a:p>
            <a:pPr algn="just">
              <a:lnSpc>
                <a:spcPct val="150000"/>
              </a:lnSpc>
            </a:pPr>
            <a:r>
              <a:rPr lang="en-US" sz="2000" b="1" dirty="0"/>
              <a:t>2. Model Integration: </a:t>
            </a:r>
            <a:r>
              <a:rPr lang="en-US" sz="2000" dirty="0"/>
              <a:t>Trained a bankruptcy prediction model and saved it as `</a:t>
            </a:r>
            <a:r>
              <a:rPr lang="en-US" sz="2000" dirty="0" err="1"/>
              <a:t>model.pkl</a:t>
            </a:r>
            <a:r>
              <a:rPr lang="en-US" sz="2000" dirty="0"/>
              <a:t>` using </a:t>
            </a:r>
            <a:r>
              <a:rPr lang="en-US" sz="2000" dirty="0" err="1"/>
              <a:t>joblib</a:t>
            </a:r>
            <a:r>
              <a:rPr lang="en-US" sz="2000" dirty="0"/>
              <a:t>.</a:t>
            </a:r>
          </a:p>
          <a:p>
            <a:pPr algn="just">
              <a:lnSpc>
                <a:spcPct val="150000"/>
              </a:lnSpc>
            </a:pPr>
            <a:r>
              <a:rPr lang="en-US" sz="2000" b="1" dirty="0"/>
              <a:t>3. Flask Application: </a:t>
            </a:r>
            <a:r>
              <a:rPr lang="en-US" sz="2000" dirty="0"/>
              <a:t>Set up routes to handle user input, loaded the model for predictions, and built a user interface with an HTML form.</a:t>
            </a:r>
          </a:p>
          <a:p>
            <a:pPr algn="just">
              <a:lnSpc>
                <a:spcPct val="150000"/>
              </a:lnSpc>
            </a:pPr>
            <a:r>
              <a:rPr lang="en-US" sz="2000" b="1" dirty="0"/>
              <a:t>4. Local Testing: </a:t>
            </a:r>
            <a:r>
              <a:rPr lang="en-US" sz="2000" dirty="0"/>
              <a:t>Tested the application locally to ensure the model integration and form submission worked correctly.</a:t>
            </a:r>
          </a:p>
          <a:p>
            <a:pPr algn="just">
              <a:lnSpc>
                <a:spcPct val="150000"/>
              </a:lnSpc>
            </a:pPr>
            <a:r>
              <a:rPr lang="en-US" sz="2000" b="1" dirty="0"/>
              <a:t>5. Deployment: </a:t>
            </a:r>
            <a:r>
              <a:rPr lang="en-US" sz="2000" dirty="0"/>
              <a:t>Deployed the Flask app to a cloud platform (e.g., Render).</a:t>
            </a:r>
          </a:p>
          <a:p>
            <a:pPr algn="just">
              <a:lnSpc>
                <a:spcPct val="150000"/>
              </a:lnSpc>
            </a:pPr>
            <a:r>
              <a:rPr lang="en-US" sz="2000" b="1" dirty="0"/>
              <a:t>6. Version Control: </a:t>
            </a:r>
            <a:r>
              <a:rPr lang="en-US" sz="2000" dirty="0"/>
              <a:t>Uploaded the project to GitHub for version control and collaboration.</a:t>
            </a:r>
          </a:p>
        </p:txBody>
      </p:sp>
      <p:sp>
        <p:nvSpPr>
          <p:cNvPr id="5" name="TextBox 4">
            <a:extLst>
              <a:ext uri="{FF2B5EF4-FFF2-40B4-BE49-F238E27FC236}">
                <a16:creationId xmlns:a16="http://schemas.microsoft.com/office/drawing/2014/main" id="{C4020BE0-32E1-A830-DE76-AB7BC1E9A498}"/>
              </a:ext>
            </a:extLst>
          </p:cNvPr>
          <p:cNvSpPr txBox="1"/>
          <p:nvPr/>
        </p:nvSpPr>
        <p:spPr>
          <a:xfrm>
            <a:off x="518475" y="405630"/>
            <a:ext cx="7107810" cy="523220"/>
          </a:xfrm>
          <a:prstGeom prst="rect">
            <a:avLst/>
          </a:prstGeom>
          <a:noFill/>
        </p:spPr>
        <p:txBody>
          <a:bodyPr wrap="square" rtlCol="0">
            <a:spAutoFit/>
          </a:bodyPr>
          <a:lstStyle/>
          <a:p>
            <a:r>
              <a:rPr lang="en-US" sz="2800" b="1" dirty="0">
                <a:solidFill>
                  <a:schemeClr val="accent1"/>
                </a:solidFill>
              </a:rPr>
              <a:t>Project Deployment</a:t>
            </a:r>
            <a:endParaRPr lang="en-IN" sz="2800" b="1" dirty="0">
              <a:solidFill>
                <a:schemeClr val="accent1"/>
              </a:solidFill>
            </a:endParaRPr>
          </a:p>
        </p:txBody>
      </p:sp>
    </p:spTree>
    <p:extLst>
      <p:ext uri="{BB962C8B-B14F-4D97-AF65-F5344CB8AC3E}">
        <p14:creationId xmlns:p14="http://schemas.microsoft.com/office/powerpoint/2010/main" val="1242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1B2EA-EF24-A259-F9A2-EEED4C161DD9}"/>
              </a:ext>
            </a:extLst>
          </p:cNvPr>
          <p:cNvSpPr txBox="1"/>
          <p:nvPr/>
        </p:nvSpPr>
        <p:spPr>
          <a:xfrm>
            <a:off x="963105" y="744718"/>
            <a:ext cx="9981415" cy="6000104"/>
          </a:xfrm>
          <a:prstGeom prst="rect">
            <a:avLst/>
          </a:prstGeom>
          <a:noFill/>
        </p:spPr>
        <p:txBody>
          <a:bodyPr wrap="square" rtlCol="0">
            <a:spAutoFit/>
          </a:bodyPr>
          <a:lstStyle/>
          <a:p>
            <a:pPr algn="just">
              <a:lnSpc>
                <a:spcPct val="150000"/>
              </a:lnSpc>
            </a:pPr>
            <a:r>
              <a:rPr lang="en-US" sz="2000" b="1" dirty="0"/>
              <a:t>1. Handling Imbalanced Dataset:</a:t>
            </a:r>
          </a:p>
          <a:p>
            <a:pPr algn="just">
              <a:lnSpc>
                <a:spcPct val="150000"/>
              </a:lnSpc>
            </a:pPr>
            <a:r>
              <a:rPr lang="en-US" dirty="0"/>
              <a:t>   </a:t>
            </a:r>
            <a:r>
              <a:rPr lang="en-US" sz="2000" b="1" dirty="0"/>
              <a:t>- Challenge: </a:t>
            </a:r>
            <a:r>
              <a:rPr lang="en-US" dirty="0"/>
              <a:t>SMOTE was generating numerical values instead of categorical for all categorical features.</a:t>
            </a:r>
          </a:p>
          <a:p>
            <a:pPr algn="just">
              <a:lnSpc>
                <a:spcPct val="150000"/>
              </a:lnSpc>
            </a:pPr>
            <a:r>
              <a:rPr lang="en-US" dirty="0"/>
              <a:t>   </a:t>
            </a:r>
            <a:r>
              <a:rPr lang="en-US" sz="2000" b="1" dirty="0"/>
              <a:t>- Solution: </a:t>
            </a:r>
            <a:r>
              <a:rPr lang="en-US" dirty="0"/>
              <a:t>We applied the Nearest Neighbors method to handle the imbalanced data effectively.</a:t>
            </a:r>
            <a:endParaRPr lang="en-US" sz="2000" b="1" dirty="0"/>
          </a:p>
          <a:p>
            <a:pPr algn="just">
              <a:lnSpc>
                <a:spcPct val="150000"/>
              </a:lnSpc>
            </a:pPr>
            <a:r>
              <a:rPr lang="en-US" sz="2000" b="1" dirty="0"/>
              <a:t>2. Feature Selection:</a:t>
            </a:r>
          </a:p>
          <a:p>
            <a:pPr algn="just">
              <a:lnSpc>
                <a:spcPct val="150000"/>
              </a:lnSpc>
            </a:pPr>
            <a:r>
              <a:rPr lang="en-US" dirty="0"/>
              <a:t>   </a:t>
            </a:r>
            <a:r>
              <a:rPr lang="en-US" sz="2000" b="1" dirty="0"/>
              <a:t>- Challenge: </a:t>
            </a:r>
            <a:r>
              <a:rPr lang="en-US" dirty="0"/>
              <a:t>We were initially confused about whether to use all features or a subset.</a:t>
            </a:r>
          </a:p>
          <a:p>
            <a:pPr algn="just">
              <a:lnSpc>
                <a:spcPct val="150000"/>
              </a:lnSpc>
            </a:pPr>
            <a:r>
              <a:rPr lang="en-US" sz="2000" b="1" dirty="0"/>
              <a:t>   - Solution: </a:t>
            </a:r>
            <a:r>
              <a:rPr lang="en-US" dirty="0"/>
              <a:t>We performed various feature selection techniques (PPS, RFE, </a:t>
            </a:r>
            <a:r>
              <a:rPr lang="en-US" dirty="0" err="1"/>
              <a:t>SelectKBest</a:t>
            </a:r>
            <a:r>
              <a:rPr lang="en-US" dirty="0"/>
              <a:t>, tree-based methods) and concluded by selecting 4 features out of 6.</a:t>
            </a:r>
          </a:p>
          <a:p>
            <a:pPr algn="just">
              <a:lnSpc>
                <a:spcPct val="150000"/>
              </a:lnSpc>
            </a:pPr>
            <a:r>
              <a:rPr lang="en-US" sz="2000" b="1" dirty="0"/>
              <a:t>3. Model Selection:</a:t>
            </a:r>
          </a:p>
          <a:p>
            <a:pPr algn="just">
              <a:lnSpc>
                <a:spcPct val="150000"/>
              </a:lnSpc>
            </a:pPr>
            <a:r>
              <a:rPr lang="en-US" dirty="0"/>
              <a:t>   </a:t>
            </a:r>
            <a:r>
              <a:rPr lang="en-US" sz="2000" b="1" dirty="0"/>
              <a:t>- Challenge: </a:t>
            </a:r>
            <a:r>
              <a:rPr lang="en-US" dirty="0"/>
              <a:t>Multiple models performed well, making it difficult to choose the best one.</a:t>
            </a:r>
          </a:p>
          <a:p>
            <a:pPr algn="just">
              <a:lnSpc>
                <a:spcPct val="150000"/>
              </a:lnSpc>
            </a:pPr>
            <a:r>
              <a:rPr lang="en-US" sz="2000" b="1" dirty="0"/>
              <a:t>   - Solution: </a:t>
            </a:r>
            <a:r>
              <a:rPr lang="en-US" dirty="0"/>
              <a:t>We opted for a stacked model to combine the strengths of each individual model.</a:t>
            </a:r>
            <a:endParaRPr lang="en-US" sz="2000" b="1" dirty="0"/>
          </a:p>
          <a:p>
            <a:pPr algn="just">
              <a:lnSpc>
                <a:spcPct val="150000"/>
              </a:lnSpc>
            </a:pPr>
            <a:r>
              <a:rPr lang="en-US" sz="2000" b="1" dirty="0"/>
              <a:t>4. Deployment:</a:t>
            </a:r>
          </a:p>
          <a:p>
            <a:pPr algn="just">
              <a:lnSpc>
                <a:spcPct val="150000"/>
              </a:lnSpc>
            </a:pPr>
            <a:r>
              <a:rPr lang="en-US" dirty="0"/>
              <a:t>   </a:t>
            </a:r>
            <a:r>
              <a:rPr lang="en-US" sz="2000" b="1" dirty="0"/>
              <a:t>- Challenge: </a:t>
            </a:r>
            <a:r>
              <a:rPr lang="en-US" dirty="0"/>
              <a:t>Deciding between </a:t>
            </a:r>
            <a:r>
              <a:rPr lang="en-US" dirty="0" err="1"/>
              <a:t>Streamlit</a:t>
            </a:r>
            <a:r>
              <a:rPr lang="en-US" dirty="0"/>
              <a:t> and Flask for deployment.</a:t>
            </a:r>
          </a:p>
          <a:p>
            <a:pPr algn="just">
              <a:lnSpc>
                <a:spcPct val="150000"/>
              </a:lnSpc>
            </a:pPr>
            <a:r>
              <a:rPr lang="en-US" sz="2000" b="1" dirty="0"/>
              <a:t>   - Solution: </a:t>
            </a:r>
            <a:r>
              <a:rPr lang="en-US" dirty="0"/>
              <a:t>Flask was chosen for its user interface flexibility and competitiveness over </a:t>
            </a:r>
            <a:r>
              <a:rPr lang="en-US" dirty="0" err="1"/>
              <a:t>Streamlit</a:t>
            </a:r>
            <a:r>
              <a:rPr lang="en-US" dirty="0"/>
              <a:t>.</a:t>
            </a:r>
          </a:p>
        </p:txBody>
      </p:sp>
      <p:sp>
        <p:nvSpPr>
          <p:cNvPr id="3" name="TextBox 2">
            <a:extLst>
              <a:ext uri="{FF2B5EF4-FFF2-40B4-BE49-F238E27FC236}">
                <a16:creationId xmlns:a16="http://schemas.microsoft.com/office/drawing/2014/main" id="{82E48822-D4F1-642C-14BF-94E82A8CD70C}"/>
              </a:ext>
            </a:extLst>
          </p:cNvPr>
          <p:cNvSpPr txBox="1"/>
          <p:nvPr/>
        </p:nvSpPr>
        <p:spPr>
          <a:xfrm>
            <a:off x="480767" y="235670"/>
            <a:ext cx="5147035" cy="461665"/>
          </a:xfrm>
          <a:prstGeom prst="rect">
            <a:avLst/>
          </a:prstGeom>
          <a:noFill/>
        </p:spPr>
        <p:txBody>
          <a:bodyPr wrap="square" rtlCol="0">
            <a:spAutoFit/>
          </a:bodyPr>
          <a:lstStyle/>
          <a:p>
            <a:r>
              <a:rPr lang="en-US" sz="2400" b="1" dirty="0">
                <a:solidFill>
                  <a:schemeClr val="accent1"/>
                </a:solidFill>
              </a:rPr>
              <a:t>Challenges faced and Solutions</a:t>
            </a:r>
            <a:endParaRPr lang="en-IN" sz="2400" b="1" dirty="0">
              <a:solidFill>
                <a:schemeClr val="accent1"/>
              </a:solidFill>
            </a:endParaRPr>
          </a:p>
        </p:txBody>
      </p:sp>
    </p:spTree>
    <p:extLst>
      <p:ext uri="{BB962C8B-B14F-4D97-AF65-F5344CB8AC3E}">
        <p14:creationId xmlns:p14="http://schemas.microsoft.com/office/powerpoint/2010/main" val="3044223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F7A1F5-91D6-72B5-2B9E-B7A7F7D9FB84}"/>
              </a:ext>
            </a:extLst>
          </p:cNvPr>
          <p:cNvSpPr txBox="1"/>
          <p:nvPr/>
        </p:nvSpPr>
        <p:spPr>
          <a:xfrm>
            <a:off x="1159497" y="904974"/>
            <a:ext cx="8465270" cy="41996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t>Understood the problem- Predicting bankruptcy using business risk features.</a:t>
            </a:r>
          </a:p>
          <a:p>
            <a:pPr marL="342900" indent="-342900" algn="just">
              <a:lnSpc>
                <a:spcPct val="150000"/>
              </a:lnSpc>
              <a:buFont typeface="Arial" panose="020B0604020202020204" pitchFamily="34" charset="0"/>
              <a:buChar char="•"/>
            </a:pPr>
            <a:r>
              <a:rPr lang="en-US" sz="2000" dirty="0"/>
              <a:t>Tackled imbalanced data with the Nearest Neighbors method.</a:t>
            </a:r>
          </a:p>
          <a:p>
            <a:pPr marL="342900" indent="-342900" algn="just">
              <a:lnSpc>
                <a:spcPct val="150000"/>
              </a:lnSpc>
              <a:buFont typeface="Arial" panose="020B0604020202020204" pitchFamily="34" charset="0"/>
              <a:buChar char="•"/>
            </a:pPr>
            <a:r>
              <a:rPr lang="en-US" sz="2000" dirty="0"/>
              <a:t>Applied various feature selection techniques, selecting the best 4 out of 6 features.</a:t>
            </a:r>
          </a:p>
          <a:p>
            <a:pPr marL="342900" indent="-342900" algn="just">
              <a:lnSpc>
                <a:spcPct val="150000"/>
              </a:lnSpc>
              <a:buFont typeface="Arial" panose="020B0604020202020204" pitchFamily="34" charset="0"/>
              <a:buChar char="•"/>
            </a:pPr>
            <a:r>
              <a:rPr lang="en-US" sz="2000" dirty="0"/>
              <a:t>Built and evaluated 12 different models  to find the best-performing ones.</a:t>
            </a:r>
          </a:p>
          <a:p>
            <a:pPr marL="342900" indent="-342900" algn="just">
              <a:lnSpc>
                <a:spcPct val="150000"/>
              </a:lnSpc>
              <a:buFont typeface="Arial" panose="020B0604020202020204" pitchFamily="34" charset="0"/>
              <a:buChar char="•"/>
            </a:pPr>
            <a:r>
              <a:rPr lang="en-US" sz="2000" dirty="0"/>
              <a:t>Combined model strengths by implementing a stacked model.</a:t>
            </a:r>
          </a:p>
          <a:p>
            <a:pPr marL="342900" indent="-342900" algn="just">
              <a:lnSpc>
                <a:spcPct val="150000"/>
              </a:lnSpc>
              <a:buFont typeface="Arial" panose="020B0604020202020204" pitchFamily="34" charset="0"/>
              <a:buChar char="•"/>
            </a:pPr>
            <a:r>
              <a:rPr lang="en-US" sz="2000" dirty="0"/>
              <a:t>Deployed the final solution using Flask for better UI flexibility and functionality.</a:t>
            </a:r>
          </a:p>
          <a:p>
            <a:pPr algn="just">
              <a:lnSpc>
                <a:spcPct val="150000"/>
              </a:lnSpc>
            </a:pPr>
            <a:endParaRPr lang="en-US" sz="2000" dirty="0"/>
          </a:p>
        </p:txBody>
      </p:sp>
      <p:sp>
        <p:nvSpPr>
          <p:cNvPr id="3" name="TextBox 2">
            <a:extLst>
              <a:ext uri="{FF2B5EF4-FFF2-40B4-BE49-F238E27FC236}">
                <a16:creationId xmlns:a16="http://schemas.microsoft.com/office/drawing/2014/main" id="{723DD9F9-7C14-21F8-D2E3-9696EA8E7FF0}"/>
              </a:ext>
            </a:extLst>
          </p:cNvPr>
          <p:cNvSpPr txBox="1"/>
          <p:nvPr/>
        </p:nvSpPr>
        <p:spPr>
          <a:xfrm>
            <a:off x="320511" y="301658"/>
            <a:ext cx="4845378" cy="830997"/>
          </a:xfrm>
          <a:prstGeom prst="rect">
            <a:avLst/>
          </a:prstGeom>
          <a:noFill/>
        </p:spPr>
        <p:txBody>
          <a:bodyPr wrap="square" rtlCol="0">
            <a:spAutoFit/>
          </a:bodyPr>
          <a:lstStyle/>
          <a:p>
            <a:r>
              <a:rPr lang="en-US" sz="2400" b="1" dirty="0">
                <a:solidFill>
                  <a:schemeClr val="accent1"/>
                </a:solidFill>
              </a:rPr>
              <a:t>Conclusion</a:t>
            </a:r>
          </a:p>
          <a:p>
            <a:endParaRPr lang="en-IN" sz="2400" dirty="0"/>
          </a:p>
        </p:txBody>
      </p:sp>
    </p:spTree>
    <p:extLst>
      <p:ext uri="{BB962C8B-B14F-4D97-AF65-F5344CB8AC3E}">
        <p14:creationId xmlns:p14="http://schemas.microsoft.com/office/powerpoint/2010/main" val="40133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9028" y="298074"/>
            <a:ext cx="10172052" cy="1860509"/>
          </a:xfrm>
          <a:prstGeom prst="rect">
            <a:avLst/>
          </a:prstGeom>
          <a:noFill/>
        </p:spPr>
        <p:txBody>
          <a:bodyPr wrap="square" rtlCol="0">
            <a:spAutoFit/>
          </a:bodyPr>
          <a:lstStyle/>
          <a:p>
            <a:r>
              <a:rPr lang="en-US" sz="2800" b="1" dirty="0"/>
              <a:t>Business Objective:</a:t>
            </a:r>
          </a:p>
          <a:p>
            <a:pPr algn="just">
              <a:lnSpc>
                <a:spcPct val="150000"/>
              </a:lnSpc>
            </a:pPr>
            <a:r>
              <a:rPr lang="en-US" sz="2000" dirty="0"/>
              <a:t>	This project aims to classify whether a business is likely to go bankrupt or not based on various risk factors. The target variable is binary, indicating either bankruptcy or non-bankruptcy. The goal is to model the probability of a business going bankrupt using the given features.</a:t>
            </a:r>
            <a:endParaRPr lang="en-IN" sz="2000" dirty="0"/>
          </a:p>
        </p:txBody>
      </p:sp>
      <p:sp>
        <p:nvSpPr>
          <p:cNvPr id="3" name="TextBox 2"/>
          <p:cNvSpPr txBox="1"/>
          <p:nvPr/>
        </p:nvSpPr>
        <p:spPr>
          <a:xfrm>
            <a:off x="829028" y="2328690"/>
            <a:ext cx="5071621" cy="3154710"/>
          </a:xfrm>
          <a:prstGeom prst="rect">
            <a:avLst/>
          </a:prstGeom>
          <a:noFill/>
        </p:spPr>
        <p:txBody>
          <a:bodyPr wrap="square" rtlCol="0">
            <a:spAutoFit/>
          </a:bodyPr>
          <a:lstStyle/>
          <a:p>
            <a:r>
              <a:rPr lang="en-US" sz="2800" b="1" dirty="0"/>
              <a:t>Data Description:</a:t>
            </a:r>
          </a:p>
          <a:p>
            <a:pPr>
              <a:lnSpc>
                <a:spcPct val="150000"/>
              </a:lnSpc>
            </a:pPr>
            <a:r>
              <a:rPr lang="en-US" dirty="0"/>
              <a:t>The dataset contains 7 features for around 250 companies, each representing different business risks and flexibility.</a:t>
            </a:r>
          </a:p>
          <a:p>
            <a:pPr>
              <a:lnSpc>
                <a:spcPct val="150000"/>
              </a:lnSpc>
            </a:pPr>
            <a:r>
              <a:rPr lang="en-US" dirty="0"/>
              <a:t>Below is a description of the variables in the dataset:</a:t>
            </a:r>
          </a:p>
          <a:p>
            <a:br>
              <a:rPr lang="en-US" dirty="0"/>
            </a:br>
            <a:endParaRPr lang="en-IN" dirty="0"/>
          </a:p>
        </p:txBody>
      </p:sp>
      <p:graphicFrame>
        <p:nvGraphicFramePr>
          <p:cNvPr id="6" name="Table 5">
            <a:extLst>
              <a:ext uri="{FF2B5EF4-FFF2-40B4-BE49-F238E27FC236}">
                <a16:creationId xmlns:a16="http://schemas.microsoft.com/office/drawing/2014/main" id="{0E3B4060-A249-1193-D777-E06462D73B71}"/>
              </a:ext>
            </a:extLst>
          </p:cNvPr>
          <p:cNvGraphicFramePr>
            <a:graphicFrameLocks noGrp="1"/>
          </p:cNvGraphicFramePr>
          <p:nvPr>
            <p:extLst>
              <p:ext uri="{D42A27DB-BD31-4B8C-83A1-F6EECF244321}">
                <p14:modId xmlns:p14="http://schemas.microsoft.com/office/powerpoint/2010/main" val="4188573933"/>
              </p:ext>
            </p:extLst>
          </p:nvPr>
        </p:nvGraphicFramePr>
        <p:xfrm>
          <a:off x="5929459" y="2460396"/>
          <a:ext cx="5071621" cy="3784862"/>
        </p:xfrm>
        <a:graphic>
          <a:graphicData uri="http://schemas.openxmlformats.org/drawingml/2006/table">
            <a:tbl>
              <a:tblPr firstRow="1" bandRow="1">
                <a:tableStyleId>{073A0DAA-6AF3-43AB-8588-CEC1D06C72B9}</a:tableStyleId>
              </a:tblPr>
              <a:tblGrid>
                <a:gridCol w="1619209">
                  <a:extLst>
                    <a:ext uri="{9D8B030D-6E8A-4147-A177-3AD203B41FA5}">
                      <a16:colId xmlns:a16="http://schemas.microsoft.com/office/drawing/2014/main" val="812380032"/>
                    </a:ext>
                  </a:extLst>
                </a:gridCol>
                <a:gridCol w="3452412">
                  <a:extLst>
                    <a:ext uri="{9D8B030D-6E8A-4147-A177-3AD203B41FA5}">
                      <a16:colId xmlns:a16="http://schemas.microsoft.com/office/drawing/2014/main" val="1633276512"/>
                    </a:ext>
                  </a:extLst>
                </a:gridCol>
              </a:tblGrid>
              <a:tr h="706382">
                <a:tc>
                  <a:txBody>
                    <a:bodyPr/>
                    <a:lstStyle/>
                    <a:p>
                      <a:r>
                        <a:rPr lang="en-IN" sz="1600" b="1" dirty="0"/>
                        <a:t>Feature</a:t>
                      </a:r>
                      <a:endParaRPr lang="en-IN" sz="1600" dirty="0"/>
                    </a:p>
                  </a:txBody>
                  <a:tcPr anchor="ctr"/>
                </a:tc>
                <a:tc>
                  <a:txBody>
                    <a:bodyPr/>
                    <a:lstStyle/>
                    <a:p>
                      <a:r>
                        <a:rPr lang="en-IN" sz="1600" b="1" dirty="0"/>
                        <a:t>Values</a:t>
                      </a:r>
                      <a:endParaRPr lang="en-IN" sz="1600" dirty="0"/>
                    </a:p>
                  </a:txBody>
                  <a:tcPr anchor="ctr"/>
                </a:tc>
                <a:extLst>
                  <a:ext uri="{0D108BD9-81ED-4DB2-BD59-A6C34878D82A}">
                    <a16:rowId xmlns:a16="http://schemas.microsoft.com/office/drawing/2014/main" val="2696099645"/>
                  </a:ext>
                </a:extLst>
              </a:tr>
              <a:tr h="335241">
                <a:tc>
                  <a:txBody>
                    <a:bodyPr/>
                    <a:lstStyle/>
                    <a:p>
                      <a:r>
                        <a:rPr lang="en-IN" sz="1600"/>
                        <a:t>Industrial Risk</a:t>
                      </a:r>
                    </a:p>
                  </a:txBody>
                  <a:tcPr anchor="ctr"/>
                </a:tc>
                <a:tc>
                  <a:txBody>
                    <a:bodyPr/>
                    <a:lstStyle/>
                    <a:p>
                      <a:r>
                        <a:rPr lang="en-US" sz="1600"/>
                        <a:t>0 = Low, 0.5 = Medium, 1 = High</a:t>
                      </a:r>
                    </a:p>
                  </a:txBody>
                  <a:tcPr anchor="ctr"/>
                </a:tc>
                <a:extLst>
                  <a:ext uri="{0D108BD9-81ED-4DB2-BD59-A6C34878D82A}">
                    <a16:rowId xmlns:a16="http://schemas.microsoft.com/office/drawing/2014/main" val="3582293379"/>
                  </a:ext>
                </a:extLst>
              </a:tr>
              <a:tr h="335241">
                <a:tc>
                  <a:txBody>
                    <a:bodyPr/>
                    <a:lstStyle/>
                    <a:p>
                      <a:r>
                        <a:rPr lang="en-IN" sz="1600"/>
                        <a:t>Management Risk</a:t>
                      </a:r>
                    </a:p>
                  </a:txBody>
                  <a:tcPr anchor="ctr"/>
                </a:tc>
                <a:tc>
                  <a:txBody>
                    <a:bodyPr/>
                    <a:lstStyle/>
                    <a:p>
                      <a:r>
                        <a:rPr lang="en-US" sz="1600" dirty="0"/>
                        <a:t>0 = Low, 0.5 = Medium, 1 = High</a:t>
                      </a:r>
                    </a:p>
                  </a:txBody>
                  <a:tcPr anchor="ctr"/>
                </a:tc>
                <a:extLst>
                  <a:ext uri="{0D108BD9-81ED-4DB2-BD59-A6C34878D82A}">
                    <a16:rowId xmlns:a16="http://schemas.microsoft.com/office/drawing/2014/main" val="10730933"/>
                  </a:ext>
                </a:extLst>
              </a:tr>
              <a:tr h="335241">
                <a:tc>
                  <a:txBody>
                    <a:bodyPr/>
                    <a:lstStyle/>
                    <a:p>
                      <a:r>
                        <a:rPr lang="en-IN" sz="1600" dirty="0"/>
                        <a:t>Financial Flexibility</a:t>
                      </a:r>
                    </a:p>
                  </a:txBody>
                  <a:tcPr anchor="ctr"/>
                </a:tc>
                <a:tc>
                  <a:txBody>
                    <a:bodyPr/>
                    <a:lstStyle/>
                    <a:p>
                      <a:r>
                        <a:rPr lang="en-US" sz="1600" dirty="0"/>
                        <a:t>0 = Low, 0.5 = Medium, 1 = High</a:t>
                      </a:r>
                    </a:p>
                  </a:txBody>
                  <a:tcPr anchor="ctr"/>
                </a:tc>
                <a:extLst>
                  <a:ext uri="{0D108BD9-81ED-4DB2-BD59-A6C34878D82A}">
                    <a16:rowId xmlns:a16="http://schemas.microsoft.com/office/drawing/2014/main" val="974102011"/>
                  </a:ext>
                </a:extLst>
              </a:tr>
              <a:tr h="335241">
                <a:tc>
                  <a:txBody>
                    <a:bodyPr/>
                    <a:lstStyle/>
                    <a:p>
                      <a:r>
                        <a:rPr lang="en-IN" sz="1600"/>
                        <a:t>Credibility</a:t>
                      </a:r>
                    </a:p>
                  </a:txBody>
                  <a:tcPr anchor="ctr"/>
                </a:tc>
                <a:tc>
                  <a:txBody>
                    <a:bodyPr/>
                    <a:lstStyle/>
                    <a:p>
                      <a:r>
                        <a:rPr lang="en-US" sz="1600" dirty="0"/>
                        <a:t>0 = Low, 0.5 = Medium, 1 = High</a:t>
                      </a:r>
                    </a:p>
                  </a:txBody>
                  <a:tcPr anchor="ctr"/>
                </a:tc>
                <a:extLst>
                  <a:ext uri="{0D108BD9-81ED-4DB2-BD59-A6C34878D82A}">
                    <a16:rowId xmlns:a16="http://schemas.microsoft.com/office/drawing/2014/main" val="3460043675"/>
                  </a:ext>
                </a:extLst>
              </a:tr>
              <a:tr h="335241">
                <a:tc>
                  <a:txBody>
                    <a:bodyPr/>
                    <a:lstStyle/>
                    <a:p>
                      <a:r>
                        <a:rPr lang="en-IN" sz="1600"/>
                        <a:t>Competitiveness</a:t>
                      </a:r>
                    </a:p>
                  </a:txBody>
                  <a:tcPr anchor="ctr"/>
                </a:tc>
                <a:tc>
                  <a:txBody>
                    <a:bodyPr/>
                    <a:lstStyle/>
                    <a:p>
                      <a:r>
                        <a:rPr lang="en-US" sz="1600"/>
                        <a:t>0 = Low, 0.5 = Medium, 1 = High</a:t>
                      </a:r>
                    </a:p>
                  </a:txBody>
                  <a:tcPr anchor="ctr"/>
                </a:tc>
                <a:extLst>
                  <a:ext uri="{0D108BD9-81ED-4DB2-BD59-A6C34878D82A}">
                    <a16:rowId xmlns:a16="http://schemas.microsoft.com/office/drawing/2014/main" val="1941182834"/>
                  </a:ext>
                </a:extLst>
              </a:tr>
              <a:tr h="335241">
                <a:tc>
                  <a:txBody>
                    <a:bodyPr/>
                    <a:lstStyle/>
                    <a:p>
                      <a:r>
                        <a:rPr lang="en-IN" sz="1600"/>
                        <a:t>Operating Risk</a:t>
                      </a:r>
                    </a:p>
                  </a:txBody>
                  <a:tcPr anchor="ctr"/>
                </a:tc>
                <a:tc>
                  <a:txBody>
                    <a:bodyPr/>
                    <a:lstStyle/>
                    <a:p>
                      <a:r>
                        <a:rPr lang="en-US" sz="1600"/>
                        <a:t>0 = Low, 0.5 = Medium, 1 = High</a:t>
                      </a:r>
                    </a:p>
                  </a:txBody>
                  <a:tcPr anchor="ctr"/>
                </a:tc>
                <a:extLst>
                  <a:ext uri="{0D108BD9-81ED-4DB2-BD59-A6C34878D82A}">
                    <a16:rowId xmlns:a16="http://schemas.microsoft.com/office/drawing/2014/main" val="2327380988"/>
                  </a:ext>
                </a:extLst>
              </a:tr>
              <a:tr h="335241">
                <a:tc>
                  <a:txBody>
                    <a:bodyPr/>
                    <a:lstStyle/>
                    <a:p>
                      <a:r>
                        <a:rPr lang="en-IN" sz="1600"/>
                        <a:t>Class (Target Variable)</a:t>
                      </a:r>
                    </a:p>
                  </a:txBody>
                  <a:tcPr anchor="ctr"/>
                </a:tc>
                <a:tc>
                  <a:txBody>
                    <a:bodyPr/>
                    <a:lstStyle/>
                    <a:p>
                      <a:r>
                        <a:rPr lang="en-IN" sz="1600" dirty="0"/>
                        <a:t>Bankruptcy, Non-Bankruptcy</a:t>
                      </a:r>
                    </a:p>
                  </a:txBody>
                  <a:tcPr anchor="ctr"/>
                </a:tc>
                <a:extLst>
                  <a:ext uri="{0D108BD9-81ED-4DB2-BD59-A6C34878D82A}">
                    <a16:rowId xmlns:a16="http://schemas.microsoft.com/office/drawing/2014/main" val="3621148131"/>
                  </a:ext>
                </a:extLst>
              </a:tr>
            </a:tbl>
          </a:graphicData>
        </a:graphic>
      </p:graphicFrame>
    </p:spTree>
    <p:extLst>
      <p:ext uri="{BB962C8B-B14F-4D97-AF65-F5344CB8AC3E}">
        <p14:creationId xmlns:p14="http://schemas.microsoft.com/office/powerpoint/2010/main" val="928652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16661A-3E0E-9CB9-2621-5B2B9F3A7A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180" y="518004"/>
            <a:ext cx="9379640" cy="5627784"/>
          </a:xfrm>
        </p:spPr>
      </p:pic>
    </p:spTree>
    <p:extLst>
      <p:ext uri="{BB962C8B-B14F-4D97-AF65-F5344CB8AC3E}">
        <p14:creationId xmlns:p14="http://schemas.microsoft.com/office/powerpoint/2010/main" val="345341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E014D9-B390-FB84-7101-C6F63BD34701}"/>
              </a:ext>
            </a:extLst>
          </p:cNvPr>
          <p:cNvSpPr txBox="1"/>
          <p:nvPr/>
        </p:nvSpPr>
        <p:spPr>
          <a:xfrm>
            <a:off x="271104" y="160256"/>
            <a:ext cx="5071621" cy="523220"/>
          </a:xfrm>
          <a:prstGeom prst="rect">
            <a:avLst/>
          </a:prstGeom>
          <a:noFill/>
        </p:spPr>
        <p:txBody>
          <a:bodyPr wrap="square" rtlCol="0">
            <a:spAutoFit/>
          </a:bodyPr>
          <a:lstStyle/>
          <a:p>
            <a:r>
              <a:rPr lang="en-US" sz="2800" b="1" dirty="0"/>
              <a:t>Data Preprocessing</a:t>
            </a:r>
          </a:p>
        </p:txBody>
      </p:sp>
      <p:sp>
        <p:nvSpPr>
          <p:cNvPr id="5" name="TextBox 4">
            <a:extLst>
              <a:ext uri="{FF2B5EF4-FFF2-40B4-BE49-F238E27FC236}">
                <a16:creationId xmlns:a16="http://schemas.microsoft.com/office/drawing/2014/main" id="{1E4109D4-CC59-633F-2F5D-92C18C3BBB5F}"/>
              </a:ext>
            </a:extLst>
          </p:cNvPr>
          <p:cNvSpPr txBox="1"/>
          <p:nvPr/>
        </p:nvSpPr>
        <p:spPr>
          <a:xfrm>
            <a:off x="1107217" y="683476"/>
            <a:ext cx="10223802" cy="6097182"/>
          </a:xfrm>
          <a:prstGeom prst="rect">
            <a:avLst/>
          </a:prstGeom>
          <a:noFill/>
        </p:spPr>
        <p:txBody>
          <a:bodyPr wrap="square" rtlCol="0">
            <a:spAutoFit/>
          </a:bodyPr>
          <a:lstStyle/>
          <a:p>
            <a:pPr algn="just">
              <a:lnSpc>
                <a:spcPct val="150000"/>
              </a:lnSpc>
            </a:pPr>
            <a:r>
              <a:rPr lang="en-US" sz="2400" b="1" dirty="0"/>
              <a:t>1. Data Cleaning</a:t>
            </a:r>
          </a:p>
          <a:p>
            <a:pPr algn="just">
              <a:lnSpc>
                <a:spcPct val="150000"/>
              </a:lnSpc>
            </a:pPr>
            <a:r>
              <a:rPr lang="en-US" dirty="0"/>
              <a:t>	</a:t>
            </a:r>
            <a:r>
              <a:rPr lang="en-US" sz="2000" b="1" dirty="0">
                <a:solidFill>
                  <a:schemeClr val="tx1">
                    <a:lumMod val="95000"/>
                    <a:lumOff val="5000"/>
                  </a:schemeClr>
                </a:solidFill>
              </a:rPr>
              <a:t>Handling Missing values</a:t>
            </a:r>
            <a:r>
              <a:rPr lang="en-IN" sz="2000" b="1" dirty="0">
                <a:solidFill>
                  <a:schemeClr val="tx1">
                    <a:lumMod val="95000"/>
                    <a:lumOff val="5000"/>
                  </a:schemeClr>
                </a:solidFill>
              </a:rPr>
              <a:t> : </a:t>
            </a:r>
            <a:r>
              <a:rPr lang="en-IN" dirty="0"/>
              <a:t>Checked for the missing values in the data but  there are no null values or missing values in the data set.</a:t>
            </a:r>
          </a:p>
          <a:p>
            <a:pPr algn="just">
              <a:lnSpc>
                <a:spcPct val="150000"/>
              </a:lnSpc>
            </a:pPr>
            <a:r>
              <a:rPr lang="en-IN" dirty="0"/>
              <a:t>	 </a:t>
            </a:r>
            <a:r>
              <a:rPr lang="en-IN" sz="2000" b="1" dirty="0"/>
              <a:t>Handling Replicated records : </a:t>
            </a:r>
            <a:r>
              <a:rPr lang="en-IN" dirty="0"/>
              <a:t>There are 147 replicated (duplicated ) rows  , those are removed from the dataset to avoid overfitting of the model.</a:t>
            </a:r>
          </a:p>
          <a:p>
            <a:pPr algn="just">
              <a:lnSpc>
                <a:spcPct val="150000"/>
              </a:lnSpc>
            </a:pPr>
            <a:r>
              <a:rPr lang="en-IN" sz="2400" b="1" dirty="0"/>
              <a:t>2. Handling Outliers</a:t>
            </a:r>
          </a:p>
          <a:p>
            <a:pPr algn="just">
              <a:lnSpc>
                <a:spcPct val="150000"/>
              </a:lnSpc>
            </a:pPr>
            <a:r>
              <a:rPr lang="en-IN" dirty="0"/>
              <a:t>   Here there are only categorical features in the dataset so there are no outliers in the dataset.</a:t>
            </a:r>
          </a:p>
          <a:p>
            <a:pPr algn="just">
              <a:lnSpc>
                <a:spcPct val="150000"/>
              </a:lnSpc>
            </a:pPr>
            <a:r>
              <a:rPr lang="en-IN" sz="2400" b="1" dirty="0"/>
              <a:t>3. Encoding Categorical Variables</a:t>
            </a:r>
          </a:p>
          <a:p>
            <a:pPr algn="just">
              <a:lnSpc>
                <a:spcPct val="150000"/>
              </a:lnSpc>
            </a:pPr>
            <a:r>
              <a:rPr lang="en-IN" dirty="0"/>
              <a:t>   All the features are categorical and independent features are already in the format of label encoded data, hence  the dependent (target) feature is Label Encoded.</a:t>
            </a:r>
          </a:p>
          <a:p>
            <a:pPr algn="just">
              <a:lnSpc>
                <a:spcPct val="150000"/>
              </a:lnSpc>
            </a:pPr>
            <a:r>
              <a:rPr lang="en-IN" sz="2400" b="1" dirty="0"/>
              <a:t>4. Feature Scaling</a:t>
            </a:r>
          </a:p>
          <a:p>
            <a:pPr algn="just">
              <a:lnSpc>
                <a:spcPct val="150000"/>
              </a:lnSpc>
            </a:pPr>
            <a:r>
              <a:rPr lang="en-IN" dirty="0"/>
              <a:t>Scale of each features is same ( 0 to 1 ) Hence the scaling is not performed, if necessary the normalization is preferred.</a:t>
            </a:r>
          </a:p>
        </p:txBody>
      </p:sp>
    </p:spTree>
    <p:extLst>
      <p:ext uri="{BB962C8B-B14F-4D97-AF65-F5344CB8AC3E}">
        <p14:creationId xmlns:p14="http://schemas.microsoft.com/office/powerpoint/2010/main" val="371223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C12211DC-0BF9-ED50-5068-BCAA83AD9B07}"/>
                  </a:ext>
                </a:extLst>
              </p:cNvPr>
              <p:cNvGraphicFramePr>
                <a:graphicFrameLocks noGrp="1"/>
              </p:cNvGraphicFramePr>
              <p:nvPr>
                <p:extLst>
                  <p:ext uri="{D42A27DB-BD31-4B8C-83A1-F6EECF244321}">
                    <p14:modId xmlns:p14="http://schemas.microsoft.com/office/powerpoint/2010/main" val="2079749521"/>
                  </p:ext>
                </p:extLst>
              </p:nvPr>
            </p:nvGraphicFramePr>
            <p:xfrm>
              <a:off x="0" y="0"/>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C12211DC-0BF9-ED50-5068-BCAA83AD9B07}"/>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7999"/>
              </a:xfrm>
              <a:prstGeom prst="rect">
                <a:avLst/>
              </a:prstGeom>
            </p:spPr>
          </p:pic>
        </mc:Fallback>
      </mc:AlternateContent>
    </p:spTree>
    <p:extLst>
      <p:ext uri="{BB962C8B-B14F-4D97-AF65-F5344CB8AC3E}">
        <p14:creationId xmlns:p14="http://schemas.microsoft.com/office/powerpoint/2010/main" val="425161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4334CB-5587-E0B6-33D8-12E27D43AC40}"/>
              </a:ext>
            </a:extLst>
          </p:cNvPr>
          <p:cNvSpPr txBox="1"/>
          <p:nvPr/>
        </p:nvSpPr>
        <p:spPr>
          <a:xfrm>
            <a:off x="150830" y="135920"/>
            <a:ext cx="6627043" cy="800219"/>
          </a:xfrm>
          <a:prstGeom prst="rect">
            <a:avLst/>
          </a:prstGeom>
          <a:noFill/>
        </p:spPr>
        <p:txBody>
          <a:bodyPr wrap="square" rtlCol="0">
            <a:spAutoFit/>
          </a:bodyPr>
          <a:lstStyle/>
          <a:p>
            <a:r>
              <a:rPr lang="en-US" sz="2800" b="1" dirty="0"/>
              <a:t>Feature Selection</a:t>
            </a:r>
            <a:br>
              <a:rPr lang="en-US" dirty="0"/>
            </a:br>
            <a:endParaRPr lang="en-IN" dirty="0"/>
          </a:p>
        </p:txBody>
      </p:sp>
      <p:sp>
        <p:nvSpPr>
          <p:cNvPr id="6" name="TextBox 5">
            <a:extLst>
              <a:ext uri="{FF2B5EF4-FFF2-40B4-BE49-F238E27FC236}">
                <a16:creationId xmlns:a16="http://schemas.microsoft.com/office/drawing/2014/main" id="{BCE7745E-636F-7C6B-E3E7-2AC50394C839}"/>
              </a:ext>
            </a:extLst>
          </p:cNvPr>
          <p:cNvSpPr txBox="1"/>
          <p:nvPr/>
        </p:nvSpPr>
        <p:spPr>
          <a:xfrm>
            <a:off x="1338605" y="722877"/>
            <a:ext cx="8125906" cy="707886"/>
          </a:xfrm>
          <a:prstGeom prst="rect">
            <a:avLst/>
          </a:prstGeom>
          <a:noFill/>
        </p:spPr>
        <p:txBody>
          <a:bodyPr wrap="square" rtlCol="0">
            <a:spAutoFit/>
          </a:bodyPr>
          <a:lstStyle/>
          <a:p>
            <a:pPr algn="just"/>
            <a:r>
              <a:rPr lang="en-US" sz="2000" dirty="0"/>
              <a:t>We applied feature selection to remove redundant and less important features, aiming to improve model accuracy and reduce complexity</a:t>
            </a:r>
            <a:endParaRPr lang="en-IN" sz="2000" dirty="0"/>
          </a:p>
        </p:txBody>
      </p:sp>
      <p:sp>
        <p:nvSpPr>
          <p:cNvPr id="7" name="TextBox 6">
            <a:extLst>
              <a:ext uri="{FF2B5EF4-FFF2-40B4-BE49-F238E27FC236}">
                <a16:creationId xmlns:a16="http://schemas.microsoft.com/office/drawing/2014/main" id="{30193902-CC14-BEC0-F357-C863CB576692}"/>
              </a:ext>
            </a:extLst>
          </p:cNvPr>
          <p:cNvSpPr txBox="1"/>
          <p:nvPr/>
        </p:nvSpPr>
        <p:spPr>
          <a:xfrm>
            <a:off x="150830" y="1428452"/>
            <a:ext cx="6174953" cy="2092881"/>
          </a:xfrm>
          <a:prstGeom prst="rect">
            <a:avLst/>
          </a:prstGeom>
          <a:noFill/>
        </p:spPr>
        <p:txBody>
          <a:bodyPr wrap="square" rtlCol="0">
            <a:spAutoFit/>
          </a:bodyPr>
          <a:lstStyle/>
          <a:p>
            <a:r>
              <a:rPr lang="en-US" sz="2800" b="1" dirty="0"/>
              <a:t>Methods Used</a:t>
            </a:r>
          </a:p>
          <a:p>
            <a:endParaRPr lang="en-US" dirty="0"/>
          </a:p>
          <a:p>
            <a:pPr marL="342900" indent="-342900">
              <a:buAutoNum type="arabicPeriod"/>
            </a:pPr>
            <a:r>
              <a:rPr lang="en-US" sz="2400" b="1" dirty="0"/>
              <a:t>PPS Matrix </a:t>
            </a:r>
          </a:p>
          <a:p>
            <a:pPr algn="just"/>
            <a:r>
              <a:rPr lang="en-US" dirty="0"/>
              <a:t> 	</a:t>
            </a:r>
            <a:r>
              <a:rPr lang="en-US" sz="2000" dirty="0"/>
              <a:t>Hence all the features are categorial in nature so we have performed correlation between Target feature and Independent features using PPS</a:t>
            </a:r>
            <a:endParaRPr lang="en-US" dirty="0"/>
          </a:p>
        </p:txBody>
      </p:sp>
      <p:pic>
        <p:nvPicPr>
          <p:cNvPr id="13" name="Picture 12">
            <a:extLst>
              <a:ext uri="{FF2B5EF4-FFF2-40B4-BE49-F238E27FC236}">
                <a16:creationId xmlns:a16="http://schemas.microsoft.com/office/drawing/2014/main" id="{EE50D171-655E-E430-4EC4-176434676B4B}"/>
              </a:ext>
            </a:extLst>
          </p:cNvPr>
          <p:cNvPicPr>
            <a:picLocks noChangeAspect="1"/>
          </p:cNvPicPr>
          <p:nvPr/>
        </p:nvPicPr>
        <p:blipFill>
          <a:blip r:embed="rId2"/>
          <a:stretch>
            <a:fillRect/>
          </a:stretch>
        </p:blipFill>
        <p:spPr>
          <a:xfrm>
            <a:off x="1611189" y="3429000"/>
            <a:ext cx="4286848" cy="3124636"/>
          </a:xfrm>
          <a:prstGeom prst="rect">
            <a:avLst/>
          </a:prstGeom>
        </p:spPr>
      </p:pic>
      <p:pic>
        <p:nvPicPr>
          <p:cNvPr id="15" name="Picture 14">
            <a:extLst>
              <a:ext uri="{FF2B5EF4-FFF2-40B4-BE49-F238E27FC236}">
                <a16:creationId xmlns:a16="http://schemas.microsoft.com/office/drawing/2014/main" id="{D9D54F38-9E21-C4EE-05BB-5EFC638B77CA}"/>
              </a:ext>
            </a:extLst>
          </p:cNvPr>
          <p:cNvPicPr>
            <a:picLocks noChangeAspect="1"/>
          </p:cNvPicPr>
          <p:nvPr/>
        </p:nvPicPr>
        <p:blipFill>
          <a:blip r:embed="rId3"/>
          <a:stretch>
            <a:fillRect/>
          </a:stretch>
        </p:blipFill>
        <p:spPr>
          <a:xfrm>
            <a:off x="6529574" y="2233683"/>
            <a:ext cx="5511596" cy="4048219"/>
          </a:xfrm>
          <a:prstGeom prst="rect">
            <a:avLst/>
          </a:prstGeom>
        </p:spPr>
      </p:pic>
    </p:spTree>
    <p:extLst>
      <p:ext uri="{BB962C8B-B14F-4D97-AF65-F5344CB8AC3E}">
        <p14:creationId xmlns:p14="http://schemas.microsoft.com/office/powerpoint/2010/main" val="46849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263BB5-EE0D-5E34-3C27-B57D1C110D72}"/>
              </a:ext>
            </a:extLst>
          </p:cNvPr>
          <p:cNvSpPr txBox="1"/>
          <p:nvPr/>
        </p:nvSpPr>
        <p:spPr>
          <a:xfrm>
            <a:off x="386500" y="245096"/>
            <a:ext cx="4260914" cy="523220"/>
          </a:xfrm>
          <a:prstGeom prst="rect">
            <a:avLst/>
          </a:prstGeom>
          <a:noFill/>
        </p:spPr>
        <p:txBody>
          <a:bodyPr wrap="square" rtlCol="0">
            <a:spAutoFit/>
          </a:bodyPr>
          <a:lstStyle/>
          <a:p>
            <a:r>
              <a:rPr lang="en-US" sz="2800" b="1" dirty="0"/>
              <a:t>Feature Selection Contd..</a:t>
            </a:r>
            <a:endParaRPr lang="en-IN" sz="2800" b="1" dirty="0"/>
          </a:p>
        </p:txBody>
      </p:sp>
      <p:sp>
        <p:nvSpPr>
          <p:cNvPr id="5" name="TextBox 4">
            <a:extLst>
              <a:ext uri="{FF2B5EF4-FFF2-40B4-BE49-F238E27FC236}">
                <a16:creationId xmlns:a16="http://schemas.microsoft.com/office/drawing/2014/main" id="{4D610487-E8E9-6CFD-566E-274D003D8D5C}"/>
              </a:ext>
            </a:extLst>
          </p:cNvPr>
          <p:cNvSpPr txBox="1"/>
          <p:nvPr/>
        </p:nvSpPr>
        <p:spPr>
          <a:xfrm>
            <a:off x="1234910" y="1430160"/>
            <a:ext cx="9803878" cy="1429622"/>
          </a:xfrm>
          <a:prstGeom prst="rect">
            <a:avLst/>
          </a:prstGeom>
          <a:noFill/>
        </p:spPr>
        <p:txBody>
          <a:bodyPr wrap="square" rtlCol="0">
            <a:spAutoFit/>
          </a:bodyPr>
          <a:lstStyle/>
          <a:p>
            <a:pPr algn="just">
              <a:lnSpc>
                <a:spcPct val="150000"/>
              </a:lnSpc>
            </a:pPr>
            <a:r>
              <a:rPr lang="en-US" sz="2000" dirty="0"/>
              <a:t>	</a:t>
            </a:r>
            <a:r>
              <a:rPr lang="en-US" sz="2000" dirty="0" err="1"/>
              <a:t>SelectKBest</a:t>
            </a:r>
            <a:r>
              <a:rPr lang="en-US" sz="2000" dirty="0"/>
              <a:t> selects the top K most relevant features based on statistical tests like Chi-Square or ANOVA. It helps improve model performance by focusing on the best features and reducing noise.</a:t>
            </a:r>
            <a:endParaRPr lang="en-IN" sz="2000" dirty="0"/>
          </a:p>
        </p:txBody>
      </p:sp>
      <p:pic>
        <p:nvPicPr>
          <p:cNvPr id="7" name="Picture 6">
            <a:extLst>
              <a:ext uri="{FF2B5EF4-FFF2-40B4-BE49-F238E27FC236}">
                <a16:creationId xmlns:a16="http://schemas.microsoft.com/office/drawing/2014/main" id="{7E51DA7E-04E6-7F48-676E-BDDAE3F473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22169" y="2941165"/>
            <a:ext cx="3418294" cy="3336906"/>
          </a:xfrm>
          <a:prstGeom prst="rect">
            <a:avLst/>
          </a:prstGeom>
        </p:spPr>
      </p:pic>
      <p:pic>
        <p:nvPicPr>
          <p:cNvPr id="9" name="Picture 8">
            <a:extLst>
              <a:ext uri="{FF2B5EF4-FFF2-40B4-BE49-F238E27FC236}">
                <a16:creationId xmlns:a16="http://schemas.microsoft.com/office/drawing/2014/main" id="{01B92A53-220B-DF9D-0CCA-EE996AE56C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48312" y="2941165"/>
            <a:ext cx="5282153" cy="3799213"/>
          </a:xfrm>
          <a:prstGeom prst="rect">
            <a:avLst/>
          </a:prstGeom>
        </p:spPr>
      </p:pic>
      <p:sp>
        <p:nvSpPr>
          <p:cNvPr id="11" name="TextBox 10">
            <a:extLst>
              <a:ext uri="{FF2B5EF4-FFF2-40B4-BE49-F238E27FC236}">
                <a16:creationId xmlns:a16="http://schemas.microsoft.com/office/drawing/2014/main" id="{3C3589E0-31D8-B458-3C82-C73DEE56A563}"/>
              </a:ext>
            </a:extLst>
          </p:cNvPr>
          <p:cNvSpPr txBox="1"/>
          <p:nvPr/>
        </p:nvSpPr>
        <p:spPr>
          <a:xfrm>
            <a:off x="892402" y="968495"/>
            <a:ext cx="6094428" cy="461665"/>
          </a:xfrm>
          <a:prstGeom prst="rect">
            <a:avLst/>
          </a:prstGeom>
          <a:noFill/>
        </p:spPr>
        <p:txBody>
          <a:bodyPr wrap="square">
            <a:spAutoFit/>
          </a:bodyPr>
          <a:lstStyle/>
          <a:p>
            <a:r>
              <a:rPr lang="en-US" sz="2400" b="1" dirty="0"/>
              <a:t>2. </a:t>
            </a:r>
            <a:r>
              <a:rPr lang="en-US" sz="2400" b="1" dirty="0" err="1"/>
              <a:t>SelectKBest</a:t>
            </a:r>
            <a:r>
              <a:rPr lang="en-US" sz="2400" b="1" dirty="0"/>
              <a:t> Method</a:t>
            </a:r>
            <a:endParaRPr lang="en-IN" sz="2400" b="1" dirty="0"/>
          </a:p>
        </p:txBody>
      </p:sp>
    </p:spTree>
    <p:extLst>
      <p:ext uri="{BB962C8B-B14F-4D97-AF65-F5344CB8AC3E}">
        <p14:creationId xmlns:p14="http://schemas.microsoft.com/office/powerpoint/2010/main" val="316731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47CC99-C4AB-6710-DDBA-3AB89888E9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4800" y="2790333"/>
            <a:ext cx="3943900" cy="2906523"/>
          </a:xfrm>
          <a:prstGeom prst="rect">
            <a:avLst/>
          </a:prstGeom>
        </p:spPr>
      </p:pic>
      <p:pic>
        <p:nvPicPr>
          <p:cNvPr id="9" name="Picture 8">
            <a:extLst>
              <a:ext uri="{FF2B5EF4-FFF2-40B4-BE49-F238E27FC236}">
                <a16:creationId xmlns:a16="http://schemas.microsoft.com/office/drawing/2014/main" id="{6F196315-D75D-869C-D071-F139CE7A01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10163" y="2790333"/>
            <a:ext cx="5105697" cy="3689565"/>
          </a:xfrm>
          <a:prstGeom prst="rect">
            <a:avLst/>
          </a:prstGeom>
        </p:spPr>
      </p:pic>
      <p:sp>
        <p:nvSpPr>
          <p:cNvPr id="11" name="TextBox 10">
            <a:extLst>
              <a:ext uri="{FF2B5EF4-FFF2-40B4-BE49-F238E27FC236}">
                <a16:creationId xmlns:a16="http://schemas.microsoft.com/office/drawing/2014/main" id="{91528817-6F14-F92D-1456-004E86574F59}"/>
              </a:ext>
            </a:extLst>
          </p:cNvPr>
          <p:cNvSpPr txBox="1"/>
          <p:nvPr/>
        </p:nvSpPr>
        <p:spPr>
          <a:xfrm>
            <a:off x="1093510" y="1194740"/>
            <a:ext cx="10322350" cy="1429622"/>
          </a:xfrm>
          <a:prstGeom prst="rect">
            <a:avLst/>
          </a:prstGeom>
          <a:noFill/>
        </p:spPr>
        <p:txBody>
          <a:bodyPr wrap="square">
            <a:spAutoFit/>
          </a:bodyPr>
          <a:lstStyle/>
          <a:p>
            <a:pPr>
              <a:lnSpc>
                <a:spcPct val="150000"/>
              </a:lnSpc>
            </a:pPr>
            <a:r>
              <a:rPr lang="en-IN" sz="2000" dirty="0"/>
              <a:t>	Recursive Feature Elimination (RFE) is a feature selection method that iteratively removes the least important features based on a model's performance. It retains the most significant features to improve model accuracy and reduce complexity.</a:t>
            </a:r>
          </a:p>
        </p:txBody>
      </p:sp>
      <p:sp>
        <p:nvSpPr>
          <p:cNvPr id="13" name="TextBox 12">
            <a:extLst>
              <a:ext uri="{FF2B5EF4-FFF2-40B4-BE49-F238E27FC236}">
                <a16:creationId xmlns:a16="http://schemas.microsoft.com/office/drawing/2014/main" id="{6166DECA-C4DE-1E08-60AF-EAA0671941F4}"/>
              </a:ext>
            </a:extLst>
          </p:cNvPr>
          <p:cNvSpPr txBox="1"/>
          <p:nvPr/>
        </p:nvSpPr>
        <p:spPr>
          <a:xfrm>
            <a:off x="1020452" y="772758"/>
            <a:ext cx="6094428" cy="461665"/>
          </a:xfrm>
          <a:prstGeom prst="rect">
            <a:avLst/>
          </a:prstGeom>
          <a:noFill/>
        </p:spPr>
        <p:txBody>
          <a:bodyPr wrap="square">
            <a:spAutoFit/>
          </a:bodyPr>
          <a:lstStyle/>
          <a:p>
            <a:r>
              <a:rPr lang="en-IN" sz="2400" b="1" dirty="0"/>
              <a:t>3. Recursive Feature Elimination (RFE) </a:t>
            </a:r>
          </a:p>
        </p:txBody>
      </p:sp>
      <p:sp>
        <p:nvSpPr>
          <p:cNvPr id="14" name="TextBox 13">
            <a:extLst>
              <a:ext uri="{FF2B5EF4-FFF2-40B4-BE49-F238E27FC236}">
                <a16:creationId xmlns:a16="http://schemas.microsoft.com/office/drawing/2014/main" id="{0477B732-0150-47FC-9B39-4D1772C37321}"/>
              </a:ext>
            </a:extLst>
          </p:cNvPr>
          <p:cNvSpPr txBox="1"/>
          <p:nvPr/>
        </p:nvSpPr>
        <p:spPr>
          <a:xfrm>
            <a:off x="386500" y="245096"/>
            <a:ext cx="4260914" cy="523220"/>
          </a:xfrm>
          <a:prstGeom prst="rect">
            <a:avLst/>
          </a:prstGeom>
          <a:noFill/>
        </p:spPr>
        <p:txBody>
          <a:bodyPr wrap="square" rtlCol="0">
            <a:spAutoFit/>
          </a:bodyPr>
          <a:lstStyle/>
          <a:p>
            <a:r>
              <a:rPr lang="en-US" sz="2800" b="1" dirty="0"/>
              <a:t>Feature Selection Contd..</a:t>
            </a:r>
            <a:endParaRPr lang="en-IN" sz="2800" b="1" dirty="0"/>
          </a:p>
        </p:txBody>
      </p:sp>
    </p:spTree>
    <p:extLst>
      <p:ext uri="{BB962C8B-B14F-4D97-AF65-F5344CB8AC3E}">
        <p14:creationId xmlns:p14="http://schemas.microsoft.com/office/powerpoint/2010/main" val="17771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0153CA-E8A7-8A04-BEB5-74B5BAE2CE1B}"/>
              </a:ext>
            </a:extLst>
          </p:cNvPr>
          <p:cNvPicPr>
            <a:picLocks noChangeAspect="1"/>
          </p:cNvPicPr>
          <p:nvPr/>
        </p:nvPicPr>
        <p:blipFill>
          <a:blip r:embed="rId2"/>
          <a:stretch>
            <a:fillRect/>
          </a:stretch>
        </p:blipFill>
        <p:spPr>
          <a:xfrm>
            <a:off x="1793366" y="2677214"/>
            <a:ext cx="3890997" cy="3520960"/>
          </a:xfrm>
          <a:prstGeom prst="rect">
            <a:avLst/>
          </a:prstGeom>
        </p:spPr>
      </p:pic>
      <p:pic>
        <p:nvPicPr>
          <p:cNvPr id="9" name="Picture 8">
            <a:extLst>
              <a:ext uri="{FF2B5EF4-FFF2-40B4-BE49-F238E27FC236}">
                <a16:creationId xmlns:a16="http://schemas.microsoft.com/office/drawing/2014/main" id="{30FFFB25-A573-9ECA-1D23-81132DA62A67}"/>
              </a:ext>
            </a:extLst>
          </p:cNvPr>
          <p:cNvPicPr>
            <a:picLocks noChangeAspect="1"/>
          </p:cNvPicPr>
          <p:nvPr/>
        </p:nvPicPr>
        <p:blipFill>
          <a:blip r:embed="rId3"/>
          <a:stretch>
            <a:fillRect/>
          </a:stretch>
        </p:blipFill>
        <p:spPr>
          <a:xfrm>
            <a:off x="6313786" y="2597665"/>
            <a:ext cx="5480786" cy="4026489"/>
          </a:xfrm>
          <a:prstGeom prst="rect">
            <a:avLst/>
          </a:prstGeom>
        </p:spPr>
      </p:pic>
      <p:sp>
        <p:nvSpPr>
          <p:cNvPr id="11" name="TextBox 10">
            <a:extLst>
              <a:ext uri="{FF2B5EF4-FFF2-40B4-BE49-F238E27FC236}">
                <a16:creationId xmlns:a16="http://schemas.microsoft.com/office/drawing/2014/main" id="{F3809A3F-15E1-9192-CC95-9794D05F4E27}"/>
              </a:ext>
            </a:extLst>
          </p:cNvPr>
          <p:cNvSpPr txBox="1"/>
          <p:nvPr/>
        </p:nvSpPr>
        <p:spPr>
          <a:xfrm>
            <a:off x="1108017" y="1168043"/>
            <a:ext cx="10411538" cy="1429622"/>
          </a:xfrm>
          <a:prstGeom prst="rect">
            <a:avLst/>
          </a:prstGeom>
          <a:noFill/>
        </p:spPr>
        <p:txBody>
          <a:bodyPr wrap="square">
            <a:spAutoFit/>
          </a:bodyPr>
          <a:lstStyle/>
          <a:p>
            <a:pPr algn="just">
              <a:lnSpc>
                <a:spcPct val="150000"/>
              </a:lnSpc>
            </a:pPr>
            <a:r>
              <a:rPr lang="en-US" sz="2000" b="1" dirty="0"/>
              <a:t>	Tree-Based Feature Selection</a:t>
            </a:r>
            <a:r>
              <a:rPr lang="en-US" sz="2000" dirty="0"/>
              <a:t> uses algorithms like decision tree, random forest etc.  to evaluate feature importance based on how well they contribute to model predictions. Features are ranked by their impact on reducing impurity or improving accuracy.</a:t>
            </a:r>
          </a:p>
        </p:txBody>
      </p:sp>
      <p:sp>
        <p:nvSpPr>
          <p:cNvPr id="12" name="TextBox 11">
            <a:extLst>
              <a:ext uri="{FF2B5EF4-FFF2-40B4-BE49-F238E27FC236}">
                <a16:creationId xmlns:a16="http://schemas.microsoft.com/office/drawing/2014/main" id="{7A4910B9-85B3-02E6-DEFC-6D8364643E76}"/>
              </a:ext>
            </a:extLst>
          </p:cNvPr>
          <p:cNvSpPr txBox="1"/>
          <p:nvPr/>
        </p:nvSpPr>
        <p:spPr>
          <a:xfrm>
            <a:off x="521198" y="263950"/>
            <a:ext cx="4260914" cy="523220"/>
          </a:xfrm>
          <a:prstGeom prst="rect">
            <a:avLst/>
          </a:prstGeom>
          <a:noFill/>
        </p:spPr>
        <p:txBody>
          <a:bodyPr wrap="square" rtlCol="0">
            <a:spAutoFit/>
          </a:bodyPr>
          <a:lstStyle/>
          <a:p>
            <a:r>
              <a:rPr lang="en-US" sz="2800" b="1" dirty="0"/>
              <a:t>Feature Selection Contd..</a:t>
            </a:r>
            <a:endParaRPr lang="en-IN" sz="2800" b="1" dirty="0"/>
          </a:p>
        </p:txBody>
      </p:sp>
      <p:sp>
        <p:nvSpPr>
          <p:cNvPr id="14" name="TextBox 13">
            <a:extLst>
              <a:ext uri="{FF2B5EF4-FFF2-40B4-BE49-F238E27FC236}">
                <a16:creationId xmlns:a16="http://schemas.microsoft.com/office/drawing/2014/main" id="{455C367C-3B89-3710-2246-97DE12DB9238}"/>
              </a:ext>
            </a:extLst>
          </p:cNvPr>
          <p:cNvSpPr txBox="1"/>
          <p:nvPr/>
        </p:nvSpPr>
        <p:spPr>
          <a:xfrm>
            <a:off x="910053" y="841358"/>
            <a:ext cx="6094428" cy="461665"/>
          </a:xfrm>
          <a:prstGeom prst="rect">
            <a:avLst/>
          </a:prstGeom>
          <a:noFill/>
        </p:spPr>
        <p:txBody>
          <a:bodyPr wrap="square">
            <a:spAutoFit/>
          </a:bodyPr>
          <a:lstStyle/>
          <a:p>
            <a:r>
              <a:rPr lang="en-US" sz="2400" b="1" dirty="0"/>
              <a:t>4. Tree-Based Feature Selection </a:t>
            </a:r>
            <a:endParaRPr lang="en-IN" sz="2400" b="1" dirty="0"/>
          </a:p>
        </p:txBody>
      </p:sp>
    </p:spTree>
    <p:extLst>
      <p:ext uri="{BB962C8B-B14F-4D97-AF65-F5344CB8AC3E}">
        <p14:creationId xmlns:p14="http://schemas.microsoft.com/office/powerpoint/2010/main" val="55216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E8CA2B-7141-02BB-44A1-11996A177B2C}"/>
              </a:ext>
            </a:extLst>
          </p:cNvPr>
          <p:cNvSpPr txBox="1"/>
          <p:nvPr/>
        </p:nvSpPr>
        <p:spPr>
          <a:xfrm>
            <a:off x="169682" y="263951"/>
            <a:ext cx="4128941" cy="523220"/>
          </a:xfrm>
          <a:prstGeom prst="rect">
            <a:avLst/>
          </a:prstGeom>
          <a:noFill/>
        </p:spPr>
        <p:txBody>
          <a:bodyPr wrap="square" rtlCol="0">
            <a:spAutoFit/>
          </a:bodyPr>
          <a:lstStyle/>
          <a:p>
            <a:r>
              <a:rPr lang="en-US" sz="2800" b="1" dirty="0"/>
              <a:t>Handling Imbalance Data</a:t>
            </a:r>
            <a:endParaRPr lang="en-IN" sz="2800" b="1" dirty="0"/>
          </a:p>
        </p:txBody>
      </p:sp>
      <p:sp>
        <p:nvSpPr>
          <p:cNvPr id="5" name="TextBox 4">
            <a:extLst>
              <a:ext uri="{FF2B5EF4-FFF2-40B4-BE49-F238E27FC236}">
                <a16:creationId xmlns:a16="http://schemas.microsoft.com/office/drawing/2014/main" id="{91872B0A-AFBC-8316-0432-2A8D37766C98}"/>
              </a:ext>
            </a:extLst>
          </p:cNvPr>
          <p:cNvSpPr txBox="1"/>
          <p:nvPr/>
        </p:nvSpPr>
        <p:spPr>
          <a:xfrm>
            <a:off x="796566" y="701768"/>
            <a:ext cx="10727703" cy="1754326"/>
          </a:xfrm>
          <a:prstGeom prst="rect">
            <a:avLst/>
          </a:prstGeom>
          <a:noFill/>
        </p:spPr>
        <p:txBody>
          <a:bodyPr wrap="square" rtlCol="0">
            <a:spAutoFit/>
          </a:bodyPr>
          <a:lstStyle/>
          <a:p>
            <a:pPr algn="just">
              <a:lnSpc>
                <a:spcPct val="150000"/>
              </a:lnSpc>
            </a:pPr>
            <a:r>
              <a:rPr lang="en-US" sz="2000" dirty="0"/>
              <a:t>	After dropping the duplicated rows the dataset has only 103 records , among them 78 records are related to </a:t>
            </a:r>
            <a:r>
              <a:rPr lang="en-US" sz="2000" dirty="0" err="1"/>
              <a:t>non_bankruptcy</a:t>
            </a:r>
            <a:r>
              <a:rPr lang="en-US" sz="2000" dirty="0"/>
              <a:t> and only 25 records are related to bankruptcy  so we have to handle this imbalance data to avoid bias in prediction</a:t>
            </a:r>
            <a:r>
              <a:rPr lang="en-US" dirty="0"/>
              <a:t>.</a:t>
            </a:r>
          </a:p>
          <a:p>
            <a:endParaRPr lang="en-US" dirty="0"/>
          </a:p>
        </p:txBody>
      </p:sp>
      <p:sp>
        <p:nvSpPr>
          <p:cNvPr id="6" name="TextBox 5">
            <a:extLst>
              <a:ext uri="{FF2B5EF4-FFF2-40B4-BE49-F238E27FC236}">
                <a16:creationId xmlns:a16="http://schemas.microsoft.com/office/drawing/2014/main" id="{4FD03F1F-C1EE-8002-99FB-D12AEDB00349}"/>
              </a:ext>
            </a:extLst>
          </p:cNvPr>
          <p:cNvSpPr txBox="1"/>
          <p:nvPr/>
        </p:nvSpPr>
        <p:spPr>
          <a:xfrm>
            <a:off x="298514" y="2201007"/>
            <a:ext cx="4857948" cy="4107278"/>
          </a:xfrm>
          <a:prstGeom prst="rect">
            <a:avLst/>
          </a:prstGeom>
          <a:noFill/>
        </p:spPr>
        <p:txBody>
          <a:bodyPr wrap="square" rtlCol="0">
            <a:spAutoFit/>
          </a:bodyPr>
          <a:lstStyle/>
          <a:p>
            <a:r>
              <a:rPr lang="en-US" sz="2400" b="1" dirty="0"/>
              <a:t>Down Sampling</a:t>
            </a:r>
            <a:endParaRPr lang="en-IN" sz="2400" b="1" dirty="0"/>
          </a:p>
          <a:p>
            <a:pPr algn="just">
              <a:lnSpc>
                <a:spcPct val="150000"/>
              </a:lnSpc>
            </a:pPr>
            <a:r>
              <a:rPr lang="en-IN" dirty="0"/>
              <a:t>	</a:t>
            </a:r>
            <a:r>
              <a:rPr lang="en-IN" sz="2000" dirty="0"/>
              <a:t>Balancing the dataset by decreasing the class which has highest number of records to  number of records in lowest class.</a:t>
            </a:r>
          </a:p>
          <a:p>
            <a:pPr algn="just">
              <a:lnSpc>
                <a:spcPct val="150000"/>
              </a:lnSpc>
            </a:pPr>
            <a:r>
              <a:rPr lang="en-IN" sz="2000" dirty="0"/>
              <a:t> but dataset size is small if we perform down sampling the data set reduced to 50 points thus the model building becomes complicated thus avoid down sampling and go with </a:t>
            </a:r>
            <a:r>
              <a:rPr lang="en-IN" sz="2000" dirty="0" err="1"/>
              <a:t>upsampling</a:t>
            </a:r>
            <a:r>
              <a:rPr lang="en-IN" sz="2000" dirty="0"/>
              <a:t>.</a:t>
            </a:r>
            <a:endParaRPr lang="en-US" sz="2000" dirty="0"/>
          </a:p>
        </p:txBody>
      </p:sp>
      <p:sp>
        <p:nvSpPr>
          <p:cNvPr id="7" name="TextBox 6">
            <a:extLst>
              <a:ext uri="{FF2B5EF4-FFF2-40B4-BE49-F238E27FC236}">
                <a16:creationId xmlns:a16="http://schemas.microsoft.com/office/drawing/2014/main" id="{57A2DD2E-81E0-31FD-B34D-9F708384CB24}"/>
              </a:ext>
            </a:extLst>
          </p:cNvPr>
          <p:cNvSpPr txBox="1"/>
          <p:nvPr/>
        </p:nvSpPr>
        <p:spPr>
          <a:xfrm>
            <a:off x="5448692" y="2201007"/>
            <a:ext cx="5946742" cy="3830279"/>
          </a:xfrm>
          <a:prstGeom prst="rect">
            <a:avLst/>
          </a:prstGeom>
          <a:noFill/>
        </p:spPr>
        <p:txBody>
          <a:bodyPr wrap="square" rtlCol="0">
            <a:spAutoFit/>
          </a:bodyPr>
          <a:lstStyle/>
          <a:p>
            <a:pPr algn="just">
              <a:lnSpc>
                <a:spcPct val="150000"/>
              </a:lnSpc>
            </a:pPr>
            <a:r>
              <a:rPr lang="en-US" sz="2400" b="1" dirty="0"/>
              <a:t>Up Sampling</a:t>
            </a:r>
            <a:endParaRPr lang="en-US" sz="2400" dirty="0"/>
          </a:p>
          <a:p>
            <a:pPr algn="just">
              <a:lnSpc>
                <a:spcPct val="150000"/>
              </a:lnSpc>
            </a:pPr>
            <a:r>
              <a:rPr lang="en-US" sz="2000" dirty="0"/>
              <a:t>Up sampling increases the number of data points in the minority class to match the majority class.</a:t>
            </a:r>
          </a:p>
          <a:p>
            <a:pPr algn="just">
              <a:lnSpc>
                <a:spcPct val="150000"/>
              </a:lnSpc>
            </a:pPr>
            <a:r>
              <a:rPr lang="en-US" sz="2000" dirty="0"/>
              <a:t> we have used the SMOTE method which generates synthetic data by analyzing the existing data points. </a:t>
            </a:r>
          </a:p>
          <a:p>
            <a:pPr algn="just">
              <a:lnSpc>
                <a:spcPct val="150000"/>
              </a:lnSpc>
            </a:pPr>
            <a:r>
              <a:rPr lang="en-US" sz="2000" dirty="0"/>
              <a:t>After applying SMOTE, the dataset was balanced, resulting in a total of 156 records—78 for the majority class and 78 for the minority class.</a:t>
            </a:r>
            <a:endParaRPr lang="en-IN" sz="2000" dirty="0"/>
          </a:p>
        </p:txBody>
      </p:sp>
    </p:spTree>
    <p:extLst>
      <p:ext uri="{BB962C8B-B14F-4D97-AF65-F5344CB8AC3E}">
        <p14:creationId xmlns:p14="http://schemas.microsoft.com/office/powerpoint/2010/main" val="2650841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webextension1.xml><?xml version="1.0" encoding="utf-8"?>
<we:webextension xmlns:we="http://schemas.microsoft.com/office/webextensions/webextension/2010/11" id="{2F11CBAA-EE2E-47F2-96F6-F9A7B1293736}">
  <we:reference id="wa200004798" version="1.0.1.0" store="en-US" storeType="OMEX"/>
  <we:alternateReferences>
    <we:reference id="WA200004798" version="1.0.1.0" store="" storeType="OMEX"/>
  </we:alternateReferences>
  <we:properties>
    <we:property name="embedUrl" value="&quot;\&quot;https://public.tableau.com/views/EDA_presentation/Visualization\&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Visualization\&quot;,\&quot;dashboard\&quot;:\&quot;EDA_presentation\&quot;,\&quot;tabs\&quot;:true,\&quot;toolbar\&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387</TotalTime>
  <Words>2432</Words>
  <Application>Microsoft Office PowerPoint</Application>
  <PresentationFormat>Widescreen</PresentationFormat>
  <Paragraphs>264</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Bankruptcy Prevention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venky ..!</dc:creator>
  <cp:lastModifiedBy>venky ..!</cp:lastModifiedBy>
  <cp:revision>5</cp:revision>
  <dcterms:created xsi:type="dcterms:W3CDTF">2024-09-23T00:03:51Z</dcterms:created>
  <dcterms:modified xsi:type="dcterms:W3CDTF">2024-10-12T06:03:40Z</dcterms:modified>
</cp:coreProperties>
</file>