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3" r:id="rId4"/>
    <p:sldId id="264" r:id="rId5"/>
    <p:sldId id="279" r:id="rId6"/>
    <p:sldId id="265" r:id="rId7"/>
    <p:sldId id="278" r:id="rId8"/>
    <p:sldId id="271" r:id="rId9"/>
    <p:sldId id="272" r:id="rId10"/>
    <p:sldId id="266" r:id="rId11"/>
    <p:sldId id="267" r:id="rId12"/>
    <p:sldId id="280" r:id="rId13"/>
    <p:sldId id="268" r:id="rId14"/>
    <p:sldId id="273" r:id="rId15"/>
    <p:sldId id="274" r:id="rId16"/>
    <p:sldId id="281" r:id="rId17"/>
    <p:sldId id="275" r:id="rId18"/>
    <p:sldId id="269" r:id="rId19"/>
    <p:sldId id="270" r:id="rId20"/>
    <p:sldId id="277" r:id="rId21"/>
    <p:sldId id="260" r:id="rId2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00780-D118-438F-B59E-85058A5A535E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758E0-F0E7-49E5-AE7D-6DE79C15EC65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869D41-650C-412C-B7C5-246621854A26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E5DD2-1545-47C1-8710-2300DA6753C3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2850CC2-285C-481C-8D96-CE27F624A344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0A6F8F-8E03-4E47-92B3-3675FF0020B6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88616-A003-45C3-BA6E-18D45FF59B2C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091DCB-544A-442E-9B1B-A28931680C7B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939F0-B684-47FB-B554-2FD3786FA734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FB02C2-D649-4A4E-9B13-2B1AAA6D4239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A3A153-E3B0-4F06-9C91-EAE3B735F8BC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C6C224A-7B7D-4EC8-B323-4348D00BD81E}" type="datetime1">
              <a:rPr lang="fr-FR" noProof="0" smtClean="0"/>
              <a:t>21/03/2023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400" dirty="0" err="1">
                <a:solidFill>
                  <a:schemeClr val="bg1"/>
                </a:solidFill>
              </a:rPr>
              <a:t>Predicting</a:t>
            </a:r>
            <a:r>
              <a:rPr lang="fr-FR" sz="4400" dirty="0">
                <a:solidFill>
                  <a:schemeClr val="bg1"/>
                </a:solidFill>
              </a:rPr>
              <a:t> </a:t>
            </a:r>
            <a:r>
              <a:rPr lang="fr-FR" sz="4400" dirty="0" err="1">
                <a:solidFill>
                  <a:schemeClr val="bg1"/>
                </a:solidFill>
              </a:rPr>
              <a:t>electricity</a:t>
            </a:r>
            <a:r>
              <a:rPr lang="fr-FR" sz="4400" dirty="0">
                <a:solidFill>
                  <a:schemeClr val="bg1"/>
                </a:solidFill>
              </a:rPr>
              <a:t> </a:t>
            </a:r>
            <a:r>
              <a:rPr lang="fr-FR" sz="4400" dirty="0" err="1">
                <a:solidFill>
                  <a:schemeClr val="bg1"/>
                </a:solidFill>
              </a:rPr>
              <a:t>consumption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 Pierre Chavanne – 03/10/2023</a:t>
            </a:r>
          </a:p>
        </p:txBody>
      </p:sp>
      <p:pic>
        <p:nvPicPr>
          <p:cNvPr id="1030" name="Picture 6" descr="Le réseau de transport | EDF FR">
            <a:extLst>
              <a:ext uri="{FF2B5EF4-FFF2-40B4-BE49-F238E27FC236}">
                <a16:creationId xmlns:a16="http://schemas.microsoft.com/office/drawing/2014/main" id="{E6D85AE9-E9C0-2145-B6E9-BF161104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74" y="0"/>
            <a:ext cx="8006182" cy="44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DF félicite les Français, la consommation électrique a baissé de 10% en  novembre 2022">
            <a:extLst>
              <a:ext uri="{FF2B5EF4-FFF2-40B4-BE49-F238E27FC236}">
                <a16:creationId xmlns:a16="http://schemas.microsoft.com/office/drawing/2014/main" id="{8AA59E50-3201-CC99-8199-87F7EA04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2866">
            <a:off x="405660" y="1935025"/>
            <a:ext cx="2444057" cy="1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2378964"/>
          </a:xfrm>
        </p:spPr>
        <p:txBody>
          <a:bodyPr>
            <a:normAutofit/>
          </a:bodyPr>
          <a:lstStyle/>
          <a:p>
            <a:r>
              <a:rPr lang="fr-FR" dirty="0" err="1"/>
              <a:t>KMeans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computes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labels, classes)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variables :</a:t>
            </a:r>
          </a:p>
          <a:p>
            <a:pPr lvl="1"/>
            <a:r>
              <a:rPr lang="fr-FR" dirty="0"/>
              <a:t>Target :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endParaRPr lang="fr-FR" dirty="0"/>
          </a:p>
          <a:p>
            <a:pPr lvl="1"/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finds</a:t>
            </a:r>
            <a:r>
              <a:rPr lang="fr-FR" dirty="0"/>
              <a:t> the best </a:t>
            </a:r>
            <a:r>
              <a:rPr lang="fr-FR" dirty="0" err="1"/>
              <a:t>number</a:t>
            </a:r>
            <a:r>
              <a:rPr lang="fr-FR" dirty="0"/>
              <a:t> of clusters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maximizes</a:t>
            </a:r>
            <a:r>
              <a:rPr lang="fr-FR" dirty="0"/>
              <a:t> silhouette </a:t>
            </a:r>
            <a:r>
              <a:rPr lang="fr-FR" dirty="0" err="1"/>
              <a:t>criterion</a:t>
            </a:r>
            <a:r>
              <a:rPr lang="fr-FR" dirty="0"/>
              <a:t> 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as </a:t>
            </a:r>
            <a:r>
              <a:rPr lang="fr-FR" dirty="0" err="1"/>
              <a:t>expected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labeled</a:t>
            </a:r>
            <a:r>
              <a:rPr lang="fr-FR" dirty="0"/>
              <a:t> as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 #0, #1 and #2.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3E7F83-08BD-402D-D227-4B291A92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4A0D8F-49E6-6ED6-FC3F-0DC160EE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34" y="4041949"/>
            <a:ext cx="3919266" cy="28226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6F7E24-46C7-65F4-CF08-4C2975CC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00" y="3899452"/>
            <a:ext cx="4129196" cy="29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565"/>
            <a:ext cx="11029615" cy="1762539"/>
          </a:xfrm>
        </p:spPr>
        <p:txBody>
          <a:bodyPr>
            <a:normAutofit/>
          </a:bodyPr>
          <a:lstStyle/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or </a:t>
            </a:r>
            <a:r>
              <a:rPr lang="fr-FR" dirty="0" err="1"/>
              <a:t>randomized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optimal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maximize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score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for future </a:t>
            </a:r>
            <a:r>
              <a:rPr lang="fr-FR" dirty="0" err="1"/>
              <a:t>unlabeled</a:t>
            </a:r>
            <a:r>
              <a:rPr lang="fr-FR" dirty="0"/>
              <a:t> data.  </a:t>
            </a:r>
          </a:p>
          <a:p>
            <a:r>
              <a:rPr lang="fr-FR" dirty="0" err="1"/>
              <a:t>After</a:t>
            </a:r>
            <a:r>
              <a:rPr lang="fr-FR" dirty="0"/>
              <a:t> future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), the </a:t>
            </a:r>
            <a:r>
              <a:rPr lang="fr-FR" dirty="0" err="1"/>
              <a:t>multiclassifier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Labels #0, #1 or #2).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F3EB89-4407-772A-E74F-692B53CF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4104"/>
            <a:ext cx="5571443" cy="3173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CCE0F1-288E-A1DD-D8EF-F7FF2565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81" y="3684104"/>
            <a:ext cx="6050952" cy="31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5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721"/>
            <a:ext cx="11029615" cy="1618222"/>
          </a:xfrm>
        </p:spPr>
        <p:txBody>
          <a:bodyPr>
            <a:normAutofit/>
          </a:bodyPr>
          <a:lstStyle/>
          <a:p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score on training data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misinterpreted</a:t>
            </a:r>
            <a:r>
              <a:rPr lang="fr-FR" dirty="0"/>
              <a:t> as an </a:t>
            </a:r>
            <a:r>
              <a:rPr lang="fr-FR" dirty="0" err="1"/>
              <a:t>overfitting</a:t>
            </a:r>
            <a:r>
              <a:rPr lang="fr-FR" dirty="0"/>
              <a:t> </a:t>
            </a:r>
            <a:r>
              <a:rPr lang="fr-FR" dirty="0" err="1"/>
              <a:t>behaviour</a:t>
            </a:r>
            <a:r>
              <a:rPr lang="fr-FR" dirty="0"/>
              <a:t> of algos 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as </a:t>
            </a:r>
            <a:r>
              <a:rPr lang="fr-FR" dirty="0" err="1"/>
              <a:t>multiclassifiers</a:t>
            </a:r>
            <a:r>
              <a:rPr lang="fr-FR" dirty="0"/>
              <a:t> are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separated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accurate</a:t>
            </a:r>
            <a:r>
              <a:rPr lang="fr-FR" dirty="0"/>
              <a:t> score on </a:t>
            </a:r>
            <a:r>
              <a:rPr lang="fr-FR" dirty="0" err="1"/>
              <a:t>both</a:t>
            </a:r>
            <a:r>
              <a:rPr lang="fr-FR" dirty="0"/>
              <a:t> train and cross-validation sets.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076D96-C593-4AC7-D8F7-FFB5451A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38" y="3429000"/>
            <a:ext cx="3515988" cy="24849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C25441-4C25-9CA9-8674-7FBD9E83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4" y="3303552"/>
            <a:ext cx="4196269" cy="31635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ECB3E7A-9699-BC6F-90CF-23913DA8C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46" y="3433453"/>
            <a:ext cx="3515988" cy="24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920514"/>
          </a:xfrm>
        </p:spPr>
        <p:txBody>
          <a:bodyPr>
            <a:normAutofit/>
          </a:bodyPr>
          <a:lstStyle/>
          <a:p>
            <a:r>
              <a:rPr lang="fr-FR" dirty="0"/>
              <a:t>KNN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as </a:t>
            </a:r>
            <a:r>
              <a:rPr lang="fr-FR" dirty="0" err="1"/>
              <a:t>multiclassifier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accuracy</a:t>
            </a:r>
            <a:r>
              <a:rPr lang="fr-FR" dirty="0"/>
              <a:t> score of 100% and an optimal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neighbors</a:t>
            </a:r>
            <a:r>
              <a:rPr lang="fr-FR" dirty="0"/>
              <a:t> of </a:t>
            </a:r>
            <a:r>
              <a:rPr lang="fr-FR" dirty="0" err="1"/>
              <a:t>three</a:t>
            </a:r>
            <a:r>
              <a:rPr lang="fr-FR" dirty="0"/>
              <a:t> as </a:t>
            </a:r>
            <a:r>
              <a:rPr lang="fr-FR" dirty="0" err="1"/>
              <a:t>expected</a:t>
            </a:r>
            <a:r>
              <a:rPr lang="fr-FR" dirty="0"/>
              <a:t> by clustering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F5007C-2108-6030-CB91-6AF83F7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35EA4C-634A-15FA-A55E-DE79B557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7" y="3675539"/>
            <a:ext cx="4748559" cy="15345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20D35B-43D2-03A2-C103-8885092F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59" y="2837072"/>
            <a:ext cx="5056468" cy="36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674"/>
            <a:ext cx="11029615" cy="202044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group of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Labels #0, #1 and #2), a </a:t>
            </a:r>
            <a:r>
              <a:rPr lang="fr-FR" dirty="0" err="1"/>
              <a:t>regression</a:t>
            </a:r>
            <a:r>
              <a:rPr lang="fr-FR" dirty="0"/>
              <a:t> model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(final 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).</a:t>
            </a:r>
          </a:p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are </a:t>
            </a:r>
            <a:r>
              <a:rPr lang="fr-FR" dirty="0" err="1"/>
              <a:t>assessed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score to </a:t>
            </a:r>
            <a:r>
              <a:rPr lang="fr-FR" dirty="0" err="1"/>
              <a:t>minimize</a:t>
            </a:r>
            <a:r>
              <a:rPr lang="fr-FR" dirty="0"/>
              <a:t> (MSE = RMSE²) : a simple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aglorithm</a:t>
            </a:r>
            <a:r>
              <a:rPr lang="fr-FR" dirty="0"/>
              <a:t> and a more </a:t>
            </a:r>
            <a:r>
              <a:rPr lang="fr-FR" dirty="0" err="1"/>
              <a:t>complex</a:t>
            </a:r>
            <a:r>
              <a:rPr lang="fr-FR" dirty="0"/>
              <a:t> one, a Ridge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polyfeatures</a:t>
            </a:r>
            <a:r>
              <a:rPr lang="fr-FR" dirty="0"/>
              <a:t> and </a:t>
            </a:r>
            <a:r>
              <a:rPr lang="fr-FR" dirty="0" err="1"/>
              <a:t>regularization</a:t>
            </a:r>
            <a:r>
              <a:rPr lang="fr-FR" dirty="0"/>
              <a:t>.</a:t>
            </a:r>
          </a:p>
          <a:p>
            <a:r>
              <a:rPr lang="fr-FR" dirty="0"/>
              <a:t>A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finds</a:t>
            </a:r>
            <a:r>
              <a:rPr lang="fr-FR" dirty="0"/>
              <a:t> optimal </a:t>
            </a:r>
            <a:r>
              <a:rPr lang="fr-FR" dirty="0" err="1"/>
              <a:t>parameters</a:t>
            </a:r>
            <a:r>
              <a:rPr lang="fr-FR" dirty="0"/>
              <a:t> for the </a:t>
            </a:r>
            <a:r>
              <a:rPr lang="fr-FR" dirty="0" err="1"/>
              <a:t>ridge</a:t>
            </a:r>
            <a:r>
              <a:rPr lang="fr-FR" dirty="0"/>
              <a:t> model :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polyfeatures</a:t>
            </a:r>
            <a:r>
              <a:rPr lang="fr-FR" dirty="0"/>
              <a:t> (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=1 </a:t>
            </a:r>
            <a:r>
              <a:rPr lang="fr-FR" dirty="0" err="1"/>
              <a:t>which</a:t>
            </a:r>
            <a:r>
              <a:rPr lang="fr-FR" dirty="0"/>
              <a:t> corresponds to a </a:t>
            </a:r>
            <a:r>
              <a:rPr lang="fr-FR" dirty="0" err="1"/>
              <a:t>linear</a:t>
            </a:r>
            <a:r>
              <a:rPr lang="fr-FR" dirty="0"/>
              <a:t> case), and </a:t>
            </a:r>
            <a:r>
              <a:rPr lang="fr-FR" dirty="0" err="1"/>
              <a:t>regularization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value (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value as alpha=10^-4 </a:t>
            </a:r>
            <a:r>
              <a:rPr lang="fr-FR" dirty="0" err="1"/>
              <a:t>which</a:t>
            </a:r>
            <a:r>
              <a:rPr lang="fr-FR" dirty="0"/>
              <a:t> corresponds to a </a:t>
            </a:r>
            <a:r>
              <a:rPr lang="fr-FR" dirty="0" err="1"/>
              <a:t>unregularized</a:t>
            </a:r>
            <a:r>
              <a:rPr lang="fr-FR" dirty="0"/>
              <a:t> case).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the more </a:t>
            </a:r>
            <a:r>
              <a:rPr lang="fr-FR" dirty="0" err="1"/>
              <a:t>accurate</a:t>
            </a:r>
            <a:r>
              <a:rPr lang="fr-FR" dirty="0"/>
              <a:t> model for </a:t>
            </a:r>
            <a:r>
              <a:rPr lang="fr-FR" dirty="0" err="1"/>
              <a:t>regressors</a:t>
            </a:r>
            <a:r>
              <a:rPr lang="fr-FR" dirty="0"/>
              <a:t> #0, #1 and #2.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E3FED8-B71C-B221-43B7-AA43156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27" y="3843835"/>
            <a:ext cx="4039184" cy="30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81360"/>
          </a:xfrm>
        </p:spPr>
        <p:txBody>
          <a:bodyPr>
            <a:normAutofit/>
          </a:bodyPr>
          <a:lstStyle/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here</a:t>
            </a:r>
            <a:r>
              <a:rPr lang="fr-FR" dirty="0"/>
              <a:t> are validation </a:t>
            </a:r>
            <a:r>
              <a:rPr lang="fr-FR" dirty="0" err="1"/>
              <a:t>curves</a:t>
            </a:r>
            <a:r>
              <a:rPr lang="fr-FR" dirty="0"/>
              <a:t> for </a:t>
            </a:r>
            <a:r>
              <a:rPr lang="fr-FR" dirty="0" err="1"/>
              <a:t>regressor</a:t>
            </a:r>
            <a:r>
              <a:rPr lang="fr-FR" dirty="0"/>
              <a:t> #0 :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 are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if CV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train one. CV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minimized</a:t>
            </a:r>
            <a:r>
              <a:rPr lang="fr-FR" dirty="0"/>
              <a:t> for </a:t>
            </a:r>
            <a:r>
              <a:rPr lang="fr-FR" dirty="0" err="1"/>
              <a:t>degree</a:t>
            </a:r>
            <a:r>
              <a:rPr lang="fr-FR" dirty="0"/>
              <a:t>=2 of </a:t>
            </a:r>
            <a:r>
              <a:rPr lang="fr-FR" dirty="0" err="1"/>
              <a:t>polyfeatures</a:t>
            </a:r>
            <a:r>
              <a:rPr lang="fr-FR" dirty="0"/>
              <a:t> and alpha=1.6 as </a:t>
            </a:r>
            <a:r>
              <a:rPr lang="fr-FR" dirty="0" err="1"/>
              <a:t>regularization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C35031-EB85-41D5-178B-87F3B571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0741"/>
            <a:ext cx="12192000" cy="34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6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81360"/>
          </a:xfrm>
        </p:spPr>
        <p:txBody>
          <a:bodyPr>
            <a:normAutofit/>
          </a:bodyPr>
          <a:lstStyle/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here</a:t>
            </a:r>
            <a:r>
              <a:rPr lang="fr-FR" dirty="0"/>
              <a:t> are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for </a:t>
            </a:r>
            <a:r>
              <a:rPr lang="fr-FR" dirty="0" err="1"/>
              <a:t>regressor</a:t>
            </a:r>
            <a:r>
              <a:rPr lang="fr-FR" dirty="0"/>
              <a:t> #0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5A110-5A46-16F1-D660-2848FBEB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64" y="2975114"/>
            <a:ext cx="584127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6573E2EE-A237-44B9-CF36-5F6A4380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9" y="3328446"/>
            <a:ext cx="5104762" cy="35301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5939"/>
            <a:ext cx="11029615" cy="1835518"/>
          </a:xfrm>
        </p:spPr>
        <p:txBody>
          <a:bodyPr>
            <a:normAutofit/>
          </a:bodyPr>
          <a:lstStyle/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dirty="0" err="1"/>
              <a:t>concerns</a:t>
            </a:r>
            <a:r>
              <a:rPr lang="fr-FR" dirty="0"/>
              <a:t> a group of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</a:t>
            </a:r>
            <a:r>
              <a:rPr lang="fr-FR" dirty="0" err="1"/>
              <a:t>Regressor</a:t>
            </a:r>
            <a:r>
              <a:rPr lang="fr-FR" dirty="0"/>
              <a:t> 0 for label #0 and </a:t>
            </a:r>
            <a:r>
              <a:rPr lang="fr-FR" dirty="0" err="1"/>
              <a:t>so</a:t>
            </a:r>
            <a:r>
              <a:rPr lang="fr-FR" dirty="0"/>
              <a:t> on…).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are visible as </a:t>
            </a:r>
            <a:r>
              <a:rPr lang="fr-FR" dirty="0" err="1"/>
              <a:t>three</a:t>
            </a:r>
            <a:r>
              <a:rPr lang="fr-FR" dirty="0"/>
              <a:t> distinct </a:t>
            </a:r>
            <a:r>
              <a:rPr lang="fr-FR" dirty="0" err="1"/>
              <a:t>stripes</a:t>
            </a:r>
            <a:r>
              <a:rPr lang="fr-FR" dirty="0"/>
              <a:t> on the graph </a:t>
            </a:r>
            <a:r>
              <a:rPr lang="fr-FR" dirty="0" err="1"/>
              <a:t>below</a:t>
            </a:r>
            <a:r>
              <a:rPr lang="fr-FR" dirty="0"/>
              <a:t>.</a:t>
            </a:r>
          </a:p>
          <a:p>
            <a:r>
              <a:rPr lang="fr-FR" dirty="0" err="1"/>
              <a:t>Predicted</a:t>
            </a:r>
            <a:r>
              <a:rPr lang="fr-FR" dirty="0"/>
              <a:t> data fit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test data.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74B5A1E-8C76-F189-3868-435B4A106C9A}"/>
              </a:ext>
            </a:extLst>
          </p:cNvPr>
          <p:cNvCxnSpPr>
            <a:cxnSpLocks/>
          </p:cNvCxnSpPr>
          <p:nvPr/>
        </p:nvCxnSpPr>
        <p:spPr>
          <a:xfrm>
            <a:off x="5433391" y="4532243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EF1EF-23AA-3DDC-3E4E-915F99B7D5F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07045" y="5191311"/>
            <a:ext cx="2696820" cy="50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B360C9-8EFA-83D4-1ED0-25F3893894F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70062" y="5694179"/>
            <a:ext cx="3733803" cy="12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B261C-0249-CB48-C299-1E511951E53B}"/>
              </a:ext>
            </a:extLst>
          </p:cNvPr>
          <p:cNvSpPr txBox="1"/>
          <p:nvPr/>
        </p:nvSpPr>
        <p:spPr>
          <a:xfrm>
            <a:off x="6069495" y="4295231"/>
            <a:ext cx="498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cluster </a:t>
            </a:r>
            <a:r>
              <a:rPr lang="fr-FR" dirty="0" err="1"/>
              <a:t>seems</a:t>
            </a:r>
            <a:r>
              <a:rPr lang="fr-FR" dirty="0"/>
              <a:t> to have a </a:t>
            </a:r>
            <a:r>
              <a:rPr lang="fr-FR" dirty="0" err="1"/>
              <a:t>quadratic</a:t>
            </a:r>
            <a:r>
              <a:rPr lang="fr-FR" dirty="0"/>
              <a:t> polynomial : </a:t>
            </a:r>
          </a:p>
          <a:p>
            <a:r>
              <a:rPr lang="fr-FR" dirty="0" err="1"/>
              <a:t>confirmed</a:t>
            </a:r>
            <a:r>
              <a:rPr lang="fr-FR" dirty="0"/>
              <a:t> by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polyfeat</a:t>
            </a:r>
            <a:r>
              <a:rPr lang="fr-FR" dirty="0"/>
              <a:t>=2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656C1A4-39A2-D657-3B3E-73EC659B58ED}"/>
              </a:ext>
            </a:extLst>
          </p:cNvPr>
          <p:cNvSpPr txBox="1"/>
          <p:nvPr/>
        </p:nvSpPr>
        <p:spPr>
          <a:xfrm>
            <a:off x="6003865" y="5232514"/>
            <a:ext cx="560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clusters </a:t>
            </a:r>
            <a:r>
              <a:rPr lang="fr-FR" dirty="0" err="1"/>
              <a:t>seem</a:t>
            </a:r>
            <a:r>
              <a:rPr lang="fr-FR" dirty="0"/>
              <a:t> to have a </a:t>
            </a:r>
            <a:r>
              <a:rPr lang="fr-FR" dirty="0" err="1"/>
              <a:t>linear</a:t>
            </a:r>
            <a:r>
              <a:rPr lang="fr-FR" dirty="0"/>
              <a:t> polynomial : </a:t>
            </a:r>
          </a:p>
          <a:p>
            <a:r>
              <a:rPr lang="fr-FR" dirty="0" err="1"/>
              <a:t>confirmed</a:t>
            </a:r>
            <a:r>
              <a:rPr lang="fr-FR" dirty="0"/>
              <a:t> by </a:t>
            </a:r>
            <a:r>
              <a:rPr lang="fr-FR" dirty="0" err="1"/>
              <a:t>regressors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polyfeat</a:t>
            </a:r>
            <a:r>
              <a:rPr lang="fr-FR" dirty="0"/>
              <a:t>=1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15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4"/>
            <a:ext cx="11029615" cy="4677505"/>
          </a:xfrm>
        </p:spPr>
        <p:txBody>
          <a:bodyPr>
            <a:normAutofit/>
          </a:bodyPr>
          <a:lstStyle/>
          <a:p>
            <a:r>
              <a:rPr lang="fr-FR" dirty="0"/>
              <a:t>Clustering model : </a:t>
            </a:r>
            <a:r>
              <a:rPr lang="fr-FR" dirty="0" err="1"/>
              <a:t>KMeans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(silhouette score of 0.75/1) </a:t>
            </a:r>
            <a:r>
              <a:rPr lang="fr-FR" dirty="0" err="1"/>
              <a:t>three</a:t>
            </a:r>
            <a:r>
              <a:rPr lang="fr-FR" dirty="0"/>
              <a:t> clusters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 A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group (2000-4000 kWh/</a:t>
            </a:r>
            <a:r>
              <a:rPr lang="fr-FR" dirty="0" err="1"/>
              <a:t>year</a:t>
            </a:r>
            <a:r>
              <a:rPr lang="fr-FR" dirty="0"/>
              <a:t>) of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to East and Centre area (label 1), a medium one (</a:t>
            </a:r>
            <a:r>
              <a:rPr lang="fr-FR" dirty="0" err="1"/>
              <a:t>around</a:t>
            </a:r>
            <a:r>
              <a:rPr lang="fr-FR" dirty="0"/>
              <a:t> 5000 kWh/</a:t>
            </a:r>
            <a:r>
              <a:rPr lang="fr-FR" dirty="0" err="1"/>
              <a:t>year</a:t>
            </a:r>
            <a:r>
              <a:rPr lang="fr-FR" dirty="0"/>
              <a:t>) </a:t>
            </a:r>
            <a:r>
              <a:rPr lang="fr-FR" dirty="0" err="1"/>
              <a:t>corresponding</a:t>
            </a:r>
            <a:r>
              <a:rPr lang="fr-FR" dirty="0"/>
              <a:t> to North and West area (label 2) and a high </a:t>
            </a:r>
            <a:r>
              <a:rPr lang="fr-FR" dirty="0" err="1"/>
              <a:t>consumption</a:t>
            </a:r>
            <a:r>
              <a:rPr lang="fr-FR" dirty="0"/>
              <a:t> group (</a:t>
            </a:r>
            <a:r>
              <a:rPr lang="fr-FR" dirty="0" err="1"/>
              <a:t>above</a:t>
            </a:r>
            <a:r>
              <a:rPr lang="fr-FR" dirty="0"/>
              <a:t> 6000 kWh/</a:t>
            </a:r>
            <a:r>
              <a:rPr lang="fr-FR" dirty="0" err="1"/>
              <a:t>year</a:t>
            </a:r>
            <a:r>
              <a:rPr lang="fr-FR" dirty="0"/>
              <a:t>) </a:t>
            </a:r>
            <a:r>
              <a:rPr lang="fr-FR" dirty="0" err="1"/>
              <a:t>corresponding</a:t>
            </a:r>
            <a:r>
              <a:rPr lang="fr-FR" dirty="0"/>
              <a:t> to South area (label 0).</a:t>
            </a:r>
          </a:p>
          <a:p>
            <a:r>
              <a:rPr lang="fr-FR" dirty="0" err="1"/>
              <a:t>Multiclassification</a:t>
            </a:r>
            <a:r>
              <a:rPr lang="fr-FR" dirty="0"/>
              <a:t> model : KNN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identfied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neighbors</a:t>
            </a:r>
            <a:r>
              <a:rPr lang="fr-FR" dirty="0"/>
              <a:t> as </a:t>
            </a:r>
            <a:r>
              <a:rPr lang="fr-FR" dirty="0" err="1"/>
              <a:t>found</a:t>
            </a:r>
            <a:r>
              <a:rPr lang="fr-FR" dirty="0"/>
              <a:t> by clustering model. It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find</a:t>
            </a:r>
            <a:r>
              <a:rPr lang="fr-FR" dirty="0"/>
              <a:t> classes for future </a:t>
            </a:r>
            <a:r>
              <a:rPr lang="fr-FR" dirty="0" err="1"/>
              <a:t>unlabeled</a:t>
            </a:r>
            <a:r>
              <a:rPr lang="fr-FR" dirty="0"/>
              <a:t> data.</a:t>
            </a:r>
          </a:p>
          <a:p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Label 0 : Ridge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(alpha=1.6) and </a:t>
            </a:r>
            <a:r>
              <a:rPr lang="fr-FR" dirty="0" err="1"/>
              <a:t>polyfeatures</a:t>
            </a:r>
            <a:r>
              <a:rPr lang="fr-FR" dirty="0"/>
              <a:t> (</a:t>
            </a:r>
            <a:r>
              <a:rPr lang="fr-FR" dirty="0" err="1"/>
              <a:t>degree</a:t>
            </a:r>
            <a:r>
              <a:rPr lang="fr-FR" dirty="0"/>
              <a:t>=2)</a:t>
            </a:r>
          </a:p>
          <a:p>
            <a:pPr lvl="1"/>
            <a:r>
              <a:rPr lang="fr-FR" dirty="0"/>
              <a:t>Label 1 : Ridge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(alpha=0.0)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polyfeatures</a:t>
            </a:r>
            <a:r>
              <a:rPr lang="fr-FR" dirty="0"/>
              <a:t> (</a:t>
            </a:r>
            <a:r>
              <a:rPr lang="fr-FR" dirty="0" err="1"/>
              <a:t>degree</a:t>
            </a:r>
            <a:r>
              <a:rPr lang="fr-FR" dirty="0"/>
              <a:t>=1)</a:t>
            </a:r>
          </a:p>
          <a:p>
            <a:pPr lvl="1"/>
            <a:r>
              <a:rPr lang="fr-FR" dirty="0"/>
              <a:t>Label 2 : Ridge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(alpha=0.3) and no </a:t>
            </a:r>
            <a:r>
              <a:rPr lang="fr-FR" dirty="0" err="1"/>
              <a:t>polyfeature</a:t>
            </a:r>
            <a:r>
              <a:rPr lang="fr-FR" dirty="0"/>
              <a:t> (</a:t>
            </a:r>
            <a:r>
              <a:rPr lang="fr-FR" dirty="0" err="1"/>
              <a:t>degree</a:t>
            </a:r>
            <a:r>
              <a:rPr lang="fr-FR" dirty="0"/>
              <a:t>=1)</a:t>
            </a:r>
          </a:p>
          <a:p>
            <a:r>
              <a:rPr lang="fr-FR" dirty="0"/>
              <a:t>New data :</a:t>
            </a:r>
          </a:p>
          <a:p>
            <a:pPr lvl="1"/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: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and </a:t>
            </a:r>
            <a:r>
              <a:rPr lang="fr-FR" dirty="0" err="1"/>
              <a:t>spring-summer</a:t>
            </a:r>
            <a:endParaRPr lang="fr-FR" dirty="0"/>
          </a:p>
          <a:p>
            <a:pPr lvl="1"/>
            <a:r>
              <a:rPr lang="fr-FR" dirty="0"/>
              <a:t>Model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as a </a:t>
            </a:r>
            <a:r>
              <a:rPr lang="fr-FR" dirty="0" err="1"/>
              <a:t>target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9275A-1DEB-565B-2E36-4EA31BA9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955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Predicting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524"/>
            <a:ext cx="11029615" cy="143449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Test data come </a:t>
            </a:r>
            <a:r>
              <a:rPr lang="fr-FR" dirty="0" err="1"/>
              <a:t>from</a:t>
            </a:r>
            <a:r>
              <a:rPr lang="fr-FR" dirty="0"/>
              <a:t> initial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Predicted</a:t>
            </a:r>
            <a:r>
              <a:rPr lang="fr-FR" dirty="0"/>
              <a:t> data are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test data as plain </a:t>
            </a:r>
            <a:r>
              <a:rPr lang="fr-FR" dirty="0" err="1"/>
              <a:t>intervals</a:t>
            </a:r>
            <a:r>
              <a:rPr lang="fr-FR" dirty="0"/>
              <a:t> of [min(</a:t>
            </a:r>
            <a:r>
              <a:rPr lang="fr-FR" dirty="0" err="1"/>
              <a:t>aver_temp_fall_winter</a:t>
            </a:r>
            <a:r>
              <a:rPr lang="fr-FR" dirty="0"/>
              <a:t>);max(</a:t>
            </a:r>
            <a:r>
              <a:rPr lang="fr-FR" dirty="0" err="1"/>
              <a:t>aver_temp_fall_winter</a:t>
            </a:r>
            <a:r>
              <a:rPr lang="fr-FR" dirty="0"/>
              <a:t>)] and [min(</a:t>
            </a:r>
            <a:r>
              <a:rPr lang="fr-FR" dirty="0" err="1"/>
              <a:t>aver_temp_spring_summer</a:t>
            </a:r>
            <a:r>
              <a:rPr lang="fr-FR" dirty="0"/>
              <a:t>);max(</a:t>
            </a:r>
            <a:r>
              <a:rPr lang="fr-FR" dirty="0" err="1"/>
              <a:t>aver_temp_spring_summer</a:t>
            </a:r>
            <a:r>
              <a:rPr lang="fr-FR" dirty="0"/>
              <a:t>)]</a:t>
            </a:r>
          </a:p>
          <a:p>
            <a:r>
              <a:rPr lang="fr-FR" dirty="0" err="1"/>
              <a:t>Three</a:t>
            </a:r>
            <a:r>
              <a:rPr lang="fr-FR" dirty="0"/>
              <a:t> black </a:t>
            </a:r>
            <a:r>
              <a:rPr lang="fr-FR" dirty="0" err="1"/>
              <a:t>stripes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</a:t>
            </a:r>
            <a:r>
              <a:rPr lang="fr-FR" dirty="0" err="1"/>
              <a:t>blue</a:t>
            </a:r>
            <a:r>
              <a:rPr lang="fr-FR" dirty="0"/>
              <a:t> groups as </a:t>
            </a:r>
            <a:r>
              <a:rPr lang="fr-FR" dirty="0" err="1"/>
              <a:t>they</a:t>
            </a:r>
            <a:r>
              <a:rPr lang="fr-FR" dirty="0"/>
              <a:t> have been </a:t>
            </a:r>
            <a:r>
              <a:rPr lang="fr-FR" dirty="0" err="1"/>
              <a:t>identified</a:t>
            </a:r>
            <a:r>
              <a:rPr lang="fr-FR" dirty="0"/>
              <a:t> by the final model as </a:t>
            </a:r>
            <a:r>
              <a:rPr lang="fr-FR" dirty="0" err="1"/>
              <a:t>belonging</a:t>
            </a:r>
            <a:r>
              <a:rPr lang="fr-FR" dirty="0"/>
              <a:t> </a:t>
            </a:r>
            <a:r>
              <a:rPr lang="fr-FR" dirty="0" err="1"/>
              <a:t>wether</a:t>
            </a:r>
            <a:r>
              <a:rPr lang="fr-FR" dirty="0"/>
              <a:t> to label 0 or 1 or 2. </a:t>
            </a:r>
            <a:r>
              <a:rPr lang="fr-FR" dirty="0" err="1"/>
              <a:t>They</a:t>
            </a:r>
            <a:r>
              <a:rPr lang="fr-FR" dirty="0"/>
              <a:t> can been </a:t>
            </a:r>
            <a:r>
              <a:rPr lang="fr-FR" dirty="0" err="1"/>
              <a:t>seen</a:t>
            </a:r>
            <a:r>
              <a:rPr lang="fr-FR" dirty="0"/>
              <a:t> as extrapolation of </a:t>
            </a:r>
            <a:r>
              <a:rPr lang="fr-FR" dirty="0" err="1"/>
              <a:t>blue</a:t>
            </a:r>
            <a:r>
              <a:rPr lang="fr-FR" dirty="0"/>
              <a:t> groups as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wider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1276C-F98D-2A75-1138-DEEF4C6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774EA-377C-A90A-C7F8-04900677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04" y="3327841"/>
            <a:ext cx="487619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26321"/>
          </a:xfrm>
        </p:spPr>
        <p:txBody>
          <a:bodyPr>
            <a:normAutofit/>
          </a:bodyPr>
          <a:lstStyle/>
          <a:p>
            <a:r>
              <a:rPr lang="fr-FR" dirty="0"/>
              <a:t>A national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producer</a:t>
            </a:r>
            <a:r>
              <a:rPr lang="fr-FR" dirty="0"/>
              <a:t> </a:t>
            </a:r>
            <a:r>
              <a:rPr lang="fr-FR" dirty="0" err="1"/>
              <a:t>addressed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consultancy</a:t>
            </a:r>
            <a:r>
              <a:rPr lang="fr-FR" dirty="0"/>
              <a:t> </a:t>
            </a:r>
            <a:r>
              <a:rPr lang="fr-FR" dirty="0" err="1"/>
              <a:t>firm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about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Raw </a:t>
            </a:r>
            <a:r>
              <a:rPr lang="fr-FR" dirty="0" err="1"/>
              <a:t>statistics</a:t>
            </a:r>
            <a:r>
              <a:rPr lang="fr-FR" dirty="0"/>
              <a:t> are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collect</a:t>
            </a:r>
            <a:r>
              <a:rPr lang="fr-FR" dirty="0"/>
              <a:t> of </a:t>
            </a:r>
            <a:r>
              <a:rPr lang="fr-FR" dirty="0" err="1"/>
              <a:t>consumers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all over </a:t>
            </a:r>
            <a:r>
              <a:rPr lang="fr-FR" dirty="0" err="1"/>
              <a:t>this</a:t>
            </a:r>
            <a:r>
              <a:rPr lang="fr-FR" dirty="0"/>
              <a:t> country : </a:t>
            </a:r>
          </a:p>
          <a:p>
            <a:pPr lvl="1"/>
            <a:r>
              <a:rPr lang="fr-FR" dirty="0"/>
              <a:t>Area </a:t>
            </a:r>
            <a:r>
              <a:rPr lang="fr-FR" dirty="0" err="1"/>
              <a:t>spotted</a:t>
            </a:r>
            <a:r>
              <a:rPr lang="fr-FR" dirty="0"/>
              <a:t> : </a:t>
            </a:r>
            <a:r>
              <a:rPr lang="fr-FR" dirty="0" err="1"/>
              <a:t>Nothern</a:t>
            </a:r>
            <a:r>
              <a:rPr lang="fr-FR" dirty="0"/>
              <a:t>, </a:t>
            </a:r>
            <a:r>
              <a:rPr lang="fr-FR" dirty="0" err="1"/>
              <a:t>Southern</a:t>
            </a:r>
            <a:r>
              <a:rPr lang="fr-FR" dirty="0"/>
              <a:t>, Western, </a:t>
            </a:r>
            <a:r>
              <a:rPr lang="fr-FR" dirty="0" err="1"/>
              <a:t>Eastern</a:t>
            </a:r>
            <a:r>
              <a:rPr lang="fr-FR" dirty="0"/>
              <a:t>, Centre.</a:t>
            </a:r>
          </a:p>
          <a:p>
            <a:pPr lvl="1"/>
            <a:r>
              <a:rPr lang="fr-FR" dirty="0" err="1"/>
              <a:t>Parameters</a:t>
            </a:r>
            <a:r>
              <a:rPr lang="fr-FR" dirty="0"/>
              <a:t> : </a:t>
            </a:r>
            <a:r>
              <a:rPr lang="fr-FR" dirty="0" err="1"/>
              <a:t>fall-winter</a:t>
            </a:r>
            <a:r>
              <a:rPr lang="fr-FR" dirty="0"/>
              <a:t> and </a:t>
            </a:r>
            <a:r>
              <a:rPr lang="fr-FR" dirty="0" err="1"/>
              <a:t>spring-summer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,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and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independancy</a:t>
            </a:r>
            <a:r>
              <a:rPr lang="fr-FR" dirty="0"/>
              <a:t> rate (0 if consumer uses 100% </a:t>
            </a:r>
            <a:r>
              <a:rPr lang="fr-FR" dirty="0" err="1"/>
              <a:t>electricity</a:t>
            </a:r>
            <a:r>
              <a:rPr lang="fr-FR" dirty="0"/>
              <a:t> as source of </a:t>
            </a:r>
            <a:r>
              <a:rPr lang="fr-FR" dirty="0" err="1"/>
              <a:t>energy</a:t>
            </a:r>
            <a:r>
              <a:rPr lang="fr-FR" dirty="0"/>
              <a:t>, </a:t>
            </a:r>
            <a:r>
              <a:rPr lang="fr-FR" dirty="0" err="1"/>
              <a:t>else</a:t>
            </a:r>
            <a:r>
              <a:rPr lang="fr-FR" dirty="0"/>
              <a:t> if </a:t>
            </a:r>
            <a:r>
              <a:rPr lang="fr-FR" dirty="0" err="1"/>
              <a:t>other</a:t>
            </a:r>
            <a:r>
              <a:rPr lang="fr-FR" dirty="0"/>
              <a:t> power sources </a:t>
            </a:r>
            <a:r>
              <a:rPr lang="fr-FR" dirty="0" err="1"/>
              <a:t>used</a:t>
            </a:r>
            <a:r>
              <a:rPr lang="fr-FR" dirty="0"/>
              <a:t> as </a:t>
            </a:r>
            <a:r>
              <a:rPr lang="fr-FR" dirty="0" err="1"/>
              <a:t>gas</a:t>
            </a:r>
            <a:r>
              <a:rPr lang="fr-FR" dirty="0"/>
              <a:t>, </a:t>
            </a:r>
            <a:r>
              <a:rPr lang="fr-FR" dirty="0" err="1"/>
              <a:t>domestic</a:t>
            </a:r>
            <a:r>
              <a:rPr lang="fr-FR" dirty="0"/>
              <a:t> installations…).</a:t>
            </a:r>
          </a:p>
          <a:p>
            <a:pPr lvl="1"/>
            <a:endParaRPr lang="fr-FR" dirty="0"/>
          </a:p>
          <a:p>
            <a:r>
              <a:rPr lang="fr-FR" dirty="0"/>
              <a:t>Goals : </a:t>
            </a:r>
          </a:p>
          <a:p>
            <a:pPr lvl="1"/>
            <a:r>
              <a:rPr lang="fr-FR" dirty="0" err="1"/>
              <a:t>Identify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representative</a:t>
            </a:r>
            <a:r>
              <a:rPr lang="fr-FR" dirty="0"/>
              <a:t> of the </a:t>
            </a:r>
            <a:r>
              <a:rPr lang="fr-FR" dirty="0" err="1"/>
              <a:t>market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Predict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simple public </a:t>
            </a:r>
            <a:r>
              <a:rPr lang="fr-FR" dirty="0" err="1"/>
              <a:t>features</a:t>
            </a:r>
            <a:r>
              <a:rPr lang="fr-FR" dirty="0"/>
              <a:t> as </a:t>
            </a:r>
            <a:r>
              <a:rPr lang="fr-FR" dirty="0" err="1"/>
              <a:t>temperatures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but </a:t>
            </a:r>
            <a:r>
              <a:rPr lang="fr-FR" dirty="0" err="1"/>
              <a:t>expensive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in the future.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2717E-86C2-5881-C1E7-B0B83C5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2</a:t>
            </a:fld>
            <a:endParaRPr lang="fr-F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5104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1276C-F98D-2A75-1138-DEEF4C6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  <p:pic>
        <p:nvPicPr>
          <p:cNvPr id="7" name="Graphique 6" descr="Ampoule avec un remplissage uni">
            <a:extLst>
              <a:ext uri="{FF2B5EF4-FFF2-40B4-BE49-F238E27FC236}">
                <a16:creationId xmlns:a16="http://schemas.microsoft.com/office/drawing/2014/main" id="{44BAC4DE-4C26-9E70-8E8D-32A897623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2905" y="5909964"/>
            <a:ext cx="914400" cy="914400"/>
          </a:xfrm>
          <a:prstGeom prst="rect">
            <a:avLst/>
          </a:prstGeom>
        </p:spPr>
      </p:pic>
      <p:pic>
        <p:nvPicPr>
          <p:cNvPr id="13" name="Graphique 12" descr="Liste avec un remplissage uni">
            <a:extLst>
              <a:ext uri="{FF2B5EF4-FFF2-40B4-BE49-F238E27FC236}">
                <a16:creationId xmlns:a16="http://schemas.microsoft.com/office/drawing/2014/main" id="{DAA442A0-7384-D312-18B8-3A508ABE5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3157" y="1797873"/>
            <a:ext cx="914400" cy="914400"/>
          </a:xfrm>
          <a:prstGeom prst="rect">
            <a:avLst/>
          </a:prstGeom>
        </p:spPr>
      </p:pic>
      <p:pic>
        <p:nvPicPr>
          <p:cNvPr id="17" name="Graphique 16" descr="Recherche avec un remplissage uni">
            <a:extLst>
              <a:ext uri="{FF2B5EF4-FFF2-40B4-BE49-F238E27FC236}">
                <a16:creationId xmlns:a16="http://schemas.microsoft.com/office/drawing/2014/main" id="{8817A362-BAC2-DC30-ACD9-FC3751D69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192" y="2763102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EF85239-0451-AE4E-0270-913B2A68FDFB}"/>
              </a:ext>
            </a:extLst>
          </p:cNvPr>
          <p:cNvSpPr txBox="1"/>
          <p:nvPr/>
        </p:nvSpPr>
        <p:spPr>
          <a:xfrm>
            <a:off x="442974" y="20692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Initial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of </a:t>
            </a:r>
            <a:r>
              <a:rPr lang="fr-FR" dirty="0" err="1"/>
              <a:t>general</a:t>
            </a:r>
            <a:r>
              <a:rPr lang="fr-FR" dirty="0"/>
              <a:t> trends for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67140C5-A128-ADC2-6F58-10406DFF569E}"/>
              </a:ext>
            </a:extLst>
          </p:cNvPr>
          <p:cNvSpPr txBox="1"/>
          <p:nvPr/>
        </p:nvSpPr>
        <p:spPr>
          <a:xfrm>
            <a:off x="2324784" y="3580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Three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by clustering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A88D10-37E0-00AD-D52B-8010048914A8}"/>
              </a:ext>
            </a:extLst>
          </p:cNvPr>
          <p:cNvSpPr txBox="1"/>
          <p:nvPr/>
        </p:nvSpPr>
        <p:spPr>
          <a:xfrm>
            <a:off x="1357374" y="2889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and </a:t>
            </a:r>
            <a:r>
              <a:rPr lang="fr-FR" dirty="0" err="1"/>
              <a:t>features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identified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5ECF29-D24F-A429-0005-492E4E913E1D}"/>
              </a:ext>
            </a:extLst>
          </p:cNvPr>
          <p:cNvSpPr txBox="1"/>
          <p:nvPr/>
        </p:nvSpPr>
        <p:spPr>
          <a:xfrm>
            <a:off x="3048000" y="41492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Multiclassifier</a:t>
            </a:r>
            <a:r>
              <a:rPr lang="fr-FR" dirty="0"/>
              <a:t> </a:t>
            </a:r>
            <a:r>
              <a:rPr lang="fr-FR" dirty="0" err="1"/>
              <a:t>learnt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for future </a:t>
            </a:r>
            <a:r>
              <a:rPr lang="fr-FR" dirty="0" err="1"/>
              <a:t>raw</a:t>
            </a:r>
            <a:r>
              <a:rPr lang="fr-FR" dirty="0"/>
              <a:t> data (</a:t>
            </a:r>
            <a:r>
              <a:rPr lang="fr-FR" dirty="0" err="1"/>
              <a:t>unlabeled</a:t>
            </a:r>
            <a:r>
              <a:rPr lang="fr-FR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52AE73-1FC6-DAF3-881F-BC40393DA4EE}"/>
              </a:ext>
            </a:extLst>
          </p:cNvPr>
          <p:cNvSpPr txBox="1"/>
          <p:nvPr/>
        </p:nvSpPr>
        <p:spPr>
          <a:xfrm>
            <a:off x="4033812" y="49206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basic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) </a:t>
            </a:r>
            <a:r>
              <a:rPr lang="fr-FR" dirty="0" err="1"/>
              <a:t>found</a:t>
            </a:r>
            <a:r>
              <a:rPr lang="fr-FR" dirty="0"/>
              <a:t> in future </a:t>
            </a:r>
            <a:r>
              <a:rPr lang="fr-FR" dirty="0" err="1"/>
              <a:t>raw</a:t>
            </a:r>
            <a:r>
              <a:rPr lang="fr-FR" dirty="0"/>
              <a:t> data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27FA65D-93B8-9E84-B578-B22CC91AABF9}"/>
              </a:ext>
            </a:extLst>
          </p:cNvPr>
          <p:cNvSpPr txBox="1"/>
          <p:nvPr/>
        </p:nvSpPr>
        <p:spPr>
          <a:xfrm>
            <a:off x="4886138" y="6002860"/>
            <a:ext cx="6203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Basic data for new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) are </a:t>
            </a:r>
            <a:r>
              <a:rPr lang="fr-FR" dirty="0" err="1"/>
              <a:t>sufficient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endParaRPr lang="fr-FR" dirty="0"/>
          </a:p>
        </p:txBody>
      </p:sp>
      <p:pic>
        <p:nvPicPr>
          <p:cNvPr id="29" name="Graphique 28" descr="Réseau avec un remplissage uni">
            <a:extLst>
              <a:ext uri="{FF2B5EF4-FFF2-40B4-BE49-F238E27FC236}">
                <a16:creationId xmlns:a16="http://schemas.microsoft.com/office/drawing/2014/main" id="{7B324DB9-96D2-CA3D-9AA0-C5ABE1769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3485" y="3260261"/>
            <a:ext cx="914400" cy="914400"/>
          </a:xfrm>
          <a:prstGeom prst="rect">
            <a:avLst/>
          </a:prstGeom>
        </p:spPr>
      </p:pic>
      <p:pic>
        <p:nvPicPr>
          <p:cNvPr id="33" name="Graphique 32" descr="Statistiques avec un remplissage uni">
            <a:extLst>
              <a:ext uri="{FF2B5EF4-FFF2-40B4-BE49-F238E27FC236}">
                <a16:creationId xmlns:a16="http://schemas.microsoft.com/office/drawing/2014/main" id="{C73BFC4F-612A-DAFE-EAF9-D6582CB012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6692" y="4784244"/>
            <a:ext cx="914400" cy="914400"/>
          </a:xfrm>
          <a:prstGeom prst="rect">
            <a:avLst/>
          </a:prstGeom>
        </p:spPr>
      </p:pic>
      <p:pic>
        <p:nvPicPr>
          <p:cNvPr id="35" name="Graphique 34" descr="Cible avec un remplissage uni">
            <a:extLst>
              <a:ext uri="{FF2B5EF4-FFF2-40B4-BE49-F238E27FC236}">
                <a16:creationId xmlns:a16="http://schemas.microsoft.com/office/drawing/2014/main" id="{07622C78-B14E-3E7C-CB2B-80DC245BAB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24784" y="45798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La transition énergétique n'aura pas lieu !">
            <a:extLst>
              <a:ext uri="{FF2B5EF4-FFF2-40B4-BE49-F238E27FC236}">
                <a16:creationId xmlns:a16="http://schemas.microsoft.com/office/drawing/2014/main" id="{56D2B193-D633-ADD3-A583-53B36F084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9"/>
          <a:stretch/>
        </p:blipFill>
        <p:spPr bwMode="auto">
          <a:xfrm>
            <a:off x="1063427" y="1053207"/>
            <a:ext cx="6532188" cy="51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D0EF2AA-0B0A-DAD8-1A68-6D0E09023020}"/>
              </a:ext>
            </a:extLst>
          </p:cNvPr>
          <p:cNvSpPr txBox="1"/>
          <p:nvPr/>
        </p:nvSpPr>
        <p:spPr>
          <a:xfrm>
            <a:off x="446533" y="847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An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production </a:t>
            </a:r>
            <a:r>
              <a:rPr lang="fr-FR" dirty="0" err="1"/>
              <a:t>based</a:t>
            </a:r>
            <a:r>
              <a:rPr lang="fr-FR" dirty="0"/>
              <a:t> on…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62D7C5-D3CD-4C08-A8FE-1517C11E4498}"/>
              </a:ext>
            </a:extLst>
          </p:cNvPr>
          <p:cNvSpPr txBox="1"/>
          <p:nvPr/>
        </p:nvSpPr>
        <p:spPr>
          <a:xfrm>
            <a:off x="3494533" y="6316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…an </a:t>
            </a:r>
            <a:r>
              <a:rPr lang="fr-FR" dirty="0" err="1"/>
              <a:t>accurate</a:t>
            </a:r>
            <a:r>
              <a:rPr lang="fr-FR" dirty="0"/>
              <a:t> </a:t>
            </a:r>
            <a:r>
              <a:rPr lang="fr-FR" dirty="0" err="1"/>
              <a:t>forecasted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Disclaimer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26321"/>
          </a:xfrm>
        </p:spPr>
        <p:txBody>
          <a:bodyPr>
            <a:normAutofit/>
          </a:bodyPr>
          <a:lstStyle/>
          <a:p>
            <a:r>
              <a:rPr lang="fr-FR" dirty="0"/>
              <a:t>This </a:t>
            </a:r>
            <a:r>
              <a:rPr lang="fr-FR" dirty="0" err="1"/>
              <a:t>dataset</a:t>
            </a:r>
            <a:r>
              <a:rPr lang="fr-FR" dirty="0"/>
              <a:t> has been </a:t>
            </a:r>
            <a:r>
              <a:rPr lang="fr-FR" dirty="0" err="1"/>
              <a:t>created</a:t>
            </a:r>
            <a:r>
              <a:rPr lang="fr-FR" dirty="0"/>
              <a:t> by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representative</a:t>
            </a:r>
            <a:r>
              <a:rPr lang="fr-FR" dirty="0"/>
              <a:t> of a real use case : </a:t>
            </a:r>
          </a:p>
          <a:p>
            <a:pPr lvl="1"/>
            <a:r>
              <a:rPr lang="fr-FR" dirty="0" err="1"/>
              <a:t>Only</a:t>
            </a:r>
            <a:r>
              <a:rPr lang="fr-FR" dirty="0"/>
              <a:t> 500 </a:t>
            </a:r>
            <a:r>
              <a:rPr lang="fr-FR" dirty="0" err="1"/>
              <a:t>rows</a:t>
            </a:r>
            <a:r>
              <a:rPr lang="fr-FR" dirty="0"/>
              <a:t> of data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quickly</a:t>
            </a:r>
            <a:endParaRPr lang="fr-FR" dirty="0"/>
          </a:p>
          <a:p>
            <a:pPr lvl="1"/>
            <a:r>
              <a:rPr lang="fr-FR" dirty="0" err="1"/>
              <a:t>Only</a:t>
            </a:r>
            <a:r>
              <a:rPr lang="fr-FR" dirty="0"/>
              <a:t> 5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manual</a:t>
            </a:r>
            <a:r>
              <a:rPr lang="fr-FR" dirty="0"/>
              <a:t> mix of all </a:t>
            </a:r>
            <a:r>
              <a:rPr lang="fr-FR" dirty="0" err="1"/>
              <a:t>features</a:t>
            </a:r>
            <a:r>
              <a:rPr lang="fr-FR" dirty="0"/>
              <a:t> : </a:t>
            </a:r>
            <a:r>
              <a:rPr lang="fr-FR" dirty="0" err="1"/>
              <a:t>displayed</a:t>
            </a:r>
            <a:r>
              <a:rPr lang="fr-FR" dirty="0"/>
              <a:t> data can </a:t>
            </a:r>
            <a:r>
              <a:rPr lang="fr-FR" dirty="0" err="1"/>
              <a:t>seem</a:t>
            </a:r>
            <a:r>
              <a:rPr lang="fr-FR" dirty="0"/>
              <a:t> a </a:t>
            </a:r>
            <a:r>
              <a:rPr lang="fr-FR" dirty="0" err="1"/>
              <a:t>little</a:t>
            </a:r>
            <a:r>
              <a:rPr lang="fr-FR" dirty="0"/>
              <a:t> bit « in boxes »</a:t>
            </a:r>
          </a:p>
          <a:p>
            <a:pPr lvl="1"/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more a proof-of-concept of ML algos in clustering – </a:t>
            </a:r>
            <a:r>
              <a:rPr lang="fr-FR" dirty="0" err="1"/>
              <a:t>multiclassification</a:t>
            </a:r>
            <a:r>
              <a:rPr lang="fr-FR" dirty="0"/>
              <a:t> - </a:t>
            </a:r>
            <a:r>
              <a:rPr lang="fr-FR" dirty="0" err="1"/>
              <a:t>regression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432D3-5E18-ABF1-D59E-CCF7FF5B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32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ROadmap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DFC2AFF-D1B7-E9DE-5110-56A9D8E1A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87827"/>
                <a:ext cx="11491538" cy="45189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1.  </a:t>
                </a:r>
                <a:r>
                  <a:rPr lang="fr-FR" dirty="0" err="1"/>
                  <a:t>Analyze</a:t>
                </a:r>
                <a:r>
                  <a:rPr lang="fr-FR" dirty="0"/>
                  <a:t> </a:t>
                </a:r>
                <a:r>
                  <a:rPr lang="fr-FR" dirty="0" err="1"/>
                  <a:t>dataset</a:t>
                </a:r>
                <a:r>
                  <a:rPr lang="fr-FR" dirty="0"/>
                  <a:t> to </a:t>
                </a:r>
                <a:r>
                  <a:rPr lang="fr-FR" dirty="0" err="1"/>
                  <a:t>detect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</a:t>
                </a:r>
                <a:r>
                  <a:rPr lang="fr-FR" dirty="0" err="1"/>
                  <a:t>features</a:t>
                </a:r>
                <a:r>
                  <a:rPr lang="fr-FR" dirty="0"/>
                  <a:t> over </a:t>
                </a:r>
                <a:r>
                  <a:rPr lang="fr-FR" dirty="0" err="1"/>
                  <a:t>which</a:t>
                </a:r>
                <a:r>
                  <a:rPr lang="fr-FR" dirty="0"/>
                  <a:t> groups of </a:t>
                </a:r>
                <a:r>
                  <a:rPr lang="fr-FR" dirty="0" err="1"/>
                  <a:t>electricity</a:t>
                </a:r>
                <a:r>
                  <a:rPr lang="fr-FR" dirty="0"/>
                  <a:t> </a:t>
                </a:r>
                <a:r>
                  <a:rPr lang="fr-FR" dirty="0" err="1"/>
                  <a:t>demand</a:t>
                </a:r>
                <a:r>
                  <a:rPr lang="fr-FR" dirty="0"/>
                  <a:t> can </a:t>
                </a:r>
                <a:r>
                  <a:rPr lang="fr-FR" dirty="0" err="1"/>
                  <a:t>easily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found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 err="1"/>
                  <a:t>Available</a:t>
                </a:r>
                <a:r>
                  <a:rPr lang="fr-FR" dirty="0"/>
                  <a:t> clustering </a:t>
                </a:r>
                <a:r>
                  <a:rPr lang="fr-FR" dirty="0" err="1"/>
                  <a:t>algorithm</a:t>
                </a:r>
                <a:r>
                  <a:rPr lang="fr-FR" dirty="0"/>
                  <a:t> : </a:t>
                </a:r>
                <a:r>
                  <a:rPr lang="fr-FR" dirty="0" err="1"/>
                  <a:t>KMeans</a:t>
                </a:r>
                <a:endParaRPr lang="fr-FR" dirty="0"/>
              </a:p>
              <a:p>
                <a:r>
                  <a:rPr lang="fr-FR" dirty="0"/>
                  <a:t>2. </a:t>
                </a:r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algorithm</a:t>
                </a:r>
                <a:r>
                  <a:rPr lang="fr-FR" dirty="0"/>
                  <a:t> </a:t>
                </a:r>
                <a:r>
                  <a:rPr lang="fr-FR" dirty="0" err="1"/>
                  <a:t>which</a:t>
                </a:r>
                <a:r>
                  <a:rPr lang="fr-FR" dirty="0"/>
                  <a:t> can </a:t>
                </a:r>
                <a:r>
                  <a:rPr lang="fr-FR" dirty="0" err="1"/>
                  <a:t>be</a:t>
                </a:r>
                <a:r>
                  <a:rPr lang="fr-FR" dirty="0"/>
                  <a:t> able to </a:t>
                </a:r>
                <a:r>
                  <a:rPr lang="fr-FR" dirty="0" err="1"/>
                  <a:t>assign</a:t>
                </a:r>
                <a:r>
                  <a:rPr lang="fr-FR" dirty="0"/>
                  <a:t> </a:t>
                </a:r>
                <a:r>
                  <a:rPr lang="fr-FR" dirty="0" err="1"/>
                  <a:t>this</a:t>
                </a:r>
                <a:r>
                  <a:rPr lang="fr-FR" dirty="0"/>
                  <a:t> </a:t>
                </a:r>
                <a:r>
                  <a:rPr lang="fr-FR" dirty="0" err="1"/>
                  <a:t>previous</a:t>
                </a:r>
                <a:r>
                  <a:rPr lang="fr-FR" dirty="0"/>
                  <a:t> label (group of </a:t>
                </a:r>
                <a:r>
                  <a:rPr lang="fr-FR" dirty="0" err="1"/>
                  <a:t>electricity</a:t>
                </a:r>
                <a:r>
                  <a:rPr lang="fr-FR" dirty="0"/>
                  <a:t> </a:t>
                </a:r>
                <a:r>
                  <a:rPr lang="fr-FR" dirty="0" err="1"/>
                  <a:t>demand</a:t>
                </a:r>
                <a:r>
                  <a:rPr lang="fr-FR" dirty="0"/>
                  <a:t>).</a:t>
                </a:r>
              </a:p>
              <a:p>
                <a:pPr lvl="1"/>
                <a:r>
                  <a:rPr lang="fr-FR" dirty="0" err="1"/>
                  <a:t>Available</a:t>
                </a:r>
                <a:r>
                  <a:rPr lang="fr-FR" dirty="0"/>
                  <a:t> </a:t>
                </a:r>
                <a:r>
                  <a:rPr lang="fr-FR" dirty="0" err="1"/>
                  <a:t>multilabels</a:t>
                </a:r>
                <a:r>
                  <a:rPr lang="fr-FR" dirty="0"/>
                  <a:t> </a:t>
                </a:r>
                <a:r>
                  <a:rPr lang="fr-FR" dirty="0" err="1"/>
                  <a:t>classifiers</a:t>
                </a:r>
                <a:r>
                  <a:rPr lang="fr-FR" dirty="0"/>
                  <a:t> : KNN, SVM</a:t>
                </a:r>
              </a:p>
              <a:p>
                <a:r>
                  <a:rPr lang="fr-FR" dirty="0"/>
                  <a:t>3. </a:t>
                </a:r>
                <a:r>
                  <a:rPr lang="fr-FR" dirty="0" err="1"/>
                  <a:t>Perform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for </a:t>
                </a:r>
                <a:r>
                  <a:rPr lang="fr-FR" dirty="0" err="1"/>
                  <a:t>each</a:t>
                </a:r>
                <a:r>
                  <a:rPr lang="fr-FR" dirty="0"/>
                  <a:t> group of </a:t>
                </a:r>
                <a:r>
                  <a:rPr lang="fr-FR" dirty="0" err="1"/>
                  <a:t>electricity</a:t>
                </a:r>
                <a:r>
                  <a:rPr lang="fr-FR" dirty="0"/>
                  <a:t> </a:t>
                </a:r>
                <a:r>
                  <a:rPr lang="fr-FR" dirty="0" err="1"/>
                  <a:t>demand</a:t>
                </a:r>
                <a:r>
                  <a:rPr lang="fr-FR" dirty="0"/>
                  <a:t> </a:t>
                </a:r>
                <a:r>
                  <a:rPr lang="fr-FR" dirty="0" err="1"/>
                  <a:t>using</a:t>
                </a:r>
                <a:r>
                  <a:rPr lang="fr-FR" dirty="0"/>
                  <a:t> public data </a:t>
                </a:r>
                <a:r>
                  <a:rPr lang="fr-FR" dirty="0" err="1"/>
                  <a:t>such</a:t>
                </a:r>
                <a:r>
                  <a:rPr lang="fr-FR" dirty="0"/>
                  <a:t> as </a:t>
                </a:r>
                <a:r>
                  <a:rPr lang="fr-FR" dirty="0" err="1"/>
                  <a:t>seasonal</a:t>
                </a:r>
                <a:r>
                  <a:rPr lang="fr-FR" dirty="0"/>
                  <a:t> </a:t>
                </a:r>
                <a:r>
                  <a:rPr lang="fr-FR" dirty="0" err="1"/>
                  <a:t>temperatures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 err="1"/>
                  <a:t>Available</a:t>
                </a:r>
                <a:r>
                  <a:rPr lang="fr-FR" dirty="0"/>
                  <a:t> </a:t>
                </a:r>
                <a:r>
                  <a:rPr lang="fr-FR" dirty="0" err="1"/>
                  <a:t>regressors</a:t>
                </a:r>
                <a:r>
                  <a:rPr lang="fr-FR" dirty="0"/>
                  <a:t> : simple </a:t>
                </a:r>
                <a:r>
                  <a:rPr lang="fr-FR" dirty="0" err="1"/>
                  <a:t>linear</a:t>
                </a:r>
                <a:r>
                  <a:rPr lang="fr-FR" dirty="0"/>
                  <a:t> and Ridge </a:t>
                </a:r>
                <a:r>
                  <a:rPr lang="fr-FR" dirty="0" err="1"/>
                  <a:t>using</a:t>
                </a:r>
                <a:r>
                  <a:rPr lang="fr-FR" dirty="0"/>
                  <a:t> </a:t>
                </a:r>
                <a:r>
                  <a:rPr lang="fr-FR" dirty="0" err="1"/>
                  <a:t>regularization</a:t>
                </a:r>
                <a:r>
                  <a:rPr lang="fr-FR" dirty="0"/>
                  <a:t> and </a:t>
                </a:r>
                <a:r>
                  <a:rPr lang="fr-FR" dirty="0" err="1"/>
                  <a:t>polyfeatures</a:t>
                </a:r>
                <a:endParaRPr lang="fr-FR" dirty="0"/>
              </a:p>
              <a:p>
                <a:r>
                  <a:rPr lang="fr-FR" dirty="0"/>
                  <a:t>4. </a:t>
                </a:r>
                <a:r>
                  <a:rPr lang="fr-FR" dirty="0" err="1"/>
                  <a:t>Build</a:t>
                </a:r>
                <a:r>
                  <a:rPr lang="fr-FR" dirty="0"/>
                  <a:t> a </a:t>
                </a:r>
                <a:r>
                  <a:rPr lang="fr-FR" dirty="0" err="1"/>
                  <a:t>whole</a:t>
                </a:r>
                <a:r>
                  <a:rPr lang="fr-FR" dirty="0"/>
                  <a:t> model (</a:t>
                </a:r>
                <a:r>
                  <a:rPr lang="fr-FR" dirty="0" err="1"/>
                  <a:t>multiclassification</a:t>
                </a:r>
                <a:r>
                  <a:rPr lang="fr-FR" dirty="0"/>
                  <a:t> and </a:t>
                </a:r>
                <a:r>
                  <a:rPr lang="fr-FR" dirty="0" err="1"/>
                  <a:t>regression</a:t>
                </a:r>
                <a:r>
                  <a:rPr lang="fr-FR" dirty="0"/>
                  <a:t>) for new </a:t>
                </a:r>
                <a:r>
                  <a:rPr lang="fr-FR" dirty="0" err="1"/>
                  <a:t>raw</a:t>
                </a:r>
                <a:r>
                  <a:rPr lang="fr-FR" dirty="0"/>
                  <a:t> data to </a:t>
                </a:r>
                <a:r>
                  <a:rPr lang="fr-FR" dirty="0" err="1"/>
                  <a:t>predict</a:t>
                </a:r>
                <a:r>
                  <a:rPr lang="fr-FR" dirty="0"/>
                  <a:t> future </a:t>
                </a:r>
                <a:r>
                  <a:rPr lang="fr-FR" dirty="0" err="1"/>
                  <a:t>electricity</a:t>
                </a:r>
                <a:r>
                  <a:rPr lang="fr-FR" dirty="0"/>
                  <a:t> </a:t>
                </a:r>
                <a:r>
                  <a:rPr lang="fr-FR" dirty="0" err="1"/>
                  <a:t>demand</a:t>
                </a:r>
                <a:r>
                  <a:rPr lang="fr-FR" dirty="0"/>
                  <a:t> and </a:t>
                </a:r>
                <a:r>
                  <a:rPr lang="fr-FR" dirty="0" err="1"/>
                  <a:t>thus</a:t>
                </a:r>
                <a:r>
                  <a:rPr lang="fr-FR" dirty="0"/>
                  <a:t> </a:t>
                </a:r>
                <a:r>
                  <a:rPr lang="fr-FR" dirty="0" err="1"/>
                  <a:t>forecast</a:t>
                </a:r>
                <a:r>
                  <a:rPr lang="fr-FR" dirty="0"/>
                  <a:t> </a:t>
                </a:r>
                <a:r>
                  <a:rPr lang="fr-FR" dirty="0" err="1"/>
                  <a:t>electricity</a:t>
                </a:r>
                <a:r>
                  <a:rPr lang="fr-FR" dirty="0"/>
                  <a:t> production to </a:t>
                </a:r>
                <a:r>
                  <a:rPr lang="fr-FR" dirty="0" err="1"/>
                  <a:t>supply</a:t>
                </a:r>
                <a:r>
                  <a:rPr lang="fr-FR" dirty="0"/>
                  <a:t>. General model </a:t>
                </a:r>
                <a:r>
                  <a:rPr lang="fr-FR" dirty="0" err="1"/>
                  <a:t>should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similar</a:t>
                </a:r>
                <a:r>
                  <a:rPr lang="fr-FR" dirty="0"/>
                  <a:t> to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𝑓𝑜𝑟𝑒𝑐𝑎𝑠𝑡𝑒𝑑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𝑒𝑙𝑒𝑐𝑡𝑟𝑖𝑐𝑖𝑡𝑦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𝑢𝑠𝑒𝑟𝑠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𝑒𝑙𝑒𝑐𝑡𝑟𝑖𝑐𝑖𝑡𝑦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𝑑𝑒𝑚𝑎𝑛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𝑟𝑒𝑔𝑟𝑒𝑠𝑠𝑖𝑜𝑛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𝑓𝑒𝑎𝑠𝑡𝑢𝑟𝑒𝑠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𝑒𝑎𝑠𝑖𝑙𝑦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𝑎𝑐𝑐𝑒𝑠𝑠𝑖𝑏𝑙𝑒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dirty="0"/>
                  <a:t>Our goal </a:t>
                </a:r>
                <a:r>
                  <a:rPr lang="fr-FR" dirty="0" err="1"/>
                  <a:t>is</a:t>
                </a:r>
                <a:r>
                  <a:rPr lang="fr-FR" dirty="0"/>
                  <a:t> to </a:t>
                </a:r>
                <a:r>
                  <a:rPr lang="fr-FR" dirty="0" err="1"/>
                  <a:t>identify</a:t>
                </a:r>
                <a:r>
                  <a:rPr lang="fr-FR" dirty="0"/>
                  <a:t> clusters, count </a:t>
                </a:r>
                <a:r>
                  <a:rPr lang="fr-FR" dirty="0" err="1"/>
                  <a:t>users</a:t>
                </a:r>
                <a:r>
                  <a:rPr lang="fr-FR" dirty="0"/>
                  <a:t> </a:t>
                </a:r>
                <a:r>
                  <a:rPr lang="fr-FR" dirty="0" err="1"/>
                  <a:t>inside</a:t>
                </a:r>
                <a:r>
                  <a:rPr lang="fr-FR" dirty="0"/>
                  <a:t> and </a:t>
                </a:r>
                <a:r>
                  <a:rPr lang="fr-FR" dirty="0" err="1"/>
                  <a:t>build</a:t>
                </a:r>
                <a:r>
                  <a:rPr lang="fr-FR" dirty="0"/>
                  <a:t> best </a:t>
                </a:r>
                <a:r>
                  <a:rPr lang="fr-FR" dirty="0" err="1"/>
                  <a:t>regressors</a:t>
                </a:r>
                <a:r>
                  <a:rPr lang="fr-FR" dirty="0"/>
                  <a:t> </a:t>
                </a:r>
                <a:r>
                  <a:rPr lang="fr-FR" dirty="0" err="1"/>
                  <a:t>based</a:t>
                </a:r>
                <a:r>
                  <a:rPr lang="fr-FR" dirty="0"/>
                  <a:t> on </a:t>
                </a:r>
                <a:r>
                  <a:rPr lang="fr-FR" dirty="0" err="1"/>
                  <a:t>easily</a:t>
                </a:r>
                <a:r>
                  <a:rPr lang="fr-FR" dirty="0"/>
                  <a:t> accessible </a:t>
                </a:r>
                <a:r>
                  <a:rPr lang="fr-FR" dirty="0" err="1"/>
                  <a:t>features</a:t>
                </a:r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DFC2AFF-D1B7-E9DE-5110-56A9D8E1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87827"/>
                <a:ext cx="11491538" cy="4518990"/>
              </a:xfrm>
              <a:blipFill>
                <a:blip r:embed="rId2"/>
                <a:stretch>
                  <a:fillRect l="-424" t="-2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6706D-D21E-5F86-0DEB-A1AF5DE1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18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practices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9004"/>
            <a:ext cx="11029615" cy="3987133"/>
          </a:xfrm>
        </p:spPr>
        <p:txBody>
          <a:bodyPr>
            <a:normAutofit/>
          </a:bodyPr>
          <a:lstStyle/>
          <a:p>
            <a:r>
              <a:rPr lang="fr-FR" dirty="0"/>
              <a:t>Data are </a:t>
            </a:r>
            <a:r>
              <a:rPr lang="fr-FR" dirty="0" err="1"/>
              <a:t>controlled</a:t>
            </a:r>
            <a:r>
              <a:rPr lang="fr-FR" dirty="0"/>
              <a:t> to </a:t>
            </a:r>
            <a:r>
              <a:rPr lang="fr-FR" dirty="0" err="1"/>
              <a:t>ensure</a:t>
            </a:r>
            <a:r>
              <a:rPr lang="fr-FR" dirty="0"/>
              <a:t> non </a:t>
            </a:r>
            <a:r>
              <a:rPr lang="fr-FR" dirty="0" err="1"/>
              <a:t>infinite</a:t>
            </a:r>
            <a:r>
              <a:rPr lang="fr-FR" dirty="0"/>
              <a:t> value, no </a:t>
            </a:r>
            <a:r>
              <a:rPr lang="fr-FR" dirty="0" err="1"/>
              <a:t>outlier</a:t>
            </a:r>
            <a:r>
              <a:rPr lang="fr-FR" dirty="0"/>
              <a:t>, no </a:t>
            </a:r>
            <a:r>
              <a:rPr lang="fr-FR" dirty="0" err="1"/>
              <a:t>multicolinearity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r>
              <a:rPr lang="fr-FR" dirty="0" err="1"/>
              <a:t>Algorithms</a:t>
            </a:r>
            <a:r>
              <a:rPr lang="fr-FR" dirty="0"/>
              <a:t> are </a:t>
            </a:r>
            <a:r>
              <a:rPr lang="fr-FR" dirty="0" err="1"/>
              <a:t>optimized</a:t>
            </a:r>
            <a:r>
              <a:rPr lang="fr-FR" dirty="0"/>
              <a:t> on a training set (</a:t>
            </a:r>
            <a:r>
              <a:rPr lang="fr-FR" dirty="0" err="1"/>
              <a:t>sub</a:t>
            </a:r>
            <a:r>
              <a:rPr lang="fr-FR" dirty="0"/>
              <a:t> part of 80% of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train_test_split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), </a:t>
            </a:r>
            <a:r>
              <a:rPr lang="fr-FR" dirty="0" err="1"/>
              <a:t>assessed</a:t>
            </a:r>
            <a:r>
              <a:rPr lang="fr-FR" dirty="0"/>
              <a:t> on a cross-validation set (</a:t>
            </a:r>
            <a:r>
              <a:rPr lang="fr-FR" dirty="0" err="1"/>
              <a:t>sub</a:t>
            </a:r>
            <a:r>
              <a:rPr lang="fr-FR" dirty="0"/>
              <a:t> part of 80% of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cross_validate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) and </a:t>
            </a:r>
            <a:r>
              <a:rPr lang="fr-FR" dirty="0" err="1"/>
              <a:t>finally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on a final test set (20% of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train_test_split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).</a:t>
            </a:r>
          </a:p>
          <a:p>
            <a:r>
              <a:rPr lang="fr-FR" dirty="0"/>
              <a:t>Data are </a:t>
            </a:r>
            <a:r>
              <a:rPr lang="fr-FR" dirty="0" err="1"/>
              <a:t>shuffled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train/CV/test sets in </a:t>
            </a:r>
            <a:r>
              <a:rPr lang="fr-FR" dirty="0" err="1"/>
              <a:t>order</a:t>
            </a:r>
            <a:r>
              <a:rPr lang="fr-FR" dirty="0"/>
              <a:t> no to have </a:t>
            </a:r>
            <a:r>
              <a:rPr lang="fr-FR" dirty="0" err="1"/>
              <a:t>bias</a:t>
            </a:r>
            <a:r>
              <a:rPr lang="fr-FR" dirty="0"/>
              <a:t> on </a:t>
            </a:r>
            <a:r>
              <a:rPr lang="fr-FR" dirty="0" err="1"/>
              <a:t>results</a:t>
            </a:r>
            <a:r>
              <a:rPr lang="fr-FR" dirty="0"/>
              <a:t>.</a:t>
            </a:r>
          </a:p>
          <a:p>
            <a:r>
              <a:rPr lang="fr-FR" dirty="0"/>
              <a:t>Validation </a:t>
            </a:r>
            <a:r>
              <a:rPr lang="fr-FR" dirty="0" err="1"/>
              <a:t>curves</a:t>
            </a:r>
            <a:r>
              <a:rPr lang="fr-FR" dirty="0"/>
              <a:t> are </a:t>
            </a:r>
            <a:r>
              <a:rPr lang="fr-FR" dirty="0" err="1"/>
              <a:t>plotted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influence on performance.</a:t>
            </a:r>
          </a:p>
          <a:p>
            <a:r>
              <a:rPr lang="fr-FR" dirty="0"/>
              <a:t>Learning </a:t>
            </a:r>
            <a:r>
              <a:rPr lang="fr-FR" dirty="0" err="1"/>
              <a:t>curves</a:t>
            </a:r>
            <a:r>
              <a:rPr lang="fr-FR" dirty="0"/>
              <a:t> are </a:t>
            </a:r>
            <a:r>
              <a:rPr lang="fr-FR" dirty="0" err="1"/>
              <a:t>plotted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training set size influence on performance.</a:t>
            </a:r>
          </a:p>
          <a:p>
            <a:r>
              <a:rPr lang="fr-FR" dirty="0" err="1"/>
              <a:t>Algorithms</a:t>
            </a:r>
            <a:r>
              <a:rPr lang="fr-FR" dirty="0"/>
              <a:t> are </a:t>
            </a:r>
            <a:r>
              <a:rPr lang="fr-FR" dirty="0" err="1"/>
              <a:t>optimized</a:t>
            </a:r>
            <a:r>
              <a:rPr lang="fr-FR" dirty="0"/>
              <a:t> to </a:t>
            </a:r>
            <a:r>
              <a:rPr lang="fr-FR" dirty="0" err="1"/>
              <a:t>ensure</a:t>
            </a:r>
            <a:r>
              <a:rPr lang="fr-FR" dirty="0"/>
              <a:t> a </a:t>
            </a:r>
            <a:r>
              <a:rPr lang="fr-FR" dirty="0" err="1"/>
              <a:t>trade</a:t>
            </a:r>
            <a:r>
              <a:rPr lang="fr-FR" dirty="0"/>
              <a:t>-off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and variance</a:t>
            </a:r>
          </a:p>
          <a:p>
            <a:pPr lvl="1"/>
            <a:r>
              <a:rPr lang="fr-FR" dirty="0" err="1"/>
              <a:t>Gridsearch</a:t>
            </a:r>
            <a:r>
              <a:rPr lang="fr-FR" dirty="0"/>
              <a:t> are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3 </a:t>
            </a:r>
            <a:r>
              <a:rPr lang="fr-FR" dirty="0" err="1"/>
              <a:t>hyperparameters</a:t>
            </a:r>
            <a:r>
              <a:rPr lang="fr-FR" dirty="0"/>
              <a:t> to explore</a:t>
            </a:r>
          </a:p>
          <a:p>
            <a:pPr lvl="1"/>
            <a:r>
              <a:rPr lang="fr-FR" dirty="0" err="1"/>
              <a:t>RandomSearch</a:t>
            </a:r>
            <a:r>
              <a:rPr lang="fr-FR" dirty="0"/>
              <a:t> </a:t>
            </a:r>
            <a:r>
              <a:rPr lang="fr-FR" dirty="0" err="1"/>
              <a:t>furthermore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5</a:t>
            </a:fld>
            <a:endParaRPr lang="fr-F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7522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Checking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9005"/>
            <a:ext cx="11029615" cy="1781360"/>
          </a:xfrm>
        </p:spPr>
        <p:txBody>
          <a:bodyPr>
            <a:normAutofit/>
          </a:bodyPr>
          <a:lstStyle/>
          <a:p>
            <a:r>
              <a:rPr lang="fr-FR" dirty="0"/>
              <a:t>Initial </a:t>
            </a:r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fr-FR" dirty="0" err="1"/>
              <a:t>cleaned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outliers</a:t>
            </a:r>
            <a:r>
              <a:rPr lang="fr-FR" dirty="0"/>
              <a:t> and </a:t>
            </a:r>
            <a:r>
              <a:rPr lang="fr-FR" dirty="0" err="1"/>
              <a:t>missing</a:t>
            </a:r>
            <a:r>
              <a:rPr lang="fr-FR" dirty="0"/>
              <a:t> data</a:t>
            </a:r>
          </a:p>
          <a:p>
            <a:r>
              <a:rPr lang="fr-FR" dirty="0"/>
              <a:t>Location data </a:t>
            </a:r>
            <a:r>
              <a:rPr lang="fr-FR" dirty="0">
                <a:sym typeface="Wingdings" panose="05000000000000000000" pitchFamily="2" charset="2"/>
              </a:rPr>
              <a:t>(strings) :</a:t>
            </a:r>
            <a:r>
              <a:rPr lang="fr-FR" dirty="0"/>
              <a:t> </a:t>
            </a:r>
            <a:r>
              <a:rPr lang="fr-FR" dirty="0" err="1"/>
              <a:t>encoded</a:t>
            </a:r>
            <a:endParaRPr lang="fr-FR" dirty="0"/>
          </a:p>
          <a:p>
            <a:r>
              <a:rPr lang="fr-FR" dirty="0" err="1"/>
              <a:t>Float</a:t>
            </a:r>
            <a:r>
              <a:rPr lang="fr-FR" dirty="0"/>
              <a:t> data : </a:t>
            </a:r>
            <a:r>
              <a:rPr lang="fr-FR" dirty="0" err="1"/>
              <a:t>normalized</a:t>
            </a:r>
            <a:r>
              <a:rPr lang="fr-FR" dirty="0"/>
              <a:t> by </a:t>
            </a:r>
            <a:r>
              <a:rPr lang="fr-FR" dirty="0" err="1"/>
              <a:t>StandardScaler</a:t>
            </a:r>
            <a:r>
              <a:rPr lang="fr-FR" dirty="0"/>
              <a:t>() to </a:t>
            </a:r>
            <a:r>
              <a:rPr lang="fr-FR" dirty="0" err="1"/>
              <a:t>ensure</a:t>
            </a:r>
            <a:r>
              <a:rPr lang="fr-FR" dirty="0"/>
              <a:t> nominal computations for gradient computations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6</a:t>
            </a:fld>
            <a:endParaRPr lang="fr-F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01010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96" y="702156"/>
            <a:ext cx="4626912" cy="1013800"/>
          </a:xfrm>
        </p:spPr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993" y="1969005"/>
            <a:ext cx="5148470" cy="435225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‘</a:t>
            </a:r>
            <a:r>
              <a:rPr lang="fr-FR" dirty="0" err="1"/>
              <a:t>elec_demand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as a </a:t>
            </a:r>
            <a:r>
              <a:rPr lang="fr-FR" dirty="0" err="1"/>
              <a:t>target</a:t>
            </a:r>
            <a:r>
              <a:rPr lang="fr-FR" dirty="0"/>
              <a:t> variable. </a:t>
            </a:r>
            <a:br>
              <a:rPr lang="fr-FR" dirty="0"/>
            </a:br>
            <a:r>
              <a:rPr lang="fr-FR" dirty="0"/>
              <a:t>Final model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  <a:p>
            <a:r>
              <a:rPr lang="fr-FR" dirty="0"/>
              <a:t>Following as </a:t>
            </a:r>
            <a:r>
              <a:rPr lang="fr-FR" dirty="0" err="1"/>
              <a:t>features</a:t>
            </a:r>
            <a:r>
              <a:rPr lang="fr-FR" dirty="0"/>
              <a:t> : ‘</a:t>
            </a:r>
            <a:r>
              <a:rPr lang="fr-FR" dirty="0" err="1"/>
              <a:t>aver_temp_fall_winter</a:t>
            </a:r>
            <a:r>
              <a:rPr lang="fr-FR" dirty="0"/>
              <a:t>’, ‘</a:t>
            </a:r>
            <a:r>
              <a:rPr lang="fr-FR" dirty="0" err="1"/>
              <a:t>aver_temp_spring_summer</a:t>
            </a:r>
            <a:r>
              <a:rPr lang="fr-FR" dirty="0"/>
              <a:t>’, ‘</a:t>
            </a:r>
            <a:r>
              <a:rPr lang="fr-FR" dirty="0" err="1"/>
              <a:t>energ_indep</a:t>
            </a:r>
            <a:r>
              <a:rPr lang="fr-FR" dirty="0"/>
              <a:t>’, ‘location’</a:t>
            </a:r>
          </a:p>
          <a:p>
            <a:r>
              <a:rPr lang="fr-FR" dirty="0" err="1"/>
              <a:t>Other</a:t>
            </a:r>
            <a:r>
              <a:rPr lang="fr-FR" dirty="0"/>
              <a:t> sources of </a:t>
            </a:r>
            <a:r>
              <a:rPr lang="fr-FR" dirty="0" err="1"/>
              <a:t>energy</a:t>
            </a:r>
            <a:r>
              <a:rPr lang="fr-FR" dirty="0"/>
              <a:t> (</a:t>
            </a:r>
            <a:r>
              <a:rPr lang="fr-FR" dirty="0" err="1"/>
              <a:t>energ_indep</a:t>
            </a:r>
            <a:r>
              <a:rPr lang="fr-FR" dirty="0"/>
              <a:t>) :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uniform</a:t>
            </a:r>
            <a:r>
              <a:rPr lang="fr-FR" dirty="0"/>
              <a:t> distribution. 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and not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public data.</a:t>
            </a:r>
          </a:p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(</a:t>
            </a:r>
            <a:r>
              <a:rPr lang="fr-FR" dirty="0" err="1"/>
              <a:t>aver_temp_spring_summer</a:t>
            </a:r>
            <a:r>
              <a:rPr lang="fr-FR" dirty="0"/>
              <a:t>) : public </a:t>
            </a:r>
            <a:r>
              <a:rPr lang="fr-FR" dirty="0" err="1"/>
              <a:t>parameter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to select.</a:t>
            </a:r>
          </a:p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(</a:t>
            </a:r>
            <a:r>
              <a:rPr lang="fr-FR" dirty="0" err="1"/>
              <a:t>aver_temp_fall_winter</a:t>
            </a:r>
            <a:r>
              <a:rPr lang="fr-FR" dirty="0"/>
              <a:t>) : public </a:t>
            </a:r>
            <a:r>
              <a:rPr lang="fr-FR" dirty="0" err="1"/>
              <a:t>parameter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to select.</a:t>
            </a:r>
          </a:p>
          <a:p>
            <a:r>
              <a:rPr lang="fr-FR" dirty="0" err="1"/>
              <a:t>Consumers</a:t>
            </a:r>
            <a:r>
              <a:rPr lang="fr-FR" dirty="0"/>
              <a:t> area (location) : 5 distinct classes but not </a:t>
            </a:r>
            <a:r>
              <a:rPr lang="fr-FR" dirty="0" err="1"/>
              <a:t>available</a:t>
            </a:r>
            <a:r>
              <a:rPr lang="fr-FR" dirty="0"/>
              <a:t> in the future as a public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7</a:t>
            </a:fld>
            <a:endParaRPr lang="fr-FR" sz="1800" b="1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9374BD-09B9-C25E-0ED7-B1D9FB89BCFB}"/>
              </a:ext>
            </a:extLst>
          </p:cNvPr>
          <p:cNvSpPr txBox="1">
            <a:spLocks/>
          </p:cNvSpPr>
          <p:nvPr/>
        </p:nvSpPr>
        <p:spPr>
          <a:xfrm>
            <a:off x="7037993" y="3436792"/>
            <a:ext cx="5008233" cy="2719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E25AFD-A938-379C-65DC-51410061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4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data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8</a:t>
            </a:fld>
            <a:endParaRPr lang="fr-FR" sz="1800" b="1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9374BD-09B9-C25E-0ED7-B1D9FB89BCFB}"/>
              </a:ext>
            </a:extLst>
          </p:cNvPr>
          <p:cNvSpPr txBox="1">
            <a:spLocks/>
          </p:cNvSpPr>
          <p:nvPr/>
        </p:nvSpPr>
        <p:spPr>
          <a:xfrm>
            <a:off x="5422739" y="1851382"/>
            <a:ext cx="6631055" cy="4546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 </a:t>
            </a:r>
            <a:r>
              <a:rPr lang="fr-FR" dirty="0" err="1"/>
              <a:t>multicolinearity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(VIF score &lt; 10) : </a:t>
            </a:r>
            <a:r>
              <a:rPr lang="fr-FR" dirty="0" err="1"/>
              <a:t>features</a:t>
            </a:r>
            <a:r>
              <a:rPr lang="fr-FR" dirty="0"/>
              <a:t> are </a:t>
            </a:r>
            <a:r>
              <a:rPr lang="fr-FR" dirty="0" err="1"/>
              <a:t>considered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</a:t>
            </a:r>
            <a:r>
              <a:rPr lang="fr-FR" dirty="0" err="1"/>
              <a:t>correlation</a:t>
            </a:r>
            <a:r>
              <a:rPr lang="fr-FR" dirty="0"/>
              <a:t> matrix coefs &lt; 0.75) and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model.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Energy </a:t>
            </a:r>
            <a:r>
              <a:rPr lang="fr-FR" dirty="0" err="1"/>
              <a:t>independency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convenient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hard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future </a:t>
            </a:r>
            <a:r>
              <a:rPr lang="fr-FR" dirty="0" err="1"/>
              <a:t>consumers</a:t>
            </a:r>
            <a:r>
              <a:rPr lang="fr-FR" dirty="0"/>
              <a:t>. </a:t>
            </a:r>
          </a:p>
          <a:p>
            <a:r>
              <a:rPr lang="fr-FR" dirty="0" err="1"/>
              <a:t>Features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for the final model are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(1st </a:t>
            </a:r>
            <a:r>
              <a:rPr lang="fr-FR" dirty="0" err="1"/>
              <a:t>order</a:t>
            </a:r>
            <a:r>
              <a:rPr lang="fr-FR" dirty="0"/>
              <a:t> influence on </a:t>
            </a:r>
            <a:r>
              <a:rPr lang="fr-FR" dirty="0" err="1"/>
              <a:t>elec_demand</a:t>
            </a:r>
            <a:r>
              <a:rPr lang="fr-FR" dirty="0"/>
              <a:t>) and </a:t>
            </a:r>
            <a:r>
              <a:rPr lang="fr-FR" dirty="0" err="1"/>
              <a:t>spring-summer</a:t>
            </a:r>
            <a:r>
              <a:rPr lang="fr-FR" dirty="0"/>
              <a:t> (2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to </a:t>
            </a:r>
            <a:r>
              <a:rPr lang="fr-FR" dirty="0" err="1"/>
              <a:t>elec_demand</a:t>
            </a:r>
            <a:r>
              <a:rPr lang="fr-FR" dirty="0"/>
              <a:t>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43C965-B010-03C9-EF57-BF651DA8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08" y="3138061"/>
            <a:ext cx="2276793" cy="13908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55ABE6A-C748-719B-7E2E-E76AD2D1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42053"/>
            <a:ext cx="5528943" cy="50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data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9</a:t>
            </a:fld>
            <a:endParaRPr lang="fr-FR" sz="1800" b="1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9374BD-09B9-C25E-0ED7-B1D9FB89BCFB}"/>
              </a:ext>
            </a:extLst>
          </p:cNvPr>
          <p:cNvSpPr txBox="1">
            <a:spLocks/>
          </p:cNvSpPr>
          <p:nvPr/>
        </p:nvSpPr>
        <p:spPr>
          <a:xfrm>
            <a:off x="5356477" y="3031238"/>
            <a:ext cx="6631055" cy="2719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Target variable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.</a:t>
            </a:r>
          </a:p>
          <a:p>
            <a:r>
              <a:rPr lang="fr-FR" dirty="0" err="1"/>
              <a:t>Displaying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good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main groups of </a:t>
            </a:r>
            <a:r>
              <a:rPr lang="fr-FR" dirty="0" err="1"/>
              <a:t>users</a:t>
            </a:r>
            <a:r>
              <a:rPr lang="fr-FR" dirty="0"/>
              <a:t> : a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consuming</a:t>
            </a:r>
            <a:r>
              <a:rPr lang="fr-FR" dirty="0"/>
              <a:t> class </a:t>
            </a:r>
            <a:r>
              <a:rPr lang="fr-FR" dirty="0" err="1"/>
              <a:t>between</a:t>
            </a:r>
            <a:r>
              <a:rPr lang="fr-FR" dirty="0"/>
              <a:t> 2000 and 4000 kWh, a medium one </a:t>
            </a:r>
            <a:r>
              <a:rPr lang="fr-FR" dirty="0" err="1"/>
              <a:t>around</a:t>
            </a:r>
            <a:r>
              <a:rPr lang="fr-FR" dirty="0"/>
              <a:t> 5000 kWh and a high last over 6000 kWh.</a:t>
            </a:r>
          </a:p>
          <a:p>
            <a:r>
              <a:rPr lang="fr-FR" dirty="0"/>
              <a:t>This last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in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to cluster data in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groups.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F8777C-19D3-5534-6742-389CB6387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5233"/>
            <a:ext cx="510476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074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833</TotalTime>
  <Words>1716</Words>
  <Application>Microsoft Office PowerPoint</Application>
  <PresentationFormat>Grand écran</PresentationFormat>
  <Paragraphs>132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Gill Sans MT</vt:lpstr>
      <vt:lpstr>Wingdings 2</vt:lpstr>
      <vt:lpstr>Dividende</vt:lpstr>
      <vt:lpstr>Predicting electricity consumption</vt:lpstr>
      <vt:lpstr>Project overview</vt:lpstr>
      <vt:lpstr>Disclaimer</vt:lpstr>
      <vt:lpstr>ROadmap</vt:lpstr>
      <vt:lpstr>Best practices</vt:lpstr>
      <vt:lpstr>Checking data</vt:lpstr>
      <vt:lpstr>Analyzing data</vt:lpstr>
      <vt:lpstr>Analyzing data</vt:lpstr>
      <vt:lpstr>Analyzing data</vt:lpstr>
      <vt:lpstr>Clustering</vt:lpstr>
      <vt:lpstr>Multi-classification</vt:lpstr>
      <vt:lpstr>Multi-classification</vt:lpstr>
      <vt:lpstr>Multi-classification</vt:lpstr>
      <vt:lpstr>Regression</vt:lpstr>
      <vt:lpstr>Regression</vt:lpstr>
      <vt:lpstr>Regression</vt:lpstr>
      <vt:lpstr>Regression</vt:lpstr>
      <vt:lpstr>Final model</vt:lpstr>
      <vt:lpstr>Predicting future electricity demand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technique</dc:title>
  <dc:creator>Pierre Chavanne</dc:creator>
  <cp:lastModifiedBy>Pierre Chavanne</cp:lastModifiedBy>
  <cp:revision>140</cp:revision>
  <dcterms:created xsi:type="dcterms:W3CDTF">2023-03-07T16:42:22Z</dcterms:created>
  <dcterms:modified xsi:type="dcterms:W3CDTF">2023-03-21T16:14:32Z</dcterms:modified>
</cp:coreProperties>
</file>