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2" r:id="rId3"/>
    <p:sldId id="263" r:id="rId4"/>
    <p:sldId id="264" r:id="rId5"/>
    <p:sldId id="265" r:id="rId6"/>
    <p:sldId id="271" r:id="rId7"/>
    <p:sldId id="272" r:id="rId8"/>
    <p:sldId id="266" r:id="rId9"/>
    <p:sldId id="267" r:id="rId10"/>
    <p:sldId id="268" r:id="rId11"/>
    <p:sldId id="273" r:id="rId12"/>
    <p:sldId id="274" r:id="rId13"/>
    <p:sldId id="275" r:id="rId14"/>
    <p:sldId id="269" r:id="rId15"/>
    <p:sldId id="270" r:id="rId16"/>
    <p:sldId id="276" r:id="rId17"/>
    <p:sldId id="277" r:id="rId18"/>
    <p:sldId id="260" r:id="rId19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367168-A7C3-4A51-ACFE-4D76B720982F}" type="datetime1">
              <a:rPr lang="fr-FR" smtClean="0"/>
              <a:t>08/03/2023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B4F1169-1988-463B-A52C-EF5C9A50040C}" type="datetime1">
              <a:rPr lang="fr-FR" noProof="0" smtClean="0"/>
              <a:t>08/03/2023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6A00780-D118-438F-B59E-85058A5A535E}" type="datetime1">
              <a:rPr lang="fr-FR" noProof="0" smtClean="0"/>
              <a:t>08/03/2023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A758E0-F0E7-49E5-AE7D-6DE79C15EC65}" type="datetime1">
              <a:rPr lang="fr-FR" noProof="0" smtClean="0"/>
              <a:t>08/03/2023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E869D41-650C-412C-B7C5-246621854A26}" type="datetime1">
              <a:rPr lang="fr-FR" noProof="0" smtClean="0"/>
              <a:t>08/03/2023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0E5DD2-1545-47C1-8710-2300DA6753C3}" type="datetime1">
              <a:rPr lang="fr-FR" noProof="0" smtClean="0"/>
              <a:t>08/03/2023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2850CC2-285C-481C-8D96-CE27F624A344}" type="datetime1">
              <a:rPr lang="fr-FR" noProof="0" smtClean="0"/>
              <a:t>08/03/2023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0A6F8F-8E03-4E47-92B3-3675FF0020B6}" type="datetime1">
              <a:rPr lang="fr-FR" noProof="0" smtClean="0"/>
              <a:t>08/03/2023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988616-A003-45C3-BA6E-18D45FF59B2C}" type="datetime1">
              <a:rPr lang="fr-FR" noProof="0" smtClean="0"/>
              <a:t>08/03/2023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091DCB-544A-442E-9B1B-A28931680C7B}" type="datetime1">
              <a:rPr lang="fr-FR" noProof="0" smtClean="0"/>
              <a:t>08/03/2023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E939F0-B684-47FB-B554-2FD3786FA734}" type="datetime1">
              <a:rPr lang="fr-FR" noProof="0" smtClean="0"/>
              <a:t>08/03/2023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FFB02C2-D649-4A4E-9B13-2B1AAA6D4239}" type="datetime1">
              <a:rPr lang="fr-FR" noProof="0" smtClean="0"/>
              <a:t>08/03/2023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A3A153-E3B0-4F06-9C91-EAE3B735F8BC}" type="datetime1">
              <a:rPr lang="fr-FR" noProof="0" smtClean="0"/>
              <a:t>08/03/2023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C6C224A-7B7D-4EC8-B323-4348D00BD81E}" type="datetime1">
              <a:rPr lang="fr-FR" noProof="0" smtClean="0"/>
              <a:t>08/03/2023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 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fr-FR" sz="4400" dirty="0" err="1">
                <a:solidFill>
                  <a:schemeClr val="bg1"/>
                </a:solidFill>
              </a:rPr>
              <a:t>Predicting</a:t>
            </a:r>
            <a:r>
              <a:rPr lang="fr-FR" sz="4400" dirty="0">
                <a:solidFill>
                  <a:schemeClr val="bg1"/>
                </a:solidFill>
              </a:rPr>
              <a:t> </a:t>
            </a:r>
            <a:r>
              <a:rPr lang="fr-FR" sz="4400" dirty="0" err="1">
                <a:solidFill>
                  <a:schemeClr val="bg1"/>
                </a:solidFill>
              </a:rPr>
              <a:t>electricity</a:t>
            </a:r>
            <a:r>
              <a:rPr lang="fr-FR" sz="4400" dirty="0">
                <a:solidFill>
                  <a:schemeClr val="bg1"/>
                </a:solidFill>
              </a:rPr>
              <a:t> </a:t>
            </a:r>
            <a:r>
              <a:rPr lang="fr-FR" sz="4400" dirty="0" err="1">
                <a:solidFill>
                  <a:schemeClr val="bg1"/>
                </a:solidFill>
              </a:rPr>
              <a:t>consumption</a:t>
            </a:r>
            <a:endParaRPr lang="fr-FR" sz="440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algn="ctr" rtl="0"/>
            <a:r>
              <a:rPr lang="fr-FR" dirty="0">
                <a:solidFill>
                  <a:srgbClr val="7CEBFF"/>
                </a:solidFill>
              </a:rPr>
              <a:t>Pierre Chavanne</a:t>
            </a:r>
          </a:p>
        </p:txBody>
      </p:sp>
      <p:pic>
        <p:nvPicPr>
          <p:cNvPr id="1030" name="Picture 6" descr="Le réseau de transport | EDF FR">
            <a:extLst>
              <a:ext uri="{FF2B5EF4-FFF2-40B4-BE49-F238E27FC236}">
                <a16:creationId xmlns:a16="http://schemas.microsoft.com/office/drawing/2014/main" id="{E6D85AE9-E9C0-2145-B6E9-BF161104F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74" y="0"/>
            <a:ext cx="8006182" cy="444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DF félicite les Français, la consommation électrique a baissé de 10% en  novembre 2022">
            <a:extLst>
              <a:ext uri="{FF2B5EF4-FFF2-40B4-BE49-F238E27FC236}">
                <a16:creationId xmlns:a16="http://schemas.microsoft.com/office/drawing/2014/main" id="{8AA59E50-3201-CC99-8199-87F7EA04A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62866">
            <a:off x="405660" y="1935025"/>
            <a:ext cx="2444057" cy="152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03112-6458-D38C-FC43-A7A0C1DF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Multi-classification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FC2AFF-D1B7-E9DE-5110-56A9D8E1A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920514"/>
          </a:xfrm>
        </p:spPr>
        <p:txBody>
          <a:bodyPr>
            <a:normAutofit/>
          </a:bodyPr>
          <a:lstStyle/>
          <a:p>
            <a:r>
              <a:rPr lang="fr-FR" dirty="0"/>
              <a:t>KNN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chosen</a:t>
            </a:r>
            <a:r>
              <a:rPr lang="fr-FR" dirty="0"/>
              <a:t> as </a:t>
            </a:r>
            <a:r>
              <a:rPr lang="fr-FR" dirty="0" err="1"/>
              <a:t>multiclassifier</a:t>
            </a:r>
            <a:r>
              <a:rPr lang="fr-FR" dirty="0"/>
              <a:t> </a:t>
            </a:r>
            <a:r>
              <a:rPr lang="fr-FR" dirty="0" err="1"/>
              <a:t>algorithm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an </a:t>
            </a:r>
            <a:r>
              <a:rPr lang="fr-FR" dirty="0" err="1"/>
              <a:t>accuracy</a:t>
            </a:r>
            <a:r>
              <a:rPr lang="fr-FR" dirty="0"/>
              <a:t> score of 100% and an optimal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neighbors</a:t>
            </a:r>
            <a:r>
              <a:rPr lang="fr-FR" dirty="0"/>
              <a:t> of </a:t>
            </a:r>
            <a:r>
              <a:rPr lang="fr-FR" dirty="0" err="1"/>
              <a:t>three</a:t>
            </a:r>
            <a:r>
              <a:rPr lang="fr-FR" dirty="0"/>
              <a:t> as </a:t>
            </a:r>
            <a:r>
              <a:rPr lang="fr-FR" dirty="0" err="1"/>
              <a:t>expected</a:t>
            </a:r>
            <a:r>
              <a:rPr lang="fr-FR" dirty="0"/>
              <a:t> by clustering </a:t>
            </a:r>
            <a:r>
              <a:rPr lang="fr-FR" dirty="0" err="1"/>
              <a:t>algorithm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F5007C-2108-6030-CB91-6AF83F77B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10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07914C3-E209-0E0B-00FB-09CEB3980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432" y="2986597"/>
            <a:ext cx="5347549" cy="387140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B0DB2BC-2B61-2E05-4B6B-EAA58BE44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494" y="4090039"/>
            <a:ext cx="3658111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61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03112-6458-D38C-FC43-A7A0C1DF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Regression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FC2AFF-D1B7-E9DE-5110-56A9D8E1A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5"/>
            <a:ext cx="11029615" cy="2020443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For </a:t>
            </a:r>
            <a:r>
              <a:rPr lang="fr-FR" dirty="0" err="1"/>
              <a:t>each</a:t>
            </a:r>
            <a:r>
              <a:rPr lang="fr-FR" dirty="0"/>
              <a:t> group of </a:t>
            </a:r>
            <a:r>
              <a:rPr lang="fr-FR" dirty="0" err="1"/>
              <a:t>consumers</a:t>
            </a:r>
            <a:r>
              <a:rPr lang="fr-FR" dirty="0"/>
              <a:t> (</a:t>
            </a:r>
            <a:r>
              <a:rPr lang="fr-FR" dirty="0" err="1"/>
              <a:t>eg</a:t>
            </a:r>
            <a:r>
              <a:rPr lang="fr-FR" dirty="0"/>
              <a:t>. Labels #0, #1 and #2), a </a:t>
            </a:r>
            <a:r>
              <a:rPr lang="fr-FR" dirty="0" err="1"/>
              <a:t>regression</a:t>
            </a:r>
            <a:r>
              <a:rPr lang="fr-FR" dirty="0"/>
              <a:t> model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able to </a:t>
            </a:r>
            <a:r>
              <a:rPr lang="fr-FR" dirty="0" err="1"/>
              <a:t>predict</a:t>
            </a:r>
            <a:r>
              <a:rPr lang="fr-FR" dirty="0"/>
              <a:t> </a:t>
            </a:r>
            <a:r>
              <a:rPr lang="fr-FR" dirty="0" err="1"/>
              <a:t>electricity</a:t>
            </a:r>
            <a:r>
              <a:rPr lang="fr-FR" dirty="0"/>
              <a:t> </a:t>
            </a:r>
            <a:r>
              <a:rPr lang="fr-FR" dirty="0" err="1"/>
              <a:t>demand</a:t>
            </a:r>
            <a:r>
              <a:rPr lang="fr-FR" dirty="0"/>
              <a:t> (final </a:t>
            </a:r>
            <a:r>
              <a:rPr lang="fr-FR" dirty="0" err="1"/>
              <a:t>target</a:t>
            </a:r>
            <a:r>
              <a:rPr lang="fr-FR" dirty="0"/>
              <a:t>) </a:t>
            </a: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(</a:t>
            </a:r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temperatures</a:t>
            </a:r>
            <a:r>
              <a:rPr lang="fr-FR" dirty="0"/>
              <a:t> in </a:t>
            </a:r>
            <a:r>
              <a:rPr lang="fr-FR" dirty="0" err="1"/>
              <a:t>spring-summer</a:t>
            </a:r>
            <a:r>
              <a:rPr lang="fr-FR" dirty="0"/>
              <a:t> and </a:t>
            </a:r>
            <a:r>
              <a:rPr lang="fr-FR" dirty="0" err="1"/>
              <a:t>fall-winter</a:t>
            </a:r>
            <a:r>
              <a:rPr lang="fr-FR" dirty="0"/>
              <a:t>).</a:t>
            </a:r>
          </a:p>
          <a:p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regressors</a:t>
            </a:r>
            <a:r>
              <a:rPr lang="fr-FR" dirty="0"/>
              <a:t> are </a:t>
            </a:r>
            <a:r>
              <a:rPr lang="fr-FR" dirty="0" err="1"/>
              <a:t>assessed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squared</a:t>
            </a:r>
            <a:r>
              <a:rPr lang="fr-FR" dirty="0"/>
              <a:t> </a:t>
            </a:r>
            <a:r>
              <a:rPr lang="fr-FR" dirty="0" err="1"/>
              <a:t>error</a:t>
            </a:r>
            <a:r>
              <a:rPr lang="fr-FR" dirty="0"/>
              <a:t> score to </a:t>
            </a:r>
            <a:r>
              <a:rPr lang="fr-FR" dirty="0" err="1"/>
              <a:t>minimize</a:t>
            </a:r>
            <a:r>
              <a:rPr lang="fr-FR" dirty="0"/>
              <a:t> (MSE = RMSE²) : a simple </a:t>
            </a: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aglorithm</a:t>
            </a:r>
            <a:r>
              <a:rPr lang="fr-FR" dirty="0"/>
              <a:t> and a more </a:t>
            </a:r>
            <a:r>
              <a:rPr lang="fr-FR" dirty="0" err="1"/>
              <a:t>complex</a:t>
            </a:r>
            <a:r>
              <a:rPr lang="fr-FR" dirty="0"/>
              <a:t> one, a Ridge </a:t>
            </a:r>
            <a:r>
              <a:rPr lang="fr-FR" dirty="0" err="1"/>
              <a:t>regressor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polyfeatures</a:t>
            </a:r>
            <a:r>
              <a:rPr lang="fr-FR" dirty="0"/>
              <a:t> and </a:t>
            </a:r>
            <a:r>
              <a:rPr lang="fr-FR" dirty="0" err="1"/>
              <a:t>regularization</a:t>
            </a:r>
            <a:r>
              <a:rPr lang="fr-FR" dirty="0"/>
              <a:t>.</a:t>
            </a:r>
          </a:p>
          <a:p>
            <a:r>
              <a:rPr lang="fr-FR" dirty="0"/>
              <a:t>A </a:t>
            </a:r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search</a:t>
            </a:r>
            <a:r>
              <a:rPr lang="fr-FR" dirty="0"/>
              <a:t> </a:t>
            </a:r>
            <a:r>
              <a:rPr lang="fr-FR" dirty="0" err="1"/>
              <a:t>finds</a:t>
            </a:r>
            <a:r>
              <a:rPr lang="fr-FR" dirty="0"/>
              <a:t> optimal </a:t>
            </a:r>
            <a:r>
              <a:rPr lang="fr-FR" dirty="0" err="1"/>
              <a:t>parameters</a:t>
            </a:r>
            <a:r>
              <a:rPr lang="fr-FR" dirty="0"/>
              <a:t> for the </a:t>
            </a:r>
            <a:r>
              <a:rPr lang="fr-FR" dirty="0" err="1"/>
              <a:t>ridge</a:t>
            </a:r>
            <a:r>
              <a:rPr lang="fr-FR" dirty="0"/>
              <a:t> model : </a:t>
            </a:r>
            <a:r>
              <a:rPr lang="fr-FR" dirty="0" err="1"/>
              <a:t>degree</a:t>
            </a:r>
            <a:r>
              <a:rPr lang="fr-FR" dirty="0"/>
              <a:t> of </a:t>
            </a:r>
            <a:r>
              <a:rPr lang="fr-FR" dirty="0" err="1"/>
              <a:t>polyfeatures</a:t>
            </a:r>
            <a:r>
              <a:rPr lang="fr-FR" dirty="0"/>
              <a:t> (</a:t>
            </a:r>
            <a:r>
              <a:rPr lang="fr-FR" dirty="0" err="1"/>
              <a:t>including</a:t>
            </a:r>
            <a:r>
              <a:rPr lang="fr-FR" dirty="0"/>
              <a:t> </a:t>
            </a:r>
            <a:r>
              <a:rPr lang="fr-FR" dirty="0" err="1"/>
              <a:t>degree</a:t>
            </a:r>
            <a:r>
              <a:rPr lang="fr-FR" dirty="0"/>
              <a:t>=1 </a:t>
            </a:r>
            <a:r>
              <a:rPr lang="fr-FR" dirty="0" err="1"/>
              <a:t>which</a:t>
            </a:r>
            <a:r>
              <a:rPr lang="fr-FR" dirty="0"/>
              <a:t> corresponds to a </a:t>
            </a:r>
            <a:r>
              <a:rPr lang="fr-FR" dirty="0" err="1"/>
              <a:t>linear</a:t>
            </a:r>
            <a:r>
              <a:rPr lang="fr-FR" dirty="0"/>
              <a:t> case), and </a:t>
            </a:r>
            <a:r>
              <a:rPr lang="fr-FR" dirty="0" err="1"/>
              <a:t>regularization</a:t>
            </a:r>
            <a:r>
              <a:rPr lang="fr-FR" dirty="0"/>
              <a:t> </a:t>
            </a:r>
            <a:r>
              <a:rPr lang="fr-FR" dirty="0" err="1"/>
              <a:t>parameter</a:t>
            </a:r>
            <a:r>
              <a:rPr lang="fr-FR" dirty="0"/>
              <a:t> value (</a:t>
            </a:r>
            <a:r>
              <a:rPr lang="fr-FR" dirty="0" err="1"/>
              <a:t>including</a:t>
            </a:r>
            <a:r>
              <a:rPr lang="fr-FR" dirty="0"/>
              <a:t> </a:t>
            </a:r>
            <a:r>
              <a:rPr lang="fr-FR" dirty="0" err="1"/>
              <a:t>low</a:t>
            </a:r>
            <a:r>
              <a:rPr lang="fr-FR" dirty="0"/>
              <a:t> value as 10^-4 </a:t>
            </a:r>
            <a:r>
              <a:rPr lang="fr-FR" dirty="0" err="1"/>
              <a:t>which</a:t>
            </a:r>
            <a:r>
              <a:rPr lang="fr-FR" dirty="0"/>
              <a:t> corresponds to a </a:t>
            </a:r>
            <a:r>
              <a:rPr lang="fr-FR" dirty="0" err="1"/>
              <a:t>unregularized</a:t>
            </a:r>
            <a:r>
              <a:rPr lang="fr-FR" dirty="0"/>
              <a:t> case). It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found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the more </a:t>
            </a:r>
            <a:r>
              <a:rPr lang="fr-FR" dirty="0" err="1"/>
              <a:t>accurate</a:t>
            </a:r>
            <a:r>
              <a:rPr lang="fr-FR" dirty="0"/>
              <a:t> model for </a:t>
            </a:r>
            <a:r>
              <a:rPr lang="fr-FR" dirty="0" err="1"/>
              <a:t>regressors</a:t>
            </a:r>
            <a:r>
              <a:rPr lang="fr-FR" dirty="0"/>
              <a:t> #0, #1 and #2.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22A466-9A72-2293-826E-AB9BE5EE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2449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03112-6458-D38C-FC43-A7A0C1DF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Regression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FC2AFF-D1B7-E9DE-5110-56A9D8E1A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881360"/>
          </a:xfrm>
        </p:spPr>
        <p:txBody>
          <a:bodyPr>
            <a:normAutofit/>
          </a:bodyPr>
          <a:lstStyle/>
          <a:p>
            <a:r>
              <a:rPr lang="fr-FR" dirty="0"/>
              <a:t>For </a:t>
            </a:r>
            <a:r>
              <a:rPr lang="fr-FR" dirty="0" err="1"/>
              <a:t>example</a:t>
            </a:r>
            <a:r>
              <a:rPr lang="fr-FR" dirty="0"/>
              <a:t>, </a:t>
            </a:r>
            <a:r>
              <a:rPr lang="fr-FR" dirty="0" err="1"/>
              <a:t>here</a:t>
            </a:r>
            <a:r>
              <a:rPr lang="fr-FR" dirty="0"/>
              <a:t> are the </a:t>
            </a:r>
            <a:r>
              <a:rPr lang="fr-FR" dirty="0" err="1"/>
              <a:t>results</a:t>
            </a:r>
            <a:r>
              <a:rPr lang="fr-FR" dirty="0"/>
              <a:t> of </a:t>
            </a:r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search</a:t>
            </a:r>
            <a:r>
              <a:rPr lang="fr-FR" dirty="0"/>
              <a:t> for </a:t>
            </a:r>
            <a:r>
              <a:rPr lang="fr-FR" dirty="0" err="1"/>
              <a:t>regressor</a:t>
            </a:r>
            <a:r>
              <a:rPr lang="fr-FR" dirty="0"/>
              <a:t> #0 (</a:t>
            </a:r>
            <a:r>
              <a:rPr lang="fr-FR" dirty="0" err="1"/>
              <a:t>eg</a:t>
            </a:r>
            <a:r>
              <a:rPr lang="fr-FR" dirty="0"/>
              <a:t>. Low </a:t>
            </a:r>
            <a:r>
              <a:rPr lang="fr-FR" dirty="0" err="1"/>
              <a:t>consumption</a:t>
            </a:r>
            <a:r>
              <a:rPr lang="fr-FR" dirty="0"/>
              <a:t> group) : </a:t>
            </a:r>
            <a:r>
              <a:rPr lang="fr-FR" dirty="0" err="1"/>
              <a:t>error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minimized</a:t>
            </a:r>
            <a:r>
              <a:rPr lang="fr-FR" dirty="0"/>
              <a:t> </a:t>
            </a:r>
            <a:r>
              <a:rPr lang="fr-FR" dirty="0" err="1"/>
              <a:t>around</a:t>
            </a:r>
            <a:r>
              <a:rPr lang="fr-FR" dirty="0"/>
              <a:t> 0.07 kWh² for </a:t>
            </a:r>
            <a:r>
              <a:rPr lang="fr-FR" dirty="0" err="1"/>
              <a:t>degree</a:t>
            </a:r>
            <a:r>
              <a:rPr lang="fr-FR" dirty="0"/>
              <a:t>=2 of </a:t>
            </a:r>
            <a:r>
              <a:rPr lang="fr-FR" dirty="0" err="1"/>
              <a:t>polyfeatures</a:t>
            </a:r>
            <a:r>
              <a:rPr lang="fr-FR" dirty="0"/>
              <a:t> and alpha=1.6 as </a:t>
            </a:r>
            <a:r>
              <a:rPr lang="fr-FR" dirty="0" err="1"/>
              <a:t>regularization</a:t>
            </a:r>
            <a:r>
              <a:rPr lang="fr-FR" dirty="0"/>
              <a:t> </a:t>
            </a:r>
            <a:r>
              <a:rPr lang="fr-FR" dirty="0" err="1"/>
              <a:t>parameter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22A466-9A72-2293-826E-AB9BE5EE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12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153ECDD-BD26-9DCD-E6C0-19895A7C0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6396"/>
            <a:ext cx="12192000" cy="344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67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89FC7572-C465-B433-A33D-20637A08C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326" y="3485049"/>
            <a:ext cx="4659039" cy="33729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F303112-6458-D38C-FC43-A7A0C1DF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Regression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FC2AFF-D1B7-E9DE-5110-56A9D8E1A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35939"/>
            <a:ext cx="11029615" cy="1835518"/>
          </a:xfrm>
        </p:spPr>
        <p:txBody>
          <a:bodyPr>
            <a:normAutofit/>
          </a:bodyPr>
          <a:lstStyle/>
          <a:p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regressor</a:t>
            </a:r>
            <a:r>
              <a:rPr lang="fr-FR" dirty="0"/>
              <a:t> </a:t>
            </a:r>
            <a:r>
              <a:rPr lang="fr-FR" dirty="0" err="1"/>
              <a:t>concerns</a:t>
            </a:r>
            <a:r>
              <a:rPr lang="fr-FR" dirty="0"/>
              <a:t> a group of </a:t>
            </a:r>
            <a:r>
              <a:rPr lang="fr-FR" dirty="0" err="1"/>
              <a:t>electricity</a:t>
            </a:r>
            <a:r>
              <a:rPr lang="fr-FR" dirty="0"/>
              <a:t> </a:t>
            </a:r>
            <a:r>
              <a:rPr lang="fr-FR" dirty="0" err="1"/>
              <a:t>consumers</a:t>
            </a:r>
            <a:r>
              <a:rPr lang="fr-FR" dirty="0"/>
              <a:t> (</a:t>
            </a:r>
            <a:r>
              <a:rPr lang="fr-FR" dirty="0" err="1"/>
              <a:t>eg</a:t>
            </a:r>
            <a:r>
              <a:rPr lang="fr-FR" dirty="0"/>
              <a:t>. </a:t>
            </a:r>
            <a:r>
              <a:rPr lang="fr-FR" dirty="0" err="1"/>
              <a:t>Regressor</a:t>
            </a:r>
            <a:r>
              <a:rPr lang="fr-FR" dirty="0"/>
              <a:t> 0 for label #0 and </a:t>
            </a:r>
            <a:r>
              <a:rPr lang="fr-FR" dirty="0" err="1"/>
              <a:t>so</a:t>
            </a:r>
            <a:r>
              <a:rPr lang="fr-FR" dirty="0"/>
              <a:t> on…). </a:t>
            </a:r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regressors</a:t>
            </a:r>
            <a:r>
              <a:rPr lang="fr-FR" dirty="0"/>
              <a:t> are visible as </a:t>
            </a:r>
            <a:r>
              <a:rPr lang="fr-FR" dirty="0" err="1"/>
              <a:t>three</a:t>
            </a:r>
            <a:r>
              <a:rPr lang="fr-FR" dirty="0"/>
              <a:t> distinct </a:t>
            </a:r>
            <a:r>
              <a:rPr lang="fr-FR" dirty="0" err="1"/>
              <a:t>stripes</a:t>
            </a:r>
            <a:r>
              <a:rPr lang="fr-FR" dirty="0"/>
              <a:t> on the graph </a:t>
            </a:r>
            <a:r>
              <a:rPr lang="fr-FR" dirty="0" err="1"/>
              <a:t>below</a:t>
            </a:r>
            <a:r>
              <a:rPr lang="fr-FR" dirty="0"/>
              <a:t>.</a:t>
            </a:r>
          </a:p>
          <a:p>
            <a:r>
              <a:rPr lang="fr-FR" dirty="0" err="1"/>
              <a:t>Predicted</a:t>
            </a:r>
            <a:r>
              <a:rPr lang="fr-FR" dirty="0"/>
              <a:t> data fit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well</a:t>
            </a:r>
            <a:r>
              <a:rPr lang="fr-FR" dirty="0"/>
              <a:t> test data.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22A466-9A72-2293-826E-AB9BE5EE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13</a:t>
            </a:fld>
            <a:endParaRPr lang="fr-FR" noProof="0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674B5A1E-8C76-F189-3868-435B4A106C9A}"/>
              </a:ext>
            </a:extLst>
          </p:cNvPr>
          <p:cNvCxnSpPr>
            <a:cxnSpLocks/>
          </p:cNvCxnSpPr>
          <p:nvPr/>
        </p:nvCxnSpPr>
        <p:spPr>
          <a:xfrm>
            <a:off x="5433391" y="4532243"/>
            <a:ext cx="6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5EEF1EF-23AA-3DDC-3E4E-915F99B7D5F7}"/>
              </a:ext>
            </a:extLst>
          </p:cNvPr>
          <p:cNvCxnSpPr>
            <a:cxnSpLocks/>
          </p:cNvCxnSpPr>
          <p:nvPr/>
        </p:nvCxnSpPr>
        <p:spPr>
          <a:xfrm>
            <a:off x="3425687" y="5453269"/>
            <a:ext cx="26438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4B360C9-8EFA-83D4-1ED0-25F3893894F7}"/>
              </a:ext>
            </a:extLst>
          </p:cNvPr>
          <p:cNvCxnSpPr>
            <a:cxnSpLocks/>
          </p:cNvCxnSpPr>
          <p:nvPr/>
        </p:nvCxnSpPr>
        <p:spPr>
          <a:xfrm>
            <a:off x="2388704" y="6082747"/>
            <a:ext cx="3680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42B261C-0249-CB48-C299-1E511951E53B}"/>
              </a:ext>
            </a:extLst>
          </p:cNvPr>
          <p:cNvSpPr txBox="1"/>
          <p:nvPr/>
        </p:nvSpPr>
        <p:spPr>
          <a:xfrm>
            <a:off x="6069495" y="4295231"/>
            <a:ext cx="6158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This cluster </a:t>
            </a:r>
            <a:r>
              <a:rPr lang="fr-FR" dirty="0" err="1"/>
              <a:t>seems</a:t>
            </a:r>
            <a:r>
              <a:rPr lang="fr-FR" dirty="0"/>
              <a:t> to have a </a:t>
            </a:r>
            <a:r>
              <a:rPr lang="fr-FR" dirty="0" err="1"/>
              <a:t>quadratic</a:t>
            </a:r>
            <a:r>
              <a:rPr lang="fr-FR" dirty="0"/>
              <a:t> polynomial and </a:t>
            </a:r>
            <a:r>
              <a:rPr lang="fr-FR" dirty="0" err="1"/>
              <a:t>maybe</a:t>
            </a:r>
            <a:r>
              <a:rPr lang="fr-FR" dirty="0"/>
              <a:t> </a:t>
            </a:r>
          </a:p>
          <a:p>
            <a:r>
              <a:rPr lang="fr-FR" dirty="0"/>
              <a:t>more </a:t>
            </a:r>
            <a:r>
              <a:rPr lang="fr-FR" dirty="0" err="1"/>
              <a:t>prone</a:t>
            </a:r>
            <a:r>
              <a:rPr lang="fr-FR" dirty="0"/>
              <a:t> to </a:t>
            </a:r>
            <a:r>
              <a:rPr lang="fr-FR" dirty="0" err="1"/>
              <a:t>overfit</a:t>
            </a:r>
            <a:r>
              <a:rPr lang="fr-FR" dirty="0"/>
              <a:t> as data are </a:t>
            </a:r>
            <a:r>
              <a:rPr lang="fr-FR" dirty="0" err="1"/>
              <a:t>less</a:t>
            </a:r>
            <a:r>
              <a:rPr lang="fr-FR" dirty="0"/>
              <a:t> dense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clusters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656C1A4-39A2-D657-3B3E-73EC659B58ED}"/>
              </a:ext>
            </a:extLst>
          </p:cNvPr>
          <p:cNvSpPr txBox="1"/>
          <p:nvPr/>
        </p:nvSpPr>
        <p:spPr>
          <a:xfrm>
            <a:off x="6227249" y="5268603"/>
            <a:ext cx="5087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This dense cluster </a:t>
            </a:r>
            <a:r>
              <a:rPr lang="fr-FR" dirty="0" err="1"/>
              <a:t>seems</a:t>
            </a:r>
            <a:r>
              <a:rPr lang="fr-FR" dirty="0"/>
              <a:t> to have a </a:t>
            </a:r>
            <a:r>
              <a:rPr lang="fr-FR" dirty="0" err="1"/>
              <a:t>linear</a:t>
            </a:r>
            <a:r>
              <a:rPr lang="fr-FR" dirty="0"/>
              <a:t> polynomial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7F5F64B-5458-1238-883A-917CD2C1032A}"/>
              </a:ext>
            </a:extLst>
          </p:cNvPr>
          <p:cNvSpPr txBox="1"/>
          <p:nvPr/>
        </p:nvSpPr>
        <p:spPr>
          <a:xfrm>
            <a:off x="6227249" y="5956137"/>
            <a:ext cx="5087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This dense cluster </a:t>
            </a:r>
            <a:r>
              <a:rPr lang="fr-FR" dirty="0" err="1"/>
              <a:t>seems</a:t>
            </a:r>
            <a:r>
              <a:rPr lang="fr-FR" dirty="0"/>
              <a:t> to have a </a:t>
            </a:r>
            <a:r>
              <a:rPr lang="fr-FR" dirty="0" err="1"/>
              <a:t>linear</a:t>
            </a:r>
            <a:r>
              <a:rPr lang="fr-FR" dirty="0"/>
              <a:t> polynomial</a:t>
            </a:r>
          </a:p>
        </p:txBody>
      </p:sp>
    </p:spTree>
    <p:extLst>
      <p:ext uri="{BB962C8B-B14F-4D97-AF65-F5344CB8AC3E}">
        <p14:creationId xmlns:p14="http://schemas.microsoft.com/office/powerpoint/2010/main" val="833155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03112-6458-D38C-FC43-A7A0C1DF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Final model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FC2AFF-D1B7-E9DE-5110-56A9D8E1A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4"/>
            <a:ext cx="11029615" cy="4677505"/>
          </a:xfrm>
        </p:spPr>
        <p:txBody>
          <a:bodyPr>
            <a:normAutofit/>
          </a:bodyPr>
          <a:lstStyle/>
          <a:p>
            <a:r>
              <a:rPr lang="fr-FR" dirty="0"/>
              <a:t>Clustering model : </a:t>
            </a:r>
            <a:r>
              <a:rPr lang="fr-FR" dirty="0" err="1"/>
              <a:t>KMeans</a:t>
            </a:r>
            <a:r>
              <a:rPr lang="fr-FR" dirty="0"/>
              <a:t> </a:t>
            </a:r>
            <a:r>
              <a:rPr lang="fr-FR" dirty="0" err="1"/>
              <a:t>algorithm</a:t>
            </a:r>
            <a:r>
              <a:rPr lang="fr-FR" dirty="0"/>
              <a:t> </a:t>
            </a:r>
            <a:r>
              <a:rPr lang="fr-FR" dirty="0" err="1"/>
              <a:t>identified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accurately</a:t>
            </a:r>
            <a:r>
              <a:rPr lang="fr-FR" dirty="0"/>
              <a:t> (silhouette score of 0.75/1) </a:t>
            </a:r>
            <a:r>
              <a:rPr lang="fr-FR" dirty="0" err="1"/>
              <a:t>three</a:t>
            </a:r>
            <a:r>
              <a:rPr lang="fr-FR" dirty="0"/>
              <a:t> clusters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whole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. A </a:t>
            </a:r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consumption</a:t>
            </a:r>
            <a:r>
              <a:rPr lang="fr-FR" dirty="0"/>
              <a:t> group (2000-4000 kWh/</a:t>
            </a:r>
            <a:r>
              <a:rPr lang="fr-FR" dirty="0" err="1"/>
              <a:t>year</a:t>
            </a:r>
            <a:r>
              <a:rPr lang="fr-FR" dirty="0"/>
              <a:t>) of </a:t>
            </a:r>
            <a:r>
              <a:rPr lang="fr-FR" dirty="0" err="1"/>
              <a:t>users</a:t>
            </a:r>
            <a:r>
              <a:rPr lang="fr-FR" dirty="0"/>
              <a:t> </a:t>
            </a:r>
            <a:r>
              <a:rPr lang="fr-FR" dirty="0" err="1"/>
              <a:t>corresponding</a:t>
            </a:r>
            <a:r>
              <a:rPr lang="fr-FR" dirty="0"/>
              <a:t> to East and Centre area (label 1), a medium one (</a:t>
            </a:r>
            <a:r>
              <a:rPr lang="fr-FR" dirty="0" err="1"/>
              <a:t>around</a:t>
            </a:r>
            <a:r>
              <a:rPr lang="fr-FR" dirty="0"/>
              <a:t> 5000 kWh/</a:t>
            </a:r>
            <a:r>
              <a:rPr lang="fr-FR" dirty="0" err="1"/>
              <a:t>year</a:t>
            </a:r>
            <a:r>
              <a:rPr lang="fr-FR" dirty="0"/>
              <a:t>) </a:t>
            </a:r>
            <a:r>
              <a:rPr lang="fr-FR" dirty="0" err="1"/>
              <a:t>corresponding</a:t>
            </a:r>
            <a:r>
              <a:rPr lang="fr-FR" dirty="0"/>
              <a:t> to North and West area (label 2) and a high </a:t>
            </a:r>
            <a:r>
              <a:rPr lang="fr-FR" dirty="0" err="1"/>
              <a:t>consumption</a:t>
            </a:r>
            <a:r>
              <a:rPr lang="fr-FR" dirty="0"/>
              <a:t> group (</a:t>
            </a:r>
            <a:r>
              <a:rPr lang="fr-FR" dirty="0" err="1"/>
              <a:t>above</a:t>
            </a:r>
            <a:r>
              <a:rPr lang="fr-FR" dirty="0"/>
              <a:t> 6000 kWh/</a:t>
            </a:r>
            <a:r>
              <a:rPr lang="fr-FR" dirty="0" err="1"/>
              <a:t>year</a:t>
            </a:r>
            <a:r>
              <a:rPr lang="fr-FR" dirty="0"/>
              <a:t>) </a:t>
            </a:r>
            <a:r>
              <a:rPr lang="fr-FR" dirty="0" err="1"/>
              <a:t>corresponding</a:t>
            </a:r>
            <a:r>
              <a:rPr lang="fr-FR" dirty="0"/>
              <a:t> to South area (label 0).</a:t>
            </a:r>
          </a:p>
          <a:p>
            <a:r>
              <a:rPr lang="fr-FR" dirty="0" err="1"/>
              <a:t>Multiclassification</a:t>
            </a:r>
            <a:r>
              <a:rPr lang="fr-FR" dirty="0"/>
              <a:t> model : KNN </a:t>
            </a:r>
            <a:r>
              <a:rPr lang="fr-FR" dirty="0" err="1"/>
              <a:t>algorithm</a:t>
            </a:r>
            <a:r>
              <a:rPr lang="fr-FR" dirty="0"/>
              <a:t> </a:t>
            </a:r>
            <a:r>
              <a:rPr lang="fr-FR" dirty="0" err="1"/>
              <a:t>identfied</a:t>
            </a:r>
            <a:r>
              <a:rPr lang="fr-FR" dirty="0"/>
              <a:t> </a:t>
            </a:r>
            <a:r>
              <a:rPr lang="fr-FR" dirty="0" err="1"/>
              <a:t>obviously</a:t>
            </a:r>
            <a:r>
              <a:rPr lang="fr-FR" dirty="0"/>
              <a:t> </a:t>
            </a:r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neighbors</a:t>
            </a:r>
            <a:r>
              <a:rPr lang="fr-FR" dirty="0"/>
              <a:t> as </a:t>
            </a:r>
            <a:r>
              <a:rPr lang="fr-FR" dirty="0" err="1"/>
              <a:t>found</a:t>
            </a:r>
            <a:r>
              <a:rPr lang="fr-FR" dirty="0"/>
              <a:t> by clustering model. It </a:t>
            </a:r>
            <a:r>
              <a:rPr lang="fr-FR" dirty="0" err="1"/>
              <a:t>is</a:t>
            </a:r>
            <a:r>
              <a:rPr lang="fr-FR" dirty="0"/>
              <a:t> able to </a:t>
            </a:r>
            <a:r>
              <a:rPr lang="fr-FR" dirty="0" err="1"/>
              <a:t>find</a:t>
            </a:r>
            <a:r>
              <a:rPr lang="fr-FR" dirty="0"/>
              <a:t> classes for future </a:t>
            </a:r>
            <a:r>
              <a:rPr lang="fr-FR" dirty="0" err="1"/>
              <a:t>unlabeled</a:t>
            </a:r>
            <a:r>
              <a:rPr lang="fr-FR" dirty="0"/>
              <a:t> data.</a:t>
            </a:r>
          </a:p>
          <a:p>
            <a:r>
              <a:rPr lang="fr-FR" dirty="0" err="1"/>
              <a:t>Regression</a:t>
            </a:r>
            <a:r>
              <a:rPr lang="fr-FR" dirty="0"/>
              <a:t> </a:t>
            </a:r>
            <a:r>
              <a:rPr lang="fr-FR" dirty="0" err="1"/>
              <a:t>models</a:t>
            </a:r>
            <a:r>
              <a:rPr lang="fr-FR" dirty="0"/>
              <a:t> : </a:t>
            </a:r>
          </a:p>
          <a:p>
            <a:pPr lvl="1"/>
            <a:r>
              <a:rPr lang="fr-FR" dirty="0"/>
              <a:t>Label 0 : Ridge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regularization</a:t>
            </a:r>
            <a:r>
              <a:rPr lang="fr-FR" dirty="0"/>
              <a:t> (alpha=1.6) and </a:t>
            </a:r>
            <a:r>
              <a:rPr lang="fr-FR" dirty="0" err="1"/>
              <a:t>polyfeatures</a:t>
            </a:r>
            <a:r>
              <a:rPr lang="fr-FR" dirty="0"/>
              <a:t> (</a:t>
            </a:r>
            <a:r>
              <a:rPr lang="fr-FR" dirty="0" err="1"/>
              <a:t>degree</a:t>
            </a:r>
            <a:r>
              <a:rPr lang="fr-FR" dirty="0"/>
              <a:t>=2)</a:t>
            </a:r>
          </a:p>
          <a:p>
            <a:pPr lvl="1"/>
            <a:r>
              <a:rPr lang="fr-FR" dirty="0"/>
              <a:t>Label 1 : Ridge </a:t>
            </a:r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regularization</a:t>
            </a:r>
            <a:r>
              <a:rPr lang="fr-FR" dirty="0"/>
              <a:t> (alpha=0.0) </a:t>
            </a:r>
            <a:r>
              <a:rPr lang="fr-FR" dirty="0" err="1"/>
              <a:t>nor</a:t>
            </a:r>
            <a:r>
              <a:rPr lang="fr-FR" dirty="0"/>
              <a:t> </a:t>
            </a:r>
            <a:r>
              <a:rPr lang="fr-FR" dirty="0" err="1"/>
              <a:t>polyfeatures</a:t>
            </a:r>
            <a:r>
              <a:rPr lang="fr-FR" dirty="0"/>
              <a:t> (</a:t>
            </a:r>
            <a:r>
              <a:rPr lang="fr-FR" dirty="0" err="1"/>
              <a:t>degree</a:t>
            </a:r>
            <a:r>
              <a:rPr lang="fr-FR" dirty="0"/>
              <a:t>=1)</a:t>
            </a:r>
          </a:p>
          <a:p>
            <a:pPr lvl="1"/>
            <a:r>
              <a:rPr lang="fr-FR" dirty="0"/>
              <a:t>Label 2 : Ridge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regularization</a:t>
            </a:r>
            <a:r>
              <a:rPr lang="fr-FR" dirty="0"/>
              <a:t> (alpha=0.3) and no </a:t>
            </a:r>
            <a:r>
              <a:rPr lang="fr-FR" dirty="0" err="1"/>
              <a:t>polyfeature</a:t>
            </a:r>
            <a:r>
              <a:rPr lang="fr-FR" dirty="0"/>
              <a:t> (</a:t>
            </a:r>
            <a:r>
              <a:rPr lang="fr-FR" dirty="0" err="1"/>
              <a:t>degree</a:t>
            </a:r>
            <a:r>
              <a:rPr lang="fr-FR" dirty="0"/>
              <a:t>=1)</a:t>
            </a:r>
          </a:p>
          <a:p>
            <a:r>
              <a:rPr lang="fr-FR" dirty="0"/>
              <a:t>New data :</a:t>
            </a:r>
          </a:p>
          <a:p>
            <a:pPr lvl="1"/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available</a:t>
            </a:r>
            <a:r>
              <a:rPr lang="fr-FR" dirty="0"/>
              <a:t> : </a:t>
            </a:r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temperatures</a:t>
            </a:r>
            <a:r>
              <a:rPr lang="fr-FR" dirty="0"/>
              <a:t> in </a:t>
            </a:r>
            <a:r>
              <a:rPr lang="fr-FR" dirty="0" err="1"/>
              <a:t>fall-winter</a:t>
            </a:r>
            <a:r>
              <a:rPr lang="fr-FR" dirty="0"/>
              <a:t> and </a:t>
            </a:r>
            <a:r>
              <a:rPr lang="fr-FR" dirty="0" err="1"/>
              <a:t>spring-summer</a:t>
            </a:r>
            <a:endParaRPr lang="fr-FR" dirty="0"/>
          </a:p>
          <a:p>
            <a:pPr lvl="1"/>
            <a:r>
              <a:rPr lang="fr-FR" dirty="0"/>
              <a:t>Model able to </a:t>
            </a:r>
            <a:r>
              <a:rPr lang="fr-FR" dirty="0" err="1"/>
              <a:t>predict</a:t>
            </a:r>
            <a:r>
              <a:rPr lang="fr-FR" dirty="0"/>
              <a:t> </a:t>
            </a:r>
            <a:r>
              <a:rPr lang="fr-FR" dirty="0" err="1"/>
              <a:t>electricity</a:t>
            </a:r>
            <a:r>
              <a:rPr lang="fr-FR" dirty="0"/>
              <a:t> </a:t>
            </a:r>
            <a:r>
              <a:rPr lang="fr-FR" dirty="0" err="1"/>
              <a:t>demand</a:t>
            </a:r>
            <a:r>
              <a:rPr lang="fr-FR" dirty="0"/>
              <a:t> as a </a:t>
            </a:r>
            <a:r>
              <a:rPr lang="fr-FR" dirty="0" err="1"/>
              <a:t>target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29275A-1DEB-565B-2E36-4EA31BA9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29552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03112-6458-D38C-FC43-A7A0C1DF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Predicting</a:t>
            </a:r>
            <a:r>
              <a:rPr lang="fr-FR" dirty="0"/>
              <a:t> future </a:t>
            </a:r>
            <a:r>
              <a:rPr lang="fr-FR" dirty="0" err="1"/>
              <a:t>electricity</a:t>
            </a:r>
            <a:r>
              <a:rPr lang="fr-FR" dirty="0"/>
              <a:t> </a:t>
            </a:r>
            <a:r>
              <a:rPr lang="fr-FR" dirty="0" err="1"/>
              <a:t>demand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FC2AFF-D1B7-E9DE-5110-56A9D8E1A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08524"/>
            <a:ext cx="11029615" cy="1434490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Test data come </a:t>
            </a:r>
            <a:r>
              <a:rPr lang="fr-FR" dirty="0" err="1"/>
              <a:t>from</a:t>
            </a:r>
            <a:r>
              <a:rPr lang="fr-FR" dirty="0"/>
              <a:t> initial </a:t>
            </a:r>
            <a:r>
              <a:rPr lang="fr-FR" dirty="0" err="1"/>
              <a:t>dataset</a:t>
            </a:r>
            <a:endParaRPr lang="fr-FR" dirty="0"/>
          </a:p>
          <a:p>
            <a:r>
              <a:rPr lang="fr-FR" dirty="0" err="1"/>
              <a:t>Predicted</a:t>
            </a:r>
            <a:r>
              <a:rPr lang="fr-FR" dirty="0"/>
              <a:t> data are </a:t>
            </a:r>
            <a:r>
              <a:rPr lang="fr-FR" dirty="0" err="1"/>
              <a:t>built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test data as plain </a:t>
            </a:r>
            <a:r>
              <a:rPr lang="fr-FR" dirty="0" err="1"/>
              <a:t>intervals</a:t>
            </a:r>
            <a:r>
              <a:rPr lang="fr-FR" dirty="0"/>
              <a:t> of [min(</a:t>
            </a:r>
            <a:r>
              <a:rPr lang="fr-FR" dirty="0" err="1"/>
              <a:t>aver_temp_fall_winter</a:t>
            </a:r>
            <a:r>
              <a:rPr lang="fr-FR" dirty="0"/>
              <a:t>);max(</a:t>
            </a:r>
            <a:r>
              <a:rPr lang="fr-FR" dirty="0" err="1"/>
              <a:t>aver_temp_fall_winter</a:t>
            </a:r>
            <a:r>
              <a:rPr lang="fr-FR" dirty="0"/>
              <a:t>)] and [min(</a:t>
            </a:r>
            <a:r>
              <a:rPr lang="fr-FR" dirty="0" err="1"/>
              <a:t>aver_temp_spring_summer</a:t>
            </a:r>
            <a:r>
              <a:rPr lang="fr-FR" dirty="0"/>
              <a:t>);max(</a:t>
            </a:r>
            <a:r>
              <a:rPr lang="fr-FR" dirty="0" err="1"/>
              <a:t>aver_temp_spring_summer</a:t>
            </a:r>
            <a:r>
              <a:rPr lang="fr-FR" dirty="0"/>
              <a:t>)]</a:t>
            </a:r>
          </a:p>
          <a:p>
            <a:r>
              <a:rPr lang="fr-FR" dirty="0" err="1"/>
              <a:t>Three</a:t>
            </a:r>
            <a:r>
              <a:rPr lang="fr-FR" dirty="0"/>
              <a:t> black </a:t>
            </a:r>
            <a:r>
              <a:rPr lang="fr-FR" dirty="0" err="1"/>
              <a:t>stripes</a:t>
            </a:r>
            <a:r>
              <a:rPr lang="fr-FR" dirty="0"/>
              <a:t> </a:t>
            </a:r>
            <a:r>
              <a:rPr lang="fr-FR" dirty="0" err="1"/>
              <a:t>appear</a:t>
            </a:r>
            <a:r>
              <a:rPr lang="fr-FR" dirty="0"/>
              <a:t> </a:t>
            </a:r>
            <a:r>
              <a:rPr lang="fr-FR" dirty="0" err="1"/>
              <a:t>outside</a:t>
            </a:r>
            <a:r>
              <a:rPr lang="fr-FR" dirty="0"/>
              <a:t> </a:t>
            </a:r>
            <a:r>
              <a:rPr lang="fr-FR" dirty="0" err="1"/>
              <a:t>blue</a:t>
            </a:r>
            <a:r>
              <a:rPr lang="fr-FR" dirty="0"/>
              <a:t> groups as </a:t>
            </a:r>
            <a:r>
              <a:rPr lang="fr-FR" dirty="0" err="1"/>
              <a:t>they</a:t>
            </a:r>
            <a:r>
              <a:rPr lang="fr-FR" dirty="0"/>
              <a:t> have been </a:t>
            </a:r>
            <a:r>
              <a:rPr lang="fr-FR" dirty="0" err="1"/>
              <a:t>identified</a:t>
            </a:r>
            <a:r>
              <a:rPr lang="fr-FR" dirty="0"/>
              <a:t> by the final model as </a:t>
            </a:r>
            <a:r>
              <a:rPr lang="fr-FR" dirty="0" err="1"/>
              <a:t>belonging</a:t>
            </a:r>
            <a:r>
              <a:rPr lang="fr-FR" dirty="0"/>
              <a:t> </a:t>
            </a:r>
            <a:r>
              <a:rPr lang="fr-FR" dirty="0" err="1"/>
              <a:t>wether</a:t>
            </a:r>
            <a:r>
              <a:rPr lang="fr-FR" dirty="0"/>
              <a:t> to label 0 or 1 or 2. </a:t>
            </a:r>
            <a:r>
              <a:rPr lang="fr-FR" dirty="0" err="1"/>
              <a:t>They</a:t>
            </a:r>
            <a:r>
              <a:rPr lang="fr-FR" dirty="0"/>
              <a:t> can been </a:t>
            </a:r>
            <a:r>
              <a:rPr lang="fr-FR" dirty="0" err="1"/>
              <a:t>seen</a:t>
            </a:r>
            <a:r>
              <a:rPr lang="fr-FR" dirty="0"/>
              <a:t> as extrapolation of </a:t>
            </a:r>
            <a:r>
              <a:rPr lang="fr-FR" dirty="0" err="1"/>
              <a:t>blue</a:t>
            </a:r>
            <a:r>
              <a:rPr lang="fr-FR" dirty="0"/>
              <a:t> groups as </a:t>
            </a:r>
            <a:r>
              <a:rPr lang="fr-FR" dirty="0" err="1"/>
              <a:t>they</a:t>
            </a:r>
            <a:r>
              <a:rPr lang="fr-FR" dirty="0"/>
              <a:t> are </a:t>
            </a:r>
            <a:r>
              <a:rPr lang="fr-FR" dirty="0" err="1"/>
              <a:t>wider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61276C-F98D-2A75-1138-DEEF4C63D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15</a:t>
            </a:fld>
            <a:endParaRPr lang="fr-FR" noProof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1221464-4660-8D65-F9E3-AB6651081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36" y="3335582"/>
            <a:ext cx="4876190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99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03112-6458-D38C-FC43-A7A0C1DF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Assessing</a:t>
            </a:r>
            <a:r>
              <a:rPr lang="fr-FR" dirty="0"/>
              <a:t> </a:t>
            </a:r>
            <a:r>
              <a:rPr lang="fr-FR" dirty="0" err="1"/>
              <a:t>error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FC2AFF-D1B7-E9DE-5110-56A9D8E1A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1973"/>
            <a:ext cx="11029615" cy="1878392"/>
          </a:xfrm>
        </p:spPr>
        <p:txBody>
          <a:bodyPr>
            <a:normAutofit lnSpcReduction="10000"/>
          </a:bodyPr>
          <a:lstStyle/>
          <a:p>
            <a:r>
              <a:rPr lang="fr-FR" dirty="0" err="1"/>
              <a:t>Refer</a:t>
            </a:r>
            <a:r>
              <a:rPr lang="fr-FR" dirty="0"/>
              <a:t> to </a:t>
            </a:r>
            <a:r>
              <a:rPr lang="fr-FR" dirty="0" err="1"/>
              <a:t>previous</a:t>
            </a:r>
            <a:r>
              <a:rPr lang="fr-FR" dirty="0"/>
              <a:t> slide.</a:t>
            </a:r>
          </a:p>
          <a:p>
            <a:r>
              <a:rPr lang="fr-FR" dirty="0"/>
              <a:t>To </a:t>
            </a:r>
            <a:r>
              <a:rPr lang="fr-FR" dirty="0" err="1"/>
              <a:t>decrease</a:t>
            </a:r>
            <a:r>
              <a:rPr lang="fr-FR" dirty="0"/>
              <a:t> </a:t>
            </a:r>
            <a:r>
              <a:rPr lang="fr-FR" dirty="0" err="1"/>
              <a:t>error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real and </a:t>
            </a:r>
            <a:r>
              <a:rPr lang="fr-FR" dirty="0" err="1"/>
              <a:t>predicted</a:t>
            </a:r>
            <a:r>
              <a:rPr lang="fr-FR" dirty="0"/>
              <a:t> data,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possible to </a:t>
            </a:r>
            <a:r>
              <a:rPr lang="fr-FR" dirty="0" err="1"/>
              <a:t>investigate</a:t>
            </a:r>
            <a:r>
              <a:rPr lang="fr-FR" dirty="0"/>
              <a:t> </a:t>
            </a:r>
            <a:r>
              <a:rPr lang="fr-FR" dirty="0" err="1"/>
              <a:t>furthermore</a:t>
            </a:r>
            <a:r>
              <a:rPr lang="fr-FR" dirty="0"/>
              <a:t> to </a:t>
            </a:r>
            <a:r>
              <a:rPr lang="fr-FR" dirty="0" err="1"/>
              <a:t>identifiy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error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corrected</a:t>
            </a:r>
            <a:r>
              <a:rPr lang="fr-FR" dirty="0"/>
              <a:t> (</a:t>
            </a:r>
            <a:r>
              <a:rPr lang="fr-FR" dirty="0" err="1"/>
              <a:t>here</a:t>
            </a:r>
            <a:r>
              <a:rPr lang="fr-FR" dirty="0"/>
              <a:t> </a:t>
            </a:r>
            <a:r>
              <a:rPr lang="fr-FR" dirty="0" err="1"/>
              <a:t>represented</a:t>
            </a:r>
            <a:r>
              <a:rPr lang="fr-FR" dirty="0"/>
              <a:t> in </a:t>
            </a:r>
            <a:r>
              <a:rPr lang="fr-FR" dirty="0" err="1"/>
              <a:t>dashed</a:t>
            </a:r>
            <a:r>
              <a:rPr lang="fr-FR" dirty="0"/>
              <a:t> box)</a:t>
            </a:r>
          </a:p>
          <a:p>
            <a:r>
              <a:rPr lang="fr-FR" dirty="0"/>
              <a:t>For instance, a correction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substracting</a:t>
            </a:r>
            <a:r>
              <a:rPr lang="fr-FR" dirty="0"/>
              <a:t> </a:t>
            </a:r>
            <a:r>
              <a:rPr lang="fr-FR" dirty="0" err="1"/>
              <a:t>linear</a:t>
            </a:r>
            <a:r>
              <a:rPr lang="fr-FR" dirty="0"/>
              <a:t> correction on </a:t>
            </a:r>
            <a:r>
              <a:rPr lang="fr-FR" dirty="0" err="1"/>
              <a:t>electricity</a:t>
            </a:r>
            <a:r>
              <a:rPr lang="fr-FR" dirty="0"/>
              <a:t> </a:t>
            </a:r>
            <a:r>
              <a:rPr lang="fr-FR" dirty="0" err="1"/>
              <a:t>demand</a:t>
            </a:r>
            <a:r>
              <a:rPr lang="fr-FR" dirty="0"/>
              <a:t> for </a:t>
            </a:r>
            <a:r>
              <a:rPr lang="fr-FR" dirty="0" err="1"/>
              <a:t>features</a:t>
            </a:r>
            <a:r>
              <a:rPr lang="fr-FR" dirty="0"/>
              <a:t> in </a:t>
            </a:r>
            <a:r>
              <a:rPr lang="fr-FR" dirty="0" err="1"/>
              <a:t>interval</a:t>
            </a:r>
            <a:r>
              <a:rPr lang="fr-FR" dirty="0"/>
              <a:t> [Y0;Z0] for data 0, [Y1;Z1] for data 1… </a:t>
            </a:r>
            <a:r>
              <a:rPr lang="fr-FR" dirty="0" err="1"/>
              <a:t>However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possible </a:t>
            </a:r>
            <a:r>
              <a:rPr lang="fr-FR" dirty="0" err="1"/>
              <a:t>here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at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abscissa</a:t>
            </a:r>
            <a:r>
              <a:rPr lang="fr-FR" dirty="0"/>
              <a:t>, </a:t>
            </a:r>
            <a:r>
              <a:rPr lang="fr-FR" dirty="0" err="1"/>
              <a:t>error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null</a:t>
            </a:r>
            <a:r>
              <a:rPr lang="fr-FR" dirty="0"/>
              <a:t> and non </a:t>
            </a:r>
            <a:r>
              <a:rPr lang="fr-FR" dirty="0" err="1"/>
              <a:t>negligible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61276C-F98D-2A75-1138-DEEF4C63D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16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6812A3E-8028-1A3E-C058-083E77546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83" y="3952157"/>
            <a:ext cx="4118352" cy="290584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D243A94-9483-F017-A012-DD481F521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574" y="4215819"/>
            <a:ext cx="3773187" cy="264218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9157D2E-EA43-B760-BFFC-01A0D032DBA5}"/>
              </a:ext>
            </a:extLst>
          </p:cNvPr>
          <p:cNvSpPr/>
          <p:nvPr/>
        </p:nvSpPr>
        <p:spPr>
          <a:xfrm>
            <a:off x="3922643" y="4108174"/>
            <a:ext cx="1013792" cy="986774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A43D2E-E8F2-2F6C-6423-9B2462A530BD}"/>
              </a:ext>
            </a:extLst>
          </p:cNvPr>
          <p:cNvSpPr/>
          <p:nvPr/>
        </p:nvSpPr>
        <p:spPr>
          <a:xfrm>
            <a:off x="9305969" y="4214903"/>
            <a:ext cx="1013792" cy="986774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354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03112-6458-D38C-FC43-A7A0C1DF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61276C-F98D-2A75-1138-DEEF4C63D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17</a:t>
            </a:fld>
            <a:endParaRPr lang="fr-FR" noProof="0"/>
          </a:p>
        </p:txBody>
      </p:sp>
      <p:pic>
        <p:nvPicPr>
          <p:cNvPr id="7" name="Graphique 6" descr="Ampoule avec un remplissage uni">
            <a:extLst>
              <a:ext uri="{FF2B5EF4-FFF2-40B4-BE49-F238E27FC236}">
                <a16:creationId xmlns:a16="http://schemas.microsoft.com/office/drawing/2014/main" id="{44BAC4DE-4C26-9E70-8E8D-32A897623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2905" y="5909964"/>
            <a:ext cx="914400" cy="914400"/>
          </a:xfrm>
          <a:prstGeom prst="rect">
            <a:avLst/>
          </a:prstGeom>
        </p:spPr>
      </p:pic>
      <p:pic>
        <p:nvPicPr>
          <p:cNvPr id="13" name="Graphique 12" descr="Liste avec un remplissage uni">
            <a:extLst>
              <a:ext uri="{FF2B5EF4-FFF2-40B4-BE49-F238E27FC236}">
                <a16:creationId xmlns:a16="http://schemas.microsoft.com/office/drawing/2014/main" id="{DAA442A0-7384-D312-18B8-3A508ABE55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03157" y="1797873"/>
            <a:ext cx="914400" cy="914400"/>
          </a:xfrm>
          <a:prstGeom prst="rect">
            <a:avLst/>
          </a:prstGeom>
        </p:spPr>
      </p:pic>
      <p:pic>
        <p:nvPicPr>
          <p:cNvPr id="17" name="Graphique 16" descr="Recherche avec un remplissage uni">
            <a:extLst>
              <a:ext uri="{FF2B5EF4-FFF2-40B4-BE49-F238E27FC236}">
                <a16:creationId xmlns:a16="http://schemas.microsoft.com/office/drawing/2014/main" id="{8817A362-BAC2-DC30-ACD9-FC3751D692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1192" y="2763102"/>
            <a:ext cx="914400" cy="91440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0EF85239-0451-AE4E-0270-913B2A68FDFB}"/>
              </a:ext>
            </a:extLst>
          </p:cNvPr>
          <p:cNvSpPr txBox="1"/>
          <p:nvPr/>
        </p:nvSpPr>
        <p:spPr>
          <a:xfrm>
            <a:off x="442974" y="206920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Initial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representative</a:t>
            </a:r>
            <a:r>
              <a:rPr lang="fr-FR" dirty="0"/>
              <a:t> of </a:t>
            </a:r>
            <a:r>
              <a:rPr lang="fr-FR" dirty="0" err="1"/>
              <a:t>general</a:t>
            </a:r>
            <a:r>
              <a:rPr lang="fr-FR" dirty="0"/>
              <a:t> trends for </a:t>
            </a:r>
            <a:r>
              <a:rPr lang="fr-FR" dirty="0" err="1"/>
              <a:t>electricity</a:t>
            </a:r>
            <a:r>
              <a:rPr lang="fr-FR" dirty="0"/>
              <a:t> </a:t>
            </a:r>
            <a:r>
              <a:rPr lang="fr-FR" dirty="0" err="1"/>
              <a:t>consumption</a:t>
            </a:r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67140C5-A128-ADC2-6F58-10406DFF569E}"/>
              </a:ext>
            </a:extLst>
          </p:cNvPr>
          <p:cNvSpPr txBox="1"/>
          <p:nvPr/>
        </p:nvSpPr>
        <p:spPr>
          <a:xfrm>
            <a:off x="2324784" y="35802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Three</a:t>
            </a:r>
            <a:r>
              <a:rPr lang="fr-FR" dirty="0"/>
              <a:t> groups of </a:t>
            </a:r>
            <a:r>
              <a:rPr lang="fr-FR" dirty="0" err="1"/>
              <a:t>consumers</a:t>
            </a:r>
            <a:r>
              <a:rPr lang="fr-FR" dirty="0"/>
              <a:t> </a:t>
            </a:r>
            <a:r>
              <a:rPr lang="fr-FR" dirty="0" err="1"/>
              <a:t>found</a:t>
            </a:r>
            <a:r>
              <a:rPr lang="fr-FR" dirty="0"/>
              <a:t> by clustering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3A88D10-37E0-00AD-D52B-8010048914A8}"/>
              </a:ext>
            </a:extLst>
          </p:cNvPr>
          <p:cNvSpPr txBox="1"/>
          <p:nvPr/>
        </p:nvSpPr>
        <p:spPr>
          <a:xfrm>
            <a:off x="1357374" y="28897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analyzed</a:t>
            </a:r>
            <a:r>
              <a:rPr lang="fr-FR" dirty="0"/>
              <a:t> and </a:t>
            </a:r>
            <a:r>
              <a:rPr lang="fr-FR" dirty="0" err="1"/>
              <a:t>features</a:t>
            </a:r>
            <a:r>
              <a:rPr lang="fr-FR" dirty="0"/>
              <a:t> of </a:t>
            </a:r>
            <a:r>
              <a:rPr lang="fr-FR" dirty="0" err="1"/>
              <a:t>interest</a:t>
            </a:r>
            <a:r>
              <a:rPr lang="fr-FR" dirty="0"/>
              <a:t> </a:t>
            </a:r>
            <a:r>
              <a:rPr lang="fr-FR" dirty="0" err="1"/>
              <a:t>identified</a:t>
            </a:r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C5ECF29-D24F-A429-0005-492E4E913E1D}"/>
              </a:ext>
            </a:extLst>
          </p:cNvPr>
          <p:cNvSpPr txBox="1"/>
          <p:nvPr/>
        </p:nvSpPr>
        <p:spPr>
          <a:xfrm>
            <a:off x="3048000" y="414927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Multiclassifier</a:t>
            </a:r>
            <a:r>
              <a:rPr lang="fr-FR" dirty="0"/>
              <a:t> </a:t>
            </a:r>
            <a:r>
              <a:rPr lang="fr-FR" dirty="0" err="1"/>
              <a:t>learnt</a:t>
            </a:r>
            <a:r>
              <a:rPr lang="fr-FR" dirty="0"/>
              <a:t> to </a:t>
            </a:r>
            <a:r>
              <a:rPr lang="fr-FR" dirty="0" err="1"/>
              <a:t>predict</a:t>
            </a:r>
            <a:r>
              <a:rPr lang="fr-FR" dirty="0"/>
              <a:t> groups of </a:t>
            </a:r>
            <a:r>
              <a:rPr lang="fr-FR" dirty="0" err="1"/>
              <a:t>consumers</a:t>
            </a:r>
            <a:r>
              <a:rPr lang="fr-FR" dirty="0"/>
              <a:t> for future </a:t>
            </a:r>
            <a:r>
              <a:rPr lang="fr-FR" dirty="0" err="1"/>
              <a:t>raw</a:t>
            </a:r>
            <a:r>
              <a:rPr lang="fr-FR" dirty="0"/>
              <a:t> data (</a:t>
            </a:r>
            <a:r>
              <a:rPr lang="fr-FR" dirty="0" err="1"/>
              <a:t>unlabeled</a:t>
            </a:r>
            <a:r>
              <a:rPr lang="fr-FR" dirty="0"/>
              <a:t>)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252AE73-1FC6-DAF3-881F-BC40393DA4EE}"/>
              </a:ext>
            </a:extLst>
          </p:cNvPr>
          <p:cNvSpPr txBox="1"/>
          <p:nvPr/>
        </p:nvSpPr>
        <p:spPr>
          <a:xfrm>
            <a:off x="4033812" y="492066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regressors</a:t>
            </a:r>
            <a:r>
              <a:rPr lang="fr-FR" dirty="0"/>
              <a:t> </a:t>
            </a:r>
            <a:r>
              <a:rPr lang="fr-FR" dirty="0" err="1"/>
              <a:t>predict</a:t>
            </a:r>
            <a:r>
              <a:rPr lang="fr-FR" dirty="0"/>
              <a:t> </a:t>
            </a:r>
            <a:r>
              <a:rPr lang="fr-FR" dirty="0" err="1"/>
              <a:t>electricity</a:t>
            </a:r>
            <a:r>
              <a:rPr lang="fr-FR" dirty="0"/>
              <a:t> </a:t>
            </a:r>
            <a:r>
              <a:rPr lang="fr-FR" dirty="0" err="1"/>
              <a:t>consumption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basic </a:t>
            </a:r>
            <a:r>
              <a:rPr lang="fr-FR" dirty="0" err="1"/>
              <a:t>features</a:t>
            </a:r>
            <a:r>
              <a:rPr lang="fr-FR" dirty="0"/>
              <a:t> (</a:t>
            </a:r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temperature</a:t>
            </a:r>
            <a:r>
              <a:rPr lang="fr-FR" dirty="0"/>
              <a:t> in </a:t>
            </a:r>
            <a:r>
              <a:rPr lang="fr-FR" dirty="0" err="1"/>
              <a:t>spring-summer</a:t>
            </a:r>
            <a:r>
              <a:rPr lang="fr-FR" dirty="0"/>
              <a:t> and </a:t>
            </a:r>
            <a:r>
              <a:rPr lang="fr-FR" dirty="0" err="1"/>
              <a:t>fall-winter</a:t>
            </a:r>
            <a:r>
              <a:rPr lang="fr-FR" dirty="0"/>
              <a:t>) </a:t>
            </a:r>
            <a:r>
              <a:rPr lang="fr-FR" dirty="0" err="1"/>
              <a:t>found</a:t>
            </a:r>
            <a:r>
              <a:rPr lang="fr-FR" dirty="0"/>
              <a:t> in future </a:t>
            </a:r>
            <a:r>
              <a:rPr lang="fr-FR" dirty="0" err="1"/>
              <a:t>raw</a:t>
            </a:r>
            <a:r>
              <a:rPr lang="fr-FR" dirty="0"/>
              <a:t> data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27FA65D-93B8-9E84-B578-B22CC91AABF9}"/>
              </a:ext>
            </a:extLst>
          </p:cNvPr>
          <p:cNvSpPr txBox="1"/>
          <p:nvPr/>
        </p:nvSpPr>
        <p:spPr>
          <a:xfrm>
            <a:off x="4886138" y="6002860"/>
            <a:ext cx="62034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Basic data for new </a:t>
            </a:r>
            <a:r>
              <a:rPr lang="fr-FR" dirty="0" err="1"/>
              <a:t>consumers</a:t>
            </a:r>
            <a:r>
              <a:rPr lang="fr-FR" dirty="0"/>
              <a:t> (</a:t>
            </a:r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temperatures</a:t>
            </a:r>
            <a:r>
              <a:rPr lang="fr-FR" dirty="0"/>
              <a:t>) are </a:t>
            </a:r>
            <a:r>
              <a:rPr lang="fr-FR" dirty="0" err="1"/>
              <a:t>sufficient</a:t>
            </a:r>
            <a:r>
              <a:rPr lang="fr-FR" dirty="0"/>
              <a:t> to </a:t>
            </a:r>
            <a:r>
              <a:rPr lang="fr-FR" dirty="0" err="1"/>
              <a:t>predict</a:t>
            </a:r>
            <a:r>
              <a:rPr lang="fr-FR" dirty="0"/>
              <a:t> future </a:t>
            </a:r>
            <a:r>
              <a:rPr lang="fr-FR" dirty="0" err="1"/>
              <a:t>electricity</a:t>
            </a:r>
            <a:r>
              <a:rPr lang="fr-FR" dirty="0"/>
              <a:t> </a:t>
            </a:r>
            <a:r>
              <a:rPr lang="fr-FR" dirty="0" err="1"/>
              <a:t>consumption</a:t>
            </a:r>
            <a:endParaRPr lang="fr-FR" dirty="0"/>
          </a:p>
        </p:txBody>
      </p:sp>
      <p:pic>
        <p:nvPicPr>
          <p:cNvPr id="29" name="Graphique 28" descr="Réseau avec un remplissage uni">
            <a:extLst>
              <a:ext uri="{FF2B5EF4-FFF2-40B4-BE49-F238E27FC236}">
                <a16:creationId xmlns:a16="http://schemas.microsoft.com/office/drawing/2014/main" id="{7B324DB9-96D2-CA3D-9AA0-C5ABE1769E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73485" y="3260261"/>
            <a:ext cx="914400" cy="914400"/>
          </a:xfrm>
          <a:prstGeom prst="rect">
            <a:avLst/>
          </a:prstGeom>
        </p:spPr>
      </p:pic>
      <p:pic>
        <p:nvPicPr>
          <p:cNvPr id="33" name="Graphique 32" descr="Statistiques avec un remplissage uni">
            <a:extLst>
              <a:ext uri="{FF2B5EF4-FFF2-40B4-BE49-F238E27FC236}">
                <a16:creationId xmlns:a16="http://schemas.microsoft.com/office/drawing/2014/main" id="{C73BFC4F-612A-DAFE-EAF9-D6582CB012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6692" y="4784244"/>
            <a:ext cx="914400" cy="914400"/>
          </a:xfrm>
          <a:prstGeom prst="rect">
            <a:avLst/>
          </a:prstGeom>
        </p:spPr>
      </p:pic>
      <p:pic>
        <p:nvPicPr>
          <p:cNvPr id="35" name="Graphique 34" descr="Cible avec un remplissage uni">
            <a:extLst>
              <a:ext uri="{FF2B5EF4-FFF2-40B4-BE49-F238E27FC236}">
                <a16:creationId xmlns:a16="http://schemas.microsoft.com/office/drawing/2014/main" id="{07622C78-B14E-3E7C-CB2B-80DC245BABD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324784" y="457981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83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 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 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026" name="Picture 2" descr="La transition énergétique n'aura pas lieu !">
            <a:extLst>
              <a:ext uri="{FF2B5EF4-FFF2-40B4-BE49-F238E27FC236}">
                <a16:creationId xmlns:a16="http://schemas.microsoft.com/office/drawing/2014/main" id="{56D2B193-D633-ADD3-A583-53B36F084B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49"/>
          <a:stretch/>
        </p:blipFill>
        <p:spPr bwMode="auto">
          <a:xfrm>
            <a:off x="1063427" y="1053207"/>
            <a:ext cx="6532188" cy="519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D0EF2AA-0B0A-DAD8-1A68-6D0E09023020}"/>
              </a:ext>
            </a:extLst>
          </p:cNvPr>
          <p:cNvSpPr txBox="1"/>
          <p:nvPr/>
        </p:nvSpPr>
        <p:spPr>
          <a:xfrm>
            <a:off x="446533" y="8471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A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prediction</a:t>
            </a:r>
            <a:r>
              <a:rPr lang="fr-FR" dirty="0"/>
              <a:t> of </a:t>
            </a:r>
            <a:r>
              <a:rPr lang="fr-FR" dirty="0" err="1"/>
              <a:t>consumption</a:t>
            </a:r>
            <a:r>
              <a:rPr lang="fr-FR" dirty="0"/>
              <a:t>…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D62D7C5-D3CD-4C08-A8FE-1517C11E4498}"/>
              </a:ext>
            </a:extLst>
          </p:cNvPr>
          <p:cNvSpPr txBox="1"/>
          <p:nvPr/>
        </p:nvSpPr>
        <p:spPr>
          <a:xfrm>
            <a:off x="3797807" y="62434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…Leads to a more optimal production </a:t>
            </a: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03112-6458-D38C-FC43-A7A0C1DF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</a:t>
            </a:r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FC2AFF-D1B7-E9DE-5110-56A9D8E1A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5"/>
            <a:ext cx="11029615" cy="4326321"/>
          </a:xfrm>
        </p:spPr>
        <p:txBody>
          <a:bodyPr>
            <a:normAutofit/>
          </a:bodyPr>
          <a:lstStyle/>
          <a:p>
            <a:r>
              <a:rPr lang="fr-FR" dirty="0"/>
              <a:t>A national </a:t>
            </a:r>
            <a:r>
              <a:rPr lang="fr-FR" dirty="0" err="1"/>
              <a:t>electricity</a:t>
            </a:r>
            <a:r>
              <a:rPr lang="fr-FR" dirty="0"/>
              <a:t> </a:t>
            </a:r>
            <a:r>
              <a:rPr lang="fr-FR" dirty="0" err="1"/>
              <a:t>producer</a:t>
            </a:r>
            <a:r>
              <a:rPr lang="fr-FR" dirty="0"/>
              <a:t> </a:t>
            </a:r>
            <a:r>
              <a:rPr lang="fr-FR" dirty="0" err="1"/>
              <a:t>addressed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consultancy</a:t>
            </a:r>
            <a:r>
              <a:rPr lang="fr-FR" dirty="0"/>
              <a:t> </a:t>
            </a:r>
            <a:r>
              <a:rPr lang="fr-FR" dirty="0" err="1"/>
              <a:t>firm</a:t>
            </a:r>
            <a:r>
              <a:rPr lang="fr-FR" dirty="0"/>
              <a:t> a </a:t>
            </a:r>
            <a:r>
              <a:rPr lang="fr-FR" dirty="0" err="1"/>
              <a:t>project</a:t>
            </a:r>
            <a:r>
              <a:rPr lang="fr-FR" dirty="0"/>
              <a:t> about future </a:t>
            </a:r>
            <a:r>
              <a:rPr lang="fr-FR" dirty="0" err="1"/>
              <a:t>electricity</a:t>
            </a:r>
            <a:r>
              <a:rPr lang="fr-FR" dirty="0"/>
              <a:t> </a:t>
            </a:r>
            <a:r>
              <a:rPr lang="fr-FR" dirty="0" err="1"/>
              <a:t>demand</a:t>
            </a:r>
            <a:r>
              <a:rPr lang="fr-FR" dirty="0"/>
              <a:t> </a:t>
            </a:r>
            <a:r>
              <a:rPr lang="fr-FR" dirty="0" err="1"/>
              <a:t>prediction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Raw </a:t>
            </a:r>
            <a:r>
              <a:rPr lang="fr-FR" dirty="0" err="1"/>
              <a:t>statistics</a:t>
            </a:r>
            <a:r>
              <a:rPr lang="fr-FR" dirty="0"/>
              <a:t> are </a:t>
            </a:r>
            <a:r>
              <a:rPr lang="fr-FR" dirty="0" err="1"/>
              <a:t>available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a </a:t>
            </a:r>
            <a:r>
              <a:rPr lang="fr-FR" dirty="0" err="1"/>
              <a:t>huge</a:t>
            </a:r>
            <a:r>
              <a:rPr lang="fr-FR" dirty="0"/>
              <a:t> </a:t>
            </a:r>
            <a:r>
              <a:rPr lang="fr-FR" dirty="0" err="1"/>
              <a:t>collect</a:t>
            </a:r>
            <a:r>
              <a:rPr lang="fr-FR" dirty="0"/>
              <a:t> of </a:t>
            </a:r>
            <a:r>
              <a:rPr lang="fr-FR" dirty="0" err="1"/>
              <a:t>consumers</a:t>
            </a:r>
            <a:r>
              <a:rPr lang="fr-FR" dirty="0"/>
              <a:t> data </a:t>
            </a:r>
            <a:r>
              <a:rPr lang="fr-FR" dirty="0" err="1"/>
              <a:t>from</a:t>
            </a:r>
            <a:r>
              <a:rPr lang="fr-FR" dirty="0"/>
              <a:t> all over </a:t>
            </a:r>
            <a:r>
              <a:rPr lang="fr-FR" dirty="0" err="1"/>
              <a:t>this</a:t>
            </a:r>
            <a:r>
              <a:rPr lang="fr-FR" dirty="0"/>
              <a:t> country : </a:t>
            </a:r>
          </a:p>
          <a:p>
            <a:pPr lvl="1"/>
            <a:r>
              <a:rPr lang="fr-FR" dirty="0"/>
              <a:t>Area </a:t>
            </a:r>
            <a:r>
              <a:rPr lang="fr-FR" dirty="0" err="1"/>
              <a:t>spotted</a:t>
            </a:r>
            <a:r>
              <a:rPr lang="fr-FR" dirty="0"/>
              <a:t> : </a:t>
            </a:r>
            <a:r>
              <a:rPr lang="fr-FR" dirty="0" err="1"/>
              <a:t>Nothern</a:t>
            </a:r>
            <a:r>
              <a:rPr lang="fr-FR" dirty="0"/>
              <a:t>, </a:t>
            </a:r>
            <a:r>
              <a:rPr lang="fr-FR" dirty="0" err="1"/>
              <a:t>Southern</a:t>
            </a:r>
            <a:r>
              <a:rPr lang="fr-FR" dirty="0"/>
              <a:t>, Western, </a:t>
            </a:r>
            <a:r>
              <a:rPr lang="fr-FR" dirty="0" err="1"/>
              <a:t>Eastern</a:t>
            </a:r>
            <a:r>
              <a:rPr lang="fr-FR" dirty="0"/>
              <a:t>, Centre.</a:t>
            </a:r>
          </a:p>
          <a:p>
            <a:pPr lvl="1"/>
            <a:r>
              <a:rPr lang="fr-FR" dirty="0" err="1"/>
              <a:t>Parameters</a:t>
            </a:r>
            <a:r>
              <a:rPr lang="fr-FR" dirty="0"/>
              <a:t> : </a:t>
            </a:r>
            <a:r>
              <a:rPr lang="fr-FR" dirty="0" err="1"/>
              <a:t>fall-winter</a:t>
            </a:r>
            <a:r>
              <a:rPr lang="fr-FR" dirty="0"/>
              <a:t> and </a:t>
            </a:r>
            <a:r>
              <a:rPr lang="fr-FR" dirty="0" err="1"/>
              <a:t>spring-summer</a:t>
            </a:r>
            <a:r>
              <a:rPr lang="fr-FR" dirty="0"/>
              <a:t> </a:t>
            </a:r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temperatures</a:t>
            </a:r>
            <a:r>
              <a:rPr lang="fr-FR" dirty="0"/>
              <a:t>, </a:t>
            </a:r>
            <a:r>
              <a:rPr lang="fr-FR" dirty="0" err="1"/>
              <a:t>electricity</a:t>
            </a:r>
            <a:r>
              <a:rPr lang="fr-FR" dirty="0"/>
              <a:t> </a:t>
            </a:r>
            <a:r>
              <a:rPr lang="fr-FR" dirty="0" err="1"/>
              <a:t>demand</a:t>
            </a:r>
            <a:r>
              <a:rPr lang="fr-FR" dirty="0"/>
              <a:t> and </a:t>
            </a:r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independancy</a:t>
            </a:r>
            <a:r>
              <a:rPr lang="fr-FR" dirty="0"/>
              <a:t> rate (0 if consumer uses 100% </a:t>
            </a:r>
            <a:r>
              <a:rPr lang="fr-FR" dirty="0" err="1"/>
              <a:t>electricity</a:t>
            </a:r>
            <a:r>
              <a:rPr lang="fr-FR" dirty="0"/>
              <a:t> as source of </a:t>
            </a:r>
            <a:r>
              <a:rPr lang="fr-FR" dirty="0" err="1"/>
              <a:t>energy</a:t>
            </a:r>
            <a:r>
              <a:rPr lang="fr-FR" dirty="0"/>
              <a:t>, </a:t>
            </a:r>
            <a:r>
              <a:rPr lang="fr-FR" dirty="0" err="1"/>
              <a:t>else</a:t>
            </a:r>
            <a:r>
              <a:rPr lang="fr-FR" dirty="0"/>
              <a:t> if </a:t>
            </a:r>
            <a:r>
              <a:rPr lang="fr-FR" dirty="0" err="1"/>
              <a:t>other</a:t>
            </a:r>
            <a:r>
              <a:rPr lang="fr-FR" dirty="0"/>
              <a:t> power sources </a:t>
            </a:r>
            <a:r>
              <a:rPr lang="fr-FR" dirty="0" err="1"/>
              <a:t>used</a:t>
            </a:r>
            <a:r>
              <a:rPr lang="fr-FR" dirty="0"/>
              <a:t> as </a:t>
            </a:r>
            <a:r>
              <a:rPr lang="fr-FR" dirty="0" err="1"/>
              <a:t>gas</a:t>
            </a:r>
            <a:r>
              <a:rPr lang="fr-FR" dirty="0"/>
              <a:t>, </a:t>
            </a:r>
            <a:r>
              <a:rPr lang="fr-FR" dirty="0" err="1"/>
              <a:t>domestic</a:t>
            </a:r>
            <a:r>
              <a:rPr lang="fr-FR" dirty="0"/>
              <a:t> installations…).</a:t>
            </a:r>
          </a:p>
          <a:p>
            <a:pPr lvl="1"/>
            <a:endParaRPr lang="fr-FR" dirty="0"/>
          </a:p>
          <a:p>
            <a:r>
              <a:rPr lang="fr-FR" dirty="0"/>
              <a:t>Goals : </a:t>
            </a:r>
          </a:p>
          <a:p>
            <a:pPr lvl="1"/>
            <a:r>
              <a:rPr lang="fr-FR" dirty="0" err="1"/>
              <a:t>Identify</a:t>
            </a:r>
            <a:r>
              <a:rPr lang="fr-FR" dirty="0"/>
              <a:t> groups of </a:t>
            </a:r>
            <a:r>
              <a:rPr lang="fr-FR" dirty="0" err="1"/>
              <a:t>consumers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 (</a:t>
            </a:r>
            <a:r>
              <a:rPr lang="fr-FR" dirty="0" err="1"/>
              <a:t>representative</a:t>
            </a:r>
            <a:r>
              <a:rPr lang="fr-FR" dirty="0"/>
              <a:t> of the </a:t>
            </a:r>
            <a:r>
              <a:rPr lang="fr-FR" dirty="0" err="1"/>
              <a:t>market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Predict</a:t>
            </a:r>
            <a:r>
              <a:rPr lang="fr-FR" dirty="0"/>
              <a:t> future </a:t>
            </a:r>
            <a:r>
              <a:rPr lang="fr-FR" dirty="0" err="1"/>
              <a:t>electricity</a:t>
            </a:r>
            <a:r>
              <a:rPr lang="fr-FR" dirty="0"/>
              <a:t> </a:t>
            </a:r>
            <a:r>
              <a:rPr lang="fr-FR" dirty="0" err="1"/>
              <a:t>demand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simple public </a:t>
            </a:r>
            <a:r>
              <a:rPr lang="fr-FR" dirty="0" err="1"/>
              <a:t>features</a:t>
            </a:r>
            <a:r>
              <a:rPr lang="fr-FR" dirty="0"/>
              <a:t> as </a:t>
            </a:r>
            <a:r>
              <a:rPr lang="fr-FR" dirty="0" err="1"/>
              <a:t>temperatures</a:t>
            </a:r>
            <a:r>
              <a:rPr lang="fr-FR" dirty="0"/>
              <a:t> :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complete</a:t>
            </a:r>
            <a:r>
              <a:rPr lang="fr-FR" dirty="0"/>
              <a:t> but </a:t>
            </a:r>
            <a:r>
              <a:rPr lang="fr-FR" dirty="0" err="1"/>
              <a:t>expensive</a:t>
            </a:r>
            <a:r>
              <a:rPr lang="fr-FR" dirty="0"/>
              <a:t> to </a:t>
            </a:r>
            <a:r>
              <a:rPr lang="fr-FR" dirty="0" err="1"/>
              <a:t>collect</a:t>
            </a:r>
            <a:r>
              <a:rPr lang="fr-FR" dirty="0"/>
              <a:t> and </a:t>
            </a:r>
            <a:r>
              <a:rPr lang="fr-FR" dirty="0" err="1"/>
              <a:t>thus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difficult</a:t>
            </a:r>
            <a:r>
              <a:rPr lang="fr-FR" dirty="0"/>
              <a:t> to </a:t>
            </a:r>
            <a:r>
              <a:rPr lang="fr-FR" dirty="0" err="1"/>
              <a:t>get</a:t>
            </a:r>
            <a:r>
              <a:rPr lang="fr-FR" dirty="0"/>
              <a:t> in the future.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02717E-86C2-5881-C1E7-B0B83C5C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pPr rtl="0"/>
            <a:fld id="{D57F1E4F-1CFF-5643-939E-217C01CDF565}" type="slidenum">
              <a:rPr lang="fr-FR" sz="1800" b="1" noProof="0" smtClean="0"/>
              <a:pPr rtl="0"/>
              <a:t>2</a:t>
            </a:fld>
            <a:endParaRPr lang="fr-FR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151043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03112-6458-D38C-FC43-A7A0C1DF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Disclaimer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FC2AFF-D1B7-E9DE-5110-56A9D8E1A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5"/>
            <a:ext cx="11029615" cy="4326321"/>
          </a:xfrm>
        </p:spPr>
        <p:txBody>
          <a:bodyPr>
            <a:normAutofit/>
          </a:bodyPr>
          <a:lstStyle/>
          <a:p>
            <a:r>
              <a:rPr lang="fr-FR" dirty="0"/>
              <a:t>This </a:t>
            </a:r>
            <a:r>
              <a:rPr lang="fr-FR" dirty="0" err="1"/>
              <a:t>dataset</a:t>
            </a:r>
            <a:r>
              <a:rPr lang="fr-FR" dirty="0"/>
              <a:t> has been </a:t>
            </a:r>
            <a:r>
              <a:rPr lang="fr-FR" dirty="0" err="1"/>
              <a:t>created</a:t>
            </a:r>
            <a:r>
              <a:rPr lang="fr-FR" dirty="0"/>
              <a:t> by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own</a:t>
            </a:r>
            <a:r>
              <a:rPr lang="fr-FR" dirty="0"/>
              <a:t> and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representative</a:t>
            </a:r>
            <a:r>
              <a:rPr lang="fr-FR" dirty="0"/>
              <a:t> of a real use case : </a:t>
            </a:r>
          </a:p>
          <a:p>
            <a:pPr lvl="1"/>
            <a:r>
              <a:rPr lang="fr-FR" dirty="0" err="1"/>
              <a:t>Only</a:t>
            </a:r>
            <a:r>
              <a:rPr lang="fr-FR" dirty="0"/>
              <a:t> 500 </a:t>
            </a:r>
            <a:r>
              <a:rPr lang="fr-FR" dirty="0" err="1"/>
              <a:t>rows</a:t>
            </a:r>
            <a:r>
              <a:rPr lang="fr-FR" dirty="0"/>
              <a:t> of data to </a:t>
            </a: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easily</a:t>
            </a:r>
            <a:endParaRPr lang="fr-FR" dirty="0"/>
          </a:p>
          <a:p>
            <a:pPr lvl="1"/>
            <a:r>
              <a:rPr lang="fr-FR" dirty="0" err="1"/>
              <a:t>Only</a:t>
            </a:r>
            <a:r>
              <a:rPr lang="fr-FR" dirty="0"/>
              <a:t> 5 </a:t>
            </a:r>
            <a:r>
              <a:rPr lang="fr-FR" dirty="0" err="1"/>
              <a:t>features</a:t>
            </a:r>
            <a:endParaRPr lang="fr-FR" dirty="0"/>
          </a:p>
          <a:p>
            <a:pPr lvl="1"/>
            <a:r>
              <a:rPr lang="fr-FR" dirty="0" err="1"/>
              <a:t>Created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a </a:t>
            </a:r>
            <a:r>
              <a:rPr lang="fr-FR" dirty="0" err="1"/>
              <a:t>manual</a:t>
            </a:r>
            <a:r>
              <a:rPr lang="fr-FR" dirty="0"/>
              <a:t> mix of all </a:t>
            </a:r>
            <a:r>
              <a:rPr lang="fr-FR" dirty="0" err="1"/>
              <a:t>features</a:t>
            </a:r>
            <a:r>
              <a:rPr lang="fr-FR" dirty="0"/>
              <a:t> : </a:t>
            </a:r>
            <a:r>
              <a:rPr lang="fr-FR" dirty="0" err="1"/>
              <a:t>displayed</a:t>
            </a:r>
            <a:r>
              <a:rPr lang="fr-FR" dirty="0"/>
              <a:t> data can </a:t>
            </a:r>
            <a:r>
              <a:rPr lang="fr-FR" dirty="0" err="1"/>
              <a:t>seem</a:t>
            </a:r>
            <a:r>
              <a:rPr lang="fr-FR" dirty="0"/>
              <a:t> a </a:t>
            </a:r>
            <a:r>
              <a:rPr lang="fr-FR" dirty="0" err="1"/>
              <a:t>little</a:t>
            </a:r>
            <a:r>
              <a:rPr lang="fr-FR" dirty="0"/>
              <a:t> bit « in boxes »</a:t>
            </a:r>
          </a:p>
          <a:p>
            <a:pPr lvl="1"/>
            <a:endParaRPr lang="fr-FR" dirty="0"/>
          </a:p>
          <a:p>
            <a:r>
              <a:rPr lang="fr-FR" dirty="0"/>
              <a:t>This </a:t>
            </a:r>
            <a:r>
              <a:rPr lang="fr-FR" dirty="0" err="1"/>
              <a:t>is</a:t>
            </a:r>
            <a:r>
              <a:rPr lang="fr-FR" dirty="0"/>
              <a:t> more a proof-of-concept of ML algos in clustering – </a:t>
            </a:r>
            <a:r>
              <a:rPr lang="fr-FR" dirty="0" err="1"/>
              <a:t>multiclassification</a:t>
            </a:r>
            <a:r>
              <a:rPr lang="fr-FR" dirty="0"/>
              <a:t> - </a:t>
            </a:r>
            <a:r>
              <a:rPr lang="fr-FR" dirty="0" err="1"/>
              <a:t>regression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9432D3-5E18-ABF1-D59E-CCF7FF5BF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83247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03112-6458-D38C-FC43-A7A0C1DF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ROadmap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FC2AFF-D1B7-E9DE-5110-56A9D8E1A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5"/>
            <a:ext cx="11029615" cy="4326321"/>
          </a:xfrm>
        </p:spPr>
        <p:txBody>
          <a:bodyPr>
            <a:normAutofit/>
          </a:bodyPr>
          <a:lstStyle/>
          <a:p>
            <a:r>
              <a:rPr lang="fr-FR" dirty="0"/>
              <a:t>1.  </a:t>
            </a:r>
            <a:r>
              <a:rPr lang="fr-FR" dirty="0" err="1"/>
              <a:t>Analyze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 to </a:t>
            </a:r>
            <a:r>
              <a:rPr lang="fr-FR" dirty="0" err="1"/>
              <a:t>detect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over </a:t>
            </a:r>
            <a:r>
              <a:rPr lang="fr-FR" dirty="0" err="1"/>
              <a:t>which</a:t>
            </a:r>
            <a:r>
              <a:rPr lang="fr-FR" dirty="0"/>
              <a:t> groups of </a:t>
            </a:r>
            <a:r>
              <a:rPr lang="fr-FR" dirty="0" err="1"/>
              <a:t>electricity</a:t>
            </a:r>
            <a:r>
              <a:rPr lang="fr-FR" dirty="0"/>
              <a:t> </a:t>
            </a:r>
            <a:r>
              <a:rPr lang="fr-FR" dirty="0" err="1"/>
              <a:t>demand</a:t>
            </a:r>
            <a:r>
              <a:rPr lang="fr-FR" dirty="0"/>
              <a:t> can </a:t>
            </a:r>
            <a:r>
              <a:rPr lang="fr-FR" dirty="0" err="1"/>
              <a:t>easily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found</a:t>
            </a:r>
            <a:r>
              <a:rPr lang="fr-FR" dirty="0"/>
              <a:t>.</a:t>
            </a:r>
          </a:p>
          <a:p>
            <a:pPr lvl="1"/>
            <a:r>
              <a:rPr lang="fr-FR" dirty="0" err="1"/>
              <a:t>Available</a:t>
            </a:r>
            <a:r>
              <a:rPr lang="fr-FR" dirty="0"/>
              <a:t> clustering </a:t>
            </a:r>
            <a:r>
              <a:rPr lang="fr-FR" dirty="0" err="1"/>
              <a:t>algorithm</a:t>
            </a:r>
            <a:r>
              <a:rPr lang="fr-FR" dirty="0"/>
              <a:t> : </a:t>
            </a:r>
            <a:r>
              <a:rPr lang="fr-FR" dirty="0" err="1"/>
              <a:t>KMeans</a:t>
            </a:r>
            <a:endParaRPr lang="fr-FR" dirty="0"/>
          </a:p>
          <a:p>
            <a:r>
              <a:rPr lang="fr-FR" dirty="0"/>
              <a:t>2. </a:t>
            </a:r>
            <a:r>
              <a:rPr lang="fr-FR" dirty="0" err="1"/>
              <a:t>Choose</a:t>
            </a:r>
            <a:r>
              <a:rPr lang="fr-FR" dirty="0"/>
              <a:t> </a:t>
            </a:r>
            <a:r>
              <a:rPr lang="fr-FR" dirty="0" err="1"/>
              <a:t>algorithm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able to </a:t>
            </a:r>
            <a:r>
              <a:rPr lang="fr-FR" dirty="0" err="1"/>
              <a:t>assign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previous</a:t>
            </a:r>
            <a:r>
              <a:rPr lang="fr-FR" dirty="0"/>
              <a:t> label (group of </a:t>
            </a:r>
            <a:r>
              <a:rPr lang="fr-FR" dirty="0" err="1"/>
              <a:t>electricity</a:t>
            </a:r>
            <a:r>
              <a:rPr lang="fr-FR" dirty="0"/>
              <a:t> </a:t>
            </a:r>
            <a:r>
              <a:rPr lang="fr-FR" dirty="0" err="1"/>
              <a:t>demand</a:t>
            </a:r>
            <a:r>
              <a:rPr lang="fr-FR" dirty="0"/>
              <a:t>).</a:t>
            </a:r>
          </a:p>
          <a:p>
            <a:pPr lvl="1"/>
            <a:r>
              <a:rPr lang="fr-FR" dirty="0" err="1"/>
              <a:t>Available</a:t>
            </a:r>
            <a:r>
              <a:rPr lang="fr-FR" dirty="0"/>
              <a:t> </a:t>
            </a:r>
            <a:r>
              <a:rPr lang="fr-FR" dirty="0" err="1"/>
              <a:t>multilabels</a:t>
            </a:r>
            <a:r>
              <a:rPr lang="fr-FR" dirty="0"/>
              <a:t> </a:t>
            </a:r>
            <a:r>
              <a:rPr lang="fr-FR" dirty="0" err="1"/>
              <a:t>classifiers</a:t>
            </a:r>
            <a:r>
              <a:rPr lang="fr-FR" dirty="0"/>
              <a:t> : KNN, Bagging, </a:t>
            </a:r>
            <a:r>
              <a:rPr lang="fr-FR" dirty="0" err="1"/>
              <a:t>Random</a:t>
            </a:r>
            <a:r>
              <a:rPr lang="fr-FR" dirty="0"/>
              <a:t> Forest, GBDT and SVM</a:t>
            </a:r>
          </a:p>
          <a:p>
            <a:r>
              <a:rPr lang="fr-FR" dirty="0"/>
              <a:t>3. </a:t>
            </a:r>
            <a:r>
              <a:rPr lang="fr-FR" dirty="0" err="1"/>
              <a:t>Perform</a:t>
            </a:r>
            <a:r>
              <a:rPr lang="fr-FR" dirty="0"/>
              <a:t> </a:t>
            </a:r>
            <a:r>
              <a:rPr lang="fr-FR" dirty="0" err="1"/>
              <a:t>regression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group of </a:t>
            </a:r>
            <a:r>
              <a:rPr lang="fr-FR" dirty="0" err="1"/>
              <a:t>electricity</a:t>
            </a:r>
            <a:r>
              <a:rPr lang="fr-FR" dirty="0"/>
              <a:t> </a:t>
            </a:r>
            <a:r>
              <a:rPr lang="fr-FR" dirty="0" err="1"/>
              <a:t>demand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public data </a:t>
            </a:r>
            <a:r>
              <a:rPr lang="fr-FR" dirty="0" err="1"/>
              <a:t>such</a:t>
            </a:r>
            <a:r>
              <a:rPr lang="fr-FR" dirty="0"/>
              <a:t> as </a:t>
            </a:r>
            <a:r>
              <a:rPr lang="fr-FR" dirty="0" err="1"/>
              <a:t>seasonal</a:t>
            </a:r>
            <a:r>
              <a:rPr lang="fr-FR" dirty="0"/>
              <a:t> </a:t>
            </a:r>
            <a:r>
              <a:rPr lang="fr-FR" dirty="0" err="1"/>
              <a:t>temperatures</a:t>
            </a:r>
            <a:r>
              <a:rPr lang="fr-FR" dirty="0"/>
              <a:t>.</a:t>
            </a:r>
          </a:p>
          <a:p>
            <a:pPr lvl="1"/>
            <a:r>
              <a:rPr lang="fr-FR" dirty="0" err="1"/>
              <a:t>Available</a:t>
            </a:r>
            <a:r>
              <a:rPr lang="fr-FR" dirty="0"/>
              <a:t> </a:t>
            </a:r>
            <a:r>
              <a:rPr lang="fr-FR" dirty="0" err="1"/>
              <a:t>regressors</a:t>
            </a:r>
            <a:r>
              <a:rPr lang="fr-FR" dirty="0"/>
              <a:t> : simple </a:t>
            </a:r>
            <a:r>
              <a:rPr lang="fr-FR" dirty="0" err="1"/>
              <a:t>linear</a:t>
            </a:r>
            <a:r>
              <a:rPr lang="fr-FR" dirty="0"/>
              <a:t> and Ridge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regularization</a:t>
            </a:r>
            <a:r>
              <a:rPr lang="fr-FR" dirty="0"/>
              <a:t> and </a:t>
            </a:r>
            <a:r>
              <a:rPr lang="fr-FR" dirty="0" err="1"/>
              <a:t>polyfeatures</a:t>
            </a:r>
            <a:endParaRPr lang="fr-FR" dirty="0"/>
          </a:p>
          <a:p>
            <a:r>
              <a:rPr lang="fr-FR" dirty="0"/>
              <a:t>4. </a:t>
            </a:r>
            <a:r>
              <a:rPr lang="fr-FR" dirty="0" err="1"/>
              <a:t>Build</a:t>
            </a:r>
            <a:r>
              <a:rPr lang="fr-FR" dirty="0"/>
              <a:t> a </a:t>
            </a:r>
            <a:r>
              <a:rPr lang="fr-FR" dirty="0" err="1"/>
              <a:t>whole</a:t>
            </a:r>
            <a:r>
              <a:rPr lang="fr-FR" dirty="0"/>
              <a:t> model (</a:t>
            </a:r>
            <a:r>
              <a:rPr lang="fr-FR" dirty="0" err="1"/>
              <a:t>multiclassification</a:t>
            </a:r>
            <a:r>
              <a:rPr lang="fr-FR" dirty="0"/>
              <a:t> and </a:t>
            </a:r>
            <a:r>
              <a:rPr lang="fr-FR" dirty="0" err="1"/>
              <a:t>regression</a:t>
            </a:r>
            <a:r>
              <a:rPr lang="fr-FR" dirty="0"/>
              <a:t>) for new </a:t>
            </a:r>
            <a:r>
              <a:rPr lang="fr-FR" dirty="0" err="1"/>
              <a:t>raw</a:t>
            </a:r>
            <a:r>
              <a:rPr lang="fr-FR" dirty="0"/>
              <a:t> data to </a:t>
            </a:r>
            <a:r>
              <a:rPr lang="fr-FR" dirty="0" err="1"/>
              <a:t>predict</a:t>
            </a:r>
            <a:r>
              <a:rPr lang="fr-FR" dirty="0"/>
              <a:t> future </a:t>
            </a:r>
            <a:r>
              <a:rPr lang="fr-FR" dirty="0" err="1"/>
              <a:t>electricity</a:t>
            </a:r>
            <a:r>
              <a:rPr lang="fr-FR" dirty="0"/>
              <a:t> </a:t>
            </a:r>
            <a:r>
              <a:rPr lang="fr-FR" dirty="0" err="1"/>
              <a:t>demand</a:t>
            </a:r>
            <a:r>
              <a:rPr lang="fr-FR" dirty="0"/>
              <a:t> and </a:t>
            </a:r>
            <a:r>
              <a:rPr lang="fr-FR" dirty="0" err="1"/>
              <a:t>thus</a:t>
            </a:r>
            <a:r>
              <a:rPr lang="fr-FR" dirty="0"/>
              <a:t> </a:t>
            </a:r>
            <a:r>
              <a:rPr lang="fr-FR" dirty="0" err="1"/>
              <a:t>forecast</a:t>
            </a:r>
            <a:r>
              <a:rPr lang="fr-FR" dirty="0"/>
              <a:t> </a:t>
            </a:r>
            <a:r>
              <a:rPr lang="fr-FR" dirty="0" err="1"/>
              <a:t>electricity</a:t>
            </a:r>
            <a:r>
              <a:rPr lang="fr-FR" dirty="0"/>
              <a:t> production to </a:t>
            </a:r>
            <a:r>
              <a:rPr lang="fr-FR" dirty="0" err="1"/>
              <a:t>supply</a:t>
            </a:r>
            <a:r>
              <a:rPr lang="fr-FR" dirty="0"/>
              <a:t>.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36706D-D21E-5F86-0DEB-A1AF5DE1B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21893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03112-6458-D38C-FC43-A7A0C1DF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Analyzing</a:t>
            </a:r>
            <a:r>
              <a:rPr lang="fr-FR" dirty="0"/>
              <a:t> data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FC2AFF-D1B7-E9DE-5110-56A9D8E1A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69005"/>
            <a:ext cx="11029615" cy="920514"/>
          </a:xfrm>
        </p:spPr>
        <p:txBody>
          <a:bodyPr>
            <a:normAutofit fontScale="85000" lnSpcReduction="20000"/>
          </a:bodyPr>
          <a:lstStyle/>
          <a:p>
            <a:r>
              <a:rPr lang="fr-FR" dirty="0" err="1"/>
              <a:t>Parameters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 are </a:t>
            </a:r>
            <a:r>
              <a:rPr lang="fr-FR" dirty="0" err="1"/>
              <a:t>normalized</a:t>
            </a:r>
            <a:r>
              <a:rPr lang="fr-FR" dirty="0"/>
              <a:t> to </a:t>
            </a:r>
            <a:r>
              <a:rPr lang="fr-FR" dirty="0" err="1"/>
              <a:t>ensure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computational</a:t>
            </a:r>
            <a:r>
              <a:rPr lang="fr-FR" dirty="0"/>
              <a:t> speed</a:t>
            </a:r>
          </a:p>
          <a:p>
            <a:r>
              <a:rPr lang="fr-FR" dirty="0"/>
              <a:t>‘</a:t>
            </a:r>
            <a:r>
              <a:rPr lang="fr-FR" dirty="0" err="1"/>
              <a:t>elec_demand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considered</a:t>
            </a:r>
            <a:r>
              <a:rPr lang="fr-FR" dirty="0"/>
              <a:t> as a </a:t>
            </a:r>
            <a:r>
              <a:rPr lang="fr-FR" dirty="0" err="1"/>
              <a:t>target</a:t>
            </a:r>
            <a:r>
              <a:rPr lang="fr-FR" dirty="0"/>
              <a:t> variable. Final model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predict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parameter</a:t>
            </a:r>
            <a:r>
              <a:rPr lang="fr-FR" dirty="0"/>
              <a:t>.</a:t>
            </a:r>
          </a:p>
          <a:p>
            <a:r>
              <a:rPr lang="fr-FR" dirty="0"/>
              <a:t>Following as </a:t>
            </a:r>
            <a:r>
              <a:rPr lang="fr-FR" dirty="0" err="1"/>
              <a:t>features</a:t>
            </a:r>
            <a:r>
              <a:rPr lang="fr-FR" dirty="0"/>
              <a:t> : ‘</a:t>
            </a:r>
            <a:r>
              <a:rPr lang="fr-FR" dirty="0" err="1"/>
              <a:t>aver_temp_fall_winter</a:t>
            </a:r>
            <a:r>
              <a:rPr lang="fr-FR" dirty="0"/>
              <a:t>’, ‘</a:t>
            </a:r>
            <a:r>
              <a:rPr lang="fr-FR" dirty="0" err="1"/>
              <a:t>aver_temp_spring_summer</a:t>
            </a:r>
            <a:r>
              <a:rPr lang="fr-FR" dirty="0"/>
              <a:t>’, ‘</a:t>
            </a:r>
            <a:r>
              <a:rPr lang="fr-FR" dirty="0" err="1"/>
              <a:t>energ_indep</a:t>
            </a:r>
            <a:r>
              <a:rPr lang="fr-FR" dirty="0"/>
              <a:t>’, ‘location’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9176603-8275-529C-D4C7-479617475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1617"/>
            <a:ext cx="3856383" cy="3856383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1A50DC-AF4B-6184-5E1D-B2C994AC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sz="1800" b="1" noProof="0" smtClean="0"/>
              <a:pPr rtl="0"/>
              <a:t>5</a:t>
            </a:fld>
            <a:endParaRPr lang="fr-FR" sz="1800" b="1" noProof="0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29374BD-09B9-C25E-0ED7-B1D9FB89BCFB}"/>
              </a:ext>
            </a:extLst>
          </p:cNvPr>
          <p:cNvSpPr txBox="1">
            <a:spLocks/>
          </p:cNvSpPr>
          <p:nvPr/>
        </p:nvSpPr>
        <p:spPr>
          <a:xfrm>
            <a:off x="4273506" y="3142568"/>
            <a:ext cx="6631055" cy="2719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Other</a:t>
            </a:r>
            <a:r>
              <a:rPr lang="fr-FR" dirty="0"/>
              <a:t> sources of </a:t>
            </a:r>
            <a:r>
              <a:rPr lang="fr-FR" dirty="0" err="1"/>
              <a:t>energy</a:t>
            </a:r>
            <a:r>
              <a:rPr lang="fr-FR" dirty="0"/>
              <a:t> (</a:t>
            </a:r>
            <a:r>
              <a:rPr lang="fr-FR" dirty="0" err="1"/>
              <a:t>energ_indep</a:t>
            </a:r>
            <a:r>
              <a:rPr lang="fr-FR" dirty="0"/>
              <a:t>) : </a:t>
            </a:r>
            <a:r>
              <a:rPr lang="fr-FR" dirty="0" err="1"/>
              <a:t>quite</a:t>
            </a:r>
            <a:r>
              <a:rPr lang="fr-FR" dirty="0"/>
              <a:t> </a:t>
            </a:r>
            <a:r>
              <a:rPr lang="fr-FR" dirty="0" err="1"/>
              <a:t>uniform</a:t>
            </a:r>
            <a:r>
              <a:rPr lang="fr-FR" dirty="0"/>
              <a:t> distribution. Not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useful</a:t>
            </a:r>
            <a:r>
              <a:rPr lang="fr-FR" dirty="0"/>
              <a:t> and not </a:t>
            </a:r>
            <a:r>
              <a:rPr lang="fr-FR" dirty="0" err="1"/>
              <a:t>available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public data.</a:t>
            </a:r>
          </a:p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temperature</a:t>
            </a:r>
            <a:r>
              <a:rPr lang="fr-FR" dirty="0"/>
              <a:t> in </a:t>
            </a:r>
            <a:r>
              <a:rPr lang="fr-FR" dirty="0" err="1"/>
              <a:t>spring-summer</a:t>
            </a:r>
            <a:r>
              <a:rPr lang="fr-FR" dirty="0"/>
              <a:t> (</a:t>
            </a:r>
            <a:r>
              <a:rPr lang="fr-FR" dirty="0" err="1"/>
              <a:t>aver_temp_spring_summer</a:t>
            </a:r>
            <a:r>
              <a:rPr lang="fr-FR" dirty="0"/>
              <a:t>) : public </a:t>
            </a:r>
            <a:r>
              <a:rPr lang="fr-FR" dirty="0" err="1"/>
              <a:t>parameter</a:t>
            </a:r>
            <a:r>
              <a:rPr lang="fr-FR" dirty="0"/>
              <a:t> of </a:t>
            </a:r>
            <a:r>
              <a:rPr lang="fr-FR" dirty="0" err="1"/>
              <a:t>interest</a:t>
            </a:r>
            <a:r>
              <a:rPr lang="fr-FR" dirty="0"/>
              <a:t> to combine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following</a:t>
            </a:r>
            <a:r>
              <a:rPr lang="fr-FR" dirty="0"/>
              <a:t> </a:t>
            </a:r>
            <a:r>
              <a:rPr lang="fr-FR" dirty="0" err="1"/>
              <a:t>parameter</a:t>
            </a:r>
            <a:r>
              <a:rPr lang="fr-FR" dirty="0"/>
              <a:t>.</a:t>
            </a:r>
          </a:p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temperature</a:t>
            </a:r>
            <a:r>
              <a:rPr lang="fr-FR" dirty="0"/>
              <a:t> in </a:t>
            </a:r>
            <a:r>
              <a:rPr lang="fr-FR" dirty="0" err="1"/>
              <a:t>fall-winter</a:t>
            </a:r>
            <a:r>
              <a:rPr lang="fr-FR" dirty="0"/>
              <a:t> (</a:t>
            </a:r>
            <a:r>
              <a:rPr lang="fr-FR" dirty="0" err="1"/>
              <a:t>aver_temp_fall_winter</a:t>
            </a:r>
            <a:r>
              <a:rPr lang="fr-FR" dirty="0"/>
              <a:t>) : public </a:t>
            </a:r>
            <a:r>
              <a:rPr lang="fr-FR" dirty="0" err="1"/>
              <a:t>parameter</a:t>
            </a:r>
            <a:r>
              <a:rPr lang="fr-FR" dirty="0"/>
              <a:t> of </a:t>
            </a:r>
            <a:r>
              <a:rPr lang="fr-FR" dirty="0" err="1"/>
              <a:t>interest</a:t>
            </a:r>
            <a:r>
              <a:rPr lang="fr-FR" dirty="0"/>
              <a:t> to combine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previous</a:t>
            </a:r>
            <a:r>
              <a:rPr lang="fr-FR" dirty="0"/>
              <a:t> </a:t>
            </a:r>
            <a:r>
              <a:rPr lang="fr-FR" dirty="0" err="1"/>
              <a:t>parameter</a:t>
            </a:r>
            <a:r>
              <a:rPr lang="fr-FR" dirty="0"/>
              <a:t>.</a:t>
            </a:r>
          </a:p>
          <a:p>
            <a:r>
              <a:rPr lang="fr-FR" dirty="0" err="1"/>
              <a:t>Consumers</a:t>
            </a:r>
            <a:r>
              <a:rPr lang="fr-FR" dirty="0"/>
              <a:t> area (location) : 5 distinct classes but not </a:t>
            </a:r>
            <a:r>
              <a:rPr lang="fr-FR" dirty="0" err="1"/>
              <a:t>available</a:t>
            </a:r>
            <a:r>
              <a:rPr lang="fr-FR" dirty="0"/>
              <a:t> in the future as a public </a:t>
            </a:r>
            <a:r>
              <a:rPr lang="fr-FR" dirty="0" err="1"/>
              <a:t>parameter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0104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03112-6458-D38C-FC43-A7A0C1DF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Analyzing</a:t>
            </a:r>
            <a:r>
              <a:rPr lang="fr-FR" dirty="0"/>
              <a:t> data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1A50DC-AF4B-6184-5E1D-B2C994AC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sz="1800" b="1" noProof="0" smtClean="0"/>
              <a:pPr rtl="0"/>
              <a:t>6</a:t>
            </a:fld>
            <a:endParaRPr lang="fr-FR" sz="1800" b="1" noProof="0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29374BD-09B9-C25E-0ED7-B1D9FB89BCFB}"/>
              </a:ext>
            </a:extLst>
          </p:cNvPr>
          <p:cNvSpPr txBox="1">
            <a:spLocks/>
          </p:cNvSpPr>
          <p:nvPr/>
        </p:nvSpPr>
        <p:spPr>
          <a:xfrm>
            <a:off x="5687782" y="2476520"/>
            <a:ext cx="6631055" cy="2719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No </a:t>
            </a:r>
            <a:r>
              <a:rPr lang="fr-FR" dirty="0" err="1"/>
              <a:t>multicolinearity</a:t>
            </a:r>
            <a:r>
              <a:rPr lang="fr-FR" dirty="0"/>
              <a:t> </a:t>
            </a:r>
            <a:r>
              <a:rPr lang="fr-FR" dirty="0" err="1"/>
              <a:t>detected</a:t>
            </a:r>
            <a:r>
              <a:rPr lang="fr-FR" dirty="0"/>
              <a:t> (VIF score &lt; 10) : </a:t>
            </a:r>
            <a:r>
              <a:rPr lang="fr-FR" dirty="0" err="1"/>
              <a:t>features</a:t>
            </a:r>
            <a:r>
              <a:rPr lang="fr-FR" dirty="0"/>
              <a:t> are </a:t>
            </a:r>
            <a:r>
              <a:rPr lang="fr-FR" dirty="0" err="1"/>
              <a:t>considered</a:t>
            </a:r>
            <a:r>
              <a:rPr lang="fr-FR" dirty="0"/>
              <a:t> </a:t>
            </a:r>
            <a:r>
              <a:rPr lang="fr-FR" dirty="0" err="1"/>
              <a:t>independent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others</a:t>
            </a:r>
            <a:r>
              <a:rPr lang="fr-FR" dirty="0"/>
              <a:t> (</a:t>
            </a:r>
            <a:r>
              <a:rPr lang="fr-FR" dirty="0" err="1"/>
              <a:t>correlation</a:t>
            </a:r>
            <a:r>
              <a:rPr lang="fr-FR" dirty="0"/>
              <a:t> matrix coefs &lt; 0.75) and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build</a:t>
            </a:r>
            <a:r>
              <a:rPr lang="fr-FR" dirty="0"/>
              <a:t> the model.</a:t>
            </a:r>
          </a:p>
          <a:p>
            <a:r>
              <a:rPr lang="fr-FR" dirty="0"/>
              <a:t>Energy </a:t>
            </a:r>
            <a:r>
              <a:rPr lang="fr-FR" dirty="0" err="1"/>
              <a:t>independency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not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convenient</a:t>
            </a:r>
            <a:r>
              <a:rPr lang="fr-FR" dirty="0"/>
              <a:t> as </a:t>
            </a:r>
            <a:r>
              <a:rPr lang="fr-FR" dirty="0" err="1"/>
              <a:t>it</a:t>
            </a:r>
            <a:r>
              <a:rPr lang="fr-FR" dirty="0"/>
              <a:t> hard to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future </a:t>
            </a:r>
            <a:r>
              <a:rPr lang="fr-FR" dirty="0" err="1"/>
              <a:t>consumers</a:t>
            </a:r>
            <a:r>
              <a:rPr lang="fr-FR" dirty="0"/>
              <a:t>. </a:t>
            </a:r>
          </a:p>
          <a:p>
            <a:r>
              <a:rPr lang="fr-FR" dirty="0" err="1"/>
              <a:t>Features</a:t>
            </a:r>
            <a:r>
              <a:rPr lang="fr-FR" dirty="0"/>
              <a:t> of </a:t>
            </a:r>
            <a:r>
              <a:rPr lang="fr-FR" dirty="0" err="1"/>
              <a:t>interest</a:t>
            </a:r>
            <a:r>
              <a:rPr lang="fr-FR" dirty="0"/>
              <a:t> for the final model are </a:t>
            </a:r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temperatures</a:t>
            </a:r>
            <a:r>
              <a:rPr lang="fr-FR" dirty="0"/>
              <a:t> in </a:t>
            </a:r>
            <a:r>
              <a:rPr lang="fr-FR" dirty="0" err="1"/>
              <a:t>spring-summer</a:t>
            </a:r>
            <a:r>
              <a:rPr lang="fr-FR" dirty="0"/>
              <a:t> and </a:t>
            </a:r>
            <a:r>
              <a:rPr lang="fr-FR" dirty="0" err="1"/>
              <a:t>fall-winter</a:t>
            </a:r>
            <a:r>
              <a:rPr lang="fr-FR" dirty="0"/>
              <a:t>.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403DFA5-7D5D-C1CC-9280-BCA77CAE2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3843"/>
            <a:ext cx="5451853" cy="476415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1D28518-E401-032A-10DE-ED6F4314D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622369"/>
            <a:ext cx="2295845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60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03112-6458-D38C-FC43-A7A0C1DF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Analyzing</a:t>
            </a:r>
            <a:r>
              <a:rPr lang="fr-FR" dirty="0"/>
              <a:t> data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1A50DC-AF4B-6184-5E1D-B2C994AC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sz="1800" b="1" noProof="0" smtClean="0"/>
              <a:pPr rtl="0"/>
              <a:t>7</a:t>
            </a:fld>
            <a:endParaRPr lang="fr-FR" sz="1800" b="1" noProof="0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29374BD-09B9-C25E-0ED7-B1D9FB89BCFB}"/>
              </a:ext>
            </a:extLst>
          </p:cNvPr>
          <p:cNvSpPr txBox="1">
            <a:spLocks/>
          </p:cNvSpPr>
          <p:nvPr/>
        </p:nvSpPr>
        <p:spPr>
          <a:xfrm>
            <a:off x="5356477" y="3031238"/>
            <a:ext cx="6631055" cy="2719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The </a:t>
            </a:r>
            <a:r>
              <a:rPr lang="fr-FR" dirty="0" err="1"/>
              <a:t>target</a:t>
            </a:r>
            <a:r>
              <a:rPr lang="fr-FR" dirty="0"/>
              <a:t> variable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electricity</a:t>
            </a:r>
            <a:r>
              <a:rPr lang="fr-FR" dirty="0"/>
              <a:t> </a:t>
            </a:r>
            <a:r>
              <a:rPr lang="fr-FR" dirty="0" err="1"/>
              <a:t>demand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consumers</a:t>
            </a:r>
            <a:r>
              <a:rPr lang="fr-FR" dirty="0"/>
              <a:t>.</a:t>
            </a:r>
          </a:p>
          <a:p>
            <a:r>
              <a:rPr lang="fr-FR" dirty="0" err="1"/>
              <a:t>Displaying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target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temperatures</a:t>
            </a:r>
            <a:r>
              <a:rPr lang="fr-FR" dirty="0"/>
              <a:t> in </a:t>
            </a:r>
            <a:r>
              <a:rPr lang="fr-FR" dirty="0" err="1"/>
              <a:t>fall-winter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good </a:t>
            </a:r>
            <a:r>
              <a:rPr lang="fr-FR" dirty="0" err="1"/>
              <a:t>way</a:t>
            </a:r>
            <a:r>
              <a:rPr lang="fr-FR" dirty="0"/>
              <a:t> to </a:t>
            </a:r>
            <a:r>
              <a:rPr lang="fr-FR" dirty="0" err="1"/>
              <a:t>separate</a:t>
            </a:r>
            <a:r>
              <a:rPr lang="fr-FR" dirty="0"/>
              <a:t> </a:t>
            </a:r>
            <a:r>
              <a:rPr lang="fr-FR" dirty="0" err="1"/>
              <a:t>correctly</a:t>
            </a:r>
            <a:r>
              <a:rPr lang="fr-FR" dirty="0"/>
              <a:t> </a:t>
            </a:r>
            <a:r>
              <a:rPr lang="fr-FR" dirty="0" err="1"/>
              <a:t>three</a:t>
            </a:r>
            <a:r>
              <a:rPr lang="fr-FR" dirty="0"/>
              <a:t> main groups of </a:t>
            </a:r>
            <a:r>
              <a:rPr lang="fr-FR" dirty="0" err="1"/>
              <a:t>users</a:t>
            </a:r>
            <a:r>
              <a:rPr lang="fr-FR" dirty="0"/>
              <a:t> : a </a:t>
            </a:r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consuming</a:t>
            </a:r>
            <a:r>
              <a:rPr lang="fr-FR" dirty="0"/>
              <a:t> class </a:t>
            </a:r>
            <a:r>
              <a:rPr lang="fr-FR" dirty="0" err="1"/>
              <a:t>between</a:t>
            </a:r>
            <a:r>
              <a:rPr lang="fr-FR" dirty="0"/>
              <a:t> 2000 and 4000 kWh, a medium one </a:t>
            </a:r>
            <a:r>
              <a:rPr lang="fr-FR" dirty="0" err="1"/>
              <a:t>around</a:t>
            </a:r>
            <a:r>
              <a:rPr lang="fr-FR" dirty="0"/>
              <a:t> 5000 kWh and a high last over 6000 kWh.</a:t>
            </a:r>
          </a:p>
          <a:p>
            <a:r>
              <a:rPr lang="fr-FR" dirty="0"/>
              <a:t>This last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considered</a:t>
            </a:r>
            <a:r>
              <a:rPr lang="fr-FR" dirty="0"/>
              <a:t> in the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step</a:t>
            </a:r>
            <a:r>
              <a:rPr lang="fr-FR" dirty="0"/>
              <a:t> to cluster data in </a:t>
            </a:r>
            <a:r>
              <a:rPr lang="fr-FR" dirty="0" err="1"/>
              <a:t>those</a:t>
            </a:r>
            <a:r>
              <a:rPr lang="fr-FR" dirty="0"/>
              <a:t> </a:t>
            </a:r>
            <a:r>
              <a:rPr lang="fr-FR" dirty="0" err="1"/>
              <a:t>three</a:t>
            </a:r>
            <a:r>
              <a:rPr lang="fr-FR" dirty="0"/>
              <a:t> groups.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2E7525F-729D-3C1F-A640-CB5D3C5E3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23" y="2625685"/>
            <a:ext cx="5104762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507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03112-6458-D38C-FC43-A7A0C1DF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Clustering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FC2AFF-D1B7-E9DE-5110-56A9D8E1A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715956"/>
            <a:ext cx="11029615" cy="2378964"/>
          </a:xfrm>
        </p:spPr>
        <p:txBody>
          <a:bodyPr>
            <a:normAutofit/>
          </a:bodyPr>
          <a:lstStyle/>
          <a:p>
            <a:r>
              <a:rPr lang="fr-FR" dirty="0" err="1"/>
              <a:t>KMeans</a:t>
            </a:r>
            <a:r>
              <a:rPr lang="fr-FR" dirty="0"/>
              <a:t> </a:t>
            </a:r>
            <a:r>
              <a:rPr lang="fr-FR" dirty="0" err="1"/>
              <a:t>algorithm</a:t>
            </a:r>
            <a:r>
              <a:rPr lang="fr-FR" dirty="0"/>
              <a:t> </a:t>
            </a:r>
            <a:r>
              <a:rPr lang="fr-FR" dirty="0" err="1"/>
              <a:t>computes</a:t>
            </a:r>
            <a:r>
              <a:rPr lang="fr-FR" dirty="0"/>
              <a:t> groups of </a:t>
            </a:r>
            <a:r>
              <a:rPr lang="fr-FR" dirty="0" err="1"/>
              <a:t>consumers</a:t>
            </a:r>
            <a:r>
              <a:rPr lang="fr-FR" dirty="0"/>
              <a:t> (</a:t>
            </a:r>
            <a:r>
              <a:rPr lang="fr-FR" dirty="0" err="1"/>
              <a:t>eg</a:t>
            </a:r>
            <a:r>
              <a:rPr lang="fr-FR" dirty="0"/>
              <a:t>. labels, classes) </a:t>
            </a: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these</a:t>
            </a:r>
            <a:r>
              <a:rPr lang="fr-FR" dirty="0"/>
              <a:t> variables :</a:t>
            </a:r>
          </a:p>
          <a:p>
            <a:pPr lvl="1"/>
            <a:r>
              <a:rPr lang="fr-FR" dirty="0"/>
              <a:t>Target : </a:t>
            </a:r>
            <a:r>
              <a:rPr lang="fr-FR" dirty="0" err="1"/>
              <a:t>electricity</a:t>
            </a:r>
            <a:r>
              <a:rPr lang="fr-FR" dirty="0"/>
              <a:t> </a:t>
            </a:r>
            <a:r>
              <a:rPr lang="fr-FR" dirty="0" err="1"/>
              <a:t>demand</a:t>
            </a:r>
            <a:endParaRPr lang="fr-FR" dirty="0"/>
          </a:p>
          <a:p>
            <a:pPr lvl="1"/>
            <a:r>
              <a:rPr lang="fr-FR" dirty="0" err="1"/>
              <a:t>Feature</a:t>
            </a:r>
            <a:r>
              <a:rPr lang="fr-FR" dirty="0"/>
              <a:t> : </a:t>
            </a:r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temperatures</a:t>
            </a:r>
            <a:r>
              <a:rPr lang="fr-FR" dirty="0"/>
              <a:t> in </a:t>
            </a:r>
            <a:r>
              <a:rPr lang="fr-FR" dirty="0" err="1"/>
              <a:t>fall-winter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search</a:t>
            </a:r>
            <a:r>
              <a:rPr lang="fr-FR" dirty="0"/>
              <a:t> </a:t>
            </a:r>
            <a:r>
              <a:rPr lang="fr-FR" dirty="0" err="1"/>
              <a:t>finds</a:t>
            </a:r>
            <a:r>
              <a:rPr lang="fr-FR" dirty="0"/>
              <a:t> the best </a:t>
            </a:r>
            <a:r>
              <a:rPr lang="fr-FR" dirty="0" err="1"/>
              <a:t>number</a:t>
            </a:r>
            <a:r>
              <a:rPr lang="fr-FR" dirty="0"/>
              <a:t> of clusters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maximizes</a:t>
            </a:r>
            <a:r>
              <a:rPr lang="fr-FR" dirty="0"/>
              <a:t> silhouette </a:t>
            </a:r>
            <a:r>
              <a:rPr lang="fr-FR" dirty="0" err="1"/>
              <a:t>criterion</a:t>
            </a:r>
            <a:r>
              <a:rPr lang="fr-FR" dirty="0"/>
              <a:t> :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found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three</a:t>
            </a:r>
            <a:r>
              <a:rPr lang="fr-FR" dirty="0"/>
              <a:t> as </a:t>
            </a:r>
            <a:r>
              <a:rPr lang="fr-FR" dirty="0" err="1"/>
              <a:t>expected</a:t>
            </a:r>
            <a:r>
              <a:rPr lang="fr-FR" dirty="0"/>
              <a:t>. </a:t>
            </a:r>
            <a:r>
              <a:rPr lang="fr-FR" dirty="0" err="1"/>
              <a:t>They</a:t>
            </a:r>
            <a:r>
              <a:rPr lang="fr-FR" dirty="0"/>
              <a:t> are </a:t>
            </a:r>
            <a:r>
              <a:rPr lang="fr-FR" dirty="0" err="1"/>
              <a:t>labeled</a:t>
            </a:r>
            <a:r>
              <a:rPr lang="fr-FR" dirty="0"/>
              <a:t> as </a:t>
            </a:r>
            <a:r>
              <a:rPr lang="fr-FR" dirty="0" err="1"/>
              <a:t>consumers</a:t>
            </a:r>
            <a:r>
              <a:rPr lang="fr-FR" dirty="0"/>
              <a:t> </a:t>
            </a:r>
            <a:r>
              <a:rPr lang="fr-FR" dirty="0" err="1"/>
              <a:t>categories</a:t>
            </a:r>
            <a:r>
              <a:rPr lang="fr-FR" dirty="0"/>
              <a:t> #0, #1 and #2.</a:t>
            </a:r>
          </a:p>
          <a:p>
            <a:r>
              <a:rPr lang="fr-FR" dirty="0"/>
              <a:t>A </a:t>
            </a:r>
            <a:r>
              <a:rPr lang="fr-FR" dirty="0" err="1"/>
              <a:t>density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scan </a:t>
            </a:r>
            <a:r>
              <a:rPr lang="fr-FR" dirty="0" err="1"/>
              <a:t>could</a:t>
            </a:r>
            <a:r>
              <a:rPr lang="fr-FR" dirty="0"/>
              <a:t> have been a </a:t>
            </a:r>
            <a:r>
              <a:rPr lang="fr-FR" dirty="0" err="1"/>
              <a:t>godd</a:t>
            </a:r>
            <a:r>
              <a:rPr lang="fr-FR" dirty="0"/>
              <a:t> alternative as data are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centroid-centred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3E7F83-08BD-402D-D227-4B291A92A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8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9564ECE-5F37-D414-1FD0-56FF46932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674" y="4094920"/>
            <a:ext cx="3856382" cy="276307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1B279D1-282F-81AF-18F3-01D81E19A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250" y="4094920"/>
            <a:ext cx="3896140" cy="276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3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03112-6458-D38C-FC43-A7A0C1DF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Multi-classification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FC2AFF-D1B7-E9DE-5110-56A9D8E1A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5"/>
            <a:ext cx="11029615" cy="2020443"/>
          </a:xfrm>
        </p:spPr>
        <p:txBody>
          <a:bodyPr>
            <a:normAutofit/>
          </a:bodyPr>
          <a:lstStyle/>
          <a:p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algorithms</a:t>
            </a:r>
            <a:r>
              <a:rPr lang="fr-FR" dirty="0"/>
              <a:t> </a:t>
            </a:r>
            <a:r>
              <a:rPr lang="fr-FR" dirty="0" err="1"/>
              <a:t>perform</a:t>
            </a:r>
            <a:r>
              <a:rPr lang="fr-FR" dirty="0"/>
              <a:t> </a:t>
            </a:r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search</a:t>
            </a:r>
            <a:r>
              <a:rPr lang="fr-FR" dirty="0"/>
              <a:t> or </a:t>
            </a:r>
            <a:r>
              <a:rPr lang="fr-FR" dirty="0" err="1"/>
              <a:t>randomized</a:t>
            </a:r>
            <a:r>
              <a:rPr lang="fr-FR" dirty="0"/>
              <a:t> </a:t>
            </a:r>
            <a:r>
              <a:rPr lang="fr-FR" dirty="0" err="1"/>
              <a:t>search</a:t>
            </a:r>
            <a:r>
              <a:rPr lang="fr-FR" dirty="0"/>
              <a:t> to </a:t>
            </a:r>
            <a:r>
              <a:rPr lang="fr-FR" dirty="0" err="1"/>
              <a:t>find</a:t>
            </a:r>
            <a:r>
              <a:rPr lang="fr-FR" dirty="0"/>
              <a:t> optimal model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maximize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 score to </a:t>
            </a:r>
            <a:r>
              <a:rPr lang="fr-FR" dirty="0" err="1"/>
              <a:t>predict</a:t>
            </a:r>
            <a:r>
              <a:rPr lang="fr-FR" dirty="0"/>
              <a:t> </a:t>
            </a:r>
            <a:r>
              <a:rPr lang="fr-FR" dirty="0" err="1"/>
              <a:t>consumers</a:t>
            </a:r>
            <a:r>
              <a:rPr lang="fr-FR" dirty="0"/>
              <a:t> </a:t>
            </a:r>
            <a:r>
              <a:rPr lang="fr-FR" dirty="0" err="1"/>
              <a:t>category</a:t>
            </a:r>
            <a:r>
              <a:rPr lang="fr-FR" dirty="0"/>
              <a:t> for future </a:t>
            </a:r>
            <a:r>
              <a:rPr lang="fr-FR" dirty="0" err="1"/>
              <a:t>unlabeled</a:t>
            </a:r>
            <a:r>
              <a:rPr lang="fr-FR" dirty="0"/>
              <a:t> data.  </a:t>
            </a:r>
          </a:p>
          <a:p>
            <a:r>
              <a:rPr lang="fr-FR" dirty="0" err="1"/>
              <a:t>After</a:t>
            </a:r>
            <a:r>
              <a:rPr lang="fr-FR" dirty="0"/>
              <a:t> future </a:t>
            </a:r>
            <a:r>
              <a:rPr lang="fr-FR" dirty="0" err="1"/>
              <a:t>features</a:t>
            </a:r>
            <a:r>
              <a:rPr lang="fr-FR" dirty="0"/>
              <a:t> (</a:t>
            </a:r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temperatures</a:t>
            </a:r>
            <a:r>
              <a:rPr lang="fr-FR" dirty="0"/>
              <a:t> in </a:t>
            </a:r>
            <a:r>
              <a:rPr lang="fr-FR" dirty="0" err="1"/>
              <a:t>spring-summer</a:t>
            </a:r>
            <a:r>
              <a:rPr lang="fr-FR" dirty="0"/>
              <a:t> and </a:t>
            </a:r>
            <a:r>
              <a:rPr lang="fr-FR" dirty="0" err="1"/>
              <a:t>fall-winter</a:t>
            </a:r>
            <a:r>
              <a:rPr lang="fr-FR" dirty="0"/>
              <a:t>), the </a:t>
            </a:r>
            <a:r>
              <a:rPr lang="fr-FR" dirty="0" err="1"/>
              <a:t>multiclassifier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able to </a:t>
            </a:r>
            <a:r>
              <a:rPr lang="fr-FR" dirty="0" err="1"/>
              <a:t>predict</a:t>
            </a:r>
            <a:r>
              <a:rPr lang="fr-FR" dirty="0"/>
              <a:t> </a:t>
            </a:r>
            <a:r>
              <a:rPr lang="fr-FR" dirty="0" err="1"/>
              <a:t>consumers</a:t>
            </a:r>
            <a:r>
              <a:rPr lang="fr-FR" dirty="0"/>
              <a:t> </a:t>
            </a:r>
            <a:r>
              <a:rPr lang="fr-FR" dirty="0" err="1"/>
              <a:t>category</a:t>
            </a:r>
            <a:r>
              <a:rPr lang="fr-FR" dirty="0"/>
              <a:t> (</a:t>
            </a:r>
            <a:r>
              <a:rPr lang="fr-FR" dirty="0" err="1"/>
              <a:t>eg</a:t>
            </a:r>
            <a:r>
              <a:rPr lang="fr-FR" dirty="0"/>
              <a:t>. Labels #0, #1 or #2).</a:t>
            </a:r>
          </a:p>
          <a:p>
            <a:r>
              <a:rPr lang="fr-FR" dirty="0"/>
              <a:t>As </a:t>
            </a:r>
            <a:r>
              <a:rPr lang="fr-FR" dirty="0" err="1"/>
              <a:t>multiclassifiers</a:t>
            </a:r>
            <a:r>
              <a:rPr lang="fr-FR" dirty="0"/>
              <a:t> are </a:t>
            </a:r>
            <a:r>
              <a:rPr lang="fr-FR" dirty="0" err="1"/>
              <a:t>trained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labeled</a:t>
            </a:r>
            <a:r>
              <a:rPr lang="fr-FR" dirty="0"/>
              <a:t> by clustering </a:t>
            </a:r>
            <a:r>
              <a:rPr lang="fr-FR" dirty="0" err="1"/>
              <a:t>algorithm</a:t>
            </a:r>
            <a:r>
              <a:rPr lang="fr-FR" dirty="0"/>
              <a:t>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easy</a:t>
            </a:r>
            <a:r>
              <a:rPr lang="fr-FR" dirty="0"/>
              <a:t> to </a:t>
            </a:r>
            <a:r>
              <a:rPr lang="fr-FR" dirty="0" err="1"/>
              <a:t>get</a:t>
            </a:r>
            <a:r>
              <a:rPr lang="fr-FR" dirty="0"/>
              <a:t> a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accurate</a:t>
            </a:r>
            <a:r>
              <a:rPr lang="fr-FR" dirty="0"/>
              <a:t> score (</a:t>
            </a:r>
            <a:r>
              <a:rPr lang="fr-FR" dirty="0" err="1"/>
              <a:t>here</a:t>
            </a:r>
            <a:r>
              <a:rPr lang="fr-FR" dirty="0"/>
              <a:t> 100% for KNN and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</a:t>
            </a:r>
            <a:r>
              <a:rPr lang="fr-FR" dirty="0"/>
              <a:t> algos).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22A466-9A72-2293-826E-AB9BE5EE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9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0C1B078-3BDB-E368-5D8F-F7D63D024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253" y="4265301"/>
            <a:ext cx="3737621" cy="256557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5EBA68E-F19F-16B2-EFBE-36FE5DF5A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556" y="4289068"/>
            <a:ext cx="4135062" cy="255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05296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0_TF56390039_Win32" id="{A2C48D3D-E1CA-4775-A35E-AEC151160406}" vid="{CD9B249E-2ADF-4545-A5EC-8CD837D747F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Conception technique</Template>
  <TotalTime>407</TotalTime>
  <Words>1578</Words>
  <Application>Microsoft Office PowerPoint</Application>
  <PresentationFormat>Grand écran</PresentationFormat>
  <Paragraphs>113</Paragraphs>
  <Slides>18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Gill Sans MT</vt:lpstr>
      <vt:lpstr>Wingdings 2</vt:lpstr>
      <vt:lpstr>Dividende</vt:lpstr>
      <vt:lpstr>Predicting electricity consumption</vt:lpstr>
      <vt:lpstr>Project overview</vt:lpstr>
      <vt:lpstr>Disclaimer</vt:lpstr>
      <vt:lpstr>ROadmap</vt:lpstr>
      <vt:lpstr>Analyzing data</vt:lpstr>
      <vt:lpstr>Analyzing data</vt:lpstr>
      <vt:lpstr>Analyzing data</vt:lpstr>
      <vt:lpstr>Clustering</vt:lpstr>
      <vt:lpstr>Multi-classification</vt:lpstr>
      <vt:lpstr>Multi-classification</vt:lpstr>
      <vt:lpstr>Regression</vt:lpstr>
      <vt:lpstr>Regression</vt:lpstr>
      <vt:lpstr>Regression</vt:lpstr>
      <vt:lpstr>Final model</vt:lpstr>
      <vt:lpstr>Predicting future electricity demand</vt:lpstr>
      <vt:lpstr>Assessing error</vt:lpstr>
      <vt:lpstr>Conclusion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technique</dc:title>
  <dc:creator>Pierre Chavanne</dc:creator>
  <cp:lastModifiedBy>Pierre Chavanne</cp:lastModifiedBy>
  <cp:revision>89</cp:revision>
  <dcterms:created xsi:type="dcterms:W3CDTF">2023-03-07T16:42:22Z</dcterms:created>
  <dcterms:modified xsi:type="dcterms:W3CDTF">2023-03-08T16:31:31Z</dcterms:modified>
</cp:coreProperties>
</file>