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7" r:id="rId2"/>
  </p:sldMasterIdLst>
  <p:notesMasterIdLst>
    <p:notesMasterId r:id="rId13"/>
  </p:notesMasterIdLst>
  <p:sldIdLst>
    <p:sldId id="256" r:id="rId3"/>
    <p:sldId id="259" r:id="rId4"/>
    <p:sldId id="257" r:id="rId5"/>
    <p:sldId id="258" r:id="rId6"/>
    <p:sldId id="260" r:id="rId7"/>
    <p:sldId id="268" r:id="rId8"/>
    <p:sldId id="269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5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5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417CE7-FBD5-4889-BE7B-5540727C2982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DA4D15-5E8F-4598-A950-4F4EB6721801}">
      <dgm:prSet custT="1"/>
      <dgm:spPr/>
      <dgm:t>
        <a:bodyPr/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Low-Cost Model</a:t>
          </a:r>
        </a:p>
      </dgm:t>
    </dgm:pt>
    <dgm:pt modelId="{471B3900-3224-4556-B2F8-17922EE67073}" type="parTrans" cxnId="{130898C4-4F18-4956-8FDF-FE2F5C8DDE1A}">
      <dgm:prSet/>
      <dgm:spPr/>
      <dgm:t>
        <a:bodyPr/>
        <a:lstStyle/>
        <a:p>
          <a:endParaRPr lang="en-US"/>
        </a:p>
      </dgm:t>
    </dgm:pt>
    <dgm:pt modelId="{9A58A258-0CA9-4623-BDF2-9A671E626953}" type="sibTrans" cxnId="{130898C4-4F18-4956-8FDF-FE2F5C8DDE1A}">
      <dgm:prSet/>
      <dgm:spPr/>
      <dgm:t>
        <a:bodyPr/>
        <a:lstStyle/>
        <a:p>
          <a:endParaRPr lang="en-US"/>
        </a:p>
      </dgm:t>
    </dgm:pt>
    <dgm:pt modelId="{410CD1B3-DC18-4B9F-B0CF-5E927857B7D4}">
      <dgm:prSet custT="1"/>
      <dgm:spPr/>
      <dgm:t>
        <a:bodyPr/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Untapped Regional Routes</a:t>
          </a:r>
        </a:p>
      </dgm:t>
    </dgm:pt>
    <dgm:pt modelId="{49E9DC8B-54C3-461D-B977-25D7B3C42B66}" type="parTrans" cxnId="{6E8CC430-5DB5-4DA2-9463-22F58ADC4034}">
      <dgm:prSet/>
      <dgm:spPr/>
      <dgm:t>
        <a:bodyPr/>
        <a:lstStyle/>
        <a:p>
          <a:endParaRPr lang="en-US"/>
        </a:p>
      </dgm:t>
    </dgm:pt>
    <dgm:pt modelId="{0A4156FA-2A64-4085-9D43-28735F11FBDB}" type="sibTrans" cxnId="{6E8CC430-5DB5-4DA2-9463-22F58ADC4034}">
      <dgm:prSet/>
      <dgm:spPr/>
      <dgm:t>
        <a:bodyPr/>
        <a:lstStyle/>
        <a:p>
          <a:endParaRPr lang="en-US"/>
        </a:p>
      </dgm:t>
    </dgm:pt>
    <dgm:pt modelId="{58A67737-1F5D-4DDB-9176-4366D7891007}">
      <dgm:prSet custT="1"/>
      <dgm:spPr/>
      <dgm:t>
        <a:bodyPr/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Potential for Innovative Services</a:t>
          </a:r>
        </a:p>
      </dgm:t>
    </dgm:pt>
    <dgm:pt modelId="{56EEE115-9B3F-4D08-A570-3DD9473EC187}" type="parTrans" cxnId="{89ED3C79-AC8E-46AE-8EF1-CEFE2BC0D31C}">
      <dgm:prSet/>
      <dgm:spPr/>
      <dgm:t>
        <a:bodyPr/>
        <a:lstStyle/>
        <a:p>
          <a:endParaRPr lang="en-US"/>
        </a:p>
      </dgm:t>
    </dgm:pt>
    <dgm:pt modelId="{E1209641-B199-4EA2-9C99-7F76C7694765}" type="sibTrans" cxnId="{89ED3C79-AC8E-46AE-8EF1-CEFE2BC0D31C}">
      <dgm:prSet/>
      <dgm:spPr/>
      <dgm:t>
        <a:bodyPr/>
        <a:lstStyle/>
        <a:p>
          <a:endParaRPr lang="en-US"/>
        </a:p>
      </dgm:t>
    </dgm:pt>
    <dgm:pt modelId="{C25CED79-F4CB-43F3-A673-96CB275BAB73}">
      <dgm:prSet custT="1"/>
      <dgm:spPr/>
      <dgm:t>
        <a:bodyPr/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Operational Flexibility</a:t>
          </a:r>
        </a:p>
      </dgm:t>
    </dgm:pt>
    <dgm:pt modelId="{3F7AE7D8-FDAC-4170-BE24-3FEC3D249F67}" type="parTrans" cxnId="{D014A580-AD93-4005-B281-31908423F2BE}">
      <dgm:prSet/>
      <dgm:spPr/>
      <dgm:t>
        <a:bodyPr/>
        <a:lstStyle/>
        <a:p>
          <a:endParaRPr lang="en-US"/>
        </a:p>
      </dgm:t>
    </dgm:pt>
    <dgm:pt modelId="{0209D443-5AEB-4B3B-872E-D4BFDD5753D2}" type="sibTrans" cxnId="{D014A580-AD93-4005-B281-31908423F2BE}">
      <dgm:prSet/>
      <dgm:spPr/>
      <dgm:t>
        <a:bodyPr/>
        <a:lstStyle/>
        <a:p>
          <a:endParaRPr lang="en-US"/>
        </a:p>
      </dgm:t>
    </dgm:pt>
    <dgm:pt modelId="{0FC59A78-E8C8-4C3F-B490-866ED001FC28}" type="pres">
      <dgm:prSet presAssocID="{3D417CE7-FBD5-4889-BE7B-5540727C2982}" presName="root" presStyleCnt="0">
        <dgm:presLayoutVars>
          <dgm:dir/>
          <dgm:resizeHandles val="exact"/>
        </dgm:presLayoutVars>
      </dgm:prSet>
      <dgm:spPr/>
    </dgm:pt>
    <dgm:pt modelId="{37BC7A84-1038-4F51-977C-8A643521AAF4}" type="pres">
      <dgm:prSet presAssocID="{EADA4D15-5E8F-4598-A950-4F4EB6721801}" presName="compNode" presStyleCnt="0"/>
      <dgm:spPr/>
    </dgm:pt>
    <dgm:pt modelId="{2F5DE05C-A9C4-48EE-84D1-74DD79A5AA0C}" type="pres">
      <dgm:prSet presAssocID="{EADA4D15-5E8F-4598-A950-4F4EB6721801}" presName="iconBgRect" presStyleLbl="bgShp" presStyleIdx="0" presStyleCnt="4"/>
      <dgm:spPr/>
    </dgm:pt>
    <dgm:pt modelId="{2488576B-4C45-4356-9023-B7A09F2DB6CD}" type="pres">
      <dgm:prSet presAssocID="{EADA4D15-5E8F-4598-A950-4F4EB672180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 with solid fill"/>
        </a:ext>
      </dgm:extLst>
    </dgm:pt>
    <dgm:pt modelId="{0F05106B-7D40-476C-8378-F6CED479ED8D}" type="pres">
      <dgm:prSet presAssocID="{EADA4D15-5E8F-4598-A950-4F4EB6721801}" presName="spaceRect" presStyleCnt="0"/>
      <dgm:spPr/>
    </dgm:pt>
    <dgm:pt modelId="{F0C1FAE7-D59D-4203-A976-2B8846F644D7}" type="pres">
      <dgm:prSet presAssocID="{EADA4D15-5E8F-4598-A950-4F4EB6721801}" presName="textRect" presStyleLbl="revTx" presStyleIdx="0" presStyleCnt="4">
        <dgm:presLayoutVars>
          <dgm:chMax val="1"/>
          <dgm:chPref val="1"/>
        </dgm:presLayoutVars>
      </dgm:prSet>
      <dgm:spPr/>
    </dgm:pt>
    <dgm:pt modelId="{FAF58DBE-82AB-4DE2-952C-6FB5548C7829}" type="pres">
      <dgm:prSet presAssocID="{9A58A258-0CA9-4623-BDF2-9A671E626953}" presName="sibTrans" presStyleCnt="0"/>
      <dgm:spPr/>
    </dgm:pt>
    <dgm:pt modelId="{600B3FC1-9806-4EF9-932D-18DB367AABE5}" type="pres">
      <dgm:prSet presAssocID="{410CD1B3-DC18-4B9F-B0CF-5E927857B7D4}" presName="compNode" presStyleCnt="0"/>
      <dgm:spPr/>
    </dgm:pt>
    <dgm:pt modelId="{7007E843-1D74-4CFE-955E-56BBDB70AE47}" type="pres">
      <dgm:prSet presAssocID="{410CD1B3-DC18-4B9F-B0CF-5E927857B7D4}" presName="iconBgRect" presStyleLbl="bgShp" presStyleIdx="1" presStyleCnt="4"/>
      <dgm:spPr/>
    </dgm:pt>
    <dgm:pt modelId="{AAC98CCF-A70B-4EB1-8E0C-F799FEA889DB}" type="pres">
      <dgm:prSet presAssocID="{410CD1B3-DC18-4B9F-B0CF-5E927857B7D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irplane with solid fill"/>
        </a:ext>
      </dgm:extLst>
    </dgm:pt>
    <dgm:pt modelId="{72FFC2FA-C1AF-4825-BEEC-1192EB002A77}" type="pres">
      <dgm:prSet presAssocID="{410CD1B3-DC18-4B9F-B0CF-5E927857B7D4}" presName="spaceRect" presStyleCnt="0"/>
      <dgm:spPr/>
    </dgm:pt>
    <dgm:pt modelId="{B71F3A01-7F9D-4BD9-8467-AB0E5FB2A6F4}" type="pres">
      <dgm:prSet presAssocID="{410CD1B3-DC18-4B9F-B0CF-5E927857B7D4}" presName="textRect" presStyleLbl="revTx" presStyleIdx="1" presStyleCnt="4">
        <dgm:presLayoutVars>
          <dgm:chMax val="1"/>
          <dgm:chPref val="1"/>
        </dgm:presLayoutVars>
      </dgm:prSet>
      <dgm:spPr/>
    </dgm:pt>
    <dgm:pt modelId="{B5B98A15-9EA9-4D45-900C-923AD64BA4C0}" type="pres">
      <dgm:prSet presAssocID="{0A4156FA-2A64-4085-9D43-28735F11FBDB}" presName="sibTrans" presStyleCnt="0"/>
      <dgm:spPr/>
    </dgm:pt>
    <dgm:pt modelId="{BFCBF7B1-29D2-4795-80BA-CF38C940920D}" type="pres">
      <dgm:prSet presAssocID="{58A67737-1F5D-4DDB-9176-4366D7891007}" presName="compNode" presStyleCnt="0"/>
      <dgm:spPr/>
    </dgm:pt>
    <dgm:pt modelId="{09CBD12E-8292-44F0-93E6-17055F10CA72}" type="pres">
      <dgm:prSet presAssocID="{58A67737-1F5D-4DDB-9176-4366D7891007}" presName="iconBgRect" presStyleLbl="bgShp" presStyleIdx="2" presStyleCnt="4"/>
      <dgm:spPr/>
    </dgm:pt>
    <dgm:pt modelId="{5A94D481-0BB7-4085-9E35-EBACDAAD671F}" type="pres">
      <dgm:prSet presAssocID="{58A67737-1F5D-4DDB-9176-4366D789100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 and gear with solid fill"/>
        </a:ext>
      </dgm:extLst>
    </dgm:pt>
    <dgm:pt modelId="{63639136-9CF2-4E0F-B44C-9D59AD456076}" type="pres">
      <dgm:prSet presAssocID="{58A67737-1F5D-4DDB-9176-4366D7891007}" presName="spaceRect" presStyleCnt="0"/>
      <dgm:spPr/>
    </dgm:pt>
    <dgm:pt modelId="{3110FA20-ABC3-44FF-8BD6-B2A3003A9EBC}" type="pres">
      <dgm:prSet presAssocID="{58A67737-1F5D-4DDB-9176-4366D7891007}" presName="textRect" presStyleLbl="revTx" presStyleIdx="2" presStyleCnt="4" custScaleY="133307">
        <dgm:presLayoutVars>
          <dgm:chMax val="1"/>
          <dgm:chPref val="1"/>
        </dgm:presLayoutVars>
      </dgm:prSet>
      <dgm:spPr/>
    </dgm:pt>
    <dgm:pt modelId="{30C46446-CF37-4552-8297-97558E83721C}" type="pres">
      <dgm:prSet presAssocID="{E1209641-B199-4EA2-9C99-7F76C7694765}" presName="sibTrans" presStyleCnt="0"/>
      <dgm:spPr/>
    </dgm:pt>
    <dgm:pt modelId="{DF2ACA68-0866-49B1-A137-148D05C7709F}" type="pres">
      <dgm:prSet presAssocID="{C25CED79-F4CB-43F3-A673-96CB275BAB73}" presName="compNode" presStyleCnt="0"/>
      <dgm:spPr/>
    </dgm:pt>
    <dgm:pt modelId="{F5A7C7EB-DA3D-45AE-990F-F8C6D7504854}" type="pres">
      <dgm:prSet presAssocID="{C25CED79-F4CB-43F3-A673-96CB275BAB73}" presName="iconBgRect" presStyleLbl="bgShp" presStyleIdx="3" presStyleCnt="4"/>
      <dgm:spPr/>
    </dgm:pt>
    <dgm:pt modelId="{70629706-EC90-42E8-989F-E74788A5C5CA}" type="pres">
      <dgm:prSet presAssocID="{C25CED79-F4CB-43F3-A673-96CB275BAB73}" presName="iconRect" presStyleLbl="node1" presStyleIdx="3" presStyleCnt="4" custLinFactNeighborX="5911" custLinFactNeighborY="-423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ckchain with solid fill"/>
        </a:ext>
      </dgm:extLst>
    </dgm:pt>
    <dgm:pt modelId="{0D225AAB-963B-45D8-843D-3291E598D7B8}" type="pres">
      <dgm:prSet presAssocID="{C25CED79-F4CB-43F3-A673-96CB275BAB73}" presName="spaceRect" presStyleCnt="0"/>
      <dgm:spPr/>
    </dgm:pt>
    <dgm:pt modelId="{D3F7F1A9-1664-4546-BBF9-03C7DD2B8FA6}" type="pres">
      <dgm:prSet presAssocID="{C25CED79-F4CB-43F3-A673-96CB275BAB7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A497411-0C07-474A-B5A3-346447B0422A}" type="presOf" srcId="{3D417CE7-FBD5-4889-BE7B-5540727C2982}" destId="{0FC59A78-E8C8-4C3F-B490-866ED001FC28}" srcOrd="0" destOrd="0" presId="urn:microsoft.com/office/officeart/2018/5/layout/IconCircleLabelList"/>
    <dgm:cxn modelId="{6E8CC430-5DB5-4DA2-9463-22F58ADC4034}" srcId="{3D417CE7-FBD5-4889-BE7B-5540727C2982}" destId="{410CD1B3-DC18-4B9F-B0CF-5E927857B7D4}" srcOrd="1" destOrd="0" parTransId="{49E9DC8B-54C3-461D-B977-25D7B3C42B66}" sibTransId="{0A4156FA-2A64-4085-9D43-28735F11FBDB}"/>
    <dgm:cxn modelId="{0FC4A847-D63D-472F-B0C0-3A1C381CAE5B}" type="presOf" srcId="{C25CED79-F4CB-43F3-A673-96CB275BAB73}" destId="{D3F7F1A9-1664-4546-BBF9-03C7DD2B8FA6}" srcOrd="0" destOrd="0" presId="urn:microsoft.com/office/officeart/2018/5/layout/IconCircleLabelList"/>
    <dgm:cxn modelId="{89ED3C79-AC8E-46AE-8EF1-CEFE2BC0D31C}" srcId="{3D417CE7-FBD5-4889-BE7B-5540727C2982}" destId="{58A67737-1F5D-4DDB-9176-4366D7891007}" srcOrd="2" destOrd="0" parTransId="{56EEE115-9B3F-4D08-A570-3DD9473EC187}" sibTransId="{E1209641-B199-4EA2-9C99-7F76C7694765}"/>
    <dgm:cxn modelId="{D014A580-AD93-4005-B281-31908423F2BE}" srcId="{3D417CE7-FBD5-4889-BE7B-5540727C2982}" destId="{C25CED79-F4CB-43F3-A673-96CB275BAB73}" srcOrd="3" destOrd="0" parTransId="{3F7AE7D8-FDAC-4170-BE24-3FEC3D249F67}" sibTransId="{0209D443-5AEB-4B3B-872E-D4BFDD5753D2}"/>
    <dgm:cxn modelId="{25D9EF99-FBA6-44B3-A499-7023660E2D9D}" type="presOf" srcId="{410CD1B3-DC18-4B9F-B0CF-5E927857B7D4}" destId="{B71F3A01-7F9D-4BD9-8467-AB0E5FB2A6F4}" srcOrd="0" destOrd="0" presId="urn:microsoft.com/office/officeart/2018/5/layout/IconCircleLabelList"/>
    <dgm:cxn modelId="{7C7645BA-634A-4388-B9E6-CCEC5D12851E}" type="presOf" srcId="{EADA4D15-5E8F-4598-A950-4F4EB6721801}" destId="{F0C1FAE7-D59D-4203-A976-2B8846F644D7}" srcOrd="0" destOrd="0" presId="urn:microsoft.com/office/officeart/2018/5/layout/IconCircleLabelList"/>
    <dgm:cxn modelId="{130898C4-4F18-4956-8FDF-FE2F5C8DDE1A}" srcId="{3D417CE7-FBD5-4889-BE7B-5540727C2982}" destId="{EADA4D15-5E8F-4598-A950-4F4EB6721801}" srcOrd="0" destOrd="0" parTransId="{471B3900-3224-4556-B2F8-17922EE67073}" sibTransId="{9A58A258-0CA9-4623-BDF2-9A671E626953}"/>
    <dgm:cxn modelId="{B07E6DF2-8166-4148-85ED-CFAA5300DC64}" type="presOf" srcId="{58A67737-1F5D-4DDB-9176-4366D7891007}" destId="{3110FA20-ABC3-44FF-8BD6-B2A3003A9EBC}" srcOrd="0" destOrd="0" presId="urn:microsoft.com/office/officeart/2018/5/layout/IconCircleLabelList"/>
    <dgm:cxn modelId="{9B27C422-464D-4FC9-B7F0-3E780425458D}" type="presParOf" srcId="{0FC59A78-E8C8-4C3F-B490-866ED001FC28}" destId="{37BC7A84-1038-4F51-977C-8A643521AAF4}" srcOrd="0" destOrd="0" presId="urn:microsoft.com/office/officeart/2018/5/layout/IconCircleLabelList"/>
    <dgm:cxn modelId="{8329B3DB-1C62-4117-A717-74636E010A90}" type="presParOf" srcId="{37BC7A84-1038-4F51-977C-8A643521AAF4}" destId="{2F5DE05C-A9C4-48EE-84D1-74DD79A5AA0C}" srcOrd="0" destOrd="0" presId="urn:microsoft.com/office/officeart/2018/5/layout/IconCircleLabelList"/>
    <dgm:cxn modelId="{6C2639AA-AC2F-4835-96A7-CF8E4A6743E1}" type="presParOf" srcId="{37BC7A84-1038-4F51-977C-8A643521AAF4}" destId="{2488576B-4C45-4356-9023-B7A09F2DB6CD}" srcOrd="1" destOrd="0" presId="urn:microsoft.com/office/officeart/2018/5/layout/IconCircleLabelList"/>
    <dgm:cxn modelId="{59623758-3E16-4D48-B523-E2F66AF2360D}" type="presParOf" srcId="{37BC7A84-1038-4F51-977C-8A643521AAF4}" destId="{0F05106B-7D40-476C-8378-F6CED479ED8D}" srcOrd="2" destOrd="0" presId="urn:microsoft.com/office/officeart/2018/5/layout/IconCircleLabelList"/>
    <dgm:cxn modelId="{95C62923-BDB5-4681-B1E1-C4263CFB3B83}" type="presParOf" srcId="{37BC7A84-1038-4F51-977C-8A643521AAF4}" destId="{F0C1FAE7-D59D-4203-A976-2B8846F644D7}" srcOrd="3" destOrd="0" presId="urn:microsoft.com/office/officeart/2018/5/layout/IconCircleLabelList"/>
    <dgm:cxn modelId="{3C40BF3D-78E2-4509-9E62-865594473E7B}" type="presParOf" srcId="{0FC59A78-E8C8-4C3F-B490-866ED001FC28}" destId="{FAF58DBE-82AB-4DE2-952C-6FB5548C7829}" srcOrd="1" destOrd="0" presId="urn:microsoft.com/office/officeart/2018/5/layout/IconCircleLabelList"/>
    <dgm:cxn modelId="{5431426D-1352-41A8-AD72-0D48D4170E54}" type="presParOf" srcId="{0FC59A78-E8C8-4C3F-B490-866ED001FC28}" destId="{600B3FC1-9806-4EF9-932D-18DB367AABE5}" srcOrd="2" destOrd="0" presId="urn:microsoft.com/office/officeart/2018/5/layout/IconCircleLabelList"/>
    <dgm:cxn modelId="{CBB84DB4-6201-4A08-948A-D4721261FD66}" type="presParOf" srcId="{600B3FC1-9806-4EF9-932D-18DB367AABE5}" destId="{7007E843-1D74-4CFE-955E-56BBDB70AE47}" srcOrd="0" destOrd="0" presId="urn:microsoft.com/office/officeart/2018/5/layout/IconCircleLabelList"/>
    <dgm:cxn modelId="{AB2E221D-15B9-4591-A764-EF7750941866}" type="presParOf" srcId="{600B3FC1-9806-4EF9-932D-18DB367AABE5}" destId="{AAC98CCF-A70B-4EB1-8E0C-F799FEA889DB}" srcOrd="1" destOrd="0" presId="urn:microsoft.com/office/officeart/2018/5/layout/IconCircleLabelList"/>
    <dgm:cxn modelId="{C595303B-88BE-4F4B-9145-D99F0E717825}" type="presParOf" srcId="{600B3FC1-9806-4EF9-932D-18DB367AABE5}" destId="{72FFC2FA-C1AF-4825-BEEC-1192EB002A77}" srcOrd="2" destOrd="0" presId="urn:microsoft.com/office/officeart/2018/5/layout/IconCircleLabelList"/>
    <dgm:cxn modelId="{767D4D21-EEF2-464E-8653-4E81AD25AEAE}" type="presParOf" srcId="{600B3FC1-9806-4EF9-932D-18DB367AABE5}" destId="{B71F3A01-7F9D-4BD9-8467-AB0E5FB2A6F4}" srcOrd="3" destOrd="0" presId="urn:microsoft.com/office/officeart/2018/5/layout/IconCircleLabelList"/>
    <dgm:cxn modelId="{B0A5C36F-83AB-4F6D-98E0-A31022FFB51D}" type="presParOf" srcId="{0FC59A78-E8C8-4C3F-B490-866ED001FC28}" destId="{B5B98A15-9EA9-4D45-900C-923AD64BA4C0}" srcOrd="3" destOrd="0" presId="urn:microsoft.com/office/officeart/2018/5/layout/IconCircleLabelList"/>
    <dgm:cxn modelId="{79CD8F66-0A87-4499-839A-C8D1F0714010}" type="presParOf" srcId="{0FC59A78-E8C8-4C3F-B490-866ED001FC28}" destId="{BFCBF7B1-29D2-4795-80BA-CF38C940920D}" srcOrd="4" destOrd="0" presId="urn:microsoft.com/office/officeart/2018/5/layout/IconCircleLabelList"/>
    <dgm:cxn modelId="{A6FFB3AF-3649-4C05-A43B-2D5308F73C5B}" type="presParOf" srcId="{BFCBF7B1-29D2-4795-80BA-CF38C940920D}" destId="{09CBD12E-8292-44F0-93E6-17055F10CA72}" srcOrd="0" destOrd="0" presId="urn:microsoft.com/office/officeart/2018/5/layout/IconCircleLabelList"/>
    <dgm:cxn modelId="{0556E31D-76BB-4629-A460-C15F45324AAE}" type="presParOf" srcId="{BFCBF7B1-29D2-4795-80BA-CF38C940920D}" destId="{5A94D481-0BB7-4085-9E35-EBACDAAD671F}" srcOrd="1" destOrd="0" presId="urn:microsoft.com/office/officeart/2018/5/layout/IconCircleLabelList"/>
    <dgm:cxn modelId="{0A570A3B-5100-40F3-8C8F-A6D0C7921ABB}" type="presParOf" srcId="{BFCBF7B1-29D2-4795-80BA-CF38C940920D}" destId="{63639136-9CF2-4E0F-B44C-9D59AD456076}" srcOrd="2" destOrd="0" presId="urn:microsoft.com/office/officeart/2018/5/layout/IconCircleLabelList"/>
    <dgm:cxn modelId="{778478D6-3638-45C8-B0E3-13B771617221}" type="presParOf" srcId="{BFCBF7B1-29D2-4795-80BA-CF38C940920D}" destId="{3110FA20-ABC3-44FF-8BD6-B2A3003A9EBC}" srcOrd="3" destOrd="0" presId="urn:microsoft.com/office/officeart/2018/5/layout/IconCircleLabelList"/>
    <dgm:cxn modelId="{16C4A65B-397D-46CD-8016-F26AE6D05D85}" type="presParOf" srcId="{0FC59A78-E8C8-4C3F-B490-866ED001FC28}" destId="{30C46446-CF37-4552-8297-97558E83721C}" srcOrd="5" destOrd="0" presId="urn:microsoft.com/office/officeart/2018/5/layout/IconCircleLabelList"/>
    <dgm:cxn modelId="{4735C527-7BC2-4691-B49C-5302F1E61033}" type="presParOf" srcId="{0FC59A78-E8C8-4C3F-B490-866ED001FC28}" destId="{DF2ACA68-0866-49B1-A137-148D05C7709F}" srcOrd="6" destOrd="0" presId="urn:microsoft.com/office/officeart/2018/5/layout/IconCircleLabelList"/>
    <dgm:cxn modelId="{69B2AE8B-3FE9-4B86-ACB3-E7AE0617097D}" type="presParOf" srcId="{DF2ACA68-0866-49B1-A137-148D05C7709F}" destId="{F5A7C7EB-DA3D-45AE-990F-F8C6D7504854}" srcOrd="0" destOrd="0" presId="urn:microsoft.com/office/officeart/2018/5/layout/IconCircleLabelList"/>
    <dgm:cxn modelId="{5334AB5D-9E8B-4CEF-9320-D9F0DF21492B}" type="presParOf" srcId="{DF2ACA68-0866-49B1-A137-148D05C7709F}" destId="{70629706-EC90-42E8-989F-E74788A5C5CA}" srcOrd="1" destOrd="0" presId="urn:microsoft.com/office/officeart/2018/5/layout/IconCircleLabelList"/>
    <dgm:cxn modelId="{144CF03E-7153-4BF0-8D94-A20C47C22EC1}" type="presParOf" srcId="{DF2ACA68-0866-49B1-A137-148D05C7709F}" destId="{0D225AAB-963B-45D8-843D-3291E598D7B8}" srcOrd="2" destOrd="0" presId="urn:microsoft.com/office/officeart/2018/5/layout/IconCircleLabelList"/>
    <dgm:cxn modelId="{1BA32C20-867A-49AB-A9DA-0F28FCF3221E}" type="presParOf" srcId="{DF2ACA68-0866-49B1-A137-148D05C7709F}" destId="{D3F7F1A9-1664-4546-BBF9-03C7DD2B8FA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417CE7-FBD5-4889-BE7B-5540727C2982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DA4D15-5E8F-4598-A950-4F4EB672180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Growth in Domestic Air Travel</a:t>
          </a:r>
          <a:endParaRPr lang="en-US" dirty="0"/>
        </a:p>
      </dgm:t>
    </dgm:pt>
    <dgm:pt modelId="{471B3900-3224-4556-B2F8-17922EE67073}" type="parTrans" cxnId="{130898C4-4F18-4956-8FDF-FE2F5C8DDE1A}">
      <dgm:prSet/>
      <dgm:spPr/>
      <dgm:t>
        <a:bodyPr/>
        <a:lstStyle/>
        <a:p>
          <a:endParaRPr lang="en-US"/>
        </a:p>
      </dgm:t>
    </dgm:pt>
    <dgm:pt modelId="{9A58A258-0CA9-4623-BDF2-9A671E626953}" type="sibTrans" cxnId="{130898C4-4F18-4956-8FDF-FE2F5C8DDE1A}">
      <dgm:prSet/>
      <dgm:spPr/>
      <dgm:t>
        <a:bodyPr/>
        <a:lstStyle/>
        <a:p>
          <a:endParaRPr lang="en-US"/>
        </a:p>
      </dgm:t>
    </dgm:pt>
    <dgm:pt modelId="{410CD1B3-DC18-4B9F-B0CF-5E927857B7D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Underserved Regional Routes</a:t>
          </a:r>
          <a:endParaRPr lang="en-US" dirty="0"/>
        </a:p>
      </dgm:t>
    </dgm:pt>
    <dgm:pt modelId="{49E9DC8B-54C3-461D-B977-25D7B3C42B66}" type="parTrans" cxnId="{6E8CC430-5DB5-4DA2-9463-22F58ADC4034}">
      <dgm:prSet/>
      <dgm:spPr/>
      <dgm:t>
        <a:bodyPr/>
        <a:lstStyle/>
        <a:p>
          <a:endParaRPr lang="en-US"/>
        </a:p>
      </dgm:t>
    </dgm:pt>
    <dgm:pt modelId="{0A4156FA-2A64-4085-9D43-28735F11FBDB}" type="sibTrans" cxnId="{6E8CC430-5DB5-4DA2-9463-22F58ADC4034}">
      <dgm:prSet/>
      <dgm:spPr/>
      <dgm:t>
        <a:bodyPr/>
        <a:lstStyle/>
        <a:p>
          <a:endParaRPr lang="en-US"/>
        </a:p>
      </dgm:t>
    </dgm:pt>
    <dgm:pt modelId="{58A67737-1F5D-4DDB-9176-4366D789100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Leveraging Partnerships</a:t>
          </a:r>
          <a:r>
            <a:rPr lang="en-US" dirty="0"/>
            <a:t> </a:t>
          </a:r>
        </a:p>
      </dgm:t>
    </dgm:pt>
    <dgm:pt modelId="{56EEE115-9B3F-4D08-A570-3DD9473EC187}" type="parTrans" cxnId="{89ED3C79-AC8E-46AE-8EF1-CEFE2BC0D31C}">
      <dgm:prSet/>
      <dgm:spPr/>
      <dgm:t>
        <a:bodyPr/>
        <a:lstStyle/>
        <a:p>
          <a:endParaRPr lang="en-US"/>
        </a:p>
      </dgm:t>
    </dgm:pt>
    <dgm:pt modelId="{E1209641-B199-4EA2-9C99-7F76C7694765}" type="sibTrans" cxnId="{89ED3C79-AC8E-46AE-8EF1-CEFE2BC0D31C}">
      <dgm:prSet/>
      <dgm:spPr/>
      <dgm:t>
        <a:bodyPr/>
        <a:lstStyle/>
        <a:p>
          <a:endParaRPr lang="en-US"/>
        </a:p>
      </dgm:t>
    </dgm:pt>
    <dgm:pt modelId="{C25CED79-F4CB-43F3-A673-96CB275BAB7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Consumer Preference for Low-Cost Travel</a:t>
          </a:r>
          <a:endParaRPr lang="en-US" dirty="0"/>
        </a:p>
      </dgm:t>
    </dgm:pt>
    <dgm:pt modelId="{3F7AE7D8-FDAC-4170-BE24-3FEC3D249F67}" type="parTrans" cxnId="{D014A580-AD93-4005-B281-31908423F2BE}">
      <dgm:prSet/>
      <dgm:spPr/>
      <dgm:t>
        <a:bodyPr/>
        <a:lstStyle/>
        <a:p>
          <a:endParaRPr lang="en-US"/>
        </a:p>
      </dgm:t>
    </dgm:pt>
    <dgm:pt modelId="{0209D443-5AEB-4B3B-872E-D4BFDD5753D2}" type="sibTrans" cxnId="{D014A580-AD93-4005-B281-31908423F2BE}">
      <dgm:prSet/>
      <dgm:spPr/>
      <dgm:t>
        <a:bodyPr/>
        <a:lstStyle/>
        <a:p>
          <a:endParaRPr lang="en-US"/>
        </a:p>
      </dgm:t>
    </dgm:pt>
    <dgm:pt modelId="{0FC59A78-E8C8-4C3F-B490-866ED001FC28}" type="pres">
      <dgm:prSet presAssocID="{3D417CE7-FBD5-4889-BE7B-5540727C2982}" presName="root" presStyleCnt="0">
        <dgm:presLayoutVars>
          <dgm:dir/>
          <dgm:resizeHandles val="exact"/>
        </dgm:presLayoutVars>
      </dgm:prSet>
      <dgm:spPr/>
    </dgm:pt>
    <dgm:pt modelId="{37BC7A84-1038-4F51-977C-8A643521AAF4}" type="pres">
      <dgm:prSet presAssocID="{EADA4D15-5E8F-4598-A950-4F4EB6721801}" presName="compNode" presStyleCnt="0"/>
      <dgm:spPr/>
    </dgm:pt>
    <dgm:pt modelId="{2F5DE05C-A9C4-48EE-84D1-74DD79A5AA0C}" type="pres">
      <dgm:prSet presAssocID="{EADA4D15-5E8F-4598-A950-4F4EB6721801}" presName="iconBgRect" presStyleLbl="bgShp" presStyleIdx="0" presStyleCnt="4"/>
      <dgm:spPr/>
    </dgm:pt>
    <dgm:pt modelId="{2488576B-4C45-4356-9023-B7A09F2DB6CD}" type="pres">
      <dgm:prSet presAssocID="{EADA4D15-5E8F-4598-A950-4F4EB672180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0F05106B-7D40-476C-8378-F6CED479ED8D}" type="pres">
      <dgm:prSet presAssocID="{EADA4D15-5E8F-4598-A950-4F4EB6721801}" presName="spaceRect" presStyleCnt="0"/>
      <dgm:spPr/>
    </dgm:pt>
    <dgm:pt modelId="{F0C1FAE7-D59D-4203-A976-2B8846F644D7}" type="pres">
      <dgm:prSet presAssocID="{EADA4D15-5E8F-4598-A950-4F4EB6721801}" presName="textRect" presStyleLbl="revTx" presStyleIdx="0" presStyleCnt="4">
        <dgm:presLayoutVars>
          <dgm:chMax val="1"/>
          <dgm:chPref val="1"/>
        </dgm:presLayoutVars>
      </dgm:prSet>
      <dgm:spPr/>
    </dgm:pt>
    <dgm:pt modelId="{FAF58DBE-82AB-4DE2-952C-6FB5548C7829}" type="pres">
      <dgm:prSet presAssocID="{9A58A258-0CA9-4623-BDF2-9A671E626953}" presName="sibTrans" presStyleCnt="0"/>
      <dgm:spPr/>
    </dgm:pt>
    <dgm:pt modelId="{600B3FC1-9806-4EF9-932D-18DB367AABE5}" type="pres">
      <dgm:prSet presAssocID="{410CD1B3-DC18-4B9F-B0CF-5E927857B7D4}" presName="compNode" presStyleCnt="0"/>
      <dgm:spPr/>
    </dgm:pt>
    <dgm:pt modelId="{7007E843-1D74-4CFE-955E-56BBDB70AE47}" type="pres">
      <dgm:prSet presAssocID="{410CD1B3-DC18-4B9F-B0CF-5E927857B7D4}" presName="iconBgRect" presStyleLbl="bgShp" presStyleIdx="1" presStyleCnt="4"/>
      <dgm:spPr/>
    </dgm:pt>
    <dgm:pt modelId="{AAC98CCF-A70B-4EB1-8E0C-F799FEA889DB}" type="pres">
      <dgm:prSet presAssocID="{410CD1B3-DC18-4B9F-B0CF-5E927857B7D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72FFC2FA-C1AF-4825-BEEC-1192EB002A77}" type="pres">
      <dgm:prSet presAssocID="{410CD1B3-DC18-4B9F-B0CF-5E927857B7D4}" presName="spaceRect" presStyleCnt="0"/>
      <dgm:spPr/>
    </dgm:pt>
    <dgm:pt modelId="{B71F3A01-7F9D-4BD9-8467-AB0E5FB2A6F4}" type="pres">
      <dgm:prSet presAssocID="{410CD1B3-DC18-4B9F-B0CF-5E927857B7D4}" presName="textRect" presStyleLbl="revTx" presStyleIdx="1" presStyleCnt="4">
        <dgm:presLayoutVars>
          <dgm:chMax val="1"/>
          <dgm:chPref val="1"/>
        </dgm:presLayoutVars>
      </dgm:prSet>
      <dgm:spPr/>
    </dgm:pt>
    <dgm:pt modelId="{B5B98A15-9EA9-4D45-900C-923AD64BA4C0}" type="pres">
      <dgm:prSet presAssocID="{0A4156FA-2A64-4085-9D43-28735F11FBDB}" presName="sibTrans" presStyleCnt="0"/>
      <dgm:spPr/>
    </dgm:pt>
    <dgm:pt modelId="{BFCBF7B1-29D2-4795-80BA-CF38C940920D}" type="pres">
      <dgm:prSet presAssocID="{58A67737-1F5D-4DDB-9176-4366D7891007}" presName="compNode" presStyleCnt="0"/>
      <dgm:spPr/>
    </dgm:pt>
    <dgm:pt modelId="{09CBD12E-8292-44F0-93E6-17055F10CA72}" type="pres">
      <dgm:prSet presAssocID="{58A67737-1F5D-4DDB-9176-4366D7891007}" presName="iconBgRect" presStyleLbl="bgShp" presStyleIdx="2" presStyleCnt="4"/>
      <dgm:spPr/>
    </dgm:pt>
    <dgm:pt modelId="{5A94D481-0BB7-4085-9E35-EBACDAAD671F}" type="pres">
      <dgm:prSet presAssocID="{58A67737-1F5D-4DDB-9176-4366D789100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63639136-9CF2-4E0F-B44C-9D59AD456076}" type="pres">
      <dgm:prSet presAssocID="{58A67737-1F5D-4DDB-9176-4366D7891007}" presName="spaceRect" presStyleCnt="0"/>
      <dgm:spPr/>
    </dgm:pt>
    <dgm:pt modelId="{3110FA20-ABC3-44FF-8BD6-B2A3003A9EBC}" type="pres">
      <dgm:prSet presAssocID="{58A67737-1F5D-4DDB-9176-4366D7891007}" presName="textRect" presStyleLbl="revTx" presStyleIdx="2" presStyleCnt="4">
        <dgm:presLayoutVars>
          <dgm:chMax val="1"/>
          <dgm:chPref val="1"/>
        </dgm:presLayoutVars>
      </dgm:prSet>
      <dgm:spPr/>
    </dgm:pt>
    <dgm:pt modelId="{30C46446-CF37-4552-8297-97558E83721C}" type="pres">
      <dgm:prSet presAssocID="{E1209641-B199-4EA2-9C99-7F76C7694765}" presName="sibTrans" presStyleCnt="0"/>
      <dgm:spPr/>
    </dgm:pt>
    <dgm:pt modelId="{DF2ACA68-0866-49B1-A137-148D05C7709F}" type="pres">
      <dgm:prSet presAssocID="{C25CED79-F4CB-43F3-A673-96CB275BAB73}" presName="compNode" presStyleCnt="0"/>
      <dgm:spPr/>
    </dgm:pt>
    <dgm:pt modelId="{F5A7C7EB-DA3D-45AE-990F-F8C6D7504854}" type="pres">
      <dgm:prSet presAssocID="{C25CED79-F4CB-43F3-A673-96CB275BAB73}" presName="iconBgRect" presStyleLbl="bgShp" presStyleIdx="3" presStyleCnt="4"/>
      <dgm:spPr/>
    </dgm:pt>
    <dgm:pt modelId="{70629706-EC90-42E8-989F-E74788A5C5CA}" type="pres">
      <dgm:prSet presAssocID="{C25CED79-F4CB-43F3-A673-96CB275BAB73}" presName="iconRect" presStyleLbl="node1" presStyleIdx="3" presStyleCnt="4" custLinFactNeighborX="5911" custLinFactNeighborY="-536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co"/>
        </a:ext>
      </dgm:extLst>
    </dgm:pt>
    <dgm:pt modelId="{0D225AAB-963B-45D8-843D-3291E598D7B8}" type="pres">
      <dgm:prSet presAssocID="{C25CED79-F4CB-43F3-A673-96CB275BAB73}" presName="spaceRect" presStyleCnt="0"/>
      <dgm:spPr/>
    </dgm:pt>
    <dgm:pt modelId="{D3F7F1A9-1664-4546-BBF9-03C7DD2B8FA6}" type="pres">
      <dgm:prSet presAssocID="{C25CED79-F4CB-43F3-A673-96CB275BAB7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A497411-0C07-474A-B5A3-346447B0422A}" type="presOf" srcId="{3D417CE7-FBD5-4889-BE7B-5540727C2982}" destId="{0FC59A78-E8C8-4C3F-B490-866ED001FC28}" srcOrd="0" destOrd="0" presId="urn:microsoft.com/office/officeart/2018/5/layout/IconCircleLabelList"/>
    <dgm:cxn modelId="{6E8CC430-5DB5-4DA2-9463-22F58ADC4034}" srcId="{3D417CE7-FBD5-4889-BE7B-5540727C2982}" destId="{410CD1B3-DC18-4B9F-B0CF-5E927857B7D4}" srcOrd="1" destOrd="0" parTransId="{49E9DC8B-54C3-461D-B977-25D7B3C42B66}" sibTransId="{0A4156FA-2A64-4085-9D43-28735F11FBDB}"/>
    <dgm:cxn modelId="{0FC4A847-D63D-472F-B0C0-3A1C381CAE5B}" type="presOf" srcId="{C25CED79-F4CB-43F3-A673-96CB275BAB73}" destId="{D3F7F1A9-1664-4546-BBF9-03C7DD2B8FA6}" srcOrd="0" destOrd="0" presId="urn:microsoft.com/office/officeart/2018/5/layout/IconCircleLabelList"/>
    <dgm:cxn modelId="{89ED3C79-AC8E-46AE-8EF1-CEFE2BC0D31C}" srcId="{3D417CE7-FBD5-4889-BE7B-5540727C2982}" destId="{58A67737-1F5D-4DDB-9176-4366D7891007}" srcOrd="2" destOrd="0" parTransId="{56EEE115-9B3F-4D08-A570-3DD9473EC187}" sibTransId="{E1209641-B199-4EA2-9C99-7F76C7694765}"/>
    <dgm:cxn modelId="{D014A580-AD93-4005-B281-31908423F2BE}" srcId="{3D417CE7-FBD5-4889-BE7B-5540727C2982}" destId="{C25CED79-F4CB-43F3-A673-96CB275BAB73}" srcOrd="3" destOrd="0" parTransId="{3F7AE7D8-FDAC-4170-BE24-3FEC3D249F67}" sibTransId="{0209D443-5AEB-4B3B-872E-D4BFDD5753D2}"/>
    <dgm:cxn modelId="{25D9EF99-FBA6-44B3-A499-7023660E2D9D}" type="presOf" srcId="{410CD1B3-DC18-4B9F-B0CF-5E927857B7D4}" destId="{B71F3A01-7F9D-4BD9-8467-AB0E5FB2A6F4}" srcOrd="0" destOrd="0" presId="urn:microsoft.com/office/officeart/2018/5/layout/IconCircleLabelList"/>
    <dgm:cxn modelId="{7C7645BA-634A-4388-B9E6-CCEC5D12851E}" type="presOf" srcId="{EADA4D15-5E8F-4598-A950-4F4EB6721801}" destId="{F0C1FAE7-D59D-4203-A976-2B8846F644D7}" srcOrd="0" destOrd="0" presId="urn:microsoft.com/office/officeart/2018/5/layout/IconCircleLabelList"/>
    <dgm:cxn modelId="{130898C4-4F18-4956-8FDF-FE2F5C8DDE1A}" srcId="{3D417CE7-FBD5-4889-BE7B-5540727C2982}" destId="{EADA4D15-5E8F-4598-A950-4F4EB6721801}" srcOrd="0" destOrd="0" parTransId="{471B3900-3224-4556-B2F8-17922EE67073}" sibTransId="{9A58A258-0CA9-4623-BDF2-9A671E626953}"/>
    <dgm:cxn modelId="{B07E6DF2-8166-4148-85ED-CFAA5300DC64}" type="presOf" srcId="{58A67737-1F5D-4DDB-9176-4366D7891007}" destId="{3110FA20-ABC3-44FF-8BD6-B2A3003A9EBC}" srcOrd="0" destOrd="0" presId="urn:microsoft.com/office/officeart/2018/5/layout/IconCircleLabelList"/>
    <dgm:cxn modelId="{9B27C422-464D-4FC9-B7F0-3E780425458D}" type="presParOf" srcId="{0FC59A78-E8C8-4C3F-B490-866ED001FC28}" destId="{37BC7A84-1038-4F51-977C-8A643521AAF4}" srcOrd="0" destOrd="0" presId="urn:microsoft.com/office/officeart/2018/5/layout/IconCircleLabelList"/>
    <dgm:cxn modelId="{8329B3DB-1C62-4117-A717-74636E010A90}" type="presParOf" srcId="{37BC7A84-1038-4F51-977C-8A643521AAF4}" destId="{2F5DE05C-A9C4-48EE-84D1-74DD79A5AA0C}" srcOrd="0" destOrd="0" presId="urn:microsoft.com/office/officeart/2018/5/layout/IconCircleLabelList"/>
    <dgm:cxn modelId="{6C2639AA-AC2F-4835-96A7-CF8E4A6743E1}" type="presParOf" srcId="{37BC7A84-1038-4F51-977C-8A643521AAF4}" destId="{2488576B-4C45-4356-9023-B7A09F2DB6CD}" srcOrd="1" destOrd="0" presId="urn:microsoft.com/office/officeart/2018/5/layout/IconCircleLabelList"/>
    <dgm:cxn modelId="{59623758-3E16-4D48-B523-E2F66AF2360D}" type="presParOf" srcId="{37BC7A84-1038-4F51-977C-8A643521AAF4}" destId="{0F05106B-7D40-476C-8378-F6CED479ED8D}" srcOrd="2" destOrd="0" presId="urn:microsoft.com/office/officeart/2018/5/layout/IconCircleLabelList"/>
    <dgm:cxn modelId="{95C62923-BDB5-4681-B1E1-C4263CFB3B83}" type="presParOf" srcId="{37BC7A84-1038-4F51-977C-8A643521AAF4}" destId="{F0C1FAE7-D59D-4203-A976-2B8846F644D7}" srcOrd="3" destOrd="0" presId="urn:microsoft.com/office/officeart/2018/5/layout/IconCircleLabelList"/>
    <dgm:cxn modelId="{3C40BF3D-78E2-4509-9E62-865594473E7B}" type="presParOf" srcId="{0FC59A78-E8C8-4C3F-B490-866ED001FC28}" destId="{FAF58DBE-82AB-4DE2-952C-6FB5548C7829}" srcOrd="1" destOrd="0" presId="urn:microsoft.com/office/officeart/2018/5/layout/IconCircleLabelList"/>
    <dgm:cxn modelId="{5431426D-1352-41A8-AD72-0D48D4170E54}" type="presParOf" srcId="{0FC59A78-E8C8-4C3F-B490-866ED001FC28}" destId="{600B3FC1-9806-4EF9-932D-18DB367AABE5}" srcOrd="2" destOrd="0" presId="urn:microsoft.com/office/officeart/2018/5/layout/IconCircleLabelList"/>
    <dgm:cxn modelId="{CBB84DB4-6201-4A08-948A-D4721261FD66}" type="presParOf" srcId="{600B3FC1-9806-4EF9-932D-18DB367AABE5}" destId="{7007E843-1D74-4CFE-955E-56BBDB70AE47}" srcOrd="0" destOrd="0" presId="urn:microsoft.com/office/officeart/2018/5/layout/IconCircleLabelList"/>
    <dgm:cxn modelId="{AB2E221D-15B9-4591-A764-EF7750941866}" type="presParOf" srcId="{600B3FC1-9806-4EF9-932D-18DB367AABE5}" destId="{AAC98CCF-A70B-4EB1-8E0C-F799FEA889DB}" srcOrd="1" destOrd="0" presId="urn:microsoft.com/office/officeart/2018/5/layout/IconCircleLabelList"/>
    <dgm:cxn modelId="{C595303B-88BE-4F4B-9145-D99F0E717825}" type="presParOf" srcId="{600B3FC1-9806-4EF9-932D-18DB367AABE5}" destId="{72FFC2FA-C1AF-4825-BEEC-1192EB002A77}" srcOrd="2" destOrd="0" presId="urn:microsoft.com/office/officeart/2018/5/layout/IconCircleLabelList"/>
    <dgm:cxn modelId="{767D4D21-EEF2-464E-8653-4E81AD25AEAE}" type="presParOf" srcId="{600B3FC1-9806-4EF9-932D-18DB367AABE5}" destId="{B71F3A01-7F9D-4BD9-8467-AB0E5FB2A6F4}" srcOrd="3" destOrd="0" presId="urn:microsoft.com/office/officeart/2018/5/layout/IconCircleLabelList"/>
    <dgm:cxn modelId="{B0A5C36F-83AB-4F6D-98E0-A31022FFB51D}" type="presParOf" srcId="{0FC59A78-E8C8-4C3F-B490-866ED001FC28}" destId="{B5B98A15-9EA9-4D45-900C-923AD64BA4C0}" srcOrd="3" destOrd="0" presId="urn:microsoft.com/office/officeart/2018/5/layout/IconCircleLabelList"/>
    <dgm:cxn modelId="{79CD8F66-0A87-4499-839A-C8D1F0714010}" type="presParOf" srcId="{0FC59A78-E8C8-4C3F-B490-866ED001FC28}" destId="{BFCBF7B1-29D2-4795-80BA-CF38C940920D}" srcOrd="4" destOrd="0" presId="urn:microsoft.com/office/officeart/2018/5/layout/IconCircleLabelList"/>
    <dgm:cxn modelId="{A6FFB3AF-3649-4C05-A43B-2D5308F73C5B}" type="presParOf" srcId="{BFCBF7B1-29D2-4795-80BA-CF38C940920D}" destId="{09CBD12E-8292-44F0-93E6-17055F10CA72}" srcOrd="0" destOrd="0" presId="urn:microsoft.com/office/officeart/2018/5/layout/IconCircleLabelList"/>
    <dgm:cxn modelId="{0556E31D-76BB-4629-A460-C15F45324AAE}" type="presParOf" srcId="{BFCBF7B1-29D2-4795-80BA-CF38C940920D}" destId="{5A94D481-0BB7-4085-9E35-EBACDAAD671F}" srcOrd="1" destOrd="0" presId="urn:microsoft.com/office/officeart/2018/5/layout/IconCircleLabelList"/>
    <dgm:cxn modelId="{0A570A3B-5100-40F3-8C8F-A6D0C7921ABB}" type="presParOf" srcId="{BFCBF7B1-29D2-4795-80BA-CF38C940920D}" destId="{63639136-9CF2-4E0F-B44C-9D59AD456076}" srcOrd="2" destOrd="0" presId="urn:microsoft.com/office/officeart/2018/5/layout/IconCircleLabelList"/>
    <dgm:cxn modelId="{778478D6-3638-45C8-B0E3-13B771617221}" type="presParOf" srcId="{BFCBF7B1-29D2-4795-80BA-CF38C940920D}" destId="{3110FA20-ABC3-44FF-8BD6-B2A3003A9EBC}" srcOrd="3" destOrd="0" presId="urn:microsoft.com/office/officeart/2018/5/layout/IconCircleLabelList"/>
    <dgm:cxn modelId="{16C4A65B-397D-46CD-8016-F26AE6D05D85}" type="presParOf" srcId="{0FC59A78-E8C8-4C3F-B490-866ED001FC28}" destId="{30C46446-CF37-4552-8297-97558E83721C}" srcOrd="5" destOrd="0" presId="urn:microsoft.com/office/officeart/2018/5/layout/IconCircleLabelList"/>
    <dgm:cxn modelId="{4735C527-7BC2-4691-B49C-5302F1E61033}" type="presParOf" srcId="{0FC59A78-E8C8-4C3F-B490-866ED001FC28}" destId="{DF2ACA68-0866-49B1-A137-148D05C7709F}" srcOrd="6" destOrd="0" presId="urn:microsoft.com/office/officeart/2018/5/layout/IconCircleLabelList"/>
    <dgm:cxn modelId="{69B2AE8B-3FE9-4B86-ACB3-E7AE0617097D}" type="presParOf" srcId="{DF2ACA68-0866-49B1-A137-148D05C7709F}" destId="{F5A7C7EB-DA3D-45AE-990F-F8C6D7504854}" srcOrd="0" destOrd="0" presId="urn:microsoft.com/office/officeart/2018/5/layout/IconCircleLabelList"/>
    <dgm:cxn modelId="{5334AB5D-9E8B-4CEF-9320-D9F0DF21492B}" type="presParOf" srcId="{DF2ACA68-0866-49B1-A137-148D05C7709F}" destId="{70629706-EC90-42E8-989F-E74788A5C5CA}" srcOrd="1" destOrd="0" presId="urn:microsoft.com/office/officeart/2018/5/layout/IconCircleLabelList"/>
    <dgm:cxn modelId="{144CF03E-7153-4BF0-8D94-A20C47C22EC1}" type="presParOf" srcId="{DF2ACA68-0866-49B1-A137-148D05C7709F}" destId="{0D225AAB-963B-45D8-843D-3291E598D7B8}" srcOrd="2" destOrd="0" presId="urn:microsoft.com/office/officeart/2018/5/layout/IconCircleLabelList"/>
    <dgm:cxn modelId="{1BA32C20-867A-49AB-A9DA-0F28FCF3221E}" type="presParOf" srcId="{DF2ACA68-0866-49B1-A137-148D05C7709F}" destId="{D3F7F1A9-1664-4546-BBF9-03C7DD2B8FA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17E651-7BAC-4DEE-A3DF-1CF04A15D49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95C1CD6-F7AD-4C94-A117-491AC1AE84CE}">
      <dgm:prSet/>
      <dgm:spPr/>
      <dgm:t>
        <a:bodyPr/>
        <a:lstStyle/>
        <a:p>
          <a:r>
            <a:rPr lang="en-US" dirty="0"/>
            <a:t>The new airline can achieve success in the Mumbai market by focusing on the low-cost leisure segment.</a:t>
          </a:r>
        </a:p>
      </dgm:t>
    </dgm:pt>
    <dgm:pt modelId="{2A4F96AD-0D8E-4E3C-A1D1-4C70F60EB693}" type="parTrans" cxnId="{87C32033-F095-48AB-8E57-255C5CAE6BDD}">
      <dgm:prSet/>
      <dgm:spPr/>
      <dgm:t>
        <a:bodyPr/>
        <a:lstStyle/>
        <a:p>
          <a:endParaRPr lang="en-US"/>
        </a:p>
      </dgm:t>
    </dgm:pt>
    <dgm:pt modelId="{329AB52E-ED8D-4532-BD68-61F9FDDD29C4}" type="sibTrans" cxnId="{87C32033-F095-48AB-8E57-255C5CAE6BDD}">
      <dgm:prSet/>
      <dgm:spPr/>
      <dgm:t>
        <a:bodyPr/>
        <a:lstStyle/>
        <a:p>
          <a:endParaRPr lang="en-US"/>
        </a:p>
      </dgm:t>
    </dgm:pt>
    <dgm:pt modelId="{119FAB0F-0700-4D84-B6C2-6479522CA2EB}">
      <dgm:prSet/>
      <dgm:spPr/>
      <dgm:t>
        <a:bodyPr/>
        <a:lstStyle/>
        <a:p>
          <a:r>
            <a:rPr lang="en-US" dirty="0"/>
            <a:t>offering affordable international flights, catering to business travelers with flexible services, </a:t>
          </a:r>
        </a:p>
      </dgm:t>
    </dgm:pt>
    <dgm:pt modelId="{4AB75C5F-7411-421D-A621-DEC56CED8CF2}" type="parTrans" cxnId="{0281EAB7-F27F-408E-B3C9-1EFCF1B7A563}">
      <dgm:prSet/>
      <dgm:spPr/>
      <dgm:t>
        <a:bodyPr/>
        <a:lstStyle/>
        <a:p>
          <a:endParaRPr lang="en-US"/>
        </a:p>
      </dgm:t>
    </dgm:pt>
    <dgm:pt modelId="{B543A25D-1522-4816-8115-2FB97F4F1FEB}" type="sibTrans" cxnId="{0281EAB7-F27F-408E-B3C9-1EFCF1B7A563}">
      <dgm:prSet/>
      <dgm:spPr/>
      <dgm:t>
        <a:bodyPr/>
        <a:lstStyle/>
        <a:p>
          <a:endParaRPr lang="en-US"/>
        </a:p>
      </dgm:t>
    </dgm:pt>
    <dgm:pt modelId="{91A3A33D-E337-4A45-A93E-C3D8FE2611CE}">
      <dgm:prSet/>
      <dgm:spPr/>
      <dgm:t>
        <a:bodyPr/>
        <a:lstStyle/>
        <a:p>
          <a:r>
            <a:rPr lang="en-US" dirty="0"/>
            <a:t>Building a strong cargo operation targeting e-commerce. </a:t>
          </a:r>
        </a:p>
      </dgm:t>
    </dgm:pt>
    <dgm:pt modelId="{2726F5F8-1504-455B-84F8-921C1EDCE6A5}" type="parTrans" cxnId="{1E2346E6-1620-41CD-B01B-679CDADECE74}">
      <dgm:prSet/>
      <dgm:spPr/>
      <dgm:t>
        <a:bodyPr/>
        <a:lstStyle/>
        <a:p>
          <a:endParaRPr lang="en-US"/>
        </a:p>
      </dgm:t>
    </dgm:pt>
    <dgm:pt modelId="{9F4C3546-FE79-48B3-BEB8-75C6027A883F}" type="sibTrans" cxnId="{1E2346E6-1620-41CD-B01B-679CDADECE74}">
      <dgm:prSet/>
      <dgm:spPr/>
      <dgm:t>
        <a:bodyPr/>
        <a:lstStyle/>
        <a:p>
          <a:endParaRPr lang="en-US"/>
        </a:p>
      </dgm:t>
    </dgm:pt>
    <dgm:pt modelId="{E64E6FC7-90BA-4F94-8A87-5A6CB4C4C103}">
      <dgm:prSet/>
      <dgm:spPr/>
      <dgm:t>
        <a:bodyPr/>
        <a:lstStyle/>
        <a:p>
          <a:r>
            <a:rPr lang="en-US" dirty="0"/>
            <a:t>Strategic use of government initiatives, technology-driven efficiencies</a:t>
          </a:r>
        </a:p>
      </dgm:t>
    </dgm:pt>
    <dgm:pt modelId="{8587840A-4284-43A9-B4E9-ACB20FBF5C98}" type="parTrans" cxnId="{7D106D9E-07DF-4A6F-9E89-C71109A777E8}">
      <dgm:prSet/>
      <dgm:spPr/>
      <dgm:t>
        <a:bodyPr/>
        <a:lstStyle/>
        <a:p>
          <a:endParaRPr lang="en-US"/>
        </a:p>
      </dgm:t>
    </dgm:pt>
    <dgm:pt modelId="{4CCB2C11-645E-4EDE-81DE-EE029807694D}" type="sibTrans" cxnId="{7D106D9E-07DF-4A6F-9E89-C71109A777E8}">
      <dgm:prSet/>
      <dgm:spPr/>
      <dgm:t>
        <a:bodyPr/>
        <a:lstStyle/>
        <a:p>
          <a:endParaRPr lang="en-US"/>
        </a:p>
      </dgm:t>
    </dgm:pt>
    <dgm:pt modelId="{BAE4375F-9207-4A5A-A124-CA829308E788}">
      <dgm:prSet/>
      <dgm:spPr/>
      <dgm:t>
        <a:bodyPr/>
        <a:lstStyle/>
        <a:p>
          <a:r>
            <a:rPr lang="en-US" dirty="0"/>
            <a:t>Competitive pricing will help them differentiate from existing players and capture a significant share of the market.</a:t>
          </a:r>
        </a:p>
      </dgm:t>
    </dgm:pt>
    <dgm:pt modelId="{661B6012-10D2-434E-94F6-18FCB93B6632}" type="parTrans" cxnId="{33F266F7-DBBE-4838-AD63-A844207F567F}">
      <dgm:prSet/>
      <dgm:spPr/>
      <dgm:t>
        <a:bodyPr/>
        <a:lstStyle/>
        <a:p>
          <a:endParaRPr lang="en-US"/>
        </a:p>
      </dgm:t>
    </dgm:pt>
    <dgm:pt modelId="{E2896496-D368-4E59-B5BA-36702E1C026B}" type="sibTrans" cxnId="{33F266F7-DBBE-4838-AD63-A844207F567F}">
      <dgm:prSet/>
      <dgm:spPr/>
      <dgm:t>
        <a:bodyPr/>
        <a:lstStyle/>
        <a:p>
          <a:endParaRPr lang="en-US"/>
        </a:p>
      </dgm:t>
    </dgm:pt>
    <dgm:pt modelId="{C2E947D9-D28E-4876-8CE4-75779614F1E8}" type="pres">
      <dgm:prSet presAssocID="{CC17E651-7BAC-4DEE-A3DF-1CF04A15D497}" presName="root" presStyleCnt="0">
        <dgm:presLayoutVars>
          <dgm:dir/>
          <dgm:resizeHandles val="exact"/>
        </dgm:presLayoutVars>
      </dgm:prSet>
      <dgm:spPr/>
    </dgm:pt>
    <dgm:pt modelId="{8D995AEC-9E33-4052-AF11-91903E3C9768}" type="pres">
      <dgm:prSet presAssocID="{CC17E651-7BAC-4DEE-A3DF-1CF04A15D497}" presName="container" presStyleCnt="0">
        <dgm:presLayoutVars>
          <dgm:dir/>
          <dgm:resizeHandles val="exact"/>
        </dgm:presLayoutVars>
      </dgm:prSet>
      <dgm:spPr/>
    </dgm:pt>
    <dgm:pt modelId="{EBC2F995-3504-414D-B482-D35CA62F8316}" type="pres">
      <dgm:prSet presAssocID="{495C1CD6-F7AD-4C94-A117-491AC1AE84CE}" presName="compNode" presStyleCnt="0"/>
      <dgm:spPr/>
    </dgm:pt>
    <dgm:pt modelId="{5B183183-C1C7-4494-A497-286EAD2E04A8}" type="pres">
      <dgm:prSet presAssocID="{495C1CD6-F7AD-4C94-A117-491AC1AE84CE}" presName="iconBgRect" presStyleLbl="bgShp" presStyleIdx="0" presStyleCnt="5"/>
      <dgm:spPr/>
    </dgm:pt>
    <dgm:pt modelId="{60E761FC-DE10-4302-804B-40E6B655267E}" type="pres">
      <dgm:prSet presAssocID="{495C1CD6-F7AD-4C94-A117-491AC1AE84C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64F59F33-D07C-409D-B6A5-699B2DCF753D}" type="pres">
      <dgm:prSet presAssocID="{495C1CD6-F7AD-4C94-A117-491AC1AE84CE}" presName="spaceRect" presStyleCnt="0"/>
      <dgm:spPr/>
    </dgm:pt>
    <dgm:pt modelId="{4F954B05-CF1E-4A70-8B08-77777CF0F496}" type="pres">
      <dgm:prSet presAssocID="{495C1CD6-F7AD-4C94-A117-491AC1AE84CE}" presName="textRect" presStyleLbl="revTx" presStyleIdx="0" presStyleCnt="5" custScaleX="115890" custScaleY="120860">
        <dgm:presLayoutVars>
          <dgm:chMax val="1"/>
          <dgm:chPref val="1"/>
        </dgm:presLayoutVars>
      </dgm:prSet>
      <dgm:spPr/>
    </dgm:pt>
    <dgm:pt modelId="{F128E762-6E45-44F1-99A3-423FC93EA0EE}" type="pres">
      <dgm:prSet presAssocID="{329AB52E-ED8D-4532-BD68-61F9FDDD29C4}" presName="sibTrans" presStyleLbl="sibTrans2D1" presStyleIdx="0" presStyleCnt="0"/>
      <dgm:spPr/>
    </dgm:pt>
    <dgm:pt modelId="{F7B690F9-EB46-431B-BB57-54051108C458}" type="pres">
      <dgm:prSet presAssocID="{119FAB0F-0700-4D84-B6C2-6479522CA2EB}" presName="compNode" presStyleCnt="0"/>
      <dgm:spPr/>
    </dgm:pt>
    <dgm:pt modelId="{824DABD7-DA28-4D85-8671-3DCDF698C2AC}" type="pres">
      <dgm:prSet presAssocID="{119FAB0F-0700-4D84-B6C2-6479522CA2EB}" presName="iconBgRect" presStyleLbl="bgShp" presStyleIdx="1" presStyleCnt="5"/>
      <dgm:spPr/>
    </dgm:pt>
    <dgm:pt modelId="{2ACF667E-7F16-47F8-9CF3-A7160E31B826}" type="pres">
      <dgm:prSet presAssocID="{119FAB0F-0700-4D84-B6C2-6479522CA2E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5D7654F8-EAC2-4AA5-8BFB-E3A8C4E13E15}" type="pres">
      <dgm:prSet presAssocID="{119FAB0F-0700-4D84-B6C2-6479522CA2EB}" presName="spaceRect" presStyleCnt="0"/>
      <dgm:spPr/>
    </dgm:pt>
    <dgm:pt modelId="{9EE56B72-9355-4359-962F-F66AE34E4EF2}" type="pres">
      <dgm:prSet presAssocID="{119FAB0F-0700-4D84-B6C2-6479522CA2EB}" presName="textRect" presStyleLbl="revTx" presStyleIdx="1" presStyleCnt="5" custScaleX="113740" custScaleY="118629">
        <dgm:presLayoutVars>
          <dgm:chMax val="1"/>
          <dgm:chPref val="1"/>
        </dgm:presLayoutVars>
      </dgm:prSet>
      <dgm:spPr/>
    </dgm:pt>
    <dgm:pt modelId="{862D8910-48FF-4923-8A80-970BE9818F33}" type="pres">
      <dgm:prSet presAssocID="{B543A25D-1522-4816-8115-2FB97F4F1FEB}" presName="sibTrans" presStyleLbl="sibTrans2D1" presStyleIdx="0" presStyleCnt="0"/>
      <dgm:spPr/>
    </dgm:pt>
    <dgm:pt modelId="{67831612-DC9F-416D-823B-788777DBE4B1}" type="pres">
      <dgm:prSet presAssocID="{91A3A33D-E337-4A45-A93E-C3D8FE2611CE}" presName="compNode" presStyleCnt="0"/>
      <dgm:spPr/>
    </dgm:pt>
    <dgm:pt modelId="{BC63A5EA-345A-4A1E-BBBB-98249CDECEA6}" type="pres">
      <dgm:prSet presAssocID="{91A3A33D-E337-4A45-A93E-C3D8FE2611CE}" presName="iconBgRect" presStyleLbl="bgShp" presStyleIdx="2" presStyleCnt="5"/>
      <dgm:spPr/>
    </dgm:pt>
    <dgm:pt modelId="{3DE11A39-EDBA-4B14-8B7E-1A19A7D7FDF9}" type="pres">
      <dgm:prSet presAssocID="{91A3A33D-E337-4A45-A93E-C3D8FE2611C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ne"/>
        </a:ext>
      </dgm:extLst>
    </dgm:pt>
    <dgm:pt modelId="{797D4B12-2A0B-4442-ADFB-BEE04D16E4EE}" type="pres">
      <dgm:prSet presAssocID="{91A3A33D-E337-4A45-A93E-C3D8FE2611CE}" presName="spaceRect" presStyleCnt="0"/>
      <dgm:spPr/>
    </dgm:pt>
    <dgm:pt modelId="{A8CE357F-91E3-4F22-8B88-0AA8AD9F23C2}" type="pres">
      <dgm:prSet presAssocID="{91A3A33D-E337-4A45-A93E-C3D8FE2611CE}" presName="textRect" presStyleLbl="revTx" presStyleIdx="2" presStyleCnt="5" custScaleX="102545" custScaleY="127555">
        <dgm:presLayoutVars>
          <dgm:chMax val="1"/>
          <dgm:chPref val="1"/>
        </dgm:presLayoutVars>
      </dgm:prSet>
      <dgm:spPr/>
    </dgm:pt>
    <dgm:pt modelId="{77BFF5B3-E007-4716-8D14-C42F831494C8}" type="pres">
      <dgm:prSet presAssocID="{9F4C3546-FE79-48B3-BEB8-75C6027A883F}" presName="sibTrans" presStyleLbl="sibTrans2D1" presStyleIdx="0" presStyleCnt="0"/>
      <dgm:spPr/>
    </dgm:pt>
    <dgm:pt modelId="{F136A5E1-889B-4973-9569-91EA1D8C7860}" type="pres">
      <dgm:prSet presAssocID="{E64E6FC7-90BA-4F94-8A87-5A6CB4C4C103}" presName="compNode" presStyleCnt="0"/>
      <dgm:spPr/>
    </dgm:pt>
    <dgm:pt modelId="{BA0F01FA-ACFB-4C9D-B285-E7FD2ADE5EE8}" type="pres">
      <dgm:prSet presAssocID="{E64E6FC7-90BA-4F94-8A87-5A6CB4C4C103}" presName="iconBgRect" presStyleLbl="bgShp" presStyleIdx="3" presStyleCnt="5"/>
      <dgm:spPr/>
    </dgm:pt>
    <dgm:pt modelId="{8A0AE4F0-6AB7-428D-8AC7-EBE98E5DD165}" type="pres">
      <dgm:prSet presAssocID="{E64E6FC7-90BA-4F94-8A87-5A6CB4C4C10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328FCC63-B5F0-40EB-98FF-91177FABC503}" type="pres">
      <dgm:prSet presAssocID="{E64E6FC7-90BA-4F94-8A87-5A6CB4C4C103}" presName="spaceRect" presStyleCnt="0"/>
      <dgm:spPr/>
    </dgm:pt>
    <dgm:pt modelId="{B6F0BB86-C60A-4E20-809F-6CDA549A34FF}" type="pres">
      <dgm:prSet presAssocID="{E64E6FC7-90BA-4F94-8A87-5A6CB4C4C103}" presName="textRect" presStyleLbl="revTx" presStyleIdx="3" presStyleCnt="5" custScaleX="115882" custScaleY="114325">
        <dgm:presLayoutVars>
          <dgm:chMax val="1"/>
          <dgm:chPref val="1"/>
        </dgm:presLayoutVars>
      </dgm:prSet>
      <dgm:spPr/>
    </dgm:pt>
    <dgm:pt modelId="{2F93CA7A-B559-42B0-BA46-D66822347AF7}" type="pres">
      <dgm:prSet presAssocID="{4CCB2C11-645E-4EDE-81DE-EE029807694D}" presName="sibTrans" presStyleLbl="sibTrans2D1" presStyleIdx="0" presStyleCnt="0"/>
      <dgm:spPr/>
    </dgm:pt>
    <dgm:pt modelId="{FC5FECF2-3C10-42D1-B1D6-E13780D58FD7}" type="pres">
      <dgm:prSet presAssocID="{BAE4375F-9207-4A5A-A124-CA829308E788}" presName="compNode" presStyleCnt="0"/>
      <dgm:spPr/>
    </dgm:pt>
    <dgm:pt modelId="{D661218D-0C45-429F-9B83-0DFB55F9CB12}" type="pres">
      <dgm:prSet presAssocID="{BAE4375F-9207-4A5A-A124-CA829308E788}" presName="iconBgRect" presStyleLbl="bgShp" presStyleIdx="4" presStyleCnt="5"/>
      <dgm:spPr/>
    </dgm:pt>
    <dgm:pt modelId="{834B9677-D360-4E2E-844A-0559FBA1E794}" type="pres">
      <dgm:prSet presAssocID="{BAE4375F-9207-4A5A-A124-CA829308E78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3A0AA5A4-A90F-449B-9C9D-E94BEBB35FCF}" type="pres">
      <dgm:prSet presAssocID="{BAE4375F-9207-4A5A-A124-CA829308E788}" presName="spaceRect" presStyleCnt="0"/>
      <dgm:spPr/>
    </dgm:pt>
    <dgm:pt modelId="{50BD60DD-3E6C-41C8-822F-E812028A3E69}" type="pres">
      <dgm:prSet presAssocID="{BAE4375F-9207-4A5A-A124-CA829308E788}" presName="textRect" presStyleLbl="revTx" presStyleIdx="4" presStyleCnt="5" custScaleX="114316" custScaleY="94240">
        <dgm:presLayoutVars>
          <dgm:chMax val="1"/>
          <dgm:chPref val="1"/>
        </dgm:presLayoutVars>
      </dgm:prSet>
      <dgm:spPr/>
    </dgm:pt>
  </dgm:ptLst>
  <dgm:cxnLst>
    <dgm:cxn modelId="{C7E17C0A-763C-43C3-9B03-03DEE823F114}" type="presOf" srcId="{119FAB0F-0700-4D84-B6C2-6479522CA2EB}" destId="{9EE56B72-9355-4359-962F-F66AE34E4EF2}" srcOrd="0" destOrd="0" presId="urn:microsoft.com/office/officeart/2018/2/layout/IconCircleList"/>
    <dgm:cxn modelId="{DD8CE90E-B1E5-4869-B074-762D0C1DF8D4}" type="presOf" srcId="{BAE4375F-9207-4A5A-A124-CA829308E788}" destId="{50BD60DD-3E6C-41C8-822F-E812028A3E69}" srcOrd="0" destOrd="0" presId="urn:microsoft.com/office/officeart/2018/2/layout/IconCircleList"/>
    <dgm:cxn modelId="{06399217-0A76-41A9-AE7A-1F26000E3FB5}" type="presOf" srcId="{E64E6FC7-90BA-4F94-8A87-5A6CB4C4C103}" destId="{B6F0BB86-C60A-4E20-809F-6CDA549A34FF}" srcOrd="0" destOrd="0" presId="urn:microsoft.com/office/officeart/2018/2/layout/IconCircleList"/>
    <dgm:cxn modelId="{87C32033-F095-48AB-8E57-255C5CAE6BDD}" srcId="{CC17E651-7BAC-4DEE-A3DF-1CF04A15D497}" destId="{495C1CD6-F7AD-4C94-A117-491AC1AE84CE}" srcOrd="0" destOrd="0" parTransId="{2A4F96AD-0D8E-4E3C-A1D1-4C70F60EB693}" sibTransId="{329AB52E-ED8D-4532-BD68-61F9FDDD29C4}"/>
    <dgm:cxn modelId="{16130738-7557-4FE9-87C3-876EF5135715}" type="presOf" srcId="{B543A25D-1522-4816-8115-2FB97F4F1FEB}" destId="{862D8910-48FF-4923-8A80-970BE9818F33}" srcOrd="0" destOrd="0" presId="urn:microsoft.com/office/officeart/2018/2/layout/IconCircleList"/>
    <dgm:cxn modelId="{644D2866-9B3B-47C6-82F1-A80328B5C1DF}" type="presOf" srcId="{4CCB2C11-645E-4EDE-81DE-EE029807694D}" destId="{2F93CA7A-B559-42B0-BA46-D66822347AF7}" srcOrd="0" destOrd="0" presId="urn:microsoft.com/office/officeart/2018/2/layout/IconCircleList"/>
    <dgm:cxn modelId="{6E834346-AFEF-45E0-AD1B-6C8E950FFA82}" type="presOf" srcId="{CC17E651-7BAC-4DEE-A3DF-1CF04A15D497}" destId="{C2E947D9-D28E-4876-8CE4-75779614F1E8}" srcOrd="0" destOrd="0" presId="urn:microsoft.com/office/officeart/2018/2/layout/IconCircleList"/>
    <dgm:cxn modelId="{7DC74D91-D771-4374-ACBE-AD935647F9BD}" type="presOf" srcId="{329AB52E-ED8D-4532-BD68-61F9FDDD29C4}" destId="{F128E762-6E45-44F1-99A3-423FC93EA0EE}" srcOrd="0" destOrd="0" presId="urn:microsoft.com/office/officeart/2018/2/layout/IconCircleList"/>
    <dgm:cxn modelId="{7D106D9E-07DF-4A6F-9E89-C71109A777E8}" srcId="{CC17E651-7BAC-4DEE-A3DF-1CF04A15D497}" destId="{E64E6FC7-90BA-4F94-8A87-5A6CB4C4C103}" srcOrd="3" destOrd="0" parTransId="{8587840A-4284-43A9-B4E9-ACB20FBF5C98}" sibTransId="{4CCB2C11-645E-4EDE-81DE-EE029807694D}"/>
    <dgm:cxn modelId="{979EB7A3-1FAC-49CA-ABED-E2C7BC50AEA3}" type="presOf" srcId="{495C1CD6-F7AD-4C94-A117-491AC1AE84CE}" destId="{4F954B05-CF1E-4A70-8B08-77777CF0F496}" srcOrd="0" destOrd="0" presId="urn:microsoft.com/office/officeart/2018/2/layout/IconCircleList"/>
    <dgm:cxn modelId="{0281EAB7-F27F-408E-B3C9-1EFCF1B7A563}" srcId="{CC17E651-7BAC-4DEE-A3DF-1CF04A15D497}" destId="{119FAB0F-0700-4D84-B6C2-6479522CA2EB}" srcOrd="1" destOrd="0" parTransId="{4AB75C5F-7411-421D-A621-DEC56CED8CF2}" sibTransId="{B543A25D-1522-4816-8115-2FB97F4F1FEB}"/>
    <dgm:cxn modelId="{B2C3E1D4-84B4-4DC0-9EE0-2FC27AB891C0}" type="presOf" srcId="{9F4C3546-FE79-48B3-BEB8-75C6027A883F}" destId="{77BFF5B3-E007-4716-8D14-C42F831494C8}" srcOrd="0" destOrd="0" presId="urn:microsoft.com/office/officeart/2018/2/layout/IconCircleList"/>
    <dgm:cxn modelId="{041EF5D5-96C7-4260-8603-361D0E27ADE6}" type="presOf" srcId="{91A3A33D-E337-4A45-A93E-C3D8FE2611CE}" destId="{A8CE357F-91E3-4F22-8B88-0AA8AD9F23C2}" srcOrd="0" destOrd="0" presId="urn:microsoft.com/office/officeart/2018/2/layout/IconCircleList"/>
    <dgm:cxn modelId="{1E2346E6-1620-41CD-B01B-679CDADECE74}" srcId="{CC17E651-7BAC-4DEE-A3DF-1CF04A15D497}" destId="{91A3A33D-E337-4A45-A93E-C3D8FE2611CE}" srcOrd="2" destOrd="0" parTransId="{2726F5F8-1504-455B-84F8-921C1EDCE6A5}" sibTransId="{9F4C3546-FE79-48B3-BEB8-75C6027A883F}"/>
    <dgm:cxn modelId="{33F266F7-DBBE-4838-AD63-A844207F567F}" srcId="{CC17E651-7BAC-4DEE-A3DF-1CF04A15D497}" destId="{BAE4375F-9207-4A5A-A124-CA829308E788}" srcOrd="4" destOrd="0" parTransId="{661B6012-10D2-434E-94F6-18FCB93B6632}" sibTransId="{E2896496-D368-4E59-B5BA-36702E1C026B}"/>
    <dgm:cxn modelId="{98F83136-E65A-4FE7-A2CE-A7D6F9A9EF15}" type="presParOf" srcId="{C2E947D9-D28E-4876-8CE4-75779614F1E8}" destId="{8D995AEC-9E33-4052-AF11-91903E3C9768}" srcOrd="0" destOrd="0" presId="urn:microsoft.com/office/officeart/2018/2/layout/IconCircleList"/>
    <dgm:cxn modelId="{AA4EDD54-9206-44F8-B51A-00F4D65A4808}" type="presParOf" srcId="{8D995AEC-9E33-4052-AF11-91903E3C9768}" destId="{EBC2F995-3504-414D-B482-D35CA62F8316}" srcOrd="0" destOrd="0" presId="urn:microsoft.com/office/officeart/2018/2/layout/IconCircleList"/>
    <dgm:cxn modelId="{3E1C3FD7-3D92-4719-8355-CD3B44CB816A}" type="presParOf" srcId="{EBC2F995-3504-414D-B482-D35CA62F8316}" destId="{5B183183-C1C7-4494-A497-286EAD2E04A8}" srcOrd="0" destOrd="0" presId="urn:microsoft.com/office/officeart/2018/2/layout/IconCircleList"/>
    <dgm:cxn modelId="{358302C2-C280-46FA-9A0F-28BAE3229A6B}" type="presParOf" srcId="{EBC2F995-3504-414D-B482-D35CA62F8316}" destId="{60E761FC-DE10-4302-804B-40E6B655267E}" srcOrd="1" destOrd="0" presId="urn:microsoft.com/office/officeart/2018/2/layout/IconCircleList"/>
    <dgm:cxn modelId="{85812E1E-EB44-4BCA-B30D-DA0C49A5BE9E}" type="presParOf" srcId="{EBC2F995-3504-414D-B482-D35CA62F8316}" destId="{64F59F33-D07C-409D-B6A5-699B2DCF753D}" srcOrd="2" destOrd="0" presId="urn:microsoft.com/office/officeart/2018/2/layout/IconCircleList"/>
    <dgm:cxn modelId="{C80BB3C9-5C85-44C6-8A4A-E3FCBA6BC379}" type="presParOf" srcId="{EBC2F995-3504-414D-B482-D35CA62F8316}" destId="{4F954B05-CF1E-4A70-8B08-77777CF0F496}" srcOrd="3" destOrd="0" presId="urn:microsoft.com/office/officeart/2018/2/layout/IconCircleList"/>
    <dgm:cxn modelId="{695C6011-05AC-4A80-852C-F78FA4CC3BEE}" type="presParOf" srcId="{8D995AEC-9E33-4052-AF11-91903E3C9768}" destId="{F128E762-6E45-44F1-99A3-423FC93EA0EE}" srcOrd="1" destOrd="0" presId="urn:microsoft.com/office/officeart/2018/2/layout/IconCircleList"/>
    <dgm:cxn modelId="{EFFA682C-31E4-4035-AEB0-46EF2E977FFF}" type="presParOf" srcId="{8D995AEC-9E33-4052-AF11-91903E3C9768}" destId="{F7B690F9-EB46-431B-BB57-54051108C458}" srcOrd="2" destOrd="0" presId="urn:microsoft.com/office/officeart/2018/2/layout/IconCircleList"/>
    <dgm:cxn modelId="{A4EFDA41-9D22-4E36-8E5F-E48563CAA7B2}" type="presParOf" srcId="{F7B690F9-EB46-431B-BB57-54051108C458}" destId="{824DABD7-DA28-4D85-8671-3DCDF698C2AC}" srcOrd="0" destOrd="0" presId="urn:microsoft.com/office/officeart/2018/2/layout/IconCircleList"/>
    <dgm:cxn modelId="{AA0B62E2-4F4D-4B50-B9BA-B928AF2AE5CE}" type="presParOf" srcId="{F7B690F9-EB46-431B-BB57-54051108C458}" destId="{2ACF667E-7F16-47F8-9CF3-A7160E31B826}" srcOrd="1" destOrd="0" presId="urn:microsoft.com/office/officeart/2018/2/layout/IconCircleList"/>
    <dgm:cxn modelId="{35743265-10F6-45D8-B306-574146095F52}" type="presParOf" srcId="{F7B690F9-EB46-431B-BB57-54051108C458}" destId="{5D7654F8-EAC2-4AA5-8BFB-E3A8C4E13E15}" srcOrd="2" destOrd="0" presId="urn:microsoft.com/office/officeart/2018/2/layout/IconCircleList"/>
    <dgm:cxn modelId="{577F801E-9B2F-4F9A-937E-B1C9F1D96EDC}" type="presParOf" srcId="{F7B690F9-EB46-431B-BB57-54051108C458}" destId="{9EE56B72-9355-4359-962F-F66AE34E4EF2}" srcOrd="3" destOrd="0" presId="urn:microsoft.com/office/officeart/2018/2/layout/IconCircleList"/>
    <dgm:cxn modelId="{3116C847-4AE8-4977-BAE1-EC0D690AA5F0}" type="presParOf" srcId="{8D995AEC-9E33-4052-AF11-91903E3C9768}" destId="{862D8910-48FF-4923-8A80-970BE9818F33}" srcOrd="3" destOrd="0" presId="urn:microsoft.com/office/officeart/2018/2/layout/IconCircleList"/>
    <dgm:cxn modelId="{628FF65A-93C5-4504-9589-EDAF3AD34537}" type="presParOf" srcId="{8D995AEC-9E33-4052-AF11-91903E3C9768}" destId="{67831612-DC9F-416D-823B-788777DBE4B1}" srcOrd="4" destOrd="0" presId="urn:microsoft.com/office/officeart/2018/2/layout/IconCircleList"/>
    <dgm:cxn modelId="{346C0044-3E83-4B37-AC36-7F68C10C9DA3}" type="presParOf" srcId="{67831612-DC9F-416D-823B-788777DBE4B1}" destId="{BC63A5EA-345A-4A1E-BBBB-98249CDECEA6}" srcOrd="0" destOrd="0" presId="urn:microsoft.com/office/officeart/2018/2/layout/IconCircleList"/>
    <dgm:cxn modelId="{3A5297D0-F49D-4B3D-8D32-4AEBC916D263}" type="presParOf" srcId="{67831612-DC9F-416D-823B-788777DBE4B1}" destId="{3DE11A39-EDBA-4B14-8B7E-1A19A7D7FDF9}" srcOrd="1" destOrd="0" presId="urn:microsoft.com/office/officeart/2018/2/layout/IconCircleList"/>
    <dgm:cxn modelId="{D0ADEFF5-E87C-47AD-AAE4-B3408F2E1290}" type="presParOf" srcId="{67831612-DC9F-416D-823B-788777DBE4B1}" destId="{797D4B12-2A0B-4442-ADFB-BEE04D16E4EE}" srcOrd="2" destOrd="0" presId="urn:microsoft.com/office/officeart/2018/2/layout/IconCircleList"/>
    <dgm:cxn modelId="{FB0A1E37-EF7C-42FD-A55F-2B167465C500}" type="presParOf" srcId="{67831612-DC9F-416D-823B-788777DBE4B1}" destId="{A8CE357F-91E3-4F22-8B88-0AA8AD9F23C2}" srcOrd="3" destOrd="0" presId="urn:microsoft.com/office/officeart/2018/2/layout/IconCircleList"/>
    <dgm:cxn modelId="{93C22ED8-068E-4B3B-84BB-D69EBEDEB459}" type="presParOf" srcId="{8D995AEC-9E33-4052-AF11-91903E3C9768}" destId="{77BFF5B3-E007-4716-8D14-C42F831494C8}" srcOrd="5" destOrd="0" presId="urn:microsoft.com/office/officeart/2018/2/layout/IconCircleList"/>
    <dgm:cxn modelId="{76C8C795-E188-4686-807D-2E89154A3645}" type="presParOf" srcId="{8D995AEC-9E33-4052-AF11-91903E3C9768}" destId="{F136A5E1-889B-4973-9569-91EA1D8C7860}" srcOrd="6" destOrd="0" presId="urn:microsoft.com/office/officeart/2018/2/layout/IconCircleList"/>
    <dgm:cxn modelId="{4DABD197-BE84-4FF2-96BE-B9ECFB8C7306}" type="presParOf" srcId="{F136A5E1-889B-4973-9569-91EA1D8C7860}" destId="{BA0F01FA-ACFB-4C9D-B285-E7FD2ADE5EE8}" srcOrd="0" destOrd="0" presId="urn:microsoft.com/office/officeart/2018/2/layout/IconCircleList"/>
    <dgm:cxn modelId="{A77E40E7-24C3-4689-9343-A0B6252ACDD4}" type="presParOf" srcId="{F136A5E1-889B-4973-9569-91EA1D8C7860}" destId="{8A0AE4F0-6AB7-428D-8AC7-EBE98E5DD165}" srcOrd="1" destOrd="0" presId="urn:microsoft.com/office/officeart/2018/2/layout/IconCircleList"/>
    <dgm:cxn modelId="{BD444196-97B2-4D04-8EA2-C3F865C78BDE}" type="presParOf" srcId="{F136A5E1-889B-4973-9569-91EA1D8C7860}" destId="{328FCC63-B5F0-40EB-98FF-91177FABC503}" srcOrd="2" destOrd="0" presId="urn:microsoft.com/office/officeart/2018/2/layout/IconCircleList"/>
    <dgm:cxn modelId="{C3956A01-733C-437E-B0BB-C89755DA0593}" type="presParOf" srcId="{F136A5E1-889B-4973-9569-91EA1D8C7860}" destId="{B6F0BB86-C60A-4E20-809F-6CDA549A34FF}" srcOrd="3" destOrd="0" presId="urn:microsoft.com/office/officeart/2018/2/layout/IconCircleList"/>
    <dgm:cxn modelId="{9E67285F-88B9-489A-939B-83118FA83F6D}" type="presParOf" srcId="{8D995AEC-9E33-4052-AF11-91903E3C9768}" destId="{2F93CA7A-B559-42B0-BA46-D66822347AF7}" srcOrd="7" destOrd="0" presId="urn:microsoft.com/office/officeart/2018/2/layout/IconCircleList"/>
    <dgm:cxn modelId="{80A80D6B-1C93-4191-A220-F5BDA9430C74}" type="presParOf" srcId="{8D995AEC-9E33-4052-AF11-91903E3C9768}" destId="{FC5FECF2-3C10-42D1-B1D6-E13780D58FD7}" srcOrd="8" destOrd="0" presId="urn:microsoft.com/office/officeart/2018/2/layout/IconCircleList"/>
    <dgm:cxn modelId="{4DC19D0A-1A8F-46A7-B703-A9D6D1293250}" type="presParOf" srcId="{FC5FECF2-3C10-42D1-B1D6-E13780D58FD7}" destId="{D661218D-0C45-429F-9B83-0DFB55F9CB12}" srcOrd="0" destOrd="0" presId="urn:microsoft.com/office/officeart/2018/2/layout/IconCircleList"/>
    <dgm:cxn modelId="{CA129B51-55BE-4571-BB61-1BC5E4101D22}" type="presParOf" srcId="{FC5FECF2-3C10-42D1-B1D6-E13780D58FD7}" destId="{834B9677-D360-4E2E-844A-0559FBA1E794}" srcOrd="1" destOrd="0" presId="urn:microsoft.com/office/officeart/2018/2/layout/IconCircleList"/>
    <dgm:cxn modelId="{CB86427F-25C9-480D-B245-1C1B2CF3FB32}" type="presParOf" srcId="{FC5FECF2-3C10-42D1-B1D6-E13780D58FD7}" destId="{3A0AA5A4-A90F-449B-9C9D-E94BEBB35FCF}" srcOrd="2" destOrd="0" presId="urn:microsoft.com/office/officeart/2018/2/layout/IconCircleList"/>
    <dgm:cxn modelId="{6C50D8E4-8B6E-4A97-8444-F059EB9636AC}" type="presParOf" srcId="{FC5FECF2-3C10-42D1-B1D6-E13780D58FD7}" destId="{50BD60DD-3E6C-41C8-822F-E812028A3E6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DE05C-A9C4-48EE-84D1-74DD79A5AA0C}">
      <dsp:nvSpPr>
        <dsp:cNvPr id="0" name=""/>
        <dsp:cNvSpPr/>
      </dsp:nvSpPr>
      <dsp:spPr>
        <a:xfrm>
          <a:off x="969485" y="1339"/>
          <a:ext cx="839583" cy="83958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88576B-4C45-4356-9023-B7A09F2DB6CD}">
      <dsp:nvSpPr>
        <dsp:cNvPr id="0" name=""/>
        <dsp:cNvSpPr/>
      </dsp:nvSpPr>
      <dsp:spPr>
        <a:xfrm>
          <a:off x="1148413" y="180267"/>
          <a:ext cx="481728" cy="4817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1FAE7-D59D-4203-A976-2B8846F644D7}">
      <dsp:nvSpPr>
        <dsp:cNvPr id="0" name=""/>
        <dsp:cNvSpPr/>
      </dsp:nvSpPr>
      <dsp:spPr>
        <a:xfrm>
          <a:off x="701094" y="1102433"/>
          <a:ext cx="1376367" cy="55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Low-Cost Model</a:t>
          </a:r>
        </a:p>
      </dsp:txBody>
      <dsp:txXfrm>
        <a:off x="701094" y="1102433"/>
        <a:ext cx="1376367" cy="550546"/>
      </dsp:txXfrm>
    </dsp:sp>
    <dsp:sp modelId="{7007E843-1D74-4CFE-955E-56BBDB70AE47}">
      <dsp:nvSpPr>
        <dsp:cNvPr id="0" name=""/>
        <dsp:cNvSpPr/>
      </dsp:nvSpPr>
      <dsp:spPr>
        <a:xfrm>
          <a:off x="2586717" y="1339"/>
          <a:ext cx="839583" cy="83958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C98CCF-A70B-4EB1-8E0C-F799FEA889DB}">
      <dsp:nvSpPr>
        <dsp:cNvPr id="0" name=""/>
        <dsp:cNvSpPr/>
      </dsp:nvSpPr>
      <dsp:spPr>
        <a:xfrm>
          <a:off x="2765644" y="180267"/>
          <a:ext cx="481728" cy="4817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F3A01-7F9D-4BD9-8467-AB0E5FB2A6F4}">
      <dsp:nvSpPr>
        <dsp:cNvPr id="0" name=""/>
        <dsp:cNvSpPr/>
      </dsp:nvSpPr>
      <dsp:spPr>
        <a:xfrm>
          <a:off x="2318325" y="1102433"/>
          <a:ext cx="1376367" cy="55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Untapped Regional Routes</a:t>
          </a:r>
        </a:p>
      </dsp:txBody>
      <dsp:txXfrm>
        <a:off x="2318325" y="1102433"/>
        <a:ext cx="1376367" cy="550546"/>
      </dsp:txXfrm>
    </dsp:sp>
    <dsp:sp modelId="{09CBD12E-8292-44F0-93E6-17055F10CA72}">
      <dsp:nvSpPr>
        <dsp:cNvPr id="0" name=""/>
        <dsp:cNvSpPr/>
      </dsp:nvSpPr>
      <dsp:spPr>
        <a:xfrm>
          <a:off x="969485" y="1997072"/>
          <a:ext cx="839583" cy="83958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4D481-0BB7-4085-9E35-EBACDAAD671F}">
      <dsp:nvSpPr>
        <dsp:cNvPr id="0" name=""/>
        <dsp:cNvSpPr/>
      </dsp:nvSpPr>
      <dsp:spPr>
        <a:xfrm>
          <a:off x="1148413" y="2175999"/>
          <a:ext cx="481728" cy="4817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0FA20-ABC3-44FF-8BD6-B2A3003A9EBC}">
      <dsp:nvSpPr>
        <dsp:cNvPr id="0" name=""/>
        <dsp:cNvSpPr/>
      </dsp:nvSpPr>
      <dsp:spPr>
        <a:xfrm>
          <a:off x="701094" y="3006480"/>
          <a:ext cx="1376367" cy="73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Potential for Innovative Services</a:t>
          </a:r>
        </a:p>
      </dsp:txBody>
      <dsp:txXfrm>
        <a:off x="701094" y="3006480"/>
        <a:ext cx="1376367" cy="733917"/>
      </dsp:txXfrm>
    </dsp:sp>
    <dsp:sp modelId="{F5A7C7EB-DA3D-45AE-990F-F8C6D7504854}">
      <dsp:nvSpPr>
        <dsp:cNvPr id="0" name=""/>
        <dsp:cNvSpPr/>
      </dsp:nvSpPr>
      <dsp:spPr>
        <a:xfrm>
          <a:off x="2586717" y="2042914"/>
          <a:ext cx="839583" cy="83958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29706-EC90-42E8-989F-E74788A5C5CA}">
      <dsp:nvSpPr>
        <dsp:cNvPr id="0" name=""/>
        <dsp:cNvSpPr/>
      </dsp:nvSpPr>
      <dsp:spPr>
        <a:xfrm>
          <a:off x="2794119" y="2219804"/>
          <a:ext cx="481728" cy="4817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7F1A9-1664-4546-BBF9-03C7DD2B8FA6}">
      <dsp:nvSpPr>
        <dsp:cNvPr id="0" name=""/>
        <dsp:cNvSpPr/>
      </dsp:nvSpPr>
      <dsp:spPr>
        <a:xfrm>
          <a:off x="2318325" y="3144008"/>
          <a:ext cx="1376367" cy="55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Operational Flexibility</a:t>
          </a:r>
        </a:p>
      </dsp:txBody>
      <dsp:txXfrm>
        <a:off x="2318325" y="3144008"/>
        <a:ext cx="1376367" cy="550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DE05C-A9C4-48EE-84D1-74DD79A5AA0C}">
      <dsp:nvSpPr>
        <dsp:cNvPr id="0" name=""/>
        <dsp:cNvSpPr/>
      </dsp:nvSpPr>
      <dsp:spPr>
        <a:xfrm>
          <a:off x="938108" y="600"/>
          <a:ext cx="861029" cy="86102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88576B-4C45-4356-9023-B7A09F2DB6CD}">
      <dsp:nvSpPr>
        <dsp:cNvPr id="0" name=""/>
        <dsp:cNvSpPr/>
      </dsp:nvSpPr>
      <dsp:spPr>
        <a:xfrm>
          <a:off x="1121606" y="184098"/>
          <a:ext cx="494033" cy="4940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1FAE7-D59D-4203-A976-2B8846F644D7}">
      <dsp:nvSpPr>
        <dsp:cNvPr id="0" name=""/>
        <dsp:cNvSpPr/>
      </dsp:nvSpPr>
      <dsp:spPr>
        <a:xfrm>
          <a:off x="662861" y="1129819"/>
          <a:ext cx="1411523" cy="564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/>
            <a:t>Growth in Domestic Air Travel</a:t>
          </a:r>
          <a:endParaRPr lang="en-US" sz="1200" kern="1200" dirty="0"/>
        </a:p>
      </dsp:txBody>
      <dsp:txXfrm>
        <a:off x="662861" y="1129819"/>
        <a:ext cx="1411523" cy="564609"/>
      </dsp:txXfrm>
    </dsp:sp>
    <dsp:sp modelId="{7007E843-1D74-4CFE-955E-56BBDB70AE47}">
      <dsp:nvSpPr>
        <dsp:cNvPr id="0" name=""/>
        <dsp:cNvSpPr/>
      </dsp:nvSpPr>
      <dsp:spPr>
        <a:xfrm>
          <a:off x="2596648" y="600"/>
          <a:ext cx="861029" cy="86102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C98CCF-A70B-4EB1-8E0C-F799FEA889DB}">
      <dsp:nvSpPr>
        <dsp:cNvPr id="0" name=""/>
        <dsp:cNvSpPr/>
      </dsp:nvSpPr>
      <dsp:spPr>
        <a:xfrm>
          <a:off x="2780146" y="184098"/>
          <a:ext cx="494033" cy="4940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F3A01-7F9D-4BD9-8467-AB0E5FB2A6F4}">
      <dsp:nvSpPr>
        <dsp:cNvPr id="0" name=""/>
        <dsp:cNvSpPr/>
      </dsp:nvSpPr>
      <dsp:spPr>
        <a:xfrm>
          <a:off x="2321401" y="1129819"/>
          <a:ext cx="1411523" cy="564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/>
            <a:t>Underserved Regional Routes</a:t>
          </a:r>
          <a:endParaRPr lang="en-US" sz="1200" kern="1200" dirty="0"/>
        </a:p>
      </dsp:txBody>
      <dsp:txXfrm>
        <a:off x="2321401" y="1129819"/>
        <a:ext cx="1411523" cy="564609"/>
      </dsp:txXfrm>
    </dsp:sp>
    <dsp:sp modelId="{09CBD12E-8292-44F0-93E6-17055F10CA72}">
      <dsp:nvSpPr>
        <dsp:cNvPr id="0" name=""/>
        <dsp:cNvSpPr/>
      </dsp:nvSpPr>
      <dsp:spPr>
        <a:xfrm>
          <a:off x="938108" y="2047309"/>
          <a:ext cx="861029" cy="86102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4D481-0BB7-4085-9E35-EBACDAAD671F}">
      <dsp:nvSpPr>
        <dsp:cNvPr id="0" name=""/>
        <dsp:cNvSpPr/>
      </dsp:nvSpPr>
      <dsp:spPr>
        <a:xfrm>
          <a:off x="1121606" y="2230807"/>
          <a:ext cx="494033" cy="4940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0FA20-ABC3-44FF-8BD6-B2A3003A9EBC}">
      <dsp:nvSpPr>
        <dsp:cNvPr id="0" name=""/>
        <dsp:cNvSpPr/>
      </dsp:nvSpPr>
      <dsp:spPr>
        <a:xfrm>
          <a:off x="662861" y="3176528"/>
          <a:ext cx="1411523" cy="564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/>
            <a:t>Leveraging Partnerships</a:t>
          </a:r>
          <a:r>
            <a:rPr lang="en-US" sz="1200" kern="1200" dirty="0"/>
            <a:t> </a:t>
          </a:r>
        </a:p>
      </dsp:txBody>
      <dsp:txXfrm>
        <a:off x="662861" y="3176528"/>
        <a:ext cx="1411523" cy="564609"/>
      </dsp:txXfrm>
    </dsp:sp>
    <dsp:sp modelId="{F5A7C7EB-DA3D-45AE-990F-F8C6D7504854}">
      <dsp:nvSpPr>
        <dsp:cNvPr id="0" name=""/>
        <dsp:cNvSpPr/>
      </dsp:nvSpPr>
      <dsp:spPr>
        <a:xfrm>
          <a:off x="2596648" y="2047309"/>
          <a:ext cx="861029" cy="86102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29706-EC90-42E8-989F-E74788A5C5CA}">
      <dsp:nvSpPr>
        <dsp:cNvPr id="0" name=""/>
        <dsp:cNvSpPr/>
      </dsp:nvSpPr>
      <dsp:spPr>
        <a:xfrm>
          <a:off x="2809349" y="2204292"/>
          <a:ext cx="494033" cy="4940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7F1A9-1664-4546-BBF9-03C7DD2B8FA6}">
      <dsp:nvSpPr>
        <dsp:cNvPr id="0" name=""/>
        <dsp:cNvSpPr/>
      </dsp:nvSpPr>
      <dsp:spPr>
        <a:xfrm>
          <a:off x="2321401" y="3176528"/>
          <a:ext cx="1411523" cy="564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/>
            <a:t>Consumer Preference for Low-Cost Travel</a:t>
          </a:r>
          <a:endParaRPr lang="en-US" sz="1200" kern="1200" dirty="0"/>
        </a:p>
      </dsp:txBody>
      <dsp:txXfrm>
        <a:off x="2321401" y="3176528"/>
        <a:ext cx="1411523" cy="5646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183183-C1C7-4494-A497-286EAD2E04A8}">
      <dsp:nvSpPr>
        <dsp:cNvPr id="0" name=""/>
        <dsp:cNvSpPr/>
      </dsp:nvSpPr>
      <dsp:spPr>
        <a:xfrm>
          <a:off x="23191" y="437019"/>
          <a:ext cx="910537" cy="9105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E761FC-DE10-4302-804B-40E6B655267E}">
      <dsp:nvSpPr>
        <dsp:cNvPr id="0" name=""/>
        <dsp:cNvSpPr/>
      </dsp:nvSpPr>
      <dsp:spPr>
        <a:xfrm>
          <a:off x="214404" y="628232"/>
          <a:ext cx="528112" cy="5281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54B05-CF1E-4A70-8B08-77777CF0F496}">
      <dsp:nvSpPr>
        <dsp:cNvPr id="0" name=""/>
        <dsp:cNvSpPr/>
      </dsp:nvSpPr>
      <dsp:spPr>
        <a:xfrm>
          <a:off x="958323" y="342050"/>
          <a:ext cx="2487310" cy="1100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new airline can achieve success in the Mumbai market by focusing on the low-cost leisure segment.</a:t>
          </a:r>
        </a:p>
      </dsp:txBody>
      <dsp:txXfrm>
        <a:off x="958323" y="342050"/>
        <a:ext cx="2487310" cy="1100476"/>
      </dsp:txXfrm>
    </dsp:sp>
    <dsp:sp modelId="{824DABD7-DA28-4D85-8671-3DCDF698C2AC}">
      <dsp:nvSpPr>
        <dsp:cNvPr id="0" name=""/>
        <dsp:cNvSpPr/>
      </dsp:nvSpPr>
      <dsp:spPr>
        <a:xfrm>
          <a:off x="3819604" y="437019"/>
          <a:ext cx="910537" cy="9105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CF667E-7F16-47F8-9CF3-A7160E31B826}">
      <dsp:nvSpPr>
        <dsp:cNvPr id="0" name=""/>
        <dsp:cNvSpPr/>
      </dsp:nvSpPr>
      <dsp:spPr>
        <a:xfrm>
          <a:off x="4010817" y="628232"/>
          <a:ext cx="528112" cy="5281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56B72-9355-4359-962F-F66AE34E4EF2}">
      <dsp:nvSpPr>
        <dsp:cNvPr id="0" name=""/>
        <dsp:cNvSpPr/>
      </dsp:nvSpPr>
      <dsp:spPr>
        <a:xfrm>
          <a:off x="4777809" y="352207"/>
          <a:ext cx="2441165" cy="1080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offering affordable international flights, catering to business travelers with flexible services, </a:t>
          </a:r>
        </a:p>
      </dsp:txBody>
      <dsp:txXfrm>
        <a:off x="4777809" y="352207"/>
        <a:ext cx="2441165" cy="1080162"/>
      </dsp:txXfrm>
    </dsp:sp>
    <dsp:sp modelId="{BC63A5EA-345A-4A1E-BBBB-98249CDECEA6}">
      <dsp:nvSpPr>
        <dsp:cNvPr id="0" name=""/>
        <dsp:cNvSpPr/>
      </dsp:nvSpPr>
      <dsp:spPr>
        <a:xfrm>
          <a:off x="7592945" y="437019"/>
          <a:ext cx="910537" cy="9105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E11A39-EDBA-4B14-8B7E-1A19A7D7FDF9}">
      <dsp:nvSpPr>
        <dsp:cNvPr id="0" name=""/>
        <dsp:cNvSpPr/>
      </dsp:nvSpPr>
      <dsp:spPr>
        <a:xfrm>
          <a:off x="7784158" y="628232"/>
          <a:ext cx="528112" cy="5281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E357F-91E3-4F22-8B88-0AA8AD9F23C2}">
      <dsp:nvSpPr>
        <dsp:cNvPr id="0" name=""/>
        <dsp:cNvSpPr/>
      </dsp:nvSpPr>
      <dsp:spPr>
        <a:xfrm>
          <a:off x="8671287" y="311570"/>
          <a:ext cx="2200890" cy="1161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Building a strong cargo operation targeting e-commerce. </a:t>
          </a:r>
        </a:p>
      </dsp:txBody>
      <dsp:txXfrm>
        <a:off x="8671287" y="311570"/>
        <a:ext cx="2200890" cy="1161436"/>
      </dsp:txXfrm>
    </dsp:sp>
    <dsp:sp modelId="{BA0F01FA-ACFB-4C9D-B285-E7FD2ADE5EE8}">
      <dsp:nvSpPr>
        <dsp:cNvPr id="0" name=""/>
        <dsp:cNvSpPr/>
      </dsp:nvSpPr>
      <dsp:spPr>
        <a:xfrm>
          <a:off x="23191" y="2116951"/>
          <a:ext cx="910537" cy="9105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AE4F0-6AB7-428D-8AC7-EBE98E5DD165}">
      <dsp:nvSpPr>
        <dsp:cNvPr id="0" name=""/>
        <dsp:cNvSpPr/>
      </dsp:nvSpPr>
      <dsp:spPr>
        <a:xfrm>
          <a:off x="214404" y="2308164"/>
          <a:ext cx="528112" cy="5281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F0BB86-C60A-4E20-809F-6CDA549A34FF}">
      <dsp:nvSpPr>
        <dsp:cNvPr id="0" name=""/>
        <dsp:cNvSpPr/>
      </dsp:nvSpPr>
      <dsp:spPr>
        <a:xfrm>
          <a:off x="958409" y="2051734"/>
          <a:ext cx="2487138" cy="1040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Strategic use of government initiatives, technology-driven efficiencies</a:t>
          </a:r>
        </a:p>
      </dsp:txBody>
      <dsp:txXfrm>
        <a:off x="958409" y="2051734"/>
        <a:ext cx="2487138" cy="1040972"/>
      </dsp:txXfrm>
    </dsp:sp>
    <dsp:sp modelId="{D661218D-0C45-429F-9B83-0DFB55F9CB12}">
      <dsp:nvSpPr>
        <dsp:cNvPr id="0" name=""/>
        <dsp:cNvSpPr/>
      </dsp:nvSpPr>
      <dsp:spPr>
        <a:xfrm>
          <a:off x="3819519" y="2116951"/>
          <a:ext cx="910537" cy="9105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4B9677-D360-4E2E-844A-0559FBA1E794}">
      <dsp:nvSpPr>
        <dsp:cNvPr id="0" name=""/>
        <dsp:cNvSpPr/>
      </dsp:nvSpPr>
      <dsp:spPr>
        <a:xfrm>
          <a:off x="4010732" y="2308164"/>
          <a:ext cx="528112" cy="5281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BD60DD-3E6C-41C8-822F-E812028A3E69}">
      <dsp:nvSpPr>
        <dsp:cNvPr id="0" name=""/>
        <dsp:cNvSpPr/>
      </dsp:nvSpPr>
      <dsp:spPr>
        <a:xfrm>
          <a:off x="4771542" y="2143174"/>
          <a:ext cx="2453527" cy="85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Competitive pricing will help them differentiate from existing players and capture a significant share of the market.</a:t>
          </a:r>
        </a:p>
      </dsp:txBody>
      <dsp:txXfrm>
        <a:off x="4771542" y="2143174"/>
        <a:ext cx="2453527" cy="858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51354-67E8-4CED-8C57-F01A01BD43C2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07799-77E3-49C3-85A4-33CFE26E4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95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07799-77E3-49C3-85A4-33CFE26E4B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0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6332-542B-4200-9214-C872C6744C6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72F-2947-4308-A76B-819E1326DC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Title SlideFooter" descr="C2 – Vodafone Idea Internal">
            <a:extLst>
              <a:ext uri="{FF2B5EF4-FFF2-40B4-BE49-F238E27FC236}">
                <a16:creationId xmlns:a16="http://schemas.microsoft.com/office/drawing/2014/main" id="{508F1DE4-9AF0-43D8-8719-2ACAF3DBDCBF}"/>
              </a:ext>
            </a:extLst>
          </p:cNvPr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829792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6332-542B-4200-9214-C872C6744C6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72F-2947-4308-A76B-819E1326DC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lSlideMaster.Panoramic Picture with CaptionFooter" descr="C2 – Vodafone Idea Internal">
            <a:extLst>
              <a:ext uri="{FF2B5EF4-FFF2-40B4-BE49-F238E27FC236}">
                <a16:creationId xmlns:a16="http://schemas.microsoft.com/office/drawing/2014/main" id="{6D956DAC-CA25-4FC4-A17B-65F8DB396D06}"/>
              </a:ext>
            </a:extLst>
          </p:cNvPr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288086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6332-542B-4200-9214-C872C6744C6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72F-2947-4308-A76B-819E1326DC6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SlideMaster.Title and CaptionFooter" descr="C2 – Vodafone Idea Internal">
            <a:extLst>
              <a:ext uri="{FF2B5EF4-FFF2-40B4-BE49-F238E27FC236}">
                <a16:creationId xmlns:a16="http://schemas.microsoft.com/office/drawing/2014/main" id="{E36FC160-30BD-4326-907C-38BA261532CF}"/>
              </a:ext>
            </a:extLst>
          </p:cNvPr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298817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6332-542B-4200-9214-C872C6744C6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72F-2947-4308-A76B-819E1326DC6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flSlideMaster.Quote with CaptionFooter" descr="C2 – Vodafone Idea Internal">
            <a:extLst>
              <a:ext uri="{FF2B5EF4-FFF2-40B4-BE49-F238E27FC236}">
                <a16:creationId xmlns:a16="http://schemas.microsoft.com/office/drawing/2014/main" id="{EC358A5A-C914-4EAE-970C-337FDC5F4093}"/>
              </a:ext>
            </a:extLst>
          </p:cNvPr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870883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6332-542B-4200-9214-C872C6744C6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72F-2947-4308-A76B-819E1326DC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Name CardFooter" descr="C2 – Vodafone Idea Internal">
            <a:extLst>
              <a:ext uri="{FF2B5EF4-FFF2-40B4-BE49-F238E27FC236}">
                <a16:creationId xmlns:a16="http://schemas.microsoft.com/office/drawing/2014/main" id="{44D29695-9727-45ED-89DB-C7600D74AB4F}"/>
              </a:ext>
            </a:extLst>
          </p:cNvPr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1715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6332-542B-4200-9214-C872C6744C6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72F-2947-4308-A76B-819E1326DC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lSlideMaster.3 ColumnFooter" descr="C2 – Vodafone Idea Internal">
            <a:extLst>
              <a:ext uri="{FF2B5EF4-FFF2-40B4-BE49-F238E27FC236}">
                <a16:creationId xmlns:a16="http://schemas.microsoft.com/office/drawing/2014/main" id="{85E38D39-132D-4001-8ED7-0ACBF1492BE1}"/>
              </a:ext>
            </a:extLst>
          </p:cNvPr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71200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6332-542B-4200-9214-C872C6744C6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72F-2947-4308-A76B-819E1326DC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lSlideMaster.3 Picture ColumnFooter" descr="C2 – Vodafone Idea Internal">
            <a:extLst>
              <a:ext uri="{FF2B5EF4-FFF2-40B4-BE49-F238E27FC236}">
                <a16:creationId xmlns:a16="http://schemas.microsoft.com/office/drawing/2014/main" id="{619D737D-BFF9-4794-AF8E-8E21C23C0F3B}"/>
              </a:ext>
            </a:extLst>
          </p:cNvPr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88737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6332-542B-4200-9214-C872C6744C6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72F-2947-4308-A76B-819E1326DC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Title and Vertical TextFooter" descr="C2 – Vodafone Idea Internal">
            <a:extLst>
              <a:ext uri="{FF2B5EF4-FFF2-40B4-BE49-F238E27FC236}">
                <a16:creationId xmlns:a16="http://schemas.microsoft.com/office/drawing/2014/main" id="{31939033-1E7E-4C28-A191-909337267D54}"/>
              </a:ext>
            </a:extLst>
          </p:cNvPr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031199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6332-542B-4200-9214-C872C6744C6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72F-2947-4308-A76B-819E1326DC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Vertical Title and TextFooter" descr="C2 – Vodafone Idea Internal">
            <a:extLst>
              <a:ext uri="{FF2B5EF4-FFF2-40B4-BE49-F238E27FC236}">
                <a16:creationId xmlns:a16="http://schemas.microsoft.com/office/drawing/2014/main" id="{3ED5CDB9-51A3-45C0-BD4B-DDB05E616C15}"/>
              </a:ext>
            </a:extLst>
          </p:cNvPr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734951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6332-542B-4200-9214-C872C6744C6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72F-2947-4308-A76B-819E1326DC6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lSlideMaster.Title and ContentFooter" descr="C2 – Vodafone Idea Internal">
            <a:extLst>
              <a:ext uri="{FF2B5EF4-FFF2-40B4-BE49-F238E27FC236}">
                <a16:creationId xmlns:a16="http://schemas.microsoft.com/office/drawing/2014/main" id="{15AD1939-8FAE-4EA3-8475-DEE36983C16B}"/>
              </a:ext>
            </a:extLst>
          </p:cNvPr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347459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6332-542B-4200-9214-C872C6744C6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72F-2947-4308-A76B-819E1326DC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Section HeaderFooter" descr="C2 – Vodafone Idea Internal">
            <a:extLst>
              <a:ext uri="{FF2B5EF4-FFF2-40B4-BE49-F238E27FC236}">
                <a16:creationId xmlns:a16="http://schemas.microsoft.com/office/drawing/2014/main" id="{9C13DFAF-6F0E-4630-A592-87DB49CBFEEF}"/>
              </a:ext>
            </a:extLst>
          </p:cNvPr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586899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6332-542B-4200-9214-C872C6744C6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72F-2947-4308-A76B-819E1326DC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lSlideMaster.Two ContentFooter" descr="C2 – Vodafone Idea Internal">
            <a:extLst>
              <a:ext uri="{FF2B5EF4-FFF2-40B4-BE49-F238E27FC236}">
                <a16:creationId xmlns:a16="http://schemas.microsoft.com/office/drawing/2014/main" id="{065E97AC-F8EF-41D3-9C84-2978A9F6053B}"/>
              </a:ext>
            </a:extLst>
          </p:cNvPr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74633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6332-542B-4200-9214-C872C6744C6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72F-2947-4308-A76B-819E1326DC6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lSlideMaster.ComparisonFooter" descr="C2 – Vodafone Idea Internal">
            <a:extLst>
              <a:ext uri="{FF2B5EF4-FFF2-40B4-BE49-F238E27FC236}">
                <a16:creationId xmlns:a16="http://schemas.microsoft.com/office/drawing/2014/main" id="{B9483BC1-6721-4C78-8516-BE3E0BECD68B}"/>
              </a:ext>
            </a:extLst>
          </p:cNvPr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088437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6332-542B-4200-9214-C872C6744C6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72F-2947-4308-A76B-819E1326DC6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SlideMaster.Title OnlyFooter" descr="C2 – Vodafone Idea Internal">
            <a:extLst>
              <a:ext uri="{FF2B5EF4-FFF2-40B4-BE49-F238E27FC236}">
                <a16:creationId xmlns:a16="http://schemas.microsoft.com/office/drawing/2014/main" id="{9E545F4E-7EED-4EB6-910A-88444C390E54}"/>
              </a:ext>
            </a:extLst>
          </p:cNvPr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981166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6332-542B-4200-9214-C872C6744C6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72F-2947-4308-A76B-819E1326DC6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lSlideMaster.BlankFooter" descr="C2 – Vodafone Idea Internal">
            <a:extLst>
              <a:ext uri="{FF2B5EF4-FFF2-40B4-BE49-F238E27FC236}">
                <a16:creationId xmlns:a16="http://schemas.microsoft.com/office/drawing/2014/main" id="{88D9F568-AF76-49F4-A390-6E8AA86BEFA4}"/>
              </a:ext>
            </a:extLst>
          </p:cNvPr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824157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6332-542B-4200-9214-C872C6744C6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72F-2947-4308-A76B-819E1326DC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lSlideMaster.Content with CaptionFooter" descr="C2 – Vodafone Idea Internal">
            <a:extLst>
              <a:ext uri="{FF2B5EF4-FFF2-40B4-BE49-F238E27FC236}">
                <a16:creationId xmlns:a16="http://schemas.microsoft.com/office/drawing/2014/main" id="{2A535ABF-DDCE-42D7-8B40-C98255ECAD31}"/>
              </a:ext>
            </a:extLst>
          </p:cNvPr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941296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6332-542B-4200-9214-C872C6744C6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72F-2947-4308-A76B-819E1326DC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lSlideMaster.Picture with CaptionFooter" descr="C2 – Vodafone Idea Internal">
            <a:extLst>
              <a:ext uri="{FF2B5EF4-FFF2-40B4-BE49-F238E27FC236}">
                <a16:creationId xmlns:a16="http://schemas.microsoft.com/office/drawing/2014/main" id="{D452918A-EDF3-42F1-91B3-8A83521BCA10}"/>
              </a:ext>
            </a:extLst>
          </p:cNvPr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569623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766332-542B-4200-9214-C872C6744C6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0E72F-2947-4308-A76B-819E1326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73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  <p:sldLayoutId id="2147484009" r:id="rId12"/>
    <p:sldLayoutId id="2147484010" r:id="rId13"/>
    <p:sldLayoutId id="2147484011" r:id="rId14"/>
    <p:sldLayoutId id="2147484012" r:id="rId15"/>
    <p:sldLayoutId id="2147484013" r:id="rId16"/>
    <p:sldLayoutId id="2147484014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4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27.svg"/><Relationship Id="rId10" Type="http://schemas.openxmlformats.org/officeDocument/2006/relationships/image" Target="../media/image2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2.sv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3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6.png"/><Relationship Id="rId12" Type="http://schemas.openxmlformats.org/officeDocument/2006/relationships/image" Target="../media/image26.sv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openxmlformats.org/officeDocument/2006/relationships/image" Target="../media/image25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38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3.png"/><Relationship Id="rId14" Type="http://schemas.openxmlformats.org/officeDocument/2006/relationships/image" Target="../media/image4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872012" y="1447801"/>
            <a:ext cx="5222325" cy="24684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4000" cap="all" dirty="0">
                <a:solidFill>
                  <a:schemeClr val="tx2">
                    <a:lumMod val="40000"/>
                    <a:lumOff val="6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Market Analysis and Strategic Recommendations for New Airline Entry in Mumbai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4872012" y="4777380"/>
            <a:ext cx="5222326" cy="86142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Pranali Chavan </a:t>
            </a:r>
          </a:p>
          <a:p>
            <a:pPr algn="r"/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Data Analyst</a:t>
            </a:r>
          </a:p>
        </p:txBody>
      </p:sp>
      <p:sp>
        <p:nvSpPr>
          <p:cNvPr id="44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9" name="Picture 18" descr="A white airplane with blue tail&#10;&#10;Description automatically generated">
            <a:extLst>
              <a:ext uri="{FF2B5EF4-FFF2-40B4-BE49-F238E27FC236}">
                <a16:creationId xmlns:a16="http://schemas.microsoft.com/office/drawing/2014/main" id="{03A1F62A-22D7-C182-015A-4D6A676EC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73" y="2077570"/>
            <a:ext cx="3936580" cy="25553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9425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EBEBEB"/>
                </a:solidFill>
              </a:rPr>
              <a:t>Recommendations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16" name="Content Placeholder 11">
            <a:extLst>
              <a:ext uri="{FF2B5EF4-FFF2-40B4-BE49-F238E27FC236}">
                <a16:creationId xmlns:a16="http://schemas.microsoft.com/office/drawing/2014/main" id="{C61F2E15-203B-6A41-8513-29622B8FE8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136214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2774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Mumbai Airline Service KPI Dashboard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Total Passengers</a:t>
            </a:r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60" b="16060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18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95 Million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AVG Market Share</a:t>
            </a:r>
          </a:p>
        </p:txBody>
      </p:sp>
      <p:pic>
        <p:nvPicPr>
          <p:cNvPr id="21" name="Picture Placeholder 20"/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02" b="10402"/>
          <a:stretch>
            <a:fillRect/>
          </a:stretch>
        </p:blipFill>
        <p:spPr/>
      </p:pic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20%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/>
              <a:t>No. of Airline</a:t>
            </a: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" r="382"/>
          <a:stretch>
            <a:fillRect/>
          </a:stretch>
        </p:blipFill>
        <p:spPr/>
      </p:pic>
      <p:sp>
        <p:nvSpPr>
          <p:cNvPr id="11" name="Text Placeholder 10"/>
          <p:cNvSpPr>
            <a:spLocks noGrp="1"/>
          </p:cNvSpPr>
          <p:nvPr>
            <p:ph type="body" sz="half" idx="20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5 Airlines</a:t>
            </a:r>
          </a:p>
        </p:txBody>
      </p:sp>
    </p:spTree>
    <p:extLst>
      <p:ext uri="{BB962C8B-B14F-4D97-AF65-F5344CB8AC3E}">
        <p14:creationId xmlns:p14="http://schemas.microsoft.com/office/powerpoint/2010/main" val="2447479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8" name="Oval 4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Market size for Airline Industry</a:t>
            </a:r>
          </a:p>
        </p:txBody>
      </p:sp>
      <p:sp>
        <p:nvSpPr>
          <p:cNvPr id="58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0" name="Freeform: Shape 59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960" y="1381761"/>
            <a:ext cx="6238240" cy="4842058"/>
          </a:xfrm>
          <a:prstGeom prst="rect">
            <a:avLst/>
          </a:prstGeom>
          <a:effectLst/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6" name="Content Placeholder 3"/>
          <p:cNvSpPr>
            <a:spLocks noGrp="1"/>
          </p:cNvSpPr>
          <p:nvPr>
            <p:ph sz="half" idx="2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EBEBEB"/>
                </a:solidFill>
              </a:rPr>
              <a:t>Strong Recovery: After the significant drop in 2020, the industry showed a strong recovery in 2021 and 2022.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EBEBEB"/>
                </a:solidFill>
              </a:rPr>
              <a:t>Post-Pandemic Growth: By 2023, the total passenger count had not only recovered but exceeded 2019 levels.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EBEBEB"/>
                </a:solidFill>
              </a:rPr>
              <a:t>Declining Growth Rates: While the total number of passengers is increasing, the growth rate has been slowing down after the initial post-COVID surge, signaling a normalization of the market.</a:t>
            </a:r>
          </a:p>
          <a:p>
            <a:pPr>
              <a:lnSpc>
                <a:spcPct val="90000"/>
              </a:lnSpc>
            </a:pPr>
            <a:endParaRPr lang="en-US" sz="1700" dirty="0">
              <a:solidFill>
                <a:srgbClr val="EBEBEB"/>
              </a:solidFill>
            </a:endParaRPr>
          </a:p>
          <a:p>
            <a:pPr marL="0" indent="0">
              <a:lnSpc>
                <a:spcPct val="90000"/>
              </a:lnSpc>
            </a:pPr>
            <a:endParaRPr lang="en-US" sz="1700" dirty="0">
              <a:solidFill>
                <a:srgbClr val="EBEBEB"/>
              </a:solidFill>
            </a:endParaRPr>
          </a:p>
          <a:p>
            <a:pPr marL="0" lvl="0" indent="0">
              <a:lnSpc>
                <a:spcPct val="90000"/>
              </a:lnSpc>
            </a:pPr>
            <a:endParaRPr lang="en-US" sz="1700" dirty="0">
              <a:solidFill>
                <a:srgbClr val="EBEBEB"/>
              </a:solidFill>
            </a:endParaRPr>
          </a:p>
          <a:p>
            <a:pPr marL="0" indent="0">
              <a:lnSpc>
                <a:spcPct val="90000"/>
              </a:lnSpc>
            </a:pPr>
            <a:endParaRPr lang="en-US" sz="1700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358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Domestic vs. International Traffic</a:t>
            </a:r>
          </a:p>
        </p:txBody>
      </p:sp>
      <p:sp>
        <p:nvSpPr>
          <p:cNvPr id="3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836" y="1705470"/>
            <a:ext cx="6315084" cy="4624210"/>
          </a:xfrm>
          <a:prstGeom prst="rect">
            <a:avLst/>
          </a:prstGeom>
          <a:effectLst/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z="1700" dirty="0">
                <a:solidFill>
                  <a:srgbClr val="EBEBEB"/>
                </a:solidFill>
              </a:rPr>
              <a:t>Analysis of total, domestic and international passenger data from 2019 to 2023.</a:t>
            </a:r>
          </a:p>
          <a:p>
            <a:pPr lvl="0"/>
            <a:r>
              <a:rPr lang="en-US" sz="1700" dirty="0">
                <a:solidFill>
                  <a:srgbClr val="EBEBEB"/>
                </a:solidFill>
              </a:rPr>
              <a:t>Domestic: Typically accounts for around 70-75% of the total traffic.</a:t>
            </a:r>
          </a:p>
          <a:p>
            <a:pPr lvl="1"/>
            <a:r>
              <a:rPr lang="en-US" sz="1700" dirty="0">
                <a:solidFill>
                  <a:srgbClr val="EBEBEB"/>
                </a:solidFill>
              </a:rPr>
              <a:t>In 2023: Estimated around 75 million domestic passengers.</a:t>
            </a:r>
          </a:p>
          <a:p>
            <a:pPr lvl="0"/>
            <a:r>
              <a:rPr lang="en-US" sz="1700" dirty="0">
                <a:solidFill>
                  <a:srgbClr val="EBEBEB"/>
                </a:solidFill>
              </a:rPr>
              <a:t>International: Accounts for the remaining 20-25%.</a:t>
            </a:r>
          </a:p>
          <a:p>
            <a:pPr lvl="1"/>
            <a:r>
              <a:rPr lang="en-US" sz="1700" dirty="0">
                <a:solidFill>
                  <a:srgbClr val="EBEBEB"/>
                </a:solidFill>
              </a:rPr>
              <a:t>In 2023: Estimated around 20 million international passengers.</a:t>
            </a:r>
          </a:p>
          <a:p>
            <a:pPr marL="457200" lvl="1" indent="0"/>
            <a:endParaRPr lang="en-US" sz="1700" dirty="0">
              <a:solidFill>
                <a:srgbClr val="EBEBEB"/>
              </a:solidFill>
            </a:endParaRPr>
          </a:p>
          <a:p>
            <a:pPr marL="457200" lvl="1" indent="0"/>
            <a:endParaRPr lang="en-US" sz="1700" dirty="0">
              <a:solidFill>
                <a:srgbClr val="EBEBEB"/>
              </a:solidFill>
            </a:endParaRPr>
          </a:p>
          <a:p>
            <a:pPr marL="0" indent="0"/>
            <a:endParaRPr lang="en-US" sz="1700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731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8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Airline Market share</a:t>
            </a: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303" y="2480688"/>
            <a:ext cx="5122606" cy="365868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 Mumbai market is highly competitive, with IndiGo clearly leading, followed by Vistara. However, there is still room for growth by offering differentiated services and targeting price-sensitive segments.</a:t>
            </a:r>
          </a:p>
          <a:p>
            <a:r>
              <a:rPr lang="en-US" dirty="0"/>
              <a:t>The new airline can carve a niche by providing affordable and flexible services, catering to the growing demand for domestic leisure travel and expanding regional routes under schemes like UDAN.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271" y="2402308"/>
            <a:ext cx="5563057" cy="413057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72023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FF948E8D-8927-6740-33BD-AF43C2268636}"/>
              </a:ext>
            </a:extLst>
          </p:cNvPr>
          <p:cNvSpPr/>
          <p:nvPr/>
        </p:nvSpPr>
        <p:spPr>
          <a:xfrm>
            <a:off x="6274748" y="2572417"/>
            <a:ext cx="861029" cy="861028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7F2FC6E-F45C-C447-E5D7-11E937A3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44189"/>
          </a:xfrm>
        </p:spPr>
        <p:txBody>
          <a:bodyPr/>
          <a:lstStyle/>
          <a:p>
            <a:pPr algn="ctr"/>
            <a:r>
              <a:rPr lang="en-US" sz="2800" dirty="0"/>
              <a:t>SWOT Analysis for New Low-Cost Airline Entry into Mumbai Market</a:t>
            </a:r>
            <a:endParaRPr lang="en-IN" sz="2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83B10E-AE15-0316-7D14-0BEC0A6AE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3" y="1736012"/>
            <a:ext cx="4396338" cy="576262"/>
          </a:xfrm>
        </p:spPr>
        <p:txBody>
          <a:bodyPr/>
          <a:lstStyle/>
          <a:p>
            <a:pPr algn="ctr"/>
            <a:r>
              <a:rPr lang="en-US" b="1" dirty="0"/>
              <a:t>Strengths</a:t>
            </a:r>
            <a:endParaRPr lang="en-I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C921D5-C16F-3275-9A82-0966B87B2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5" y="1739038"/>
            <a:ext cx="4396339" cy="576262"/>
          </a:xfrm>
        </p:spPr>
        <p:txBody>
          <a:bodyPr/>
          <a:lstStyle/>
          <a:p>
            <a:pPr algn="ctr"/>
            <a:r>
              <a:rPr lang="en-US" b="1" dirty="0"/>
              <a:t>Weaknesses</a:t>
            </a:r>
            <a:endParaRPr lang="en-IN" dirty="0"/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A1B66C2B-9BDA-CBAB-D6E2-FB623541C9D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822982"/>
              </p:ext>
            </p:extLst>
          </p:nvPr>
        </p:nvGraphicFramePr>
        <p:xfrm>
          <a:off x="1103313" y="2514600"/>
          <a:ext cx="4395787" cy="3741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E3D7624B-A46F-D31F-7BDB-DB7F33418E5E}"/>
              </a:ext>
            </a:extLst>
          </p:cNvPr>
          <p:cNvSpPr txBox="1"/>
          <p:nvPr/>
        </p:nvSpPr>
        <p:spPr>
          <a:xfrm>
            <a:off x="8253270" y="5569026"/>
            <a:ext cx="1688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33400">
              <a:spcBef>
                <a:spcPct val="0"/>
              </a:spcBef>
              <a:spcAft>
                <a:spcPct val="35000"/>
              </a:spcAft>
              <a:defRPr cap="all"/>
            </a:pPr>
            <a:r>
              <a:rPr lang="en-US" sz="1200" b="1" cap="all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</a:rPr>
              <a:t>Limited International Reach</a:t>
            </a:r>
            <a:endParaRPr lang="en-IN" sz="1200" b="1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0D1AE2F-2E25-07AB-C965-4DC44FC12896}"/>
              </a:ext>
            </a:extLst>
          </p:cNvPr>
          <p:cNvSpPr txBox="1"/>
          <p:nvPr/>
        </p:nvSpPr>
        <p:spPr>
          <a:xfrm>
            <a:off x="5666044" y="5695492"/>
            <a:ext cx="2014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33400">
              <a:spcBef>
                <a:spcPct val="0"/>
              </a:spcBef>
              <a:spcAft>
                <a:spcPct val="35000"/>
              </a:spcAft>
              <a:defRPr cap="all"/>
            </a:pPr>
            <a:r>
              <a:rPr lang="en-US" sz="1200" b="1" cap="all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</a:rPr>
              <a:t>Initial Infrastructure Challenges</a:t>
            </a:r>
            <a:endParaRPr lang="en-IN" sz="1200" b="1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3E495B-8D63-11E4-E456-9266CC96E886}"/>
              </a:ext>
            </a:extLst>
          </p:cNvPr>
          <p:cNvSpPr txBox="1"/>
          <p:nvPr/>
        </p:nvSpPr>
        <p:spPr>
          <a:xfrm>
            <a:off x="8253271" y="3628985"/>
            <a:ext cx="1688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33400">
              <a:spcBef>
                <a:spcPct val="0"/>
              </a:spcBef>
              <a:spcAft>
                <a:spcPct val="35000"/>
              </a:spcAft>
              <a:defRPr cap="all"/>
            </a:pPr>
            <a:r>
              <a:rPr lang="en-US" sz="1200" b="1" cap="all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</a:rPr>
              <a:t>Lack of Brand Recognition</a:t>
            </a:r>
            <a:endParaRPr lang="en-IN" sz="1200" b="1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4B046F-985F-1957-9D06-C8F1D1FBB0A0}"/>
              </a:ext>
            </a:extLst>
          </p:cNvPr>
          <p:cNvSpPr txBox="1"/>
          <p:nvPr/>
        </p:nvSpPr>
        <p:spPr>
          <a:xfrm>
            <a:off x="5891410" y="3628985"/>
            <a:ext cx="2014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33400">
              <a:spcBef>
                <a:spcPct val="0"/>
              </a:spcBef>
              <a:spcAft>
                <a:spcPct val="35000"/>
              </a:spcAft>
              <a:defRPr cap="all"/>
            </a:pPr>
            <a:r>
              <a:rPr lang="en-US" sz="1200" b="1" cap="all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</a:rPr>
              <a:t>Limited Economies of Scale</a:t>
            </a:r>
            <a:endParaRPr lang="en-IN" sz="1200" b="1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F1F3FE7-C147-6DC7-5193-5C17D1B8F6E0}"/>
              </a:ext>
            </a:extLst>
          </p:cNvPr>
          <p:cNvSpPr/>
          <p:nvPr/>
        </p:nvSpPr>
        <p:spPr>
          <a:xfrm>
            <a:off x="6397431" y="2771912"/>
            <a:ext cx="568214" cy="524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pic>
        <p:nvPicPr>
          <p:cNvPr id="59" name="Graphic 58" descr="Rupee with solid fill">
            <a:extLst>
              <a:ext uri="{FF2B5EF4-FFF2-40B4-BE49-F238E27FC236}">
                <a16:creationId xmlns:a16="http://schemas.microsoft.com/office/drawing/2014/main" id="{4A200C6D-3087-EB27-2522-41B22AA7E4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4881" y="2836537"/>
            <a:ext cx="520764" cy="486886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20F5451E-B799-151D-5D40-248ED56B0270}"/>
              </a:ext>
            </a:extLst>
          </p:cNvPr>
          <p:cNvSpPr/>
          <p:nvPr/>
        </p:nvSpPr>
        <p:spPr>
          <a:xfrm>
            <a:off x="8531724" y="2562958"/>
            <a:ext cx="861029" cy="861029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BAEBC1-7D8A-51BA-A71D-1BA278370800}"/>
              </a:ext>
            </a:extLst>
          </p:cNvPr>
          <p:cNvSpPr/>
          <p:nvPr/>
        </p:nvSpPr>
        <p:spPr>
          <a:xfrm>
            <a:off x="8715221" y="2763525"/>
            <a:ext cx="494033" cy="524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7D53DD5-1D76-C46F-4027-AA9617D78B81}"/>
              </a:ext>
            </a:extLst>
          </p:cNvPr>
          <p:cNvSpPr/>
          <p:nvPr/>
        </p:nvSpPr>
        <p:spPr>
          <a:xfrm>
            <a:off x="8547159" y="4449095"/>
            <a:ext cx="861029" cy="861029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C7118AD-E969-AA88-32D2-5E9F4A3FCA72}"/>
              </a:ext>
            </a:extLst>
          </p:cNvPr>
          <p:cNvSpPr/>
          <p:nvPr/>
        </p:nvSpPr>
        <p:spPr>
          <a:xfrm>
            <a:off x="6238994" y="4464465"/>
            <a:ext cx="861029" cy="861029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BC0386B-34BC-FAED-1915-6710E2F0F213}"/>
              </a:ext>
            </a:extLst>
          </p:cNvPr>
          <p:cNvSpPr/>
          <p:nvPr/>
        </p:nvSpPr>
        <p:spPr>
          <a:xfrm>
            <a:off x="8715221" y="4666381"/>
            <a:ext cx="494033" cy="457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9ED7CC1-7626-35CF-54B0-FB81F386EE2D}"/>
              </a:ext>
            </a:extLst>
          </p:cNvPr>
          <p:cNvSpPr/>
          <p:nvPr/>
        </p:nvSpPr>
        <p:spPr>
          <a:xfrm>
            <a:off x="6397431" y="4694096"/>
            <a:ext cx="548805" cy="466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pic>
        <p:nvPicPr>
          <p:cNvPr id="69" name="Graphic 68" descr="Badge Tick with solid fill">
            <a:extLst>
              <a:ext uri="{FF2B5EF4-FFF2-40B4-BE49-F238E27FC236}">
                <a16:creationId xmlns:a16="http://schemas.microsoft.com/office/drawing/2014/main" id="{AC0D59E8-8198-B8B9-B9EB-AE1960DBC7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15221" y="2771912"/>
            <a:ext cx="524906" cy="524906"/>
          </a:xfrm>
          <a:prstGeom prst="rect">
            <a:avLst/>
          </a:prstGeom>
        </p:spPr>
      </p:pic>
      <p:pic>
        <p:nvPicPr>
          <p:cNvPr id="71" name="Graphic 70" descr="Bank with solid fill">
            <a:extLst>
              <a:ext uri="{FF2B5EF4-FFF2-40B4-BE49-F238E27FC236}">
                <a16:creationId xmlns:a16="http://schemas.microsoft.com/office/drawing/2014/main" id="{25C8411F-3279-5310-FFA3-8602F55345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69974" y="4666380"/>
            <a:ext cx="576262" cy="516729"/>
          </a:xfrm>
          <a:prstGeom prst="rect">
            <a:avLst/>
          </a:prstGeom>
        </p:spPr>
      </p:pic>
      <p:pic>
        <p:nvPicPr>
          <p:cNvPr id="73" name="Graphic 72" descr="Airplane with solid fill">
            <a:extLst>
              <a:ext uri="{FF2B5EF4-FFF2-40B4-BE49-F238E27FC236}">
                <a16:creationId xmlns:a16="http://schemas.microsoft.com/office/drawing/2014/main" id="{1B509D9A-2D0C-2DDA-FBF8-CAED848A9E9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15221" y="4666381"/>
            <a:ext cx="52490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83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>
            <a:extLst>
              <a:ext uri="{FF2B5EF4-FFF2-40B4-BE49-F238E27FC236}">
                <a16:creationId xmlns:a16="http://schemas.microsoft.com/office/drawing/2014/main" id="{45BBC179-B274-205E-B906-8B9599DF7358}"/>
              </a:ext>
            </a:extLst>
          </p:cNvPr>
          <p:cNvSpPr/>
          <p:nvPr/>
        </p:nvSpPr>
        <p:spPr>
          <a:xfrm>
            <a:off x="8305100" y="4476682"/>
            <a:ext cx="861029" cy="861029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762880F-8B87-F5F9-C856-72E07F6E33F5}"/>
              </a:ext>
            </a:extLst>
          </p:cNvPr>
          <p:cNvSpPr/>
          <p:nvPr/>
        </p:nvSpPr>
        <p:spPr>
          <a:xfrm>
            <a:off x="8277635" y="2634307"/>
            <a:ext cx="861029" cy="861029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2F93CAF-D51B-F0F1-231E-E40F0197FD4D}"/>
              </a:ext>
            </a:extLst>
          </p:cNvPr>
          <p:cNvSpPr/>
          <p:nvPr/>
        </p:nvSpPr>
        <p:spPr>
          <a:xfrm>
            <a:off x="6064819" y="4484570"/>
            <a:ext cx="861029" cy="861029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F948E8D-8927-6740-33BD-AF43C2268636}"/>
              </a:ext>
            </a:extLst>
          </p:cNvPr>
          <p:cNvSpPr/>
          <p:nvPr/>
        </p:nvSpPr>
        <p:spPr>
          <a:xfrm>
            <a:off x="5960084" y="2650051"/>
            <a:ext cx="861029" cy="861029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7F2FC6E-F45C-C447-E5D7-11E937A3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431" y="345339"/>
            <a:ext cx="9404723" cy="934821"/>
          </a:xfrm>
        </p:spPr>
        <p:txBody>
          <a:bodyPr/>
          <a:lstStyle/>
          <a:p>
            <a:pPr algn="ctr"/>
            <a:r>
              <a:rPr lang="en-US" sz="2800" dirty="0"/>
              <a:t>SWOT Analysis for New Low-Cost Airline Entry into Mumbai Market</a:t>
            </a:r>
            <a:endParaRPr lang="en-IN" sz="2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83B10E-AE15-0316-7D14-0BEC0A6AE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2762" y="1609249"/>
            <a:ext cx="4396338" cy="576262"/>
          </a:xfrm>
        </p:spPr>
        <p:txBody>
          <a:bodyPr/>
          <a:lstStyle/>
          <a:p>
            <a:pPr algn="ctr"/>
            <a:r>
              <a:rPr lang="en-US" b="1" dirty="0"/>
              <a:t>Opportunities</a:t>
            </a:r>
            <a:endParaRPr lang="en-I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C921D5-C16F-3275-9A82-0966B87B2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71241" y="1669102"/>
            <a:ext cx="4396339" cy="576262"/>
          </a:xfrm>
        </p:spPr>
        <p:txBody>
          <a:bodyPr/>
          <a:lstStyle/>
          <a:p>
            <a:pPr algn="ctr"/>
            <a:r>
              <a:rPr lang="en-US" b="1" dirty="0"/>
              <a:t>Threats</a:t>
            </a:r>
            <a:endParaRPr lang="en-IN" dirty="0"/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A1B66C2B-9BDA-CBAB-D6E2-FB623541C9D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26408709"/>
              </p:ext>
            </p:extLst>
          </p:nvPr>
        </p:nvGraphicFramePr>
        <p:xfrm>
          <a:off x="1103313" y="2514600"/>
          <a:ext cx="4395787" cy="3741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E3D7624B-A46F-D31F-7BDB-DB7F33418E5E}"/>
              </a:ext>
            </a:extLst>
          </p:cNvPr>
          <p:cNvSpPr txBox="1"/>
          <p:nvPr/>
        </p:nvSpPr>
        <p:spPr>
          <a:xfrm>
            <a:off x="8352597" y="5552521"/>
            <a:ext cx="16880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cap="all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</a:rPr>
              <a:t>Market</a:t>
            </a:r>
            <a:r>
              <a:rPr lang="en-IN" b="1" dirty="0"/>
              <a:t> </a:t>
            </a:r>
            <a:r>
              <a:rPr lang="en-IN" sz="1200" b="1" cap="all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</a:rPr>
              <a:t>Saturation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0D1AE2F-2E25-07AB-C965-4DC44FC12896}"/>
              </a:ext>
            </a:extLst>
          </p:cNvPr>
          <p:cNvSpPr txBox="1"/>
          <p:nvPr/>
        </p:nvSpPr>
        <p:spPr>
          <a:xfrm>
            <a:off x="6064819" y="5611904"/>
            <a:ext cx="1776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cap="all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</a:rPr>
              <a:t>Regulatory and Infrastructure Barriers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3E495B-8D63-11E4-E456-9266CC96E886}"/>
              </a:ext>
            </a:extLst>
          </p:cNvPr>
          <p:cNvSpPr txBox="1"/>
          <p:nvPr/>
        </p:nvSpPr>
        <p:spPr>
          <a:xfrm>
            <a:off x="8253271" y="3628985"/>
            <a:ext cx="1688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cap="all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</a:rPr>
              <a:t>High Operational Costs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4B046F-985F-1957-9D06-C8F1D1FBB0A0}"/>
              </a:ext>
            </a:extLst>
          </p:cNvPr>
          <p:cNvSpPr txBox="1"/>
          <p:nvPr/>
        </p:nvSpPr>
        <p:spPr>
          <a:xfrm>
            <a:off x="5654495" y="3650218"/>
            <a:ext cx="2014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cap="all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</a:rPr>
              <a:t>Intense Competition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238E0C-1A12-A0CD-DE3B-2A3E752686BA}"/>
              </a:ext>
            </a:extLst>
          </p:cNvPr>
          <p:cNvSpPr/>
          <p:nvPr/>
        </p:nvSpPr>
        <p:spPr>
          <a:xfrm>
            <a:off x="6280307" y="4679992"/>
            <a:ext cx="494033" cy="494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236F21-429A-9954-0059-7021267E68FD}"/>
              </a:ext>
            </a:extLst>
          </p:cNvPr>
          <p:cNvSpPr/>
          <p:nvPr/>
        </p:nvSpPr>
        <p:spPr>
          <a:xfrm>
            <a:off x="6166220" y="2833548"/>
            <a:ext cx="494033" cy="494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pic>
        <p:nvPicPr>
          <p:cNvPr id="12" name="Graphic 11" descr="Customer review with solid fill">
            <a:extLst>
              <a:ext uri="{FF2B5EF4-FFF2-40B4-BE49-F238E27FC236}">
                <a16:creationId xmlns:a16="http://schemas.microsoft.com/office/drawing/2014/main" id="{6A2E3525-0BB6-1415-F908-062D1C5AD5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46454" y="2839196"/>
            <a:ext cx="524570" cy="5245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A6CA46C-EED3-E348-09E9-8A21D51836AE}"/>
              </a:ext>
            </a:extLst>
          </p:cNvPr>
          <p:cNvSpPr/>
          <p:nvPr/>
        </p:nvSpPr>
        <p:spPr>
          <a:xfrm>
            <a:off x="8476605" y="2813286"/>
            <a:ext cx="494033" cy="494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pic>
        <p:nvPicPr>
          <p:cNvPr id="16" name="Graphic 15" descr="Money with solid fill">
            <a:extLst>
              <a:ext uri="{FF2B5EF4-FFF2-40B4-BE49-F238E27FC236}">
                <a16:creationId xmlns:a16="http://schemas.microsoft.com/office/drawing/2014/main" id="{72E16E69-4ECC-1888-7F67-3842A72885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13982" y="2813286"/>
            <a:ext cx="419277" cy="41927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F79FCAC-570A-A033-547A-4B93A367ECE8}"/>
              </a:ext>
            </a:extLst>
          </p:cNvPr>
          <p:cNvSpPr/>
          <p:nvPr/>
        </p:nvSpPr>
        <p:spPr>
          <a:xfrm>
            <a:off x="8501007" y="4668069"/>
            <a:ext cx="494033" cy="494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pic>
        <p:nvPicPr>
          <p:cNvPr id="20" name="Graphic 19" descr="Bank with solid fill">
            <a:extLst>
              <a:ext uri="{FF2B5EF4-FFF2-40B4-BE49-F238E27FC236}">
                <a16:creationId xmlns:a16="http://schemas.microsoft.com/office/drawing/2014/main" id="{BEFAD223-4474-45D6-ACA2-191D4C3F46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12993" y="4611874"/>
            <a:ext cx="608120" cy="608120"/>
          </a:xfrm>
          <a:prstGeom prst="rect">
            <a:avLst/>
          </a:prstGeom>
        </p:spPr>
      </p:pic>
      <p:pic>
        <p:nvPicPr>
          <p:cNvPr id="22" name="Graphic 21" descr="Downward trend graph with solid fill">
            <a:extLst>
              <a:ext uri="{FF2B5EF4-FFF2-40B4-BE49-F238E27FC236}">
                <a16:creationId xmlns:a16="http://schemas.microsoft.com/office/drawing/2014/main" id="{EC3ACE1C-BBE7-B4BD-11FD-22E1CEC16A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44445" y="4606459"/>
            <a:ext cx="607156" cy="60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93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Cargo Traffic &amp; Growth </a:t>
            </a:r>
          </a:p>
        </p:txBody>
      </p:sp>
      <p:sp>
        <p:nvSpPr>
          <p:cNvPr id="26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64" y="1507913"/>
            <a:ext cx="6320578" cy="4964007"/>
          </a:xfrm>
          <a:prstGeom prst="rect">
            <a:avLst/>
          </a:prstGeom>
          <a:effectLst/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solidFill>
                  <a:srgbClr val="EBEBEB"/>
                </a:solidFill>
              </a:rPr>
              <a:t>2019: 500,000 tonnes of cargo (+10% growth).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EBEBEB"/>
                </a:solidFill>
              </a:rPr>
              <a:t>2020: 450,000 tonnes (-10% decline due to COVID-19 impact)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EBEBEB"/>
                </a:solidFill>
              </a:rPr>
              <a:t>2021: 550,000 tonnes (+22% growth, strong recovery)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EBEBEB"/>
                </a:solidFill>
              </a:rPr>
              <a:t>2022: 600,000 tonnes (+9% growth)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EBEBEB"/>
                </a:solidFill>
              </a:rPr>
              <a:t>2023: 650,000 tonnes (+8% growth)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EBEBEB"/>
                </a:solidFill>
              </a:rPr>
              <a:t>Cargo traffic dipped during the pandemic but recovered significantly in 2021, driven by high demand for air freight and e-commerce shipments.</a:t>
            </a:r>
          </a:p>
          <a:p>
            <a:pPr>
              <a:lnSpc>
                <a:spcPct val="90000"/>
              </a:lnSpc>
            </a:pPr>
            <a:endParaRPr lang="en-US" sz="170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315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11" y="692208"/>
            <a:ext cx="9404723" cy="888764"/>
          </a:xfrm>
        </p:spPr>
        <p:txBody>
          <a:bodyPr/>
          <a:lstStyle/>
          <a:p>
            <a:pPr algn="ctr"/>
            <a:r>
              <a:rPr lang="en-US" dirty="0"/>
              <a:t>Market Segmentation Analysis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Business Travelers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Business travelers generally prioritize convenience, flight frequency, and premium services.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This segment is highly concentrated on domestic routes between major cities (Mumbai-Delhi, Mumbai-Bangalore, etc.) as well as international financial hubs (Dubai, London, Singapore).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Leisure Travelers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Approximate 60-70% of total passengers are Leisure Travelers.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This is the largest market segment, dominated by domestic tourism and international vacations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Popular Domestic Locations: Goa, Kerala, Rajasthan.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Popular International Locations: Dubai, Bangkok, Maldives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Cargo Customers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Based on cargo tonnage data for Mumbai Airport, cargo typically contributes a significant but smaller portion of airport operations. Around 500,000-650,000 tones of cargo were handled annually between 2019 and 2023.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E-commerce boom post-pandemic, leading to increased air cargo traffic.</a:t>
            </a:r>
          </a:p>
        </p:txBody>
      </p:sp>
    </p:spTree>
    <p:extLst>
      <p:ext uri="{BB962C8B-B14F-4D97-AF65-F5344CB8AC3E}">
        <p14:creationId xmlns:p14="http://schemas.microsoft.com/office/powerpoint/2010/main" val="4018519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16ac11d0-75ab-43ee-9981-c0d7c25351e5</TitusGUID>
  <TitusMetadata xmlns="">eyJucyI6Imh0dHA6XC9cL3d3dy50aXR1cy5jb21cL25zXC9Wb2RhZm9uZUlkZWEiLCJwcm9wcyI6W3sibiI6IkNsYXNzaWZpY2F0aW9uIiwidmFscyI6W3sidmFsdWUiOiJDMlZJTEdlbmVyYWwifV19XX0=</TitusMetadata>
</titus>
</file>

<file path=customXml/itemProps1.xml><?xml version="1.0" encoding="utf-8"?>
<ds:datastoreItem xmlns:ds="http://schemas.openxmlformats.org/officeDocument/2006/customXml" ds:itemID="{5BB8E554-31B5-4425-BC63-C939C49A3CB7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625</TotalTime>
  <Words>605</Words>
  <Application>Microsoft Office PowerPoint</Application>
  <PresentationFormat>Widescreen</PresentationFormat>
  <Paragraphs>74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AngsanaUPC</vt:lpstr>
      <vt:lpstr>Arial</vt:lpstr>
      <vt:lpstr>Calibri</vt:lpstr>
      <vt:lpstr>Century Gothic</vt:lpstr>
      <vt:lpstr>vodafone rg</vt:lpstr>
      <vt:lpstr>Wingdings</vt:lpstr>
      <vt:lpstr>Wingdings 3</vt:lpstr>
      <vt:lpstr>Ion</vt:lpstr>
      <vt:lpstr>Market Analysis and Strategic Recommendations for New Airline Entry in Mumbai</vt:lpstr>
      <vt:lpstr>Mumbai Airline Service KPI Dashboard </vt:lpstr>
      <vt:lpstr>Market size for Airline Industry</vt:lpstr>
      <vt:lpstr>Domestic vs. International Traffic</vt:lpstr>
      <vt:lpstr>Airline Market share</vt:lpstr>
      <vt:lpstr>SWOT Analysis for New Low-Cost Airline Entry into Mumbai Market</vt:lpstr>
      <vt:lpstr>SWOT Analysis for New Low-Cost Airline Entry into Mumbai Market</vt:lpstr>
      <vt:lpstr>Cargo Traffic &amp; Growth </vt:lpstr>
      <vt:lpstr>Market Segmentation Analysis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Chavan, Pranali (MUM), Vodafone Idea</cp:lastModifiedBy>
  <cp:revision>36</cp:revision>
  <dcterms:created xsi:type="dcterms:W3CDTF">2024-09-29T07:16:05Z</dcterms:created>
  <dcterms:modified xsi:type="dcterms:W3CDTF">2024-09-30T08:11:17Z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16ac11d0-75ab-43ee-9981-c0d7c25351e5</vt:lpwstr>
  </property>
  <property fmtid="{D5CDD505-2E9C-101B-9397-08002B2CF9AE}" pid="3" name="Classification">
    <vt:lpwstr>C2VILGeneral</vt:lpwstr>
  </property>
</Properties>
</file>