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iMrZoUR0QHdweoamHwDvRhB2Rd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26632"/>
            <a:ext cx="12192000" cy="6858000"/>
          </a:xfrm>
          <a:prstGeom prst="rect">
            <a:avLst/>
          </a:prstGeom>
          <a:solidFill>
            <a:srgbClr val="AEABA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 name="Google Shape;85;p1"/>
          <p:cNvSpPr/>
          <p:nvPr/>
        </p:nvSpPr>
        <p:spPr>
          <a:xfrm>
            <a:off x="1784412" y="62142"/>
            <a:ext cx="10318810" cy="1331649"/>
          </a:xfrm>
          <a:prstGeom prst="rect">
            <a:avLst/>
          </a:prstGeom>
          <a:solidFill>
            <a:srgbClr val="3F3F3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88777" y="1393792"/>
            <a:ext cx="4110360" cy="539318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4287915" y="1393791"/>
            <a:ext cx="3897294" cy="539318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8273987" y="1393791"/>
            <a:ext cx="3829235" cy="539318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b="0" l="0" r="0" t="0"/>
          <a:stretch/>
        </p:blipFill>
        <p:spPr>
          <a:xfrm>
            <a:off x="284086" y="53265"/>
            <a:ext cx="1455937" cy="1376038"/>
          </a:xfrm>
          <a:prstGeom prst="rect">
            <a:avLst/>
          </a:prstGeom>
          <a:noFill/>
          <a:ln>
            <a:noFill/>
          </a:ln>
        </p:spPr>
      </p:pic>
      <p:sp>
        <p:nvSpPr>
          <p:cNvPr id="90" name="Google Shape;90;p1"/>
          <p:cNvSpPr/>
          <p:nvPr/>
        </p:nvSpPr>
        <p:spPr>
          <a:xfrm>
            <a:off x="88777" y="53265"/>
            <a:ext cx="186430" cy="1331648"/>
          </a:xfrm>
          <a:prstGeom prst="rect">
            <a:avLst/>
          </a:prstGeom>
          <a:solidFill>
            <a:srgbClr val="3F3F3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1806606" y="173112"/>
            <a:ext cx="10101308" cy="292963"/>
          </a:xfrm>
          <a:prstGeom prst="rect">
            <a:avLst/>
          </a:prstGeom>
          <a:solidFill>
            <a:srgbClr val="3F3F3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Calibri"/>
                <a:ea typeface="Calibri"/>
                <a:cs typeface="Calibri"/>
                <a:sym typeface="Calibri"/>
              </a:rPr>
              <a:t>Telecommunication Management System</a:t>
            </a:r>
            <a:endParaRPr sz="2400">
              <a:solidFill>
                <a:schemeClr val="lt1"/>
              </a:solidFill>
              <a:latin typeface="Calibri"/>
              <a:ea typeface="Calibri"/>
              <a:cs typeface="Calibri"/>
              <a:sym typeface="Calibri"/>
            </a:endParaRPr>
          </a:p>
        </p:txBody>
      </p:sp>
      <p:sp>
        <p:nvSpPr>
          <p:cNvPr id="92" name="Google Shape;92;p1"/>
          <p:cNvSpPr/>
          <p:nvPr/>
        </p:nvSpPr>
        <p:spPr>
          <a:xfrm>
            <a:off x="1806606" y="497148"/>
            <a:ext cx="10101308" cy="292964"/>
          </a:xfrm>
          <a:prstGeom prst="rect">
            <a:avLst/>
          </a:prstGeom>
          <a:solidFill>
            <a:srgbClr val="3F3F3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Shweta Chavan, Aartee Chimate, Sachin Bagoriya</a:t>
            </a:r>
            <a:endParaRPr sz="1200">
              <a:solidFill>
                <a:schemeClr val="lt1"/>
              </a:solidFill>
              <a:latin typeface="Calibri"/>
              <a:ea typeface="Calibri"/>
              <a:cs typeface="Calibri"/>
              <a:sym typeface="Calibri"/>
            </a:endParaRPr>
          </a:p>
        </p:txBody>
      </p:sp>
      <p:sp>
        <p:nvSpPr>
          <p:cNvPr id="93" name="Google Shape;93;p1"/>
          <p:cNvSpPr/>
          <p:nvPr/>
        </p:nvSpPr>
        <p:spPr>
          <a:xfrm>
            <a:off x="1806606" y="798991"/>
            <a:ext cx="10101308" cy="292964"/>
          </a:xfrm>
          <a:prstGeom prst="rect">
            <a:avLst/>
          </a:prstGeom>
          <a:solidFill>
            <a:srgbClr val="3F3F3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en-US" sz="1200">
                <a:solidFill>
                  <a:srgbClr val="FFFFFF"/>
                </a:solidFill>
                <a:latin typeface="Arial"/>
                <a:ea typeface="Arial"/>
                <a:cs typeface="Arial"/>
                <a:sym typeface="Arial"/>
              </a:rPr>
              <a:t>Sardar Patel Institute of Technology</a:t>
            </a:r>
            <a:endParaRPr sz="1200">
              <a:solidFill>
                <a:schemeClr val="lt1"/>
              </a:solidFill>
              <a:latin typeface="Calibri"/>
              <a:ea typeface="Calibri"/>
              <a:cs typeface="Calibri"/>
              <a:sym typeface="Calibri"/>
            </a:endParaRPr>
          </a:p>
        </p:txBody>
      </p:sp>
      <p:sp>
        <p:nvSpPr>
          <p:cNvPr id="94" name="Google Shape;94;p1"/>
          <p:cNvSpPr txBox="1"/>
          <p:nvPr/>
        </p:nvSpPr>
        <p:spPr>
          <a:xfrm>
            <a:off x="275207" y="1540273"/>
            <a:ext cx="2565647" cy="292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
          <p:cNvSpPr txBox="1"/>
          <p:nvPr/>
        </p:nvSpPr>
        <p:spPr>
          <a:xfrm>
            <a:off x="181967" y="3219704"/>
            <a:ext cx="256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A3838"/>
                </a:solidFill>
                <a:latin typeface="Calibri"/>
                <a:ea typeface="Calibri"/>
                <a:cs typeface="Calibri"/>
                <a:sym typeface="Calibri"/>
              </a:rPr>
              <a:t>Motivation</a:t>
            </a:r>
            <a:endParaRPr b="1" sz="1800">
              <a:solidFill>
                <a:srgbClr val="3A3838"/>
              </a:solidFill>
              <a:latin typeface="Calibri"/>
              <a:ea typeface="Calibri"/>
              <a:cs typeface="Calibri"/>
              <a:sym typeface="Calibri"/>
            </a:endParaRPr>
          </a:p>
        </p:txBody>
      </p:sp>
      <p:sp>
        <p:nvSpPr>
          <p:cNvPr id="96" name="Google Shape;96;p1"/>
          <p:cNvSpPr txBox="1"/>
          <p:nvPr/>
        </p:nvSpPr>
        <p:spPr>
          <a:xfrm>
            <a:off x="181967" y="1421737"/>
            <a:ext cx="256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A3838"/>
                </a:solidFill>
                <a:latin typeface="Calibri"/>
                <a:ea typeface="Calibri"/>
                <a:cs typeface="Calibri"/>
                <a:sym typeface="Calibri"/>
              </a:rPr>
              <a:t>Abstract</a:t>
            </a:r>
            <a:endParaRPr b="1" sz="1800">
              <a:solidFill>
                <a:srgbClr val="3A3838"/>
              </a:solidFill>
              <a:latin typeface="Calibri"/>
              <a:ea typeface="Calibri"/>
              <a:cs typeface="Calibri"/>
              <a:sym typeface="Calibri"/>
            </a:endParaRPr>
          </a:p>
        </p:txBody>
      </p:sp>
      <p:sp>
        <p:nvSpPr>
          <p:cNvPr id="97" name="Google Shape;97;p1"/>
          <p:cNvSpPr txBox="1"/>
          <p:nvPr/>
        </p:nvSpPr>
        <p:spPr>
          <a:xfrm>
            <a:off x="147617" y="5054508"/>
            <a:ext cx="263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A3838"/>
                </a:solidFill>
                <a:latin typeface="Calibri"/>
                <a:ea typeface="Calibri"/>
                <a:cs typeface="Calibri"/>
                <a:sym typeface="Calibri"/>
              </a:rPr>
              <a:t>Problem Statement</a:t>
            </a:r>
            <a:endParaRPr b="1" sz="1800">
              <a:solidFill>
                <a:srgbClr val="3A3838"/>
              </a:solidFill>
              <a:latin typeface="Calibri"/>
              <a:ea typeface="Calibri"/>
              <a:cs typeface="Calibri"/>
              <a:sym typeface="Calibri"/>
            </a:endParaRPr>
          </a:p>
        </p:txBody>
      </p:sp>
      <p:sp>
        <p:nvSpPr>
          <p:cNvPr id="98" name="Google Shape;98;p1"/>
          <p:cNvSpPr txBox="1"/>
          <p:nvPr/>
        </p:nvSpPr>
        <p:spPr>
          <a:xfrm>
            <a:off x="4382607" y="1475859"/>
            <a:ext cx="26344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A3838"/>
                </a:solidFill>
                <a:latin typeface="Calibri"/>
                <a:ea typeface="Calibri"/>
                <a:cs typeface="Calibri"/>
                <a:sym typeface="Calibri"/>
              </a:rPr>
              <a:t>Objectives</a:t>
            </a:r>
            <a:endParaRPr b="1" sz="1800">
              <a:solidFill>
                <a:srgbClr val="3A3838"/>
              </a:solidFill>
              <a:latin typeface="Calibri"/>
              <a:ea typeface="Calibri"/>
              <a:cs typeface="Calibri"/>
              <a:sym typeface="Calibri"/>
            </a:endParaRPr>
          </a:p>
        </p:txBody>
      </p:sp>
      <p:sp>
        <p:nvSpPr>
          <p:cNvPr id="99" name="Google Shape;99;p1"/>
          <p:cNvSpPr txBox="1"/>
          <p:nvPr/>
        </p:nvSpPr>
        <p:spPr>
          <a:xfrm>
            <a:off x="8294703" y="5423800"/>
            <a:ext cx="263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A3838"/>
                </a:solidFill>
                <a:latin typeface="Calibri"/>
                <a:ea typeface="Calibri"/>
                <a:cs typeface="Calibri"/>
                <a:sym typeface="Calibri"/>
              </a:rPr>
              <a:t>Outcome</a:t>
            </a:r>
            <a:endParaRPr b="1" sz="1800">
              <a:solidFill>
                <a:srgbClr val="3A3838"/>
              </a:solidFill>
              <a:latin typeface="Calibri"/>
              <a:ea typeface="Calibri"/>
              <a:cs typeface="Calibri"/>
              <a:sym typeface="Calibri"/>
            </a:endParaRPr>
          </a:p>
        </p:txBody>
      </p:sp>
      <p:sp>
        <p:nvSpPr>
          <p:cNvPr id="100" name="Google Shape;100;p1"/>
          <p:cNvSpPr txBox="1"/>
          <p:nvPr/>
        </p:nvSpPr>
        <p:spPr>
          <a:xfrm>
            <a:off x="4382607" y="3455632"/>
            <a:ext cx="26344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A3838"/>
                </a:solidFill>
                <a:latin typeface="Calibri"/>
                <a:ea typeface="Calibri"/>
                <a:cs typeface="Calibri"/>
                <a:sym typeface="Calibri"/>
              </a:rPr>
              <a:t>Project Scope</a:t>
            </a:r>
            <a:endParaRPr b="1" sz="1800">
              <a:solidFill>
                <a:srgbClr val="3A3838"/>
              </a:solidFill>
              <a:latin typeface="Calibri"/>
              <a:ea typeface="Calibri"/>
              <a:cs typeface="Calibri"/>
              <a:sym typeface="Calibri"/>
            </a:endParaRPr>
          </a:p>
        </p:txBody>
      </p:sp>
      <p:sp>
        <p:nvSpPr>
          <p:cNvPr id="101" name="Google Shape;101;p1"/>
          <p:cNvSpPr txBox="1"/>
          <p:nvPr/>
        </p:nvSpPr>
        <p:spPr>
          <a:xfrm>
            <a:off x="8274003" y="1424874"/>
            <a:ext cx="263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A3838"/>
                </a:solidFill>
                <a:latin typeface="Calibri"/>
                <a:ea typeface="Calibri"/>
                <a:cs typeface="Calibri"/>
                <a:sym typeface="Calibri"/>
              </a:rPr>
              <a:t>Technologies Used</a:t>
            </a:r>
            <a:endParaRPr b="1" sz="1800">
              <a:solidFill>
                <a:srgbClr val="3A3838"/>
              </a:solidFill>
              <a:latin typeface="Calibri"/>
              <a:ea typeface="Calibri"/>
              <a:cs typeface="Calibri"/>
              <a:sym typeface="Calibri"/>
            </a:endParaRPr>
          </a:p>
        </p:txBody>
      </p:sp>
      <p:sp>
        <p:nvSpPr>
          <p:cNvPr id="102" name="Google Shape;102;p1"/>
          <p:cNvSpPr txBox="1"/>
          <p:nvPr/>
        </p:nvSpPr>
        <p:spPr>
          <a:xfrm>
            <a:off x="8274003" y="1997367"/>
            <a:ext cx="263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A3838"/>
                </a:solidFill>
                <a:latin typeface="Calibri"/>
                <a:ea typeface="Calibri"/>
                <a:cs typeface="Calibri"/>
                <a:sym typeface="Calibri"/>
              </a:rPr>
              <a:t>Results</a:t>
            </a:r>
            <a:endParaRPr b="1" sz="1800">
              <a:solidFill>
                <a:srgbClr val="3A3838"/>
              </a:solidFill>
              <a:latin typeface="Calibri"/>
              <a:ea typeface="Calibri"/>
              <a:cs typeface="Calibri"/>
              <a:sym typeface="Calibri"/>
            </a:endParaRPr>
          </a:p>
        </p:txBody>
      </p:sp>
      <p:pic>
        <p:nvPicPr>
          <p:cNvPr id="103" name="Google Shape;103;p1"/>
          <p:cNvPicPr preferRelativeResize="0"/>
          <p:nvPr/>
        </p:nvPicPr>
        <p:blipFill rotWithShape="1">
          <a:blip r:embed="rId4">
            <a:alphaModFix/>
          </a:blip>
          <a:srcRect b="0" l="0" r="0" t="0"/>
          <a:stretch/>
        </p:blipFill>
        <p:spPr>
          <a:xfrm>
            <a:off x="4298273" y="4669293"/>
            <a:ext cx="3897295" cy="2117683"/>
          </a:xfrm>
          <a:prstGeom prst="rect">
            <a:avLst/>
          </a:prstGeom>
          <a:noFill/>
          <a:ln>
            <a:noFill/>
          </a:ln>
        </p:spPr>
      </p:pic>
      <p:sp>
        <p:nvSpPr>
          <p:cNvPr id="104" name="Google Shape;104;p1"/>
          <p:cNvSpPr txBox="1"/>
          <p:nvPr/>
        </p:nvSpPr>
        <p:spPr>
          <a:xfrm>
            <a:off x="8484597" y="1794169"/>
            <a:ext cx="340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Back-end: MySQL</a:t>
            </a:r>
            <a:endParaRPr sz="1200">
              <a:solidFill>
                <a:schemeClr val="dk1"/>
              </a:solidFill>
              <a:latin typeface="Calibri"/>
              <a:ea typeface="Calibri"/>
              <a:cs typeface="Calibri"/>
              <a:sym typeface="Calibri"/>
            </a:endParaRPr>
          </a:p>
        </p:txBody>
      </p:sp>
      <p:sp>
        <p:nvSpPr>
          <p:cNvPr id="105" name="Google Shape;105;p1"/>
          <p:cNvSpPr txBox="1"/>
          <p:nvPr/>
        </p:nvSpPr>
        <p:spPr>
          <a:xfrm>
            <a:off x="78017" y="1725206"/>
            <a:ext cx="3910500" cy="1492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333333"/>
                </a:solidFill>
              </a:rPr>
              <a:t>The development of a telecommunication management system is needed that can satisfy the ever-changing customer requirements is increasingly needed. The system should be flexible, scalable and have the ability of adapting to these changes.It should be user friendly and be able to cope up with customers needs and requirements. </a:t>
            </a:r>
            <a:endParaRPr sz="1200">
              <a:solidFill>
                <a:srgbClr val="333333"/>
              </a:solidFill>
            </a:endParaRPr>
          </a:p>
        </p:txBody>
      </p:sp>
      <p:sp>
        <p:nvSpPr>
          <p:cNvPr id="106" name="Google Shape;106;p1"/>
          <p:cNvSpPr txBox="1"/>
          <p:nvPr/>
        </p:nvSpPr>
        <p:spPr>
          <a:xfrm flipH="1">
            <a:off x="4382505" y="3893757"/>
            <a:ext cx="38175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The telecommunication management system facilities the customer to pay bills, choose the connection as per their requirement and seek help or enquire about new offers or plans from the employee of the company.</a:t>
            </a:r>
            <a:endParaRPr sz="1200">
              <a:solidFill>
                <a:schemeClr val="dk1"/>
              </a:solidFill>
              <a:latin typeface="Calibri"/>
              <a:ea typeface="Calibri"/>
              <a:cs typeface="Calibri"/>
              <a:sym typeface="Calibri"/>
            </a:endParaRPr>
          </a:p>
        </p:txBody>
      </p:sp>
      <p:sp>
        <p:nvSpPr>
          <p:cNvPr id="107" name="Google Shape;107;p1"/>
          <p:cNvSpPr txBox="1"/>
          <p:nvPr/>
        </p:nvSpPr>
        <p:spPr>
          <a:xfrm>
            <a:off x="88850" y="5423800"/>
            <a:ext cx="4110300" cy="13317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US" sz="1200">
                <a:solidFill>
                  <a:schemeClr val="dk1"/>
                </a:solidFill>
              </a:rPr>
              <a:t>•Customers were having difficulty activating or upgrading board band service .</a:t>
            </a:r>
            <a:endParaRPr sz="1200">
              <a:solidFill>
                <a:schemeClr val="dk1"/>
              </a:solidFill>
            </a:endParaRPr>
          </a:p>
          <a:p>
            <a:pPr indent="0" lvl="0" marL="0" rtl="0" algn="l">
              <a:lnSpc>
                <a:spcPct val="107000"/>
              </a:lnSpc>
              <a:spcBef>
                <a:spcPts val="800"/>
              </a:spcBef>
              <a:spcAft>
                <a:spcPts val="0"/>
              </a:spcAft>
              <a:buClr>
                <a:schemeClr val="dk1"/>
              </a:buClr>
              <a:buSzPts val="1100"/>
              <a:buFont typeface="Arial"/>
              <a:buNone/>
            </a:pPr>
            <a:r>
              <a:rPr lang="en-US" sz="1200">
                <a:solidFill>
                  <a:schemeClr val="dk1"/>
                </a:solidFill>
              </a:rPr>
              <a:t>•Inferencing Customer Interests to there packs Or services</a:t>
            </a:r>
            <a:endParaRPr sz="1200">
              <a:solidFill>
                <a:schemeClr val="dk1"/>
              </a:solidFill>
            </a:endParaRPr>
          </a:p>
          <a:p>
            <a:pPr indent="0" lvl="0" marL="0" rtl="0" algn="l">
              <a:lnSpc>
                <a:spcPct val="107000"/>
              </a:lnSpc>
              <a:spcBef>
                <a:spcPts val="800"/>
              </a:spcBef>
              <a:spcAft>
                <a:spcPts val="0"/>
              </a:spcAft>
              <a:buClr>
                <a:schemeClr val="dk1"/>
              </a:buClr>
              <a:buSzPts val="1100"/>
              <a:buFont typeface="Arial"/>
              <a:buNone/>
            </a:pPr>
            <a:r>
              <a:rPr lang="en-US" sz="1200">
                <a:solidFill>
                  <a:schemeClr val="dk1"/>
                </a:solidFill>
              </a:rPr>
              <a:t>•To Facilitate the Customer to view and pay the bills.</a:t>
            </a:r>
            <a:endParaRPr sz="1200">
              <a:solidFill>
                <a:schemeClr val="dk1"/>
              </a:solidFill>
            </a:endParaRPr>
          </a:p>
          <a:p>
            <a:pPr indent="0" lvl="0" marL="0" rtl="0" algn="l">
              <a:spcBef>
                <a:spcPts val="800"/>
              </a:spcBef>
              <a:spcAft>
                <a:spcPts val="0"/>
              </a:spcAft>
              <a:buNone/>
            </a:pPr>
            <a:r>
              <a:t/>
            </a:r>
            <a:endParaRPr>
              <a:latin typeface="Calibri"/>
              <a:ea typeface="Calibri"/>
              <a:cs typeface="Calibri"/>
              <a:sym typeface="Calibri"/>
            </a:endParaRPr>
          </a:p>
        </p:txBody>
      </p:sp>
      <p:sp>
        <p:nvSpPr>
          <p:cNvPr id="108" name="Google Shape;108;p1"/>
          <p:cNvSpPr txBox="1"/>
          <p:nvPr/>
        </p:nvSpPr>
        <p:spPr>
          <a:xfrm>
            <a:off x="4420200" y="1818975"/>
            <a:ext cx="3654900" cy="16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a:t>
            </a:r>
            <a:r>
              <a:rPr lang="en-US" sz="1200">
                <a:solidFill>
                  <a:schemeClr val="dk1"/>
                </a:solidFill>
                <a:latin typeface="Calibri"/>
                <a:ea typeface="Calibri"/>
                <a:cs typeface="Calibri"/>
                <a:sym typeface="Calibri"/>
              </a:rPr>
              <a:t>Customer can pay bills.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a:t>
            </a:r>
            <a:r>
              <a:rPr lang="en-US" sz="1200">
                <a:solidFill>
                  <a:schemeClr val="dk1"/>
                </a:solidFill>
                <a:latin typeface="Calibri"/>
                <a:ea typeface="Calibri"/>
                <a:cs typeface="Calibri"/>
                <a:sym typeface="Calibri"/>
              </a:rPr>
              <a:t>Customers can choose the connection as per their need.</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a:t>
            </a:r>
            <a:r>
              <a:rPr lang="en-US" sz="1200">
                <a:solidFill>
                  <a:schemeClr val="dk1"/>
                </a:solidFill>
                <a:latin typeface="Calibri"/>
                <a:ea typeface="Calibri"/>
                <a:cs typeface="Calibri"/>
                <a:sym typeface="Calibri"/>
              </a:rPr>
              <a:t>Customers can seek any technological or discount related information from the Employee of the company</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a:t>
            </a:r>
            <a:r>
              <a:rPr lang="en-US" sz="1200">
                <a:solidFill>
                  <a:schemeClr val="dk1"/>
                </a:solidFill>
                <a:latin typeface="Calibri"/>
                <a:ea typeface="Calibri"/>
                <a:cs typeface="Calibri"/>
                <a:sym typeface="Calibri"/>
              </a:rPr>
              <a:t>Customer can get to know there account details any-time.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09" name="Google Shape;109;p1"/>
          <p:cNvPicPr preferRelativeResize="0"/>
          <p:nvPr/>
        </p:nvPicPr>
        <p:blipFill>
          <a:blip r:embed="rId5">
            <a:alphaModFix/>
          </a:blip>
          <a:stretch>
            <a:fillRect/>
          </a:stretch>
        </p:blipFill>
        <p:spPr>
          <a:xfrm>
            <a:off x="9127191" y="2322801"/>
            <a:ext cx="1781115" cy="1376025"/>
          </a:xfrm>
          <a:prstGeom prst="rect">
            <a:avLst/>
          </a:prstGeom>
          <a:noFill/>
          <a:ln cap="flat" cmpd="sng" w="12700">
            <a:solidFill>
              <a:srgbClr val="31538F"/>
            </a:solidFill>
            <a:prstDash val="solid"/>
            <a:miter lim="8000"/>
            <a:headEnd len="sm" w="sm" type="none"/>
            <a:tailEnd len="sm" w="sm" type="none"/>
          </a:ln>
        </p:spPr>
      </p:pic>
      <p:sp>
        <p:nvSpPr>
          <p:cNvPr id="110" name="Google Shape;110;p1"/>
          <p:cNvSpPr txBox="1"/>
          <p:nvPr/>
        </p:nvSpPr>
        <p:spPr>
          <a:xfrm>
            <a:off x="84625" y="3549400"/>
            <a:ext cx="3897300" cy="15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222222"/>
                </a:solidFill>
                <a:highlight>
                  <a:srgbClr val="FFFFFF"/>
                </a:highlight>
              </a:rPr>
              <a:t>As far as the current scenario of telecom companies, customers face many problems due to inappropriate updation of database. Thus the motivation behind this project is that Telecom companies can use automated order management systems to capture and validate data, authorize payments, automate billing, and communicate with customers more effectively and hence ultimately aim to the satisfaction of customers.</a:t>
            </a:r>
            <a:endParaRPr>
              <a:latin typeface="Calibri"/>
              <a:ea typeface="Calibri"/>
              <a:cs typeface="Calibri"/>
              <a:sym typeface="Calibri"/>
            </a:endParaRPr>
          </a:p>
        </p:txBody>
      </p:sp>
      <p:sp>
        <p:nvSpPr>
          <p:cNvPr id="111" name="Google Shape;111;p1"/>
          <p:cNvSpPr txBox="1"/>
          <p:nvPr/>
        </p:nvSpPr>
        <p:spPr>
          <a:xfrm>
            <a:off x="8384975" y="5751600"/>
            <a:ext cx="3522900" cy="103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Reducing the manual work significantly and saving the time of customers.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Providing easy access to all the facilities provided by the company to the customers.</a:t>
            </a:r>
            <a:endParaRPr sz="1200">
              <a:latin typeface="Calibri"/>
              <a:ea typeface="Calibri"/>
              <a:cs typeface="Calibri"/>
              <a:sym typeface="Calibri"/>
            </a:endParaRPr>
          </a:p>
        </p:txBody>
      </p:sp>
      <p:pic>
        <p:nvPicPr>
          <p:cNvPr id="112" name="Google Shape;112;p1"/>
          <p:cNvPicPr preferRelativeResize="0"/>
          <p:nvPr/>
        </p:nvPicPr>
        <p:blipFill>
          <a:blip r:embed="rId6">
            <a:alphaModFix/>
          </a:blip>
          <a:stretch>
            <a:fillRect/>
          </a:stretch>
        </p:blipFill>
        <p:spPr>
          <a:xfrm>
            <a:off x="8383375" y="3844675"/>
            <a:ext cx="3522901" cy="143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2020-10-24T08:14:33Z</dcterms:created>
  <dc:creator>Shweta Chavan</dc:creator>
</cp:coreProperties>
</file>