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8288000" cy="10287000"/>
  <p:notesSz cx="6858000" cy="9144000"/>
  <p:embeddedFontLst>
    <p:embeddedFont>
      <p:font typeface="Brick Sans" pitchFamily="2" charset="77"/>
      <p:regular r:id="rId22"/>
    </p:embeddedFont>
    <p:embeddedFont>
      <p:font typeface="Public Sans" pitchFamily="2" charset="77"/>
      <p:regular r:id="rId23"/>
    </p:embeddedFont>
    <p:embeddedFont>
      <p:font typeface="Public Sans Bold" pitchFamily="2" charset="77"/>
      <p:regular r:id="rId24"/>
    </p:embeddedFont>
    <p:embeddedFont>
      <p:font typeface="Public Sans Heavy" pitchFamily="2" charset="77"/>
      <p:regular r:id="rId25"/>
    </p:embeddedFont>
  </p:embeddedFontLst>
  <p:custShowLst>
    <p:custShow name="Custom Show 1" id="0">
      <p:sldLst>
        <p:sld r:id="rId6"/>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4615" autoAdjust="0"/>
  </p:normalViewPr>
  <p:slideViewPr>
    <p:cSldViewPr>
      <p:cViewPr varScale="1">
        <p:scale>
          <a:sx n="78" d="100"/>
          <a:sy n="78" d="100"/>
        </p:scale>
        <p:origin x="4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D41D6-0AB4-C749-8669-22A46B497512}" type="datetimeFigureOut">
              <a:rPr lang="en-US" smtClean="0"/>
              <a:t>4/13/24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19B0B-0E0D-9D4C-8DB4-128254AB4AC6}" type="slidenum">
              <a:rPr lang="en-US" smtClean="0"/>
              <a:t>‹#›</a:t>
            </a:fld>
            <a:endParaRPr lang="en-US"/>
          </a:p>
        </p:txBody>
      </p:sp>
    </p:spTree>
    <p:extLst>
      <p:ext uri="{BB962C8B-B14F-4D97-AF65-F5344CB8AC3E}">
        <p14:creationId xmlns:p14="http://schemas.microsoft.com/office/powerpoint/2010/main" val="17953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19B0B-0E0D-9D4C-8DB4-128254AB4AC6}" type="slidenum">
              <a:rPr lang="en-US" smtClean="0"/>
              <a:t>18</a:t>
            </a:fld>
            <a:endParaRPr lang="en-US"/>
          </a:p>
        </p:txBody>
      </p:sp>
    </p:spTree>
    <p:extLst>
      <p:ext uri="{BB962C8B-B14F-4D97-AF65-F5344CB8AC3E}">
        <p14:creationId xmlns:p14="http://schemas.microsoft.com/office/powerpoint/2010/main" val="202332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3.png"/><Relationship Id="rId3" Type="http://schemas.openxmlformats.org/officeDocument/2006/relationships/image" Target="../media/image2.svg"/><Relationship Id="rId7" Type="http://schemas.openxmlformats.org/officeDocument/2006/relationships/image" Target="../media/image20.svg"/><Relationship Id="rId12"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9.svg"/><Relationship Id="rId5" Type="http://schemas.openxmlformats.org/officeDocument/2006/relationships/image" Target="../media/image14.svg"/><Relationship Id="rId10"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svg"/><Relationship Id="rId10" Type="http://schemas.openxmlformats.org/officeDocument/2006/relationships/image" Target="../media/image34.pn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6.png"/><Relationship Id="rId3" Type="http://schemas.openxmlformats.org/officeDocument/2006/relationships/image" Target="../media/image2.svg"/><Relationship Id="rId7" Type="http://schemas.openxmlformats.org/officeDocument/2006/relationships/image" Target="../media/image14.sv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svg"/><Relationship Id="rId5" Type="http://schemas.openxmlformats.org/officeDocument/2006/relationships/image" Target="../media/image22.svg"/><Relationship Id="rId10"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38.png"/><Relationship Id="rId5" Type="http://schemas.openxmlformats.org/officeDocument/2006/relationships/image" Target="../media/image22.svg"/><Relationship Id="rId10"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14.sv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20.sv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svg"/><Relationship Id="rId10"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20.svg"/><Relationship Id="rId1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6.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20.svg"/><Relationship Id="rId1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9.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4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20.svg"/></Relationships>
</file>

<file path=ppt/slides/_rels/slide1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50.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6.svg"/><Relationship Id="rId2" Type="http://schemas.openxmlformats.org/officeDocument/2006/relationships/notesSlide" Target="../notesSlides/notesSlide1.xml"/><Relationship Id="rId16" Type="http://schemas.openxmlformats.org/officeDocument/2006/relationships/image" Target="../media/image53.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52.png"/><Relationship Id="rId10" Type="http://schemas.openxmlformats.org/officeDocument/2006/relationships/image" Target="../media/image20.svg"/><Relationship Id="rId4" Type="http://schemas.openxmlformats.org/officeDocument/2006/relationships/image" Target="../media/image2.svg"/><Relationship Id="rId9" Type="http://schemas.openxmlformats.org/officeDocument/2006/relationships/image" Target="../media/image19.png"/><Relationship Id="rId14" Type="http://schemas.openxmlformats.org/officeDocument/2006/relationships/image" Target="../media/image51.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6.svg"/><Relationship Id="rId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4.svg"/><Relationship Id="rId10" Type="http://schemas.openxmlformats.org/officeDocument/2006/relationships/image" Target="../media/image23.png"/><Relationship Id="rId4" Type="http://schemas.openxmlformats.org/officeDocument/2006/relationships/image" Target="../media/image13.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20.sv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6.png"/><Relationship Id="rId5" Type="http://schemas.openxmlformats.org/officeDocument/2006/relationships/image" Target="../media/image14.svg"/><Relationship Id="rId10"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1.png"/><Relationship Id="rId3" Type="http://schemas.openxmlformats.org/officeDocument/2006/relationships/image" Target="../media/image2.svg"/><Relationship Id="rId7" Type="http://schemas.openxmlformats.org/officeDocument/2006/relationships/image" Target="../media/image20.svg"/><Relationship Id="rId12"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9.svg"/><Relationship Id="rId5" Type="http://schemas.openxmlformats.org/officeDocument/2006/relationships/image" Target="../media/image14.svg"/><Relationship Id="rId10"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049600"/>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93077">
            <a:off x="1979827" y="-203162"/>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1942242" y="24933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855077">
            <a:off x="14265134" y="-162966"/>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6" name="Group 6"/>
          <p:cNvGrpSpPr/>
          <p:nvPr/>
        </p:nvGrpSpPr>
        <p:grpSpPr>
          <a:xfrm>
            <a:off x="3129847" y="603503"/>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6793391" y="5245901"/>
            <a:ext cx="5018594" cy="5403600"/>
          </a:xfrm>
          <a:custGeom>
            <a:avLst/>
            <a:gdLst/>
            <a:ahLst/>
            <a:cxnLst/>
            <a:rect l="l" t="t" r="r" b="b"/>
            <a:pathLst>
              <a:path w="5018594" h="5403600">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0" y="5245901"/>
            <a:ext cx="3814457" cy="5060639"/>
          </a:xfrm>
          <a:custGeom>
            <a:avLst/>
            <a:gdLst/>
            <a:ahLst/>
            <a:cxnLst/>
            <a:rect l="l" t="t" r="r" b="b"/>
            <a:pathLst>
              <a:path w="3814457" h="5060639">
                <a:moveTo>
                  <a:pt x="0" y="0"/>
                </a:moveTo>
                <a:lnTo>
                  <a:pt x="3814457" y="0"/>
                </a:lnTo>
                <a:lnTo>
                  <a:pt x="3814457" y="5060639"/>
                </a:lnTo>
                <a:lnTo>
                  <a:pt x="0" y="506063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1" name="Freeform 11"/>
          <p:cNvSpPr/>
          <p:nvPr/>
        </p:nvSpPr>
        <p:spPr>
          <a:xfrm>
            <a:off x="3004879" y="5245901"/>
            <a:ext cx="4031635" cy="5229715"/>
          </a:xfrm>
          <a:custGeom>
            <a:avLst/>
            <a:gdLst/>
            <a:ahLst/>
            <a:cxnLst/>
            <a:rect l="l" t="t" r="r" b="b"/>
            <a:pathLst>
              <a:path w="4031635" h="522971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Freeform 12"/>
          <p:cNvSpPr/>
          <p:nvPr/>
        </p:nvSpPr>
        <p:spPr>
          <a:xfrm rot="-1257881">
            <a:off x="-400893" y="2974914"/>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3" name="Freeform 13"/>
          <p:cNvSpPr/>
          <p:nvPr/>
        </p:nvSpPr>
        <p:spPr>
          <a:xfrm rot="-1248570">
            <a:off x="15858283" y="277430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4" name="Freeform 14"/>
          <p:cNvSpPr/>
          <p:nvPr/>
        </p:nvSpPr>
        <p:spPr>
          <a:xfrm>
            <a:off x="9995593" y="5076825"/>
            <a:ext cx="3123355" cy="5205592"/>
          </a:xfrm>
          <a:custGeom>
            <a:avLst/>
            <a:gdLst/>
            <a:ahLst/>
            <a:cxnLst/>
            <a:rect l="l" t="t" r="r" b="b"/>
            <a:pathLst>
              <a:path w="3123355" h="5205592">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5" name="Freeform 15"/>
          <p:cNvSpPr/>
          <p:nvPr/>
        </p:nvSpPr>
        <p:spPr>
          <a:xfrm rot="-5500207">
            <a:off x="3412617" y="353163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grpSp>
        <p:nvGrpSpPr>
          <p:cNvPr id="16" name="Group 16"/>
          <p:cNvGrpSpPr/>
          <p:nvPr/>
        </p:nvGrpSpPr>
        <p:grpSpPr>
          <a:xfrm>
            <a:off x="13787972" y="5663952"/>
            <a:ext cx="4457154" cy="4267654"/>
            <a:chOff x="0" y="0"/>
            <a:chExt cx="1810709" cy="1733725"/>
          </a:xfrm>
        </p:grpSpPr>
        <p:sp>
          <p:nvSpPr>
            <p:cNvPr id="17" name="Freeform 17"/>
            <p:cNvSpPr/>
            <p:nvPr/>
          </p:nvSpPr>
          <p:spPr>
            <a:xfrm>
              <a:off x="0" y="0"/>
              <a:ext cx="1810708" cy="1733725"/>
            </a:xfrm>
            <a:custGeom>
              <a:avLst/>
              <a:gdLst/>
              <a:ahLst/>
              <a:cxnLst/>
              <a:rect l="l" t="t" r="r" b="b"/>
              <a:pathLst>
                <a:path w="1810708" h="1733725">
                  <a:moveTo>
                    <a:pt x="1607509" y="0"/>
                  </a:moveTo>
                  <a:cubicBezTo>
                    <a:pt x="1719733" y="0"/>
                    <a:pt x="1810708" y="388107"/>
                    <a:pt x="1810708" y="866862"/>
                  </a:cubicBezTo>
                  <a:cubicBezTo>
                    <a:pt x="1810708" y="1345617"/>
                    <a:pt x="1719733" y="1733725"/>
                    <a:pt x="1607509" y="1733725"/>
                  </a:cubicBezTo>
                  <a:lnTo>
                    <a:pt x="203200" y="1733725"/>
                  </a:lnTo>
                  <a:cubicBezTo>
                    <a:pt x="90976" y="1733725"/>
                    <a:pt x="0" y="1345617"/>
                    <a:pt x="0" y="866862"/>
                  </a:cubicBezTo>
                  <a:cubicBezTo>
                    <a:pt x="0" y="388107"/>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1810709" cy="1771825"/>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rot="-5500207" flipH="1">
            <a:off x="13302578" y="3654686"/>
            <a:ext cx="1402006" cy="1402006"/>
          </a:xfrm>
          <a:custGeom>
            <a:avLst/>
            <a:gdLst/>
            <a:ahLst/>
            <a:cxnLst/>
            <a:rect l="l" t="t" r="r" b="b"/>
            <a:pathLst>
              <a:path w="1402006" h="1402006">
                <a:moveTo>
                  <a:pt x="1402006" y="0"/>
                </a:moveTo>
                <a:lnTo>
                  <a:pt x="0" y="0"/>
                </a:lnTo>
                <a:lnTo>
                  <a:pt x="0" y="1402006"/>
                </a:lnTo>
                <a:lnTo>
                  <a:pt x="1402006" y="1402006"/>
                </a:lnTo>
                <a:lnTo>
                  <a:pt x="1402006"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20" name="TextBox 20"/>
          <p:cNvSpPr txBox="1"/>
          <p:nvPr/>
        </p:nvSpPr>
        <p:spPr>
          <a:xfrm>
            <a:off x="14245479" y="6086028"/>
            <a:ext cx="3667852" cy="3590480"/>
          </a:xfrm>
          <a:prstGeom prst="rect">
            <a:avLst/>
          </a:prstGeom>
        </p:spPr>
        <p:txBody>
          <a:bodyPr lIns="0" tIns="0" rIns="0" bIns="0" rtlCol="0" anchor="t">
            <a:spAutoFit/>
          </a:bodyPr>
          <a:lstStyle/>
          <a:p>
            <a:pPr algn="ctr">
              <a:lnSpc>
                <a:spcPts val="4200"/>
              </a:lnSpc>
            </a:pPr>
            <a:r>
              <a:rPr lang="en-US" sz="3000">
                <a:solidFill>
                  <a:srgbClr val="222366"/>
                </a:solidFill>
                <a:latin typeface="Public Sans Bold"/>
              </a:rPr>
              <a:t>Created By : </a:t>
            </a:r>
          </a:p>
          <a:p>
            <a:pPr algn="ctr">
              <a:lnSpc>
                <a:spcPts val="4200"/>
              </a:lnSpc>
            </a:pPr>
            <a:endParaRPr lang="en-US" sz="3000">
              <a:solidFill>
                <a:srgbClr val="222366"/>
              </a:solidFill>
              <a:latin typeface="Public Sans Bold"/>
            </a:endParaRPr>
          </a:p>
          <a:p>
            <a:pPr algn="ctr">
              <a:lnSpc>
                <a:spcPts val="4117"/>
              </a:lnSpc>
            </a:pPr>
            <a:r>
              <a:rPr lang="en-US" sz="2300">
                <a:solidFill>
                  <a:srgbClr val="222366"/>
                </a:solidFill>
                <a:latin typeface="Public Sans Bold"/>
              </a:rPr>
              <a:t>Ruthvika Reddy Tangirala</a:t>
            </a:r>
          </a:p>
          <a:p>
            <a:pPr algn="ctr">
              <a:lnSpc>
                <a:spcPts val="4117"/>
              </a:lnSpc>
            </a:pPr>
            <a:r>
              <a:rPr lang="en-US" sz="2300">
                <a:solidFill>
                  <a:srgbClr val="222366"/>
                </a:solidFill>
                <a:latin typeface="Public Sans Bold"/>
              </a:rPr>
              <a:t>Tejaswini Chavan</a:t>
            </a:r>
          </a:p>
          <a:p>
            <a:pPr algn="ctr">
              <a:lnSpc>
                <a:spcPts val="4117"/>
              </a:lnSpc>
            </a:pPr>
            <a:r>
              <a:rPr lang="en-US" sz="2300">
                <a:solidFill>
                  <a:srgbClr val="222366"/>
                </a:solidFill>
                <a:latin typeface="Public Sans Bold"/>
              </a:rPr>
              <a:t>Arvind Ram Mahesh</a:t>
            </a:r>
          </a:p>
          <a:p>
            <a:pPr algn="ctr">
              <a:lnSpc>
                <a:spcPts val="4117"/>
              </a:lnSpc>
            </a:pPr>
            <a:r>
              <a:rPr lang="en-US" sz="2300">
                <a:solidFill>
                  <a:srgbClr val="222366"/>
                </a:solidFill>
                <a:latin typeface="Public Sans Bold"/>
              </a:rPr>
              <a:t>Lokesh Sridhar</a:t>
            </a:r>
          </a:p>
          <a:p>
            <a:pPr algn="ctr">
              <a:lnSpc>
                <a:spcPts val="4117"/>
              </a:lnSpc>
            </a:pPr>
            <a:r>
              <a:rPr lang="en-US" sz="2300">
                <a:solidFill>
                  <a:srgbClr val="222366"/>
                </a:solidFill>
                <a:latin typeface="Public Sans Bold"/>
              </a:rPr>
              <a:t>Naveen Babu</a:t>
            </a:r>
          </a:p>
        </p:txBody>
      </p:sp>
      <p:sp>
        <p:nvSpPr>
          <p:cNvPr id="21" name="TextBox 21"/>
          <p:cNvSpPr txBox="1"/>
          <p:nvPr/>
        </p:nvSpPr>
        <p:spPr>
          <a:xfrm>
            <a:off x="3893988" y="1443418"/>
            <a:ext cx="10557551" cy="2162175"/>
          </a:xfrm>
          <a:prstGeom prst="rect">
            <a:avLst/>
          </a:prstGeom>
        </p:spPr>
        <p:txBody>
          <a:bodyPr lIns="0" tIns="0" rIns="0" bIns="0" rtlCol="0" anchor="t">
            <a:spAutoFit/>
          </a:bodyPr>
          <a:lstStyle/>
          <a:p>
            <a:pPr algn="ctr">
              <a:lnSpc>
                <a:spcPts val="8400"/>
              </a:lnSpc>
            </a:pPr>
            <a:r>
              <a:rPr lang="en-US" sz="6000">
                <a:solidFill>
                  <a:srgbClr val="222366"/>
                </a:solidFill>
                <a:latin typeface="Brick Sans"/>
              </a:rPr>
              <a:t>Hospital Database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444927" y="1099306"/>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257881">
            <a:off x="-481978" y="1723876"/>
            <a:ext cx="3021357" cy="2927969"/>
          </a:xfrm>
          <a:custGeom>
            <a:avLst/>
            <a:gdLst/>
            <a:ahLst/>
            <a:cxnLst/>
            <a:rect l="l" t="t" r="r" b="b"/>
            <a:pathLst>
              <a:path w="3021357" h="2927969">
                <a:moveTo>
                  <a:pt x="0" y="0"/>
                </a:moveTo>
                <a:lnTo>
                  <a:pt x="3021356" y="0"/>
                </a:lnTo>
                <a:lnTo>
                  <a:pt x="3021356" y="2927969"/>
                </a:lnTo>
                <a:lnTo>
                  <a:pt x="0" y="2927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248570">
            <a:off x="15737581" y="-142512"/>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8293818" y="5796571"/>
            <a:ext cx="1578587" cy="4114800"/>
          </a:xfrm>
          <a:custGeom>
            <a:avLst/>
            <a:gdLst/>
            <a:ahLst/>
            <a:cxnLst/>
            <a:rect l="l" t="t" r="r" b="b"/>
            <a:pathLst>
              <a:path w="1578587" h="4114800">
                <a:moveTo>
                  <a:pt x="0" y="0"/>
                </a:moveTo>
                <a:lnTo>
                  <a:pt x="1578586" y="0"/>
                </a:lnTo>
                <a:lnTo>
                  <a:pt x="157858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291664" y="2404382"/>
            <a:ext cx="6099143" cy="6421362"/>
          </a:xfrm>
          <a:custGeom>
            <a:avLst/>
            <a:gdLst/>
            <a:ahLst/>
            <a:cxnLst/>
            <a:rect l="l" t="t" r="r" b="b"/>
            <a:pathLst>
              <a:path w="6099143" h="6421362">
                <a:moveTo>
                  <a:pt x="0" y="0"/>
                </a:moveTo>
                <a:lnTo>
                  <a:pt x="6099144" y="0"/>
                </a:lnTo>
                <a:lnTo>
                  <a:pt x="6099144" y="6421362"/>
                </a:lnTo>
                <a:lnTo>
                  <a:pt x="0" y="6421362"/>
                </a:lnTo>
                <a:lnTo>
                  <a:pt x="0" y="0"/>
                </a:lnTo>
                <a:close/>
              </a:path>
            </a:pathLst>
          </a:custGeom>
          <a:blipFill>
            <a:blip r:embed="rId12"/>
            <a:stretch>
              <a:fillRect/>
            </a:stretch>
          </a:blipFill>
        </p:spPr>
        <p:txBody>
          <a:bodyPr/>
          <a:lstStyle/>
          <a:p>
            <a:endParaRPr lang="en-US"/>
          </a:p>
        </p:txBody>
      </p:sp>
      <p:sp>
        <p:nvSpPr>
          <p:cNvPr id="9" name="Freeform 9"/>
          <p:cNvSpPr/>
          <p:nvPr/>
        </p:nvSpPr>
        <p:spPr>
          <a:xfrm>
            <a:off x="10444927" y="2611971"/>
            <a:ext cx="7349546" cy="6006185"/>
          </a:xfrm>
          <a:custGeom>
            <a:avLst/>
            <a:gdLst/>
            <a:ahLst/>
            <a:cxnLst/>
            <a:rect l="l" t="t" r="r" b="b"/>
            <a:pathLst>
              <a:path w="7349546" h="6006185">
                <a:moveTo>
                  <a:pt x="0" y="0"/>
                </a:moveTo>
                <a:lnTo>
                  <a:pt x="7349546" y="0"/>
                </a:lnTo>
                <a:lnTo>
                  <a:pt x="7349546" y="6006185"/>
                </a:lnTo>
                <a:lnTo>
                  <a:pt x="0" y="6006185"/>
                </a:lnTo>
                <a:lnTo>
                  <a:pt x="0" y="0"/>
                </a:lnTo>
                <a:close/>
              </a:path>
            </a:pathLst>
          </a:custGeom>
          <a:blipFill>
            <a:blip r:embed="rId13"/>
            <a:stretch>
              <a:fillRect/>
            </a:stretch>
          </a:blipFill>
        </p:spPr>
        <p:txBody>
          <a:bodyPr/>
          <a:lstStyle/>
          <a:p>
            <a:endParaRPr lang="en-US"/>
          </a:p>
        </p:txBody>
      </p:sp>
      <p:sp>
        <p:nvSpPr>
          <p:cNvPr id="10" name="TextBox 10"/>
          <p:cNvSpPr txBox="1"/>
          <p:nvPr/>
        </p:nvSpPr>
        <p:spPr>
          <a:xfrm>
            <a:off x="466126" y="581877"/>
            <a:ext cx="17355748" cy="1362075"/>
          </a:xfrm>
          <a:prstGeom prst="rect">
            <a:avLst/>
          </a:prstGeom>
        </p:spPr>
        <p:txBody>
          <a:bodyPr lIns="0" tIns="0" rIns="0" bIns="0" rtlCol="0" anchor="t">
            <a:spAutoFit/>
          </a:bodyPr>
          <a:lstStyle/>
          <a:p>
            <a:pPr algn="ctr">
              <a:lnSpc>
                <a:spcPts val="10500"/>
              </a:lnSpc>
            </a:pPr>
            <a:r>
              <a:rPr lang="en-US" sz="7500">
                <a:solidFill>
                  <a:srgbClr val="222366"/>
                </a:solidFill>
                <a:latin typeface="Brick Sans"/>
              </a:rPr>
              <a:t>Database Implementation </a:t>
            </a:r>
          </a:p>
        </p:txBody>
      </p:sp>
      <p:sp>
        <p:nvSpPr>
          <p:cNvPr id="11" name="Freeform 11"/>
          <p:cNvSpPr/>
          <p:nvPr/>
        </p:nvSpPr>
        <p:spPr>
          <a:xfrm rot="-137149">
            <a:off x="3640233" y="8857593"/>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488696" y="523715"/>
            <a:ext cx="16301606" cy="9346903"/>
            <a:chOff x="0" y="0"/>
            <a:chExt cx="741969" cy="425425"/>
          </a:xfrm>
        </p:grpSpPr>
        <p:sp>
          <p:nvSpPr>
            <p:cNvPr id="5" name="Freeform 5"/>
            <p:cNvSpPr/>
            <p:nvPr/>
          </p:nvSpPr>
          <p:spPr>
            <a:xfrm>
              <a:off x="0" y="0"/>
              <a:ext cx="741969" cy="425425"/>
            </a:xfrm>
            <a:custGeom>
              <a:avLst/>
              <a:gdLst/>
              <a:ahLst/>
              <a:cxnLst/>
              <a:rect l="l" t="t" r="r" b="b"/>
              <a:pathLst>
                <a:path w="741969" h="425425">
                  <a:moveTo>
                    <a:pt x="538769" y="0"/>
                  </a:moveTo>
                  <a:cubicBezTo>
                    <a:pt x="650993" y="0"/>
                    <a:pt x="741969" y="95235"/>
                    <a:pt x="741969" y="212713"/>
                  </a:cubicBezTo>
                  <a:cubicBezTo>
                    <a:pt x="741969" y="330191"/>
                    <a:pt x="650993" y="425425"/>
                    <a:pt x="538769"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41969"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3125817" y="3097502"/>
            <a:ext cx="9231500" cy="6223569"/>
          </a:xfrm>
          <a:custGeom>
            <a:avLst/>
            <a:gdLst/>
            <a:ahLst/>
            <a:cxnLst/>
            <a:rect l="l" t="t" r="r" b="b"/>
            <a:pathLst>
              <a:path w="9231500" h="6223569">
                <a:moveTo>
                  <a:pt x="0" y="0"/>
                </a:moveTo>
                <a:lnTo>
                  <a:pt x="9231499" y="0"/>
                </a:lnTo>
                <a:lnTo>
                  <a:pt x="9231499" y="6223569"/>
                </a:lnTo>
                <a:lnTo>
                  <a:pt x="0" y="6223569"/>
                </a:lnTo>
                <a:lnTo>
                  <a:pt x="0" y="0"/>
                </a:lnTo>
                <a:close/>
              </a:path>
            </a:pathLst>
          </a:custGeom>
          <a:blipFill>
            <a:blip r:embed="rId10"/>
            <a:stretch>
              <a:fillRect/>
            </a:stretch>
          </a:blipFill>
        </p:spPr>
        <p:txBody>
          <a:bodyPr/>
          <a:lstStyle/>
          <a:p>
            <a:endParaRPr lang="en-US"/>
          </a:p>
        </p:txBody>
      </p:sp>
      <p:sp>
        <p:nvSpPr>
          <p:cNvPr id="11" name="TextBox 11"/>
          <p:cNvSpPr txBox="1"/>
          <p:nvPr/>
        </p:nvSpPr>
        <p:spPr>
          <a:xfrm>
            <a:off x="2806273" y="584882"/>
            <a:ext cx="12637084" cy="2259330"/>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Computed Column based On a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80660" y="2544119"/>
            <a:ext cx="7848344" cy="12335314"/>
          </a:xfrm>
          <a:custGeom>
            <a:avLst/>
            <a:gdLst/>
            <a:ahLst/>
            <a:cxnLst/>
            <a:rect l="l" t="t" r="r" b="b"/>
            <a:pathLst>
              <a:path w="7848344" h="12335314">
                <a:moveTo>
                  <a:pt x="0" y="0"/>
                </a:moveTo>
                <a:lnTo>
                  <a:pt x="7848344" y="0"/>
                </a:lnTo>
                <a:lnTo>
                  <a:pt x="7848344" y="12335315"/>
                </a:lnTo>
                <a:lnTo>
                  <a:pt x="0" y="123353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918101" y="4547903"/>
            <a:ext cx="5773463" cy="8327747"/>
            <a:chOff x="0" y="0"/>
            <a:chExt cx="824113" cy="1188715"/>
          </a:xfrm>
        </p:grpSpPr>
        <p:sp>
          <p:nvSpPr>
            <p:cNvPr id="5" name="Freeform 5"/>
            <p:cNvSpPr/>
            <p:nvPr/>
          </p:nvSpPr>
          <p:spPr>
            <a:xfrm>
              <a:off x="0" y="0"/>
              <a:ext cx="824113" cy="1188715"/>
            </a:xfrm>
            <a:custGeom>
              <a:avLst/>
              <a:gdLst/>
              <a:ahLst/>
              <a:cxnLst/>
              <a:rect l="l" t="t" r="r" b="b"/>
              <a:pathLst>
                <a:path w="824113" h="1188715">
                  <a:moveTo>
                    <a:pt x="0" y="0"/>
                  </a:moveTo>
                  <a:lnTo>
                    <a:pt x="824113" y="0"/>
                  </a:lnTo>
                  <a:lnTo>
                    <a:pt x="824113" y="1188715"/>
                  </a:lnTo>
                  <a:lnTo>
                    <a:pt x="0" y="1188715"/>
                  </a:lnTo>
                  <a:close/>
                </a:path>
              </a:pathLst>
            </a:custGeom>
            <a:solidFill>
              <a:srgbClr val="E9EAF6"/>
            </a:solidFill>
          </p:spPr>
          <p:txBody>
            <a:bodyPr/>
            <a:lstStyle/>
            <a:p>
              <a:endParaRPr lang="en-US"/>
            </a:p>
          </p:txBody>
        </p:sp>
        <p:sp>
          <p:nvSpPr>
            <p:cNvPr id="6" name="TextBox 6"/>
            <p:cNvSpPr txBox="1"/>
            <p:nvPr/>
          </p:nvSpPr>
          <p:spPr>
            <a:xfrm>
              <a:off x="0" y="-38100"/>
              <a:ext cx="824113" cy="1226815"/>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0444927" y="1099306"/>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9604302" y="4032727"/>
            <a:ext cx="7399403" cy="11629710"/>
          </a:xfrm>
          <a:custGeom>
            <a:avLst/>
            <a:gdLst/>
            <a:ahLst/>
            <a:cxnLst/>
            <a:rect l="l" t="t" r="r" b="b"/>
            <a:pathLst>
              <a:path w="7399403" h="11629710">
                <a:moveTo>
                  <a:pt x="0" y="0"/>
                </a:moveTo>
                <a:lnTo>
                  <a:pt x="7399403" y="0"/>
                </a:lnTo>
                <a:lnTo>
                  <a:pt x="7399403" y="11629709"/>
                </a:lnTo>
                <a:lnTo>
                  <a:pt x="0" y="116297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9" name="Group 9"/>
          <p:cNvGrpSpPr/>
          <p:nvPr/>
        </p:nvGrpSpPr>
        <p:grpSpPr>
          <a:xfrm>
            <a:off x="10444927" y="5857955"/>
            <a:ext cx="5694209" cy="8280195"/>
            <a:chOff x="0" y="0"/>
            <a:chExt cx="812800" cy="1181928"/>
          </a:xfrm>
        </p:grpSpPr>
        <p:sp>
          <p:nvSpPr>
            <p:cNvPr id="10" name="Freeform 10"/>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11" name="TextBox 11"/>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rot="-1257881">
            <a:off x="-481978" y="1723876"/>
            <a:ext cx="3021357" cy="2927969"/>
          </a:xfrm>
          <a:custGeom>
            <a:avLst/>
            <a:gdLst/>
            <a:ahLst/>
            <a:cxnLst/>
            <a:rect l="l" t="t" r="r" b="b"/>
            <a:pathLst>
              <a:path w="3021357" h="2927969">
                <a:moveTo>
                  <a:pt x="0" y="0"/>
                </a:moveTo>
                <a:lnTo>
                  <a:pt x="3021356" y="0"/>
                </a:lnTo>
                <a:lnTo>
                  <a:pt x="3021356" y="2927969"/>
                </a:lnTo>
                <a:lnTo>
                  <a:pt x="0" y="29279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4" name="Freeform 14"/>
          <p:cNvSpPr/>
          <p:nvPr/>
        </p:nvSpPr>
        <p:spPr>
          <a:xfrm rot="-1248570">
            <a:off x="15737581" y="-142512"/>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5" name="Freeform 15"/>
          <p:cNvSpPr/>
          <p:nvPr/>
        </p:nvSpPr>
        <p:spPr>
          <a:xfrm>
            <a:off x="1707729" y="6938009"/>
            <a:ext cx="6194206" cy="3060044"/>
          </a:xfrm>
          <a:custGeom>
            <a:avLst/>
            <a:gdLst/>
            <a:ahLst/>
            <a:cxnLst/>
            <a:rect l="l" t="t" r="r" b="b"/>
            <a:pathLst>
              <a:path w="6194206" h="3060044">
                <a:moveTo>
                  <a:pt x="0" y="0"/>
                </a:moveTo>
                <a:lnTo>
                  <a:pt x="6194206" y="0"/>
                </a:lnTo>
                <a:lnTo>
                  <a:pt x="6194206" y="3060043"/>
                </a:lnTo>
                <a:lnTo>
                  <a:pt x="0" y="3060043"/>
                </a:lnTo>
                <a:lnTo>
                  <a:pt x="0" y="0"/>
                </a:lnTo>
                <a:close/>
              </a:path>
            </a:pathLst>
          </a:custGeom>
          <a:blipFill>
            <a:blip r:embed="rId12"/>
            <a:stretch>
              <a:fillRect/>
            </a:stretch>
          </a:blipFill>
        </p:spPr>
        <p:txBody>
          <a:bodyPr/>
          <a:lstStyle/>
          <a:p>
            <a:endParaRPr lang="en-US"/>
          </a:p>
        </p:txBody>
      </p:sp>
      <p:sp>
        <p:nvSpPr>
          <p:cNvPr id="16" name="Freeform 16"/>
          <p:cNvSpPr/>
          <p:nvPr/>
        </p:nvSpPr>
        <p:spPr>
          <a:xfrm>
            <a:off x="10444927" y="7367179"/>
            <a:ext cx="5720650" cy="2689195"/>
          </a:xfrm>
          <a:custGeom>
            <a:avLst/>
            <a:gdLst/>
            <a:ahLst/>
            <a:cxnLst/>
            <a:rect l="l" t="t" r="r" b="b"/>
            <a:pathLst>
              <a:path w="5720650" h="2689195">
                <a:moveTo>
                  <a:pt x="0" y="0"/>
                </a:moveTo>
                <a:lnTo>
                  <a:pt x="5720650" y="0"/>
                </a:lnTo>
                <a:lnTo>
                  <a:pt x="5720650" y="2689195"/>
                </a:lnTo>
                <a:lnTo>
                  <a:pt x="0" y="2689195"/>
                </a:lnTo>
                <a:lnTo>
                  <a:pt x="0" y="0"/>
                </a:lnTo>
                <a:close/>
              </a:path>
            </a:pathLst>
          </a:custGeom>
          <a:blipFill>
            <a:blip r:embed="rId13"/>
            <a:stretch>
              <a:fillRect/>
            </a:stretch>
          </a:blipFill>
        </p:spPr>
        <p:txBody>
          <a:bodyPr/>
          <a:lstStyle/>
          <a:p>
            <a:endParaRPr lang="en-US"/>
          </a:p>
        </p:txBody>
      </p:sp>
      <p:sp>
        <p:nvSpPr>
          <p:cNvPr id="17" name="TextBox 17"/>
          <p:cNvSpPr txBox="1"/>
          <p:nvPr/>
        </p:nvSpPr>
        <p:spPr>
          <a:xfrm>
            <a:off x="196664" y="581877"/>
            <a:ext cx="17894672" cy="1362075"/>
          </a:xfrm>
          <a:prstGeom prst="rect">
            <a:avLst/>
          </a:prstGeom>
        </p:spPr>
        <p:txBody>
          <a:bodyPr lIns="0" tIns="0" rIns="0" bIns="0" rtlCol="0" anchor="t">
            <a:spAutoFit/>
          </a:bodyPr>
          <a:lstStyle/>
          <a:p>
            <a:pPr algn="ctr">
              <a:lnSpc>
                <a:spcPts val="10500"/>
              </a:lnSpc>
            </a:pPr>
            <a:r>
              <a:rPr lang="en-US" sz="7500">
                <a:solidFill>
                  <a:srgbClr val="222366"/>
                </a:solidFill>
                <a:latin typeface="Brick Sans"/>
              </a:rPr>
              <a:t>Table level Check Constraint</a:t>
            </a:r>
          </a:p>
        </p:txBody>
      </p:sp>
      <p:sp>
        <p:nvSpPr>
          <p:cNvPr id="18" name="TextBox 18"/>
          <p:cNvSpPr txBox="1"/>
          <p:nvPr/>
        </p:nvSpPr>
        <p:spPr>
          <a:xfrm>
            <a:off x="1707729" y="5301934"/>
            <a:ext cx="6087103" cy="843227"/>
          </a:xfrm>
          <a:prstGeom prst="rect">
            <a:avLst/>
          </a:prstGeom>
        </p:spPr>
        <p:txBody>
          <a:bodyPr lIns="0" tIns="0" rIns="0" bIns="0" rtlCol="0" anchor="t">
            <a:spAutoFit/>
          </a:bodyPr>
          <a:lstStyle/>
          <a:p>
            <a:pPr marL="0" lvl="0" indent="0" algn="ctr">
              <a:lnSpc>
                <a:spcPts val="3397"/>
              </a:lnSpc>
              <a:spcBef>
                <a:spcPct val="0"/>
              </a:spcBef>
            </a:pPr>
            <a:r>
              <a:rPr lang="en-US" sz="2427" u="none" strike="noStrike">
                <a:solidFill>
                  <a:srgbClr val="222366"/>
                </a:solidFill>
                <a:latin typeface="Public Sans"/>
              </a:rPr>
              <a:t>Medications for a  particular record are restricted to a maximum of 5 medications</a:t>
            </a:r>
          </a:p>
        </p:txBody>
      </p:sp>
      <p:sp>
        <p:nvSpPr>
          <p:cNvPr id="19" name="TextBox 19"/>
          <p:cNvSpPr txBox="1"/>
          <p:nvPr/>
        </p:nvSpPr>
        <p:spPr>
          <a:xfrm>
            <a:off x="10272237" y="6088011"/>
            <a:ext cx="6066030" cy="849998"/>
          </a:xfrm>
          <a:prstGeom prst="rect">
            <a:avLst/>
          </a:prstGeom>
        </p:spPr>
        <p:txBody>
          <a:bodyPr lIns="0" tIns="0" rIns="0" bIns="0" rtlCol="0" anchor="t">
            <a:spAutoFit/>
          </a:bodyPr>
          <a:lstStyle/>
          <a:p>
            <a:pPr marL="0" lvl="0" indent="0" algn="ctr">
              <a:lnSpc>
                <a:spcPts val="3386"/>
              </a:lnSpc>
              <a:spcBef>
                <a:spcPct val="0"/>
              </a:spcBef>
            </a:pPr>
            <a:r>
              <a:rPr lang="en-US" sz="2418">
                <a:solidFill>
                  <a:srgbClr val="222366"/>
                </a:solidFill>
                <a:latin typeface="Public Sans"/>
              </a:rPr>
              <a:t>Appointments for a particular patient is capped at 3 in one 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3437296" y="7024782"/>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859897"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5447832"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589315" y="7587583"/>
            <a:ext cx="2172806" cy="2105647"/>
          </a:xfrm>
          <a:custGeom>
            <a:avLst/>
            <a:gdLst/>
            <a:ahLst/>
            <a:cxnLst/>
            <a:rect l="l" t="t" r="r" b="b"/>
            <a:pathLst>
              <a:path w="2172806" h="2105647">
                <a:moveTo>
                  <a:pt x="0" y="0"/>
                </a:moveTo>
                <a:lnTo>
                  <a:pt x="2172806" y="0"/>
                </a:lnTo>
                <a:lnTo>
                  <a:pt x="2172806" y="2105647"/>
                </a:lnTo>
                <a:lnTo>
                  <a:pt x="0" y="210564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a:off x="10700522" y="1739805"/>
            <a:ext cx="5694209" cy="3668949"/>
          </a:xfrm>
          <a:custGeom>
            <a:avLst/>
            <a:gdLst/>
            <a:ahLst/>
            <a:cxnLst/>
            <a:rect l="l" t="t" r="r" b="b"/>
            <a:pathLst>
              <a:path w="5694209" h="3668949">
                <a:moveTo>
                  <a:pt x="0" y="0"/>
                </a:moveTo>
                <a:lnTo>
                  <a:pt x="5694209" y="0"/>
                </a:lnTo>
                <a:lnTo>
                  <a:pt x="5694209" y="3668950"/>
                </a:lnTo>
                <a:lnTo>
                  <a:pt x="0" y="3668950"/>
                </a:lnTo>
                <a:lnTo>
                  <a:pt x="0" y="0"/>
                </a:lnTo>
                <a:close/>
              </a:path>
            </a:pathLst>
          </a:custGeom>
          <a:blipFill>
            <a:blip r:embed="rId10"/>
            <a:stretch>
              <a:fillRect/>
            </a:stretch>
          </a:blipFill>
        </p:spPr>
        <p:txBody>
          <a:bodyPr/>
          <a:lstStyle/>
          <a:p>
            <a:endParaRPr lang="en-US"/>
          </a:p>
        </p:txBody>
      </p:sp>
      <p:sp>
        <p:nvSpPr>
          <p:cNvPr id="10" name="Freeform 10"/>
          <p:cNvSpPr/>
          <p:nvPr/>
        </p:nvSpPr>
        <p:spPr>
          <a:xfrm>
            <a:off x="10700522" y="7977289"/>
            <a:ext cx="5694209" cy="886028"/>
          </a:xfrm>
          <a:custGeom>
            <a:avLst/>
            <a:gdLst/>
            <a:ahLst/>
            <a:cxnLst/>
            <a:rect l="l" t="t" r="r" b="b"/>
            <a:pathLst>
              <a:path w="5694209" h="886028">
                <a:moveTo>
                  <a:pt x="0" y="0"/>
                </a:moveTo>
                <a:lnTo>
                  <a:pt x="5694209" y="0"/>
                </a:lnTo>
                <a:lnTo>
                  <a:pt x="5694209" y="886029"/>
                </a:lnTo>
                <a:lnTo>
                  <a:pt x="0" y="886029"/>
                </a:lnTo>
                <a:lnTo>
                  <a:pt x="0" y="0"/>
                </a:lnTo>
                <a:close/>
              </a:path>
            </a:pathLst>
          </a:custGeom>
          <a:blipFill>
            <a:blip r:embed="rId11"/>
            <a:stretch>
              <a:fillRect/>
            </a:stretch>
          </a:blipFill>
        </p:spPr>
        <p:txBody>
          <a:bodyPr/>
          <a:lstStyle/>
          <a:p>
            <a:endParaRPr lang="en-US"/>
          </a:p>
        </p:txBody>
      </p:sp>
      <p:sp>
        <p:nvSpPr>
          <p:cNvPr id="11" name="Freeform 11"/>
          <p:cNvSpPr/>
          <p:nvPr/>
        </p:nvSpPr>
        <p:spPr>
          <a:xfrm>
            <a:off x="10700522" y="6043192"/>
            <a:ext cx="5694209" cy="1238482"/>
          </a:xfrm>
          <a:custGeom>
            <a:avLst/>
            <a:gdLst/>
            <a:ahLst/>
            <a:cxnLst/>
            <a:rect l="l" t="t" r="r" b="b"/>
            <a:pathLst>
              <a:path w="5694209" h="1238482">
                <a:moveTo>
                  <a:pt x="0" y="0"/>
                </a:moveTo>
                <a:lnTo>
                  <a:pt x="5694209" y="0"/>
                </a:lnTo>
                <a:lnTo>
                  <a:pt x="5694209" y="1238481"/>
                </a:lnTo>
                <a:lnTo>
                  <a:pt x="0" y="1238481"/>
                </a:lnTo>
                <a:lnTo>
                  <a:pt x="0" y="0"/>
                </a:lnTo>
                <a:close/>
              </a:path>
            </a:pathLst>
          </a:custGeom>
          <a:blipFill>
            <a:blip r:embed="rId12"/>
            <a:stretch>
              <a:fillRect t="-1810" r="-2705" b="-1810"/>
            </a:stretch>
          </a:blipFill>
        </p:spPr>
        <p:txBody>
          <a:bodyPr/>
          <a:lstStyle/>
          <a:p>
            <a:endParaRPr lang="en-US"/>
          </a:p>
        </p:txBody>
      </p:sp>
      <p:sp>
        <p:nvSpPr>
          <p:cNvPr id="12" name="TextBox 12"/>
          <p:cNvSpPr txBox="1"/>
          <p:nvPr/>
        </p:nvSpPr>
        <p:spPr>
          <a:xfrm>
            <a:off x="635137" y="460110"/>
            <a:ext cx="9067797"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Encryption</a:t>
            </a:r>
          </a:p>
        </p:txBody>
      </p:sp>
      <p:sp>
        <p:nvSpPr>
          <p:cNvPr id="13" name="TextBox 13"/>
          <p:cNvSpPr txBox="1"/>
          <p:nvPr/>
        </p:nvSpPr>
        <p:spPr>
          <a:xfrm>
            <a:off x="11553544" y="1203321"/>
            <a:ext cx="4012109" cy="414602"/>
          </a:xfrm>
          <a:prstGeom prst="rect">
            <a:avLst/>
          </a:prstGeom>
        </p:spPr>
        <p:txBody>
          <a:bodyPr lIns="0" tIns="0" rIns="0" bIns="0" rtlCol="0" anchor="t">
            <a:spAutoFit/>
          </a:bodyPr>
          <a:lstStyle/>
          <a:p>
            <a:pPr algn="ctr">
              <a:lnSpc>
                <a:spcPts val="3397"/>
              </a:lnSpc>
              <a:spcBef>
                <a:spcPct val="0"/>
              </a:spcBef>
            </a:pPr>
            <a:r>
              <a:rPr lang="en-US" sz="2427">
                <a:solidFill>
                  <a:srgbClr val="222366"/>
                </a:solidFill>
                <a:latin typeface="Public Sans"/>
              </a:rPr>
              <a:t>Creating the Encryption key</a:t>
            </a:r>
          </a:p>
        </p:txBody>
      </p:sp>
      <p:sp>
        <p:nvSpPr>
          <p:cNvPr id="14" name="TextBox 14"/>
          <p:cNvSpPr txBox="1"/>
          <p:nvPr/>
        </p:nvSpPr>
        <p:spPr>
          <a:xfrm>
            <a:off x="10846247" y="5494860"/>
            <a:ext cx="5402759" cy="414602"/>
          </a:xfrm>
          <a:prstGeom prst="rect">
            <a:avLst/>
          </a:prstGeom>
        </p:spPr>
        <p:txBody>
          <a:bodyPr lIns="0" tIns="0" rIns="0" bIns="0" rtlCol="0" anchor="t">
            <a:spAutoFit/>
          </a:bodyPr>
          <a:lstStyle/>
          <a:p>
            <a:pPr algn="ctr">
              <a:lnSpc>
                <a:spcPts val="3397"/>
              </a:lnSpc>
              <a:spcBef>
                <a:spcPct val="0"/>
              </a:spcBef>
            </a:pPr>
            <a:r>
              <a:rPr lang="en-US" sz="2427">
                <a:solidFill>
                  <a:srgbClr val="222366"/>
                </a:solidFill>
                <a:latin typeface="Public Sans"/>
              </a:rPr>
              <a:t>Looking at Values without Decrypting</a:t>
            </a:r>
          </a:p>
        </p:txBody>
      </p:sp>
      <p:sp>
        <p:nvSpPr>
          <p:cNvPr id="15" name="TextBox 15"/>
          <p:cNvSpPr txBox="1"/>
          <p:nvPr/>
        </p:nvSpPr>
        <p:spPr>
          <a:xfrm>
            <a:off x="10869293" y="7398368"/>
            <a:ext cx="5065216" cy="414602"/>
          </a:xfrm>
          <a:prstGeom prst="rect">
            <a:avLst/>
          </a:prstGeom>
        </p:spPr>
        <p:txBody>
          <a:bodyPr lIns="0" tIns="0" rIns="0" bIns="0" rtlCol="0" anchor="t">
            <a:spAutoFit/>
          </a:bodyPr>
          <a:lstStyle/>
          <a:p>
            <a:pPr algn="ctr">
              <a:lnSpc>
                <a:spcPts val="3397"/>
              </a:lnSpc>
              <a:spcBef>
                <a:spcPct val="0"/>
              </a:spcBef>
            </a:pPr>
            <a:r>
              <a:rPr lang="en-US" sz="2427" dirty="0">
                <a:solidFill>
                  <a:srgbClr val="222366"/>
                </a:solidFill>
                <a:latin typeface="Public Sans"/>
              </a:rPr>
              <a:t>Looking at Values After Decrypting</a:t>
            </a:r>
          </a:p>
        </p:txBody>
      </p:sp>
      <p:sp>
        <p:nvSpPr>
          <p:cNvPr id="16" name="TextBox 16"/>
          <p:cNvSpPr txBox="1"/>
          <p:nvPr/>
        </p:nvSpPr>
        <p:spPr>
          <a:xfrm>
            <a:off x="809495" y="4054852"/>
            <a:ext cx="5393409" cy="2233295"/>
          </a:xfrm>
          <a:prstGeom prst="rect">
            <a:avLst/>
          </a:prstGeom>
        </p:spPr>
        <p:txBody>
          <a:bodyPr lIns="0" tIns="0" rIns="0" bIns="0" rtlCol="0" anchor="t">
            <a:spAutoFit/>
          </a:bodyPr>
          <a:lstStyle/>
          <a:p>
            <a:pPr>
              <a:lnSpc>
                <a:spcPts val="4480"/>
              </a:lnSpc>
            </a:pPr>
            <a:r>
              <a:rPr lang="en-US" sz="3200">
                <a:solidFill>
                  <a:srgbClr val="222366"/>
                </a:solidFill>
                <a:latin typeface="Public Sans Heavy"/>
              </a:rPr>
              <a:t>Salary Column in the payroll table has been encrypted to maintain the privacy of the staff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222364" y="180808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793077">
            <a:off x="16507575" y="5105478"/>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855077">
            <a:off x="-518506" y="5234288"/>
            <a:ext cx="2752419" cy="3173649"/>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37149">
            <a:off x="17236257" y="260001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137149">
            <a:off x="885105" y="92857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9832973" y="4116464"/>
            <a:ext cx="7188567" cy="4347470"/>
            <a:chOff x="0" y="0"/>
            <a:chExt cx="1893285" cy="1145013"/>
          </a:xfrm>
        </p:grpSpPr>
        <p:sp>
          <p:nvSpPr>
            <p:cNvPr id="9" name="Freeform 9"/>
            <p:cNvSpPr/>
            <p:nvPr/>
          </p:nvSpPr>
          <p:spPr>
            <a:xfrm>
              <a:off x="0" y="0"/>
              <a:ext cx="1893285" cy="1145013"/>
            </a:xfrm>
            <a:custGeom>
              <a:avLst/>
              <a:gdLst/>
              <a:ahLst/>
              <a:cxnLst/>
              <a:rect l="l" t="t" r="r" b="b"/>
              <a:pathLst>
                <a:path w="1893285" h="1145013">
                  <a:moveTo>
                    <a:pt x="0" y="0"/>
                  </a:moveTo>
                  <a:lnTo>
                    <a:pt x="1893285" y="0"/>
                  </a:lnTo>
                  <a:lnTo>
                    <a:pt x="1893285" y="1145013"/>
                  </a:lnTo>
                  <a:lnTo>
                    <a:pt x="0" y="1145013"/>
                  </a:lnTo>
                  <a:close/>
                </a:path>
              </a:pathLst>
            </a:custGeom>
            <a:solidFill>
              <a:srgbClr val="AAC1DD"/>
            </a:solidFill>
          </p:spPr>
          <p:txBody>
            <a:bodyPr/>
            <a:lstStyle/>
            <a:p>
              <a:endParaRPr lang="en-US"/>
            </a:p>
          </p:txBody>
        </p:sp>
        <p:sp>
          <p:nvSpPr>
            <p:cNvPr id="10" name="TextBox 10"/>
            <p:cNvSpPr txBox="1"/>
            <p:nvPr/>
          </p:nvSpPr>
          <p:spPr>
            <a:xfrm>
              <a:off x="0" y="-47625"/>
              <a:ext cx="1893285" cy="1192638"/>
            </a:xfrm>
            <a:prstGeom prst="rect">
              <a:avLst/>
            </a:prstGeom>
          </p:spPr>
          <p:txBody>
            <a:bodyPr lIns="50800" tIns="50800" rIns="50800" bIns="50800" rtlCol="0" anchor="ctr"/>
            <a:lstStyle/>
            <a:p>
              <a:pPr algn="ctr">
                <a:lnSpc>
                  <a:spcPts val="3397"/>
                </a:lnSpc>
              </a:pPr>
              <a:endParaRPr/>
            </a:p>
          </p:txBody>
        </p:sp>
      </p:grpSp>
      <p:sp>
        <p:nvSpPr>
          <p:cNvPr id="11" name="Freeform 11"/>
          <p:cNvSpPr/>
          <p:nvPr/>
        </p:nvSpPr>
        <p:spPr>
          <a:xfrm rot="-1980237">
            <a:off x="15355060" y="-103724"/>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483714" y="4116464"/>
            <a:ext cx="8771510" cy="4347470"/>
            <a:chOff x="0" y="0"/>
            <a:chExt cx="2310192" cy="1145013"/>
          </a:xfrm>
        </p:grpSpPr>
        <p:sp>
          <p:nvSpPr>
            <p:cNvPr id="13" name="Freeform 13"/>
            <p:cNvSpPr/>
            <p:nvPr/>
          </p:nvSpPr>
          <p:spPr>
            <a:xfrm>
              <a:off x="0" y="0"/>
              <a:ext cx="2310192" cy="1145013"/>
            </a:xfrm>
            <a:custGeom>
              <a:avLst/>
              <a:gdLst/>
              <a:ahLst/>
              <a:cxnLst/>
              <a:rect l="l" t="t" r="r" b="b"/>
              <a:pathLst>
                <a:path w="2310192" h="1145013">
                  <a:moveTo>
                    <a:pt x="0" y="0"/>
                  </a:moveTo>
                  <a:lnTo>
                    <a:pt x="2310192" y="0"/>
                  </a:lnTo>
                  <a:lnTo>
                    <a:pt x="2310192" y="1145013"/>
                  </a:lnTo>
                  <a:lnTo>
                    <a:pt x="0" y="1145013"/>
                  </a:lnTo>
                  <a:close/>
                </a:path>
              </a:pathLst>
            </a:custGeom>
            <a:solidFill>
              <a:srgbClr val="AAC1DD"/>
            </a:solidFill>
          </p:spPr>
          <p:txBody>
            <a:bodyPr/>
            <a:lstStyle/>
            <a:p>
              <a:endParaRPr lang="en-US"/>
            </a:p>
          </p:txBody>
        </p:sp>
        <p:sp>
          <p:nvSpPr>
            <p:cNvPr id="14" name="TextBox 14"/>
            <p:cNvSpPr txBox="1"/>
            <p:nvPr/>
          </p:nvSpPr>
          <p:spPr>
            <a:xfrm>
              <a:off x="0" y="-47625"/>
              <a:ext cx="2310192" cy="1192638"/>
            </a:xfrm>
            <a:prstGeom prst="rect">
              <a:avLst/>
            </a:prstGeom>
          </p:spPr>
          <p:txBody>
            <a:bodyPr lIns="50800" tIns="50800" rIns="50800" bIns="50800" rtlCol="0" anchor="ctr"/>
            <a:lstStyle/>
            <a:p>
              <a:pPr algn="ctr">
                <a:lnSpc>
                  <a:spcPts val="3397"/>
                </a:lnSpc>
              </a:pPr>
              <a:endParaRPr/>
            </a:p>
          </p:txBody>
        </p:sp>
      </p:grpSp>
      <p:sp>
        <p:nvSpPr>
          <p:cNvPr id="15" name="Freeform 15"/>
          <p:cNvSpPr/>
          <p:nvPr/>
        </p:nvSpPr>
        <p:spPr>
          <a:xfrm>
            <a:off x="594938" y="4453352"/>
            <a:ext cx="8549062" cy="3673693"/>
          </a:xfrm>
          <a:custGeom>
            <a:avLst/>
            <a:gdLst/>
            <a:ahLst/>
            <a:cxnLst/>
            <a:rect l="l" t="t" r="r" b="b"/>
            <a:pathLst>
              <a:path w="8549062" h="3673693">
                <a:moveTo>
                  <a:pt x="0" y="0"/>
                </a:moveTo>
                <a:lnTo>
                  <a:pt x="8549062" y="0"/>
                </a:lnTo>
                <a:lnTo>
                  <a:pt x="8549062" y="3673694"/>
                </a:lnTo>
                <a:lnTo>
                  <a:pt x="0" y="3673694"/>
                </a:lnTo>
                <a:lnTo>
                  <a:pt x="0" y="0"/>
                </a:lnTo>
                <a:close/>
              </a:path>
            </a:pathLst>
          </a:custGeom>
          <a:blipFill>
            <a:blip r:embed="rId12"/>
            <a:stretch>
              <a:fillRect/>
            </a:stretch>
          </a:blipFill>
        </p:spPr>
        <p:txBody>
          <a:bodyPr/>
          <a:lstStyle/>
          <a:p>
            <a:endParaRPr lang="en-US"/>
          </a:p>
        </p:txBody>
      </p:sp>
      <p:sp>
        <p:nvSpPr>
          <p:cNvPr id="16" name="Freeform 16"/>
          <p:cNvSpPr/>
          <p:nvPr/>
        </p:nvSpPr>
        <p:spPr>
          <a:xfrm>
            <a:off x="10159566" y="4453352"/>
            <a:ext cx="6746657" cy="3673693"/>
          </a:xfrm>
          <a:custGeom>
            <a:avLst/>
            <a:gdLst/>
            <a:ahLst/>
            <a:cxnLst/>
            <a:rect l="l" t="t" r="r" b="b"/>
            <a:pathLst>
              <a:path w="6746657" h="3673693">
                <a:moveTo>
                  <a:pt x="0" y="0"/>
                </a:moveTo>
                <a:lnTo>
                  <a:pt x="6746657" y="0"/>
                </a:lnTo>
                <a:lnTo>
                  <a:pt x="6746657" y="3673694"/>
                </a:lnTo>
                <a:lnTo>
                  <a:pt x="0" y="3673694"/>
                </a:lnTo>
                <a:lnTo>
                  <a:pt x="0" y="0"/>
                </a:lnTo>
                <a:close/>
              </a:path>
            </a:pathLst>
          </a:custGeom>
          <a:blipFill>
            <a:blip r:embed="rId13"/>
            <a:stretch>
              <a:fillRect/>
            </a:stretch>
          </a:blipFill>
        </p:spPr>
        <p:txBody>
          <a:bodyPr/>
          <a:lstStyle/>
          <a:p>
            <a:endParaRPr lang="en-US"/>
          </a:p>
        </p:txBody>
      </p:sp>
      <p:sp>
        <p:nvSpPr>
          <p:cNvPr id="17" name="TextBox 17"/>
          <p:cNvSpPr txBox="1"/>
          <p:nvPr/>
        </p:nvSpPr>
        <p:spPr>
          <a:xfrm>
            <a:off x="1750431" y="271715"/>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Encryption</a:t>
            </a:r>
          </a:p>
        </p:txBody>
      </p:sp>
      <p:sp>
        <p:nvSpPr>
          <p:cNvPr id="18" name="TextBox 18"/>
          <p:cNvSpPr txBox="1"/>
          <p:nvPr/>
        </p:nvSpPr>
        <p:spPr>
          <a:xfrm>
            <a:off x="2854049" y="3496927"/>
            <a:ext cx="4765774" cy="414602"/>
          </a:xfrm>
          <a:prstGeom prst="rect">
            <a:avLst/>
          </a:prstGeom>
        </p:spPr>
        <p:txBody>
          <a:bodyPr lIns="0" tIns="0" rIns="0" bIns="0" rtlCol="0" anchor="t">
            <a:spAutoFit/>
          </a:bodyPr>
          <a:lstStyle/>
          <a:p>
            <a:pPr algn="ctr">
              <a:lnSpc>
                <a:spcPts val="3397"/>
              </a:lnSpc>
              <a:spcBef>
                <a:spcPct val="0"/>
              </a:spcBef>
            </a:pPr>
            <a:r>
              <a:rPr lang="en-US" sz="2427">
                <a:solidFill>
                  <a:srgbClr val="222366"/>
                </a:solidFill>
                <a:latin typeface="Public Sans"/>
              </a:rPr>
              <a:t>Viewing data Without Decrypting</a:t>
            </a:r>
          </a:p>
        </p:txBody>
      </p:sp>
      <p:sp>
        <p:nvSpPr>
          <p:cNvPr id="19" name="TextBox 19"/>
          <p:cNvSpPr txBox="1"/>
          <p:nvPr/>
        </p:nvSpPr>
        <p:spPr>
          <a:xfrm>
            <a:off x="10904585" y="3488336"/>
            <a:ext cx="5045343" cy="414602"/>
          </a:xfrm>
          <a:prstGeom prst="rect">
            <a:avLst/>
          </a:prstGeom>
        </p:spPr>
        <p:txBody>
          <a:bodyPr lIns="0" tIns="0" rIns="0" bIns="0" rtlCol="0" anchor="t">
            <a:spAutoFit/>
          </a:bodyPr>
          <a:lstStyle/>
          <a:p>
            <a:pPr algn="ctr">
              <a:lnSpc>
                <a:spcPts val="3397"/>
              </a:lnSpc>
              <a:spcBef>
                <a:spcPct val="0"/>
              </a:spcBef>
            </a:pPr>
            <a:r>
              <a:rPr lang="en-US" sz="2427">
                <a:solidFill>
                  <a:srgbClr val="222366"/>
                </a:solidFill>
                <a:latin typeface="Public Sans"/>
              </a:rPr>
              <a:t>Viewing data After Decrypting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222364" y="180808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793077">
            <a:off x="16507575" y="5105478"/>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855077">
            <a:off x="-518506" y="5234288"/>
            <a:ext cx="2752419" cy="3173649"/>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37149">
            <a:off x="17236257" y="260001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137149">
            <a:off x="885105" y="92857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9343728" y="4657833"/>
            <a:ext cx="8803211" cy="5218689"/>
            <a:chOff x="0" y="0"/>
            <a:chExt cx="2318541" cy="1374470"/>
          </a:xfrm>
        </p:grpSpPr>
        <p:sp>
          <p:nvSpPr>
            <p:cNvPr id="9" name="Freeform 9"/>
            <p:cNvSpPr/>
            <p:nvPr/>
          </p:nvSpPr>
          <p:spPr>
            <a:xfrm>
              <a:off x="0" y="0"/>
              <a:ext cx="2318541" cy="1374470"/>
            </a:xfrm>
            <a:custGeom>
              <a:avLst/>
              <a:gdLst/>
              <a:ahLst/>
              <a:cxnLst/>
              <a:rect l="l" t="t" r="r" b="b"/>
              <a:pathLst>
                <a:path w="2318541" h="1374470">
                  <a:moveTo>
                    <a:pt x="0" y="0"/>
                  </a:moveTo>
                  <a:lnTo>
                    <a:pt x="2318541" y="0"/>
                  </a:lnTo>
                  <a:lnTo>
                    <a:pt x="2318541" y="1374470"/>
                  </a:lnTo>
                  <a:lnTo>
                    <a:pt x="0" y="1374470"/>
                  </a:lnTo>
                  <a:close/>
                </a:path>
              </a:pathLst>
            </a:custGeom>
            <a:solidFill>
              <a:srgbClr val="AAC1DD"/>
            </a:solidFill>
          </p:spPr>
          <p:txBody>
            <a:bodyPr/>
            <a:lstStyle/>
            <a:p>
              <a:endParaRPr lang="en-US"/>
            </a:p>
          </p:txBody>
        </p:sp>
        <p:sp>
          <p:nvSpPr>
            <p:cNvPr id="10" name="TextBox 10"/>
            <p:cNvSpPr txBox="1"/>
            <p:nvPr/>
          </p:nvSpPr>
          <p:spPr>
            <a:xfrm>
              <a:off x="0" y="-47625"/>
              <a:ext cx="2318541" cy="1422095"/>
            </a:xfrm>
            <a:prstGeom prst="rect">
              <a:avLst/>
            </a:prstGeom>
          </p:spPr>
          <p:txBody>
            <a:bodyPr lIns="50800" tIns="50800" rIns="50800" bIns="50800" rtlCol="0" anchor="ctr"/>
            <a:lstStyle/>
            <a:p>
              <a:pPr algn="ctr">
                <a:lnSpc>
                  <a:spcPts val="3397"/>
                </a:lnSpc>
              </a:pPr>
              <a:endParaRPr/>
            </a:p>
          </p:txBody>
        </p:sp>
      </p:grpSp>
      <p:sp>
        <p:nvSpPr>
          <p:cNvPr id="11" name="Freeform 11"/>
          <p:cNvSpPr/>
          <p:nvPr/>
        </p:nvSpPr>
        <p:spPr>
          <a:xfrm>
            <a:off x="9542379" y="4767475"/>
            <a:ext cx="8394881" cy="4925995"/>
          </a:xfrm>
          <a:custGeom>
            <a:avLst/>
            <a:gdLst/>
            <a:ahLst/>
            <a:cxnLst/>
            <a:rect l="l" t="t" r="r" b="b"/>
            <a:pathLst>
              <a:path w="8394881" h="4925995">
                <a:moveTo>
                  <a:pt x="0" y="0"/>
                </a:moveTo>
                <a:lnTo>
                  <a:pt x="8394881" y="0"/>
                </a:lnTo>
                <a:lnTo>
                  <a:pt x="8394881" y="4925995"/>
                </a:lnTo>
                <a:lnTo>
                  <a:pt x="0" y="4925995"/>
                </a:lnTo>
                <a:lnTo>
                  <a:pt x="0" y="0"/>
                </a:lnTo>
                <a:close/>
              </a:path>
            </a:pathLst>
          </a:custGeom>
          <a:blipFill>
            <a:blip r:embed="rId10"/>
            <a:stretch>
              <a:fillRect t="-731"/>
            </a:stretch>
          </a:blipFill>
          <a:ln w="38100" cap="rnd">
            <a:solidFill>
              <a:srgbClr val="45467E"/>
            </a:solidFill>
            <a:prstDash val="solid"/>
            <a:round/>
          </a:ln>
        </p:spPr>
        <p:txBody>
          <a:bodyPr/>
          <a:lstStyle/>
          <a:p>
            <a:endParaRPr lang="en-US"/>
          </a:p>
        </p:txBody>
      </p:sp>
      <p:grpSp>
        <p:nvGrpSpPr>
          <p:cNvPr id="12" name="Group 12"/>
          <p:cNvGrpSpPr/>
          <p:nvPr/>
        </p:nvGrpSpPr>
        <p:grpSpPr>
          <a:xfrm>
            <a:off x="9343728" y="2128307"/>
            <a:ext cx="8803211" cy="2397833"/>
            <a:chOff x="0" y="0"/>
            <a:chExt cx="2318541" cy="631528"/>
          </a:xfrm>
        </p:grpSpPr>
        <p:sp>
          <p:nvSpPr>
            <p:cNvPr id="13" name="Freeform 13"/>
            <p:cNvSpPr/>
            <p:nvPr/>
          </p:nvSpPr>
          <p:spPr>
            <a:xfrm>
              <a:off x="0" y="0"/>
              <a:ext cx="2318541" cy="631528"/>
            </a:xfrm>
            <a:custGeom>
              <a:avLst/>
              <a:gdLst/>
              <a:ahLst/>
              <a:cxnLst/>
              <a:rect l="l" t="t" r="r" b="b"/>
              <a:pathLst>
                <a:path w="2318541" h="631528">
                  <a:moveTo>
                    <a:pt x="0" y="0"/>
                  </a:moveTo>
                  <a:lnTo>
                    <a:pt x="2318541" y="0"/>
                  </a:lnTo>
                  <a:lnTo>
                    <a:pt x="2318541" y="631528"/>
                  </a:lnTo>
                  <a:lnTo>
                    <a:pt x="0" y="631528"/>
                  </a:lnTo>
                  <a:close/>
                </a:path>
              </a:pathLst>
            </a:custGeom>
            <a:solidFill>
              <a:srgbClr val="AAC1DD"/>
            </a:solidFill>
          </p:spPr>
          <p:txBody>
            <a:bodyPr/>
            <a:lstStyle/>
            <a:p>
              <a:endParaRPr lang="en-US"/>
            </a:p>
          </p:txBody>
        </p:sp>
        <p:sp>
          <p:nvSpPr>
            <p:cNvPr id="14" name="TextBox 14"/>
            <p:cNvSpPr txBox="1"/>
            <p:nvPr/>
          </p:nvSpPr>
          <p:spPr>
            <a:xfrm>
              <a:off x="0" y="-47625"/>
              <a:ext cx="2318541" cy="679153"/>
            </a:xfrm>
            <a:prstGeom prst="rect">
              <a:avLst/>
            </a:prstGeom>
          </p:spPr>
          <p:txBody>
            <a:bodyPr lIns="50800" tIns="50800" rIns="50800" bIns="50800" rtlCol="0" anchor="ctr"/>
            <a:lstStyle/>
            <a:p>
              <a:pPr algn="ctr">
                <a:lnSpc>
                  <a:spcPts val="3397"/>
                </a:lnSpc>
              </a:pPr>
              <a:endParaRPr/>
            </a:p>
          </p:txBody>
        </p:sp>
      </p:grpSp>
      <p:sp>
        <p:nvSpPr>
          <p:cNvPr id="15" name="Freeform 15"/>
          <p:cNvSpPr/>
          <p:nvPr/>
        </p:nvSpPr>
        <p:spPr>
          <a:xfrm rot="-1980237">
            <a:off x="15355060" y="-103724"/>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6" name="Freeform 16"/>
          <p:cNvSpPr/>
          <p:nvPr/>
        </p:nvSpPr>
        <p:spPr>
          <a:xfrm>
            <a:off x="9542379" y="2319438"/>
            <a:ext cx="8394881" cy="1963168"/>
          </a:xfrm>
          <a:custGeom>
            <a:avLst/>
            <a:gdLst/>
            <a:ahLst/>
            <a:cxnLst/>
            <a:rect l="l" t="t" r="r" b="b"/>
            <a:pathLst>
              <a:path w="8394881" h="1963168">
                <a:moveTo>
                  <a:pt x="0" y="0"/>
                </a:moveTo>
                <a:lnTo>
                  <a:pt x="8394881" y="0"/>
                </a:lnTo>
                <a:lnTo>
                  <a:pt x="8394881" y="1963169"/>
                </a:lnTo>
                <a:lnTo>
                  <a:pt x="0" y="1963169"/>
                </a:lnTo>
                <a:lnTo>
                  <a:pt x="0" y="0"/>
                </a:lnTo>
                <a:close/>
              </a:path>
            </a:pathLst>
          </a:custGeom>
          <a:blipFill>
            <a:blip r:embed="rId13"/>
            <a:stretch>
              <a:fillRect/>
            </a:stretch>
          </a:blipFill>
          <a:ln w="38100" cap="rnd">
            <a:solidFill>
              <a:srgbClr val="45467E"/>
            </a:solidFill>
            <a:prstDash val="solid"/>
            <a:round/>
          </a:ln>
        </p:spPr>
        <p:txBody>
          <a:bodyPr/>
          <a:lstStyle/>
          <a:p>
            <a:endParaRPr lang="en-US"/>
          </a:p>
        </p:txBody>
      </p:sp>
      <p:grpSp>
        <p:nvGrpSpPr>
          <p:cNvPr id="17" name="Group 17"/>
          <p:cNvGrpSpPr/>
          <p:nvPr/>
        </p:nvGrpSpPr>
        <p:grpSpPr>
          <a:xfrm>
            <a:off x="579087" y="2001502"/>
            <a:ext cx="8010676" cy="7691969"/>
            <a:chOff x="0" y="0"/>
            <a:chExt cx="2109808" cy="2025868"/>
          </a:xfrm>
        </p:grpSpPr>
        <p:sp>
          <p:nvSpPr>
            <p:cNvPr id="18" name="Freeform 18"/>
            <p:cNvSpPr/>
            <p:nvPr/>
          </p:nvSpPr>
          <p:spPr>
            <a:xfrm>
              <a:off x="0" y="0"/>
              <a:ext cx="2109808" cy="2025868"/>
            </a:xfrm>
            <a:custGeom>
              <a:avLst/>
              <a:gdLst/>
              <a:ahLst/>
              <a:cxnLst/>
              <a:rect l="l" t="t" r="r" b="b"/>
              <a:pathLst>
                <a:path w="2109808" h="2025868">
                  <a:moveTo>
                    <a:pt x="0" y="0"/>
                  </a:moveTo>
                  <a:lnTo>
                    <a:pt x="2109808" y="0"/>
                  </a:lnTo>
                  <a:lnTo>
                    <a:pt x="2109808" y="2025868"/>
                  </a:lnTo>
                  <a:lnTo>
                    <a:pt x="0" y="2025868"/>
                  </a:lnTo>
                  <a:close/>
                </a:path>
              </a:pathLst>
            </a:custGeom>
            <a:solidFill>
              <a:srgbClr val="AAC1DD"/>
            </a:solidFill>
          </p:spPr>
          <p:txBody>
            <a:bodyPr/>
            <a:lstStyle/>
            <a:p>
              <a:endParaRPr lang="en-US"/>
            </a:p>
          </p:txBody>
        </p:sp>
        <p:sp>
          <p:nvSpPr>
            <p:cNvPr id="19" name="TextBox 19"/>
            <p:cNvSpPr txBox="1"/>
            <p:nvPr/>
          </p:nvSpPr>
          <p:spPr>
            <a:xfrm>
              <a:off x="0" y="-47625"/>
              <a:ext cx="2109808" cy="2073493"/>
            </a:xfrm>
            <a:prstGeom prst="rect">
              <a:avLst/>
            </a:prstGeom>
          </p:spPr>
          <p:txBody>
            <a:bodyPr lIns="50800" tIns="50800" rIns="50800" bIns="50800" rtlCol="0" anchor="ctr"/>
            <a:lstStyle/>
            <a:p>
              <a:pPr algn="ctr">
                <a:lnSpc>
                  <a:spcPts val="3397"/>
                </a:lnSpc>
              </a:pPr>
              <a:endParaRPr/>
            </a:p>
          </p:txBody>
        </p:sp>
      </p:grpSp>
      <p:sp>
        <p:nvSpPr>
          <p:cNvPr id="20" name="Freeform 20"/>
          <p:cNvSpPr/>
          <p:nvPr/>
        </p:nvSpPr>
        <p:spPr>
          <a:xfrm>
            <a:off x="857704" y="2316631"/>
            <a:ext cx="7412143" cy="7217894"/>
          </a:xfrm>
          <a:custGeom>
            <a:avLst/>
            <a:gdLst/>
            <a:ahLst/>
            <a:cxnLst/>
            <a:rect l="l" t="t" r="r" b="b"/>
            <a:pathLst>
              <a:path w="7412143" h="7217894">
                <a:moveTo>
                  <a:pt x="0" y="0"/>
                </a:moveTo>
                <a:lnTo>
                  <a:pt x="7412142" y="0"/>
                </a:lnTo>
                <a:lnTo>
                  <a:pt x="7412142" y="7217894"/>
                </a:lnTo>
                <a:lnTo>
                  <a:pt x="0" y="7217894"/>
                </a:lnTo>
                <a:lnTo>
                  <a:pt x="0" y="0"/>
                </a:lnTo>
                <a:close/>
              </a:path>
            </a:pathLst>
          </a:custGeom>
          <a:blipFill>
            <a:blip r:embed="rId14"/>
            <a:stretch>
              <a:fillRect/>
            </a:stretch>
          </a:blipFill>
          <a:ln w="38100" cap="rnd">
            <a:solidFill>
              <a:srgbClr val="45467E"/>
            </a:solidFill>
            <a:prstDash val="solid"/>
            <a:round/>
          </a:ln>
        </p:spPr>
        <p:txBody>
          <a:bodyPr/>
          <a:lstStyle/>
          <a:p>
            <a:endParaRPr lang="en-US"/>
          </a:p>
        </p:txBody>
      </p:sp>
      <p:sp>
        <p:nvSpPr>
          <p:cNvPr id="21" name="TextBox 21"/>
          <p:cNvSpPr txBox="1"/>
          <p:nvPr/>
        </p:nvSpPr>
        <p:spPr>
          <a:xfrm>
            <a:off x="1750431" y="271715"/>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Views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290250" y="0"/>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222364" y="180808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793077">
            <a:off x="16507575" y="5105478"/>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855077">
            <a:off x="-518506" y="5234288"/>
            <a:ext cx="2752419" cy="3173649"/>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37149">
            <a:off x="17236257" y="260001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137149">
            <a:off x="885105" y="92857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8922090" y="1531512"/>
            <a:ext cx="8803211" cy="4512902"/>
            <a:chOff x="0" y="0"/>
            <a:chExt cx="2318541" cy="1188583"/>
          </a:xfrm>
        </p:grpSpPr>
        <p:sp>
          <p:nvSpPr>
            <p:cNvPr id="9" name="Freeform 9"/>
            <p:cNvSpPr/>
            <p:nvPr/>
          </p:nvSpPr>
          <p:spPr>
            <a:xfrm>
              <a:off x="0" y="0"/>
              <a:ext cx="2318541" cy="1188583"/>
            </a:xfrm>
            <a:custGeom>
              <a:avLst/>
              <a:gdLst/>
              <a:ahLst/>
              <a:cxnLst/>
              <a:rect l="l" t="t" r="r" b="b"/>
              <a:pathLst>
                <a:path w="2318541" h="1188583">
                  <a:moveTo>
                    <a:pt x="0" y="0"/>
                  </a:moveTo>
                  <a:lnTo>
                    <a:pt x="2318541" y="0"/>
                  </a:lnTo>
                  <a:lnTo>
                    <a:pt x="2318541" y="1188583"/>
                  </a:lnTo>
                  <a:lnTo>
                    <a:pt x="0" y="1188583"/>
                  </a:lnTo>
                  <a:close/>
                </a:path>
              </a:pathLst>
            </a:custGeom>
            <a:solidFill>
              <a:srgbClr val="AAC1DD"/>
            </a:solidFill>
          </p:spPr>
          <p:txBody>
            <a:bodyPr/>
            <a:lstStyle/>
            <a:p>
              <a:endParaRPr lang="en-US"/>
            </a:p>
          </p:txBody>
        </p:sp>
        <p:sp>
          <p:nvSpPr>
            <p:cNvPr id="10" name="TextBox 10"/>
            <p:cNvSpPr txBox="1"/>
            <p:nvPr/>
          </p:nvSpPr>
          <p:spPr>
            <a:xfrm>
              <a:off x="0" y="-47625"/>
              <a:ext cx="2318541" cy="1236208"/>
            </a:xfrm>
            <a:prstGeom prst="rect">
              <a:avLst/>
            </a:prstGeom>
          </p:spPr>
          <p:txBody>
            <a:bodyPr lIns="50800" tIns="50800" rIns="50800" bIns="50800" rtlCol="0" anchor="ctr"/>
            <a:lstStyle/>
            <a:p>
              <a:pPr algn="ctr">
                <a:lnSpc>
                  <a:spcPts val="3397"/>
                </a:lnSpc>
              </a:pPr>
              <a:endParaRPr/>
            </a:p>
          </p:txBody>
        </p:sp>
      </p:grpSp>
      <p:grpSp>
        <p:nvGrpSpPr>
          <p:cNvPr id="11" name="Group 11"/>
          <p:cNvGrpSpPr/>
          <p:nvPr/>
        </p:nvGrpSpPr>
        <p:grpSpPr>
          <a:xfrm>
            <a:off x="13090826" y="6158714"/>
            <a:ext cx="4634476" cy="3942291"/>
            <a:chOff x="0" y="0"/>
            <a:chExt cx="1220603" cy="1038299"/>
          </a:xfrm>
        </p:grpSpPr>
        <p:sp>
          <p:nvSpPr>
            <p:cNvPr id="12" name="Freeform 12"/>
            <p:cNvSpPr/>
            <p:nvPr/>
          </p:nvSpPr>
          <p:spPr>
            <a:xfrm>
              <a:off x="0" y="0"/>
              <a:ext cx="1220603" cy="1038299"/>
            </a:xfrm>
            <a:custGeom>
              <a:avLst/>
              <a:gdLst/>
              <a:ahLst/>
              <a:cxnLst/>
              <a:rect l="l" t="t" r="r" b="b"/>
              <a:pathLst>
                <a:path w="1220603" h="1038299">
                  <a:moveTo>
                    <a:pt x="0" y="0"/>
                  </a:moveTo>
                  <a:lnTo>
                    <a:pt x="1220603" y="0"/>
                  </a:lnTo>
                  <a:lnTo>
                    <a:pt x="1220603" y="1038299"/>
                  </a:lnTo>
                  <a:lnTo>
                    <a:pt x="0" y="1038299"/>
                  </a:lnTo>
                  <a:close/>
                </a:path>
              </a:pathLst>
            </a:custGeom>
            <a:solidFill>
              <a:srgbClr val="AAC1DD"/>
            </a:solidFill>
          </p:spPr>
          <p:txBody>
            <a:bodyPr/>
            <a:lstStyle/>
            <a:p>
              <a:endParaRPr lang="en-US"/>
            </a:p>
          </p:txBody>
        </p:sp>
        <p:sp>
          <p:nvSpPr>
            <p:cNvPr id="13" name="TextBox 13"/>
            <p:cNvSpPr txBox="1"/>
            <p:nvPr/>
          </p:nvSpPr>
          <p:spPr>
            <a:xfrm>
              <a:off x="0" y="-47625"/>
              <a:ext cx="1220603" cy="1085924"/>
            </a:xfrm>
            <a:prstGeom prst="rect">
              <a:avLst/>
            </a:prstGeom>
          </p:spPr>
          <p:txBody>
            <a:bodyPr lIns="50800" tIns="50800" rIns="50800" bIns="50800" rtlCol="0" anchor="ctr"/>
            <a:lstStyle/>
            <a:p>
              <a:pPr algn="ctr">
                <a:lnSpc>
                  <a:spcPts val="3397"/>
                </a:lnSpc>
              </a:pPr>
              <a:endParaRPr/>
            </a:p>
          </p:txBody>
        </p:sp>
      </p:grpSp>
      <p:sp>
        <p:nvSpPr>
          <p:cNvPr id="14" name="Freeform 14"/>
          <p:cNvSpPr/>
          <p:nvPr/>
        </p:nvSpPr>
        <p:spPr>
          <a:xfrm rot="-1980237">
            <a:off x="15355060" y="-103724"/>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5" name="Group 15"/>
          <p:cNvGrpSpPr/>
          <p:nvPr/>
        </p:nvGrpSpPr>
        <p:grpSpPr>
          <a:xfrm>
            <a:off x="272506" y="1850180"/>
            <a:ext cx="8010676" cy="5726481"/>
            <a:chOff x="0" y="0"/>
            <a:chExt cx="2109808" cy="1508209"/>
          </a:xfrm>
        </p:grpSpPr>
        <p:sp>
          <p:nvSpPr>
            <p:cNvPr id="16" name="Freeform 16"/>
            <p:cNvSpPr/>
            <p:nvPr/>
          </p:nvSpPr>
          <p:spPr>
            <a:xfrm>
              <a:off x="0" y="0"/>
              <a:ext cx="2109808" cy="1508209"/>
            </a:xfrm>
            <a:custGeom>
              <a:avLst/>
              <a:gdLst/>
              <a:ahLst/>
              <a:cxnLst/>
              <a:rect l="l" t="t" r="r" b="b"/>
              <a:pathLst>
                <a:path w="2109808" h="1508209">
                  <a:moveTo>
                    <a:pt x="0" y="0"/>
                  </a:moveTo>
                  <a:lnTo>
                    <a:pt x="2109808" y="0"/>
                  </a:lnTo>
                  <a:lnTo>
                    <a:pt x="2109808" y="1508209"/>
                  </a:lnTo>
                  <a:lnTo>
                    <a:pt x="0" y="1508209"/>
                  </a:lnTo>
                  <a:close/>
                </a:path>
              </a:pathLst>
            </a:custGeom>
            <a:solidFill>
              <a:srgbClr val="AAC1DD"/>
            </a:solidFill>
          </p:spPr>
          <p:txBody>
            <a:bodyPr/>
            <a:lstStyle/>
            <a:p>
              <a:endParaRPr lang="en-US"/>
            </a:p>
          </p:txBody>
        </p:sp>
        <p:sp>
          <p:nvSpPr>
            <p:cNvPr id="17" name="TextBox 17"/>
            <p:cNvSpPr txBox="1"/>
            <p:nvPr/>
          </p:nvSpPr>
          <p:spPr>
            <a:xfrm>
              <a:off x="0" y="-47625"/>
              <a:ext cx="2109808" cy="1555834"/>
            </a:xfrm>
            <a:prstGeom prst="rect">
              <a:avLst/>
            </a:prstGeom>
          </p:spPr>
          <p:txBody>
            <a:bodyPr lIns="50800" tIns="50800" rIns="50800" bIns="50800" rtlCol="0" anchor="ctr"/>
            <a:lstStyle/>
            <a:p>
              <a:pPr algn="ctr">
                <a:lnSpc>
                  <a:spcPts val="3397"/>
                </a:lnSpc>
              </a:pPr>
              <a:endParaRPr/>
            </a:p>
          </p:txBody>
        </p:sp>
      </p:grpSp>
      <p:sp>
        <p:nvSpPr>
          <p:cNvPr id="18" name="Freeform 18"/>
          <p:cNvSpPr/>
          <p:nvPr/>
        </p:nvSpPr>
        <p:spPr>
          <a:xfrm>
            <a:off x="413753" y="2208566"/>
            <a:ext cx="7728183" cy="4991118"/>
          </a:xfrm>
          <a:custGeom>
            <a:avLst/>
            <a:gdLst/>
            <a:ahLst/>
            <a:cxnLst/>
            <a:rect l="l" t="t" r="r" b="b"/>
            <a:pathLst>
              <a:path w="7728183" h="4991118">
                <a:moveTo>
                  <a:pt x="0" y="0"/>
                </a:moveTo>
                <a:lnTo>
                  <a:pt x="7728183" y="0"/>
                </a:lnTo>
                <a:lnTo>
                  <a:pt x="7728183" y="4991118"/>
                </a:lnTo>
                <a:lnTo>
                  <a:pt x="0" y="4991118"/>
                </a:lnTo>
                <a:lnTo>
                  <a:pt x="0" y="0"/>
                </a:lnTo>
                <a:close/>
              </a:path>
            </a:pathLst>
          </a:custGeom>
          <a:blipFill>
            <a:blip r:embed="rId12"/>
            <a:stretch>
              <a:fillRect/>
            </a:stretch>
          </a:blipFill>
          <a:ln w="38100" cap="rnd">
            <a:solidFill>
              <a:srgbClr val="45467E"/>
            </a:solidFill>
            <a:prstDash val="solid"/>
            <a:round/>
          </a:ln>
        </p:spPr>
        <p:txBody>
          <a:bodyPr/>
          <a:lstStyle/>
          <a:p>
            <a:endParaRPr lang="en-US"/>
          </a:p>
        </p:txBody>
      </p:sp>
      <p:sp>
        <p:nvSpPr>
          <p:cNvPr id="19" name="Freeform 19"/>
          <p:cNvSpPr/>
          <p:nvPr/>
        </p:nvSpPr>
        <p:spPr>
          <a:xfrm>
            <a:off x="13254504" y="6273446"/>
            <a:ext cx="4261118" cy="3728206"/>
          </a:xfrm>
          <a:custGeom>
            <a:avLst/>
            <a:gdLst/>
            <a:ahLst/>
            <a:cxnLst/>
            <a:rect l="l" t="t" r="r" b="b"/>
            <a:pathLst>
              <a:path w="4261118" h="3728206">
                <a:moveTo>
                  <a:pt x="0" y="0"/>
                </a:moveTo>
                <a:lnTo>
                  <a:pt x="4261118" y="0"/>
                </a:lnTo>
                <a:lnTo>
                  <a:pt x="4261118" y="3728206"/>
                </a:lnTo>
                <a:lnTo>
                  <a:pt x="0" y="3728206"/>
                </a:lnTo>
                <a:lnTo>
                  <a:pt x="0" y="0"/>
                </a:lnTo>
                <a:close/>
              </a:path>
            </a:pathLst>
          </a:custGeom>
          <a:blipFill>
            <a:blip r:embed="rId13"/>
            <a:stretch>
              <a:fillRect l="-15704" t="-1639" b="-1639"/>
            </a:stretch>
          </a:blipFill>
          <a:ln w="38100" cap="rnd">
            <a:solidFill>
              <a:srgbClr val="45467E"/>
            </a:solidFill>
            <a:prstDash val="solid"/>
            <a:round/>
          </a:ln>
        </p:spPr>
        <p:txBody>
          <a:bodyPr/>
          <a:lstStyle/>
          <a:p>
            <a:endParaRPr lang="en-US"/>
          </a:p>
        </p:txBody>
      </p:sp>
      <p:sp>
        <p:nvSpPr>
          <p:cNvPr id="20" name="TextBox 20"/>
          <p:cNvSpPr txBox="1"/>
          <p:nvPr/>
        </p:nvSpPr>
        <p:spPr>
          <a:xfrm>
            <a:off x="1750431" y="271715"/>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Views</a:t>
            </a:r>
          </a:p>
        </p:txBody>
      </p:sp>
      <p:sp>
        <p:nvSpPr>
          <p:cNvPr id="21" name="Freeform 21"/>
          <p:cNvSpPr/>
          <p:nvPr/>
        </p:nvSpPr>
        <p:spPr>
          <a:xfrm>
            <a:off x="9058985" y="1671390"/>
            <a:ext cx="8456637" cy="4169682"/>
          </a:xfrm>
          <a:custGeom>
            <a:avLst/>
            <a:gdLst/>
            <a:ahLst/>
            <a:cxnLst/>
            <a:rect l="l" t="t" r="r" b="b"/>
            <a:pathLst>
              <a:path w="8456637" h="4169682">
                <a:moveTo>
                  <a:pt x="0" y="0"/>
                </a:moveTo>
                <a:lnTo>
                  <a:pt x="8456637" y="0"/>
                </a:lnTo>
                <a:lnTo>
                  <a:pt x="8456637" y="4169682"/>
                </a:lnTo>
                <a:lnTo>
                  <a:pt x="0" y="4169682"/>
                </a:lnTo>
                <a:lnTo>
                  <a:pt x="0" y="0"/>
                </a:lnTo>
                <a:close/>
              </a:path>
            </a:pathLst>
          </a:custGeom>
          <a:blipFill>
            <a:blip r:embed="rId14"/>
            <a:stretch>
              <a:fillRect/>
            </a:stretch>
          </a:blipFill>
          <a:ln w="38100" cap="rnd">
            <a:solidFill>
              <a:srgbClr val="45467E"/>
            </a:solidFill>
            <a:prstDash val="solid"/>
            <a:round/>
          </a:ln>
        </p:spPr>
        <p:txBody>
          <a:bodyPr/>
          <a:lstStyle/>
          <a:p>
            <a:endParaRPr lang="en-US"/>
          </a:p>
        </p:txBody>
      </p:sp>
      <p:sp>
        <p:nvSpPr>
          <p:cNvPr id="22" name="TextBox 22"/>
          <p:cNvSpPr txBox="1"/>
          <p:nvPr/>
        </p:nvSpPr>
        <p:spPr>
          <a:xfrm>
            <a:off x="3024985" y="7857603"/>
            <a:ext cx="9623054" cy="2243402"/>
          </a:xfrm>
          <a:prstGeom prst="rect">
            <a:avLst/>
          </a:prstGeom>
        </p:spPr>
        <p:txBody>
          <a:bodyPr lIns="0" tIns="0" rIns="0" bIns="0" rtlCol="0" anchor="t">
            <a:spAutoFit/>
          </a:bodyPr>
          <a:lstStyle/>
          <a:p>
            <a:pPr algn="ctr">
              <a:lnSpc>
                <a:spcPts val="3397"/>
              </a:lnSpc>
            </a:pPr>
            <a:endParaRPr/>
          </a:p>
          <a:p>
            <a:pPr algn="ctr">
              <a:lnSpc>
                <a:spcPts val="3677"/>
              </a:lnSpc>
            </a:pPr>
            <a:r>
              <a:rPr lang="en-US" sz="2627">
                <a:solidFill>
                  <a:srgbClr val="222366"/>
                </a:solidFill>
                <a:latin typeface="Public Sans"/>
              </a:rPr>
              <a:t>To view all the patient's appointments and their purpose</a:t>
            </a:r>
          </a:p>
          <a:p>
            <a:pPr algn="ctr">
              <a:lnSpc>
                <a:spcPts val="3677"/>
              </a:lnSpc>
            </a:pPr>
            <a:endParaRPr lang="en-US" sz="2627">
              <a:solidFill>
                <a:srgbClr val="222366"/>
              </a:solidFill>
              <a:latin typeface="Public Sans"/>
            </a:endParaRPr>
          </a:p>
          <a:p>
            <a:pPr algn="ctr">
              <a:lnSpc>
                <a:spcPts val="3677"/>
              </a:lnSpc>
            </a:pPr>
            <a:r>
              <a:rPr lang="en-US" sz="2627">
                <a:solidFill>
                  <a:srgbClr val="222366"/>
                </a:solidFill>
                <a:latin typeface="Public Sans"/>
              </a:rPr>
              <a:t>Number of patients In the Specialization</a:t>
            </a:r>
          </a:p>
          <a:p>
            <a:pPr algn="ctr">
              <a:lnSpc>
                <a:spcPts val="3397"/>
              </a:lnSpc>
              <a:spcBef>
                <a:spcPct val="0"/>
              </a:spcBef>
            </a:pPr>
            <a:endParaRPr lang="en-US" sz="2627">
              <a:solidFill>
                <a:srgbClr val="222366"/>
              </a:solidFill>
              <a:latin typeface="Public Sans"/>
            </a:endParaRPr>
          </a:p>
        </p:txBody>
      </p:sp>
      <p:sp>
        <p:nvSpPr>
          <p:cNvPr id="23" name="AutoShape 23"/>
          <p:cNvSpPr/>
          <p:nvPr/>
        </p:nvSpPr>
        <p:spPr>
          <a:xfrm flipV="1">
            <a:off x="11250230" y="8137549"/>
            <a:ext cx="2073466" cy="1396976"/>
          </a:xfrm>
          <a:prstGeom prst="line">
            <a:avLst/>
          </a:prstGeom>
          <a:ln w="38100" cap="flat">
            <a:solidFill>
              <a:srgbClr val="45467E"/>
            </a:solidFill>
            <a:prstDash val="sysDot"/>
            <a:headEnd type="none" w="sm" len="sm"/>
            <a:tailEnd type="arrow" w="med" len="sm"/>
          </a:ln>
        </p:spPr>
        <p:txBody>
          <a:bodyPr/>
          <a:lstStyle/>
          <a:p>
            <a:endParaRPr lang="en-US"/>
          </a:p>
        </p:txBody>
      </p:sp>
      <p:sp>
        <p:nvSpPr>
          <p:cNvPr id="24" name="AutoShape 24"/>
          <p:cNvSpPr/>
          <p:nvPr/>
        </p:nvSpPr>
        <p:spPr>
          <a:xfrm flipV="1">
            <a:off x="9421292" y="6158714"/>
            <a:ext cx="0" cy="1963036"/>
          </a:xfrm>
          <a:prstGeom prst="line">
            <a:avLst/>
          </a:prstGeom>
          <a:ln w="38100" cap="flat">
            <a:solidFill>
              <a:srgbClr val="45467E"/>
            </a:solidFill>
            <a:prstDash val="sysDot"/>
            <a:headEnd type="none" w="sm" len="sm"/>
            <a:tailEnd type="arrow" w="med" len="sm"/>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Freeform 3"/>
          <p:cNvSpPr/>
          <p:nvPr/>
        </p:nvSpPr>
        <p:spPr>
          <a:xfrm>
            <a:off x="15222364" y="180808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793077">
            <a:off x="16507575" y="5105478"/>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855077">
            <a:off x="-518506" y="5234288"/>
            <a:ext cx="2752419" cy="3173649"/>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37149">
            <a:off x="17236257" y="260001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137149">
            <a:off x="885105" y="92857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4665899" y="5647899"/>
            <a:ext cx="13459930" cy="4505408"/>
            <a:chOff x="0" y="0"/>
            <a:chExt cx="3545002" cy="1186609"/>
          </a:xfrm>
        </p:grpSpPr>
        <p:sp>
          <p:nvSpPr>
            <p:cNvPr id="9" name="Freeform 9"/>
            <p:cNvSpPr/>
            <p:nvPr/>
          </p:nvSpPr>
          <p:spPr>
            <a:xfrm>
              <a:off x="0" y="0"/>
              <a:ext cx="3545002" cy="1186609"/>
            </a:xfrm>
            <a:custGeom>
              <a:avLst/>
              <a:gdLst/>
              <a:ahLst/>
              <a:cxnLst/>
              <a:rect l="l" t="t" r="r" b="b"/>
              <a:pathLst>
                <a:path w="3545002" h="1186609">
                  <a:moveTo>
                    <a:pt x="0" y="0"/>
                  </a:moveTo>
                  <a:lnTo>
                    <a:pt x="3545002" y="0"/>
                  </a:lnTo>
                  <a:lnTo>
                    <a:pt x="3545002" y="1186609"/>
                  </a:lnTo>
                  <a:lnTo>
                    <a:pt x="0" y="1186609"/>
                  </a:lnTo>
                  <a:close/>
                </a:path>
              </a:pathLst>
            </a:custGeom>
            <a:solidFill>
              <a:srgbClr val="AAC1DD"/>
            </a:solidFill>
          </p:spPr>
          <p:txBody>
            <a:bodyPr/>
            <a:lstStyle/>
            <a:p>
              <a:endParaRPr lang="en-US"/>
            </a:p>
          </p:txBody>
        </p:sp>
        <p:sp>
          <p:nvSpPr>
            <p:cNvPr id="10" name="TextBox 10"/>
            <p:cNvSpPr txBox="1"/>
            <p:nvPr/>
          </p:nvSpPr>
          <p:spPr>
            <a:xfrm>
              <a:off x="0" y="-47625"/>
              <a:ext cx="3545002" cy="1234234"/>
            </a:xfrm>
            <a:prstGeom prst="rect">
              <a:avLst/>
            </a:prstGeom>
          </p:spPr>
          <p:txBody>
            <a:bodyPr lIns="50800" tIns="50800" rIns="50800" bIns="50800" rtlCol="0" anchor="ctr"/>
            <a:lstStyle/>
            <a:p>
              <a:pPr algn="ctr">
                <a:lnSpc>
                  <a:spcPts val="3397"/>
                </a:lnSpc>
              </a:pPr>
              <a:endParaRPr/>
            </a:p>
          </p:txBody>
        </p:sp>
      </p:grpSp>
      <p:sp>
        <p:nvSpPr>
          <p:cNvPr id="11" name="Freeform 11"/>
          <p:cNvSpPr/>
          <p:nvPr/>
        </p:nvSpPr>
        <p:spPr>
          <a:xfrm rot="-1980237">
            <a:off x="15355060" y="-103724"/>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12" name="Group 12"/>
          <p:cNvGrpSpPr/>
          <p:nvPr/>
        </p:nvGrpSpPr>
        <p:grpSpPr>
          <a:xfrm>
            <a:off x="681671" y="1639574"/>
            <a:ext cx="8010676" cy="4062157"/>
            <a:chOff x="0" y="0"/>
            <a:chExt cx="2109808" cy="1069869"/>
          </a:xfrm>
        </p:grpSpPr>
        <p:sp>
          <p:nvSpPr>
            <p:cNvPr id="13" name="Freeform 13"/>
            <p:cNvSpPr/>
            <p:nvPr/>
          </p:nvSpPr>
          <p:spPr>
            <a:xfrm>
              <a:off x="0" y="0"/>
              <a:ext cx="2109808" cy="1069869"/>
            </a:xfrm>
            <a:custGeom>
              <a:avLst/>
              <a:gdLst/>
              <a:ahLst/>
              <a:cxnLst/>
              <a:rect l="l" t="t" r="r" b="b"/>
              <a:pathLst>
                <a:path w="2109808" h="1069869">
                  <a:moveTo>
                    <a:pt x="0" y="0"/>
                  </a:moveTo>
                  <a:lnTo>
                    <a:pt x="2109808" y="0"/>
                  </a:lnTo>
                  <a:lnTo>
                    <a:pt x="2109808" y="1069869"/>
                  </a:lnTo>
                  <a:lnTo>
                    <a:pt x="0" y="1069869"/>
                  </a:lnTo>
                  <a:close/>
                </a:path>
              </a:pathLst>
            </a:custGeom>
            <a:solidFill>
              <a:srgbClr val="AAC1DD"/>
            </a:solidFill>
          </p:spPr>
          <p:txBody>
            <a:bodyPr/>
            <a:lstStyle/>
            <a:p>
              <a:endParaRPr lang="en-US"/>
            </a:p>
          </p:txBody>
        </p:sp>
        <p:sp>
          <p:nvSpPr>
            <p:cNvPr id="14" name="TextBox 14"/>
            <p:cNvSpPr txBox="1"/>
            <p:nvPr/>
          </p:nvSpPr>
          <p:spPr>
            <a:xfrm>
              <a:off x="0" y="-47625"/>
              <a:ext cx="2109808" cy="1117494"/>
            </a:xfrm>
            <a:prstGeom prst="rect">
              <a:avLst/>
            </a:prstGeom>
          </p:spPr>
          <p:txBody>
            <a:bodyPr lIns="50800" tIns="50800" rIns="50800" bIns="50800" rtlCol="0" anchor="ctr"/>
            <a:lstStyle/>
            <a:p>
              <a:pPr algn="ctr">
                <a:lnSpc>
                  <a:spcPts val="3397"/>
                </a:lnSpc>
              </a:pPr>
              <a:endParaRPr/>
            </a:p>
          </p:txBody>
        </p:sp>
      </p:grpSp>
      <p:sp>
        <p:nvSpPr>
          <p:cNvPr id="15" name="Freeform 15"/>
          <p:cNvSpPr/>
          <p:nvPr/>
        </p:nvSpPr>
        <p:spPr>
          <a:xfrm>
            <a:off x="4854468" y="5924684"/>
            <a:ext cx="13082791" cy="3951838"/>
          </a:xfrm>
          <a:custGeom>
            <a:avLst/>
            <a:gdLst/>
            <a:ahLst/>
            <a:cxnLst/>
            <a:rect l="l" t="t" r="r" b="b"/>
            <a:pathLst>
              <a:path w="13082791" h="3951838">
                <a:moveTo>
                  <a:pt x="0" y="0"/>
                </a:moveTo>
                <a:lnTo>
                  <a:pt x="13082792" y="0"/>
                </a:lnTo>
                <a:lnTo>
                  <a:pt x="13082792" y="3951838"/>
                </a:lnTo>
                <a:lnTo>
                  <a:pt x="0" y="3951838"/>
                </a:lnTo>
                <a:lnTo>
                  <a:pt x="0" y="0"/>
                </a:lnTo>
                <a:close/>
              </a:path>
            </a:pathLst>
          </a:custGeom>
          <a:blipFill>
            <a:blip r:embed="rId12"/>
            <a:stretch>
              <a:fillRect/>
            </a:stretch>
          </a:blipFill>
          <a:ln w="19050" cap="sq">
            <a:solidFill>
              <a:srgbClr val="45467E"/>
            </a:solidFill>
            <a:prstDash val="sysDot"/>
            <a:miter/>
          </a:ln>
        </p:spPr>
        <p:txBody>
          <a:bodyPr/>
          <a:lstStyle/>
          <a:p>
            <a:endParaRPr lang="en-US"/>
          </a:p>
        </p:txBody>
      </p:sp>
      <p:sp>
        <p:nvSpPr>
          <p:cNvPr id="16" name="Freeform 16"/>
          <p:cNvSpPr/>
          <p:nvPr/>
        </p:nvSpPr>
        <p:spPr>
          <a:xfrm>
            <a:off x="857704" y="1755360"/>
            <a:ext cx="7658612" cy="3830585"/>
          </a:xfrm>
          <a:custGeom>
            <a:avLst/>
            <a:gdLst/>
            <a:ahLst/>
            <a:cxnLst/>
            <a:rect l="l" t="t" r="r" b="b"/>
            <a:pathLst>
              <a:path w="7658612" h="3830585">
                <a:moveTo>
                  <a:pt x="0" y="0"/>
                </a:moveTo>
                <a:lnTo>
                  <a:pt x="7658611" y="0"/>
                </a:lnTo>
                <a:lnTo>
                  <a:pt x="7658611" y="3830585"/>
                </a:lnTo>
                <a:lnTo>
                  <a:pt x="0" y="3830585"/>
                </a:lnTo>
                <a:lnTo>
                  <a:pt x="0" y="0"/>
                </a:lnTo>
                <a:close/>
              </a:path>
            </a:pathLst>
          </a:custGeom>
          <a:blipFill>
            <a:blip r:embed="rId13"/>
            <a:stretch>
              <a:fillRect t="-31756" r="-9520"/>
            </a:stretch>
          </a:blipFill>
          <a:ln w="19050" cap="sq">
            <a:solidFill>
              <a:srgbClr val="45467E"/>
            </a:solidFill>
            <a:prstDash val="sysDot"/>
            <a:miter/>
          </a:ln>
        </p:spPr>
        <p:txBody>
          <a:bodyPr/>
          <a:lstStyle/>
          <a:p>
            <a:endParaRPr lang="en-US"/>
          </a:p>
        </p:txBody>
      </p:sp>
      <p:sp>
        <p:nvSpPr>
          <p:cNvPr id="17" name="TextBox 17"/>
          <p:cNvSpPr txBox="1"/>
          <p:nvPr/>
        </p:nvSpPr>
        <p:spPr>
          <a:xfrm>
            <a:off x="1750431" y="271715"/>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Visualization</a:t>
            </a:r>
          </a:p>
        </p:txBody>
      </p:sp>
      <p:sp>
        <p:nvSpPr>
          <p:cNvPr id="18" name="TextBox 18"/>
          <p:cNvSpPr txBox="1"/>
          <p:nvPr/>
        </p:nvSpPr>
        <p:spPr>
          <a:xfrm>
            <a:off x="12877783" y="3700819"/>
            <a:ext cx="3397843" cy="1616068"/>
          </a:xfrm>
          <a:prstGeom prst="rect">
            <a:avLst/>
          </a:prstGeom>
        </p:spPr>
        <p:txBody>
          <a:bodyPr lIns="0" tIns="0" rIns="0" bIns="0" rtlCol="0" anchor="t">
            <a:spAutoFit/>
          </a:bodyPr>
          <a:lstStyle/>
          <a:p>
            <a:pPr algn="ctr">
              <a:lnSpc>
                <a:spcPts val="3204"/>
              </a:lnSpc>
              <a:spcBef>
                <a:spcPct val="0"/>
              </a:spcBef>
            </a:pPr>
            <a:r>
              <a:rPr lang="en-US" sz="2289">
                <a:solidFill>
                  <a:srgbClr val="222366"/>
                </a:solidFill>
                <a:latin typeface="Public Sans"/>
              </a:rPr>
              <a:t>We  don’t have any doctors  in the ENT and Psychiatry departments, which needs to be filled</a:t>
            </a:r>
          </a:p>
        </p:txBody>
      </p:sp>
      <p:sp>
        <p:nvSpPr>
          <p:cNvPr id="19" name="TextBox 19"/>
          <p:cNvSpPr txBox="1"/>
          <p:nvPr/>
        </p:nvSpPr>
        <p:spPr>
          <a:xfrm>
            <a:off x="9479940" y="1810888"/>
            <a:ext cx="3397843" cy="1616068"/>
          </a:xfrm>
          <a:prstGeom prst="rect">
            <a:avLst/>
          </a:prstGeom>
        </p:spPr>
        <p:txBody>
          <a:bodyPr lIns="0" tIns="0" rIns="0" bIns="0" rtlCol="0" anchor="t">
            <a:spAutoFit/>
          </a:bodyPr>
          <a:lstStyle/>
          <a:p>
            <a:pPr algn="ctr">
              <a:lnSpc>
                <a:spcPts val="3204"/>
              </a:lnSpc>
              <a:spcBef>
                <a:spcPct val="0"/>
              </a:spcBef>
            </a:pPr>
            <a:r>
              <a:rPr lang="en-US" sz="2289">
                <a:solidFill>
                  <a:srgbClr val="222366"/>
                </a:solidFill>
                <a:latin typeface="Public Sans"/>
              </a:rPr>
              <a:t>Most of our patients are coming for regular checkups, followed by consultation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222364" y="180808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1793077">
            <a:off x="16507575" y="5105478"/>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rot="855077">
            <a:off x="-518506" y="5234288"/>
            <a:ext cx="2752419" cy="3173649"/>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rot="-137149">
            <a:off x="17236257" y="260001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Freeform 7"/>
          <p:cNvSpPr/>
          <p:nvPr/>
        </p:nvSpPr>
        <p:spPr>
          <a:xfrm rot="-137149">
            <a:off x="885105" y="92857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8" name="Group 8"/>
          <p:cNvGrpSpPr/>
          <p:nvPr/>
        </p:nvGrpSpPr>
        <p:grpSpPr>
          <a:xfrm>
            <a:off x="11768653" y="2685720"/>
            <a:ext cx="4296585" cy="6437291"/>
            <a:chOff x="0" y="0"/>
            <a:chExt cx="1131611" cy="1695418"/>
          </a:xfrm>
        </p:grpSpPr>
        <p:sp>
          <p:nvSpPr>
            <p:cNvPr id="9" name="Freeform 9"/>
            <p:cNvSpPr/>
            <p:nvPr/>
          </p:nvSpPr>
          <p:spPr>
            <a:xfrm>
              <a:off x="0" y="0"/>
              <a:ext cx="1131611" cy="1695418"/>
            </a:xfrm>
            <a:custGeom>
              <a:avLst/>
              <a:gdLst/>
              <a:ahLst/>
              <a:cxnLst/>
              <a:rect l="l" t="t" r="r" b="b"/>
              <a:pathLst>
                <a:path w="1131611" h="1695418">
                  <a:moveTo>
                    <a:pt x="0" y="0"/>
                  </a:moveTo>
                  <a:lnTo>
                    <a:pt x="1131611" y="0"/>
                  </a:lnTo>
                  <a:lnTo>
                    <a:pt x="1131611" y="1695418"/>
                  </a:lnTo>
                  <a:lnTo>
                    <a:pt x="0" y="1695418"/>
                  </a:lnTo>
                  <a:close/>
                </a:path>
              </a:pathLst>
            </a:custGeom>
            <a:solidFill>
              <a:srgbClr val="AAC1DD"/>
            </a:solidFill>
          </p:spPr>
          <p:txBody>
            <a:bodyPr/>
            <a:lstStyle/>
            <a:p>
              <a:endParaRPr lang="en-US"/>
            </a:p>
          </p:txBody>
        </p:sp>
        <p:sp>
          <p:nvSpPr>
            <p:cNvPr id="10" name="TextBox 10"/>
            <p:cNvSpPr txBox="1"/>
            <p:nvPr/>
          </p:nvSpPr>
          <p:spPr>
            <a:xfrm>
              <a:off x="0" y="-47625"/>
              <a:ext cx="1131611" cy="1743043"/>
            </a:xfrm>
            <a:prstGeom prst="rect">
              <a:avLst/>
            </a:prstGeom>
          </p:spPr>
          <p:txBody>
            <a:bodyPr lIns="50800" tIns="50800" rIns="50800" bIns="50800" rtlCol="0" anchor="ctr"/>
            <a:lstStyle/>
            <a:p>
              <a:pPr algn="ctr">
                <a:lnSpc>
                  <a:spcPts val="3397"/>
                </a:lnSpc>
              </a:pPr>
              <a:endParaRPr/>
            </a:p>
          </p:txBody>
        </p:sp>
      </p:grpSp>
      <p:sp>
        <p:nvSpPr>
          <p:cNvPr id="11" name="Freeform 11"/>
          <p:cNvSpPr/>
          <p:nvPr/>
        </p:nvSpPr>
        <p:spPr>
          <a:xfrm rot="-1980237">
            <a:off x="15355060" y="-103724"/>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grpSp>
        <p:nvGrpSpPr>
          <p:cNvPr id="12" name="Group 12"/>
          <p:cNvGrpSpPr/>
          <p:nvPr/>
        </p:nvGrpSpPr>
        <p:grpSpPr>
          <a:xfrm>
            <a:off x="857704" y="2685720"/>
            <a:ext cx="7834644" cy="6572580"/>
            <a:chOff x="0" y="0"/>
            <a:chExt cx="2063445" cy="1731050"/>
          </a:xfrm>
        </p:grpSpPr>
        <p:sp>
          <p:nvSpPr>
            <p:cNvPr id="13" name="Freeform 13"/>
            <p:cNvSpPr/>
            <p:nvPr/>
          </p:nvSpPr>
          <p:spPr>
            <a:xfrm>
              <a:off x="0" y="0"/>
              <a:ext cx="2063445" cy="1731050"/>
            </a:xfrm>
            <a:custGeom>
              <a:avLst/>
              <a:gdLst/>
              <a:ahLst/>
              <a:cxnLst/>
              <a:rect l="l" t="t" r="r" b="b"/>
              <a:pathLst>
                <a:path w="2063445" h="1731050">
                  <a:moveTo>
                    <a:pt x="0" y="0"/>
                  </a:moveTo>
                  <a:lnTo>
                    <a:pt x="2063445" y="0"/>
                  </a:lnTo>
                  <a:lnTo>
                    <a:pt x="2063445" y="1731050"/>
                  </a:lnTo>
                  <a:lnTo>
                    <a:pt x="0" y="1731050"/>
                  </a:lnTo>
                  <a:close/>
                </a:path>
              </a:pathLst>
            </a:custGeom>
            <a:solidFill>
              <a:srgbClr val="AAC1DD"/>
            </a:solidFill>
          </p:spPr>
          <p:txBody>
            <a:bodyPr/>
            <a:lstStyle/>
            <a:p>
              <a:endParaRPr lang="en-US"/>
            </a:p>
          </p:txBody>
        </p:sp>
        <p:sp>
          <p:nvSpPr>
            <p:cNvPr id="14" name="TextBox 14"/>
            <p:cNvSpPr txBox="1"/>
            <p:nvPr/>
          </p:nvSpPr>
          <p:spPr>
            <a:xfrm>
              <a:off x="0" y="-47625"/>
              <a:ext cx="2063445" cy="1778675"/>
            </a:xfrm>
            <a:prstGeom prst="rect">
              <a:avLst/>
            </a:prstGeom>
          </p:spPr>
          <p:txBody>
            <a:bodyPr lIns="50800" tIns="50800" rIns="50800" bIns="50800" rtlCol="0" anchor="ctr"/>
            <a:lstStyle/>
            <a:p>
              <a:pPr algn="ctr">
                <a:lnSpc>
                  <a:spcPts val="3397"/>
                </a:lnSpc>
              </a:pPr>
              <a:endParaRPr/>
            </a:p>
          </p:txBody>
        </p:sp>
      </p:grpSp>
      <p:sp>
        <p:nvSpPr>
          <p:cNvPr id="15" name="Freeform 15"/>
          <p:cNvSpPr/>
          <p:nvPr/>
        </p:nvSpPr>
        <p:spPr>
          <a:xfrm>
            <a:off x="1181832" y="2843205"/>
            <a:ext cx="7200564" cy="6185661"/>
          </a:xfrm>
          <a:custGeom>
            <a:avLst/>
            <a:gdLst/>
            <a:ahLst/>
            <a:cxnLst/>
            <a:rect l="l" t="t" r="r" b="b"/>
            <a:pathLst>
              <a:path w="7200564" h="6185661">
                <a:moveTo>
                  <a:pt x="0" y="0"/>
                </a:moveTo>
                <a:lnTo>
                  <a:pt x="7200564" y="0"/>
                </a:lnTo>
                <a:lnTo>
                  <a:pt x="7200564" y="6185661"/>
                </a:lnTo>
                <a:lnTo>
                  <a:pt x="0" y="6185661"/>
                </a:lnTo>
                <a:lnTo>
                  <a:pt x="0" y="0"/>
                </a:lnTo>
                <a:close/>
              </a:path>
            </a:pathLst>
          </a:custGeom>
          <a:blipFill>
            <a:blip r:embed="rId13"/>
            <a:stretch>
              <a:fillRect/>
            </a:stretch>
          </a:blipFill>
          <a:ln w="19050" cap="sq">
            <a:solidFill>
              <a:srgbClr val="000000"/>
            </a:solidFill>
            <a:prstDash val="sysDot"/>
            <a:miter/>
          </a:ln>
        </p:spPr>
        <p:txBody>
          <a:bodyPr/>
          <a:lstStyle/>
          <a:p>
            <a:endParaRPr lang="en-US"/>
          </a:p>
        </p:txBody>
      </p:sp>
      <p:sp>
        <p:nvSpPr>
          <p:cNvPr id="16" name="Freeform 16"/>
          <p:cNvSpPr/>
          <p:nvPr/>
        </p:nvSpPr>
        <p:spPr>
          <a:xfrm>
            <a:off x="11904402" y="2843205"/>
            <a:ext cx="3989186" cy="6185661"/>
          </a:xfrm>
          <a:custGeom>
            <a:avLst/>
            <a:gdLst/>
            <a:ahLst/>
            <a:cxnLst/>
            <a:rect l="l" t="t" r="r" b="b"/>
            <a:pathLst>
              <a:path w="3989186" h="6185661">
                <a:moveTo>
                  <a:pt x="0" y="0"/>
                </a:moveTo>
                <a:lnTo>
                  <a:pt x="3989185" y="0"/>
                </a:lnTo>
                <a:lnTo>
                  <a:pt x="3989185" y="6185661"/>
                </a:lnTo>
                <a:lnTo>
                  <a:pt x="0" y="6185661"/>
                </a:lnTo>
                <a:lnTo>
                  <a:pt x="0" y="0"/>
                </a:lnTo>
                <a:close/>
              </a:path>
            </a:pathLst>
          </a:custGeom>
          <a:blipFill>
            <a:blip r:embed="rId14"/>
            <a:stretch>
              <a:fillRect/>
            </a:stretch>
          </a:blipFill>
          <a:ln w="38100" cap="sq">
            <a:solidFill>
              <a:srgbClr val="45467E"/>
            </a:solidFill>
            <a:prstDash val="sysDot"/>
            <a:miter/>
          </a:ln>
        </p:spPr>
        <p:txBody>
          <a:bodyPr/>
          <a:lstStyle/>
          <a:p>
            <a:endParaRPr lang="en-US"/>
          </a:p>
        </p:txBody>
      </p:sp>
      <p:sp>
        <p:nvSpPr>
          <p:cNvPr id="17" name="Freeform 17"/>
          <p:cNvSpPr/>
          <p:nvPr/>
        </p:nvSpPr>
        <p:spPr>
          <a:xfrm>
            <a:off x="8779098" y="5972010"/>
            <a:ext cx="2902804" cy="4114800"/>
          </a:xfrm>
          <a:custGeom>
            <a:avLst/>
            <a:gdLst/>
            <a:ahLst/>
            <a:cxnLst/>
            <a:rect l="l" t="t" r="r" b="b"/>
            <a:pathLst>
              <a:path w="2902804" h="4114800">
                <a:moveTo>
                  <a:pt x="0" y="0"/>
                </a:moveTo>
                <a:lnTo>
                  <a:pt x="2902804" y="0"/>
                </a:lnTo>
                <a:lnTo>
                  <a:pt x="2902804"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8" name="TextBox 18"/>
          <p:cNvSpPr txBox="1"/>
          <p:nvPr/>
        </p:nvSpPr>
        <p:spPr>
          <a:xfrm>
            <a:off x="1750431" y="271715"/>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Visualization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049600"/>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793077">
            <a:off x="1979827" y="-203162"/>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1942242" y="24933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855077">
            <a:off x="14265134" y="-162966"/>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6" name="Group 6"/>
          <p:cNvGrpSpPr/>
          <p:nvPr/>
        </p:nvGrpSpPr>
        <p:grpSpPr>
          <a:xfrm>
            <a:off x="3129847" y="603503"/>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9432945" y="5542054"/>
            <a:ext cx="5018594" cy="5403600"/>
          </a:xfrm>
          <a:custGeom>
            <a:avLst/>
            <a:gdLst/>
            <a:ahLst/>
            <a:cxnLst/>
            <a:rect l="l" t="t" r="r" b="b"/>
            <a:pathLst>
              <a:path w="5018594" h="5403600">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2639554" y="5542054"/>
            <a:ext cx="3814457" cy="5060639"/>
          </a:xfrm>
          <a:custGeom>
            <a:avLst/>
            <a:gdLst/>
            <a:ahLst/>
            <a:cxnLst/>
            <a:rect l="l" t="t" r="r" b="b"/>
            <a:pathLst>
              <a:path w="3814457" h="5060639">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1" name="Freeform 11"/>
          <p:cNvSpPr/>
          <p:nvPr/>
        </p:nvSpPr>
        <p:spPr>
          <a:xfrm>
            <a:off x="5644433" y="5542054"/>
            <a:ext cx="4031635" cy="5229715"/>
          </a:xfrm>
          <a:custGeom>
            <a:avLst/>
            <a:gdLst/>
            <a:ahLst/>
            <a:cxnLst/>
            <a:rect l="l" t="t" r="r" b="b"/>
            <a:pathLst>
              <a:path w="4031635" h="522971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Freeform 12"/>
          <p:cNvSpPr/>
          <p:nvPr/>
        </p:nvSpPr>
        <p:spPr>
          <a:xfrm rot="-1257881">
            <a:off x="-400893" y="2974914"/>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3" name="Freeform 13"/>
          <p:cNvSpPr/>
          <p:nvPr/>
        </p:nvSpPr>
        <p:spPr>
          <a:xfrm rot="-1248570">
            <a:off x="15858283" y="277430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4" name="Freeform 14"/>
          <p:cNvSpPr/>
          <p:nvPr/>
        </p:nvSpPr>
        <p:spPr>
          <a:xfrm>
            <a:off x="12635147" y="5372979"/>
            <a:ext cx="3123355" cy="5205592"/>
          </a:xfrm>
          <a:custGeom>
            <a:avLst/>
            <a:gdLst/>
            <a:ahLst/>
            <a:cxnLst/>
            <a:rect l="l" t="t" r="r" b="b"/>
            <a:pathLst>
              <a:path w="3123355" h="5205592">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5" name="Freeform 15"/>
          <p:cNvSpPr/>
          <p:nvPr/>
        </p:nvSpPr>
        <p:spPr>
          <a:xfrm rot="-5500207">
            <a:off x="3544370" y="3949723"/>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16" name="Freeform 16"/>
          <p:cNvSpPr/>
          <p:nvPr/>
        </p:nvSpPr>
        <p:spPr>
          <a:xfrm rot="-5500207" flipH="1">
            <a:off x="12877809" y="3865185"/>
            <a:ext cx="1402006" cy="1402006"/>
          </a:xfrm>
          <a:custGeom>
            <a:avLst/>
            <a:gdLst/>
            <a:ahLst/>
            <a:cxnLst/>
            <a:rect l="l" t="t" r="r" b="b"/>
            <a:pathLst>
              <a:path w="1402006" h="1402006">
                <a:moveTo>
                  <a:pt x="1402007" y="0"/>
                </a:moveTo>
                <a:lnTo>
                  <a:pt x="0" y="0"/>
                </a:lnTo>
                <a:lnTo>
                  <a:pt x="0" y="1402006"/>
                </a:lnTo>
                <a:lnTo>
                  <a:pt x="1402007" y="1402006"/>
                </a:lnTo>
                <a:lnTo>
                  <a:pt x="1402007"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17" name="TextBox 17"/>
          <p:cNvSpPr txBox="1"/>
          <p:nvPr/>
        </p:nvSpPr>
        <p:spPr>
          <a:xfrm>
            <a:off x="3988051" y="1270197"/>
            <a:ext cx="10311897" cy="2489200"/>
          </a:xfrm>
          <a:prstGeom prst="rect">
            <a:avLst/>
          </a:prstGeom>
        </p:spPr>
        <p:txBody>
          <a:bodyPr lIns="0" tIns="0" rIns="0" bIns="0" rtlCol="0" anchor="t">
            <a:spAutoFit/>
          </a:bodyPr>
          <a:lstStyle/>
          <a:p>
            <a:pPr algn="ctr">
              <a:lnSpc>
                <a:spcPts val="9799"/>
              </a:lnSpc>
            </a:pPr>
            <a:r>
              <a:rPr lang="en-US" sz="6999">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6637454" y="183933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4961399" y="1040440"/>
            <a:ext cx="7876905" cy="7726439"/>
          </a:xfrm>
          <a:custGeom>
            <a:avLst/>
            <a:gdLst/>
            <a:ahLst/>
            <a:cxnLst/>
            <a:rect l="l" t="t" r="r" b="b"/>
            <a:pathLst>
              <a:path w="7876905" h="7726439">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440565" y="2381418"/>
            <a:ext cx="5317857" cy="977983"/>
            <a:chOff x="0" y="0"/>
            <a:chExt cx="2074267" cy="381469"/>
          </a:xfrm>
        </p:grpSpPr>
        <p:sp>
          <p:nvSpPr>
            <p:cNvPr id="5" name="Freeform 5"/>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Database Objective</a:t>
              </a:r>
            </a:p>
          </p:txBody>
        </p:sp>
      </p:grpSp>
      <p:sp>
        <p:nvSpPr>
          <p:cNvPr id="7" name="Freeform 7"/>
          <p:cNvSpPr/>
          <p:nvPr/>
        </p:nvSpPr>
        <p:spPr>
          <a:xfrm flipH="1">
            <a:off x="7215622" y="6206249"/>
            <a:ext cx="3770448" cy="5002253"/>
          </a:xfrm>
          <a:custGeom>
            <a:avLst/>
            <a:gdLst/>
            <a:ahLst/>
            <a:cxnLst/>
            <a:rect l="l" t="t" r="r" b="b"/>
            <a:pathLst>
              <a:path w="3770448" h="5002253">
                <a:moveTo>
                  <a:pt x="3770448" y="0"/>
                </a:moveTo>
                <a:lnTo>
                  <a:pt x="0" y="0"/>
                </a:lnTo>
                <a:lnTo>
                  <a:pt x="0" y="5002253"/>
                </a:lnTo>
                <a:lnTo>
                  <a:pt x="3770448" y="5002253"/>
                </a:lnTo>
                <a:lnTo>
                  <a:pt x="377044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248570">
            <a:off x="15634461" y="6764744"/>
            <a:ext cx="2099363" cy="2991320"/>
          </a:xfrm>
          <a:custGeom>
            <a:avLst/>
            <a:gdLst/>
            <a:ahLst/>
            <a:cxnLst/>
            <a:rect l="l" t="t" r="r" b="b"/>
            <a:pathLst>
              <a:path w="2099363" h="2991320">
                <a:moveTo>
                  <a:pt x="0" y="0"/>
                </a:moveTo>
                <a:lnTo>
                  <a:pt x="2099363" y="0"/>
                </a:lnTo>
                <a:lnTo>
                  <a:pt x="2099363" y="2991320"/>
                </a:lnTo>
                <a:lnTo>
                  <a:pt x="0" y="29913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37149">
            <a:off x="16376428" y="5012485"/>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855077">
            <a:off x="-761394" y="5781721"/>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1" name="TextBox 11"/>
          <p:cNvSpPr txBox="1"/>
          <p:nvPr/>
        </p:nvSpPr>
        <p:spPr>
          <a:xfrm>
            <a:off x="883739" y="286971"/>
            <a:ext cx="16547406" cy="1168400"/>
          </a:xfrm>
          <a:prstGeom prst="rect">
            <a:avLst/>
          </a:prstGeom>
        </p:spPr>
        <p:txBody>
          <a:bodyPr lIns="0" tIns="0" rIns="0" bIns="0" rtlCol="0" anchor="t">
            <a:spAutoFit/>
          </a:bodyPr>
          <a:lstStyle/>
          <a:p>
            <a:pPr algn="r">
              <a:lnSpc>
                <a:spcPts val="9100"/>
              </a:lnSpc>
            </a:pPr>
            <a:r>
              <a:rPr lang="en-US" sz="6500">
                <a:solidFill>
                  <a:srgbClr val="222366"/>
                </a:solidFill>
                <a:latin typeface="Brick Sans"/>
              </a:rPr>
              <a:t>Table of Contents</a:t>
            </a:r>
          </a:p>
        </p:txBody>
      </p:sp>
      <p:grpSp>
        <p:nvGrpSpPr>
          <p:cNvPr id="12" name="Group 12"/>
          <p:cNvGrpSpPr/>
          <p:nvPr/>
        </p:nvGrpSpPr>
        <p:grpSpPr>
          <a:xfrm>
            <a:off x="1440749" y="3683251"/>
            <a:ext cx="5317857" cy="977983"/>
            <a:chOff x="0" y="0"/>
            <a:chExt cx="2074267" cy="381469"/>
          </a:xfrm>
        </p:grpSpPr>
        <p:sp>
          <p:nvSpPr>
            <p:cNvPr id="13" name="Freeform 13"/>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4" name="TextBox 14"/>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Business Rules</a:t>
              </a:r>
            </a:p>
          </p:txBody>
        </p:sp>
      </p:grpSp>
      <p:grpSp>
        <p:nvGrpSpPr>
          <p:cNvPr id="15" name="Group 15"/>
          <p:cNvGrpSpPr/>
          <p:nvPr/>
        </p:nvGrpSpPr>
        <p:grpSpPr>
          <a:xfrm>
            <a:off x="1440749" y="4985084"/>
            <a:ext cx="5317857" cy="977983"/>
            <a:chOff x="0" y="0"/>
            <a:chExt cx="2074267" cy="381469"/>
          </a:xfrm>
        </p:grpSpPr>
        <p:sp>
          <p:nvSpPr>
            <p:cNvPr id="16" name="Freeform 16"/>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7" name="TextBox 17"/>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Workflow</a:t>
              </a:r>
            </a:p>
          </p:txBody>
        </p:sp>
      </p:grpSp>
      <p:grpSp>
        <p:nvGrpSpPr>
          <p:cNvPr id="18" name="Group 18"/>
          <p:cNvGrpSpPr/>
          <p:nvPr/>
        </p:nvGrpSpPr>
        <p:grpSpPr>
          <a:xfrm>
            <a:off x="1440565" y="6286297"/>
            <a:ext cx="5317857" cy="977983"/>
            <a:chOff x="0" y="0"/>
            <a:chExt cx="2074267" cy="381469"/>
          </a:xfrm>
        </p:grpSpPr>
        <p:sp>
          <p:nvSpPr>
            <p:cNvPr id="19" name="Freeform 19"/>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20" name="TextBox 20"/>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Entities</a:t>
              </a:r>
            </a:p>
          </p:txBody>
        </p:sp>
      </p:grpSp>
      <p:grpSp>
        <p:nvGrpSpPr>
          <p:cNvPr id="21" name="Group 21"/>
          <p:cNvGrpSpPr/>
          <p:nvPr/>
        </p:nvGrpSpPr>
        <p:grpSpPr>
          <a:xfrm>
            <a:off x="1440749" y="7729392"/>
            <a:ext cx="5317857" cy="977983"/>
            <a:chOff x="0" y="0"/>
            <a:chExt cx="2074267" cy="381469"/>
          </a:xfrm>
        </p:grpSpPr>
        <p:sp>
          <p:nvSpPr>
            <p:cNvPr id="22" name="Freeform 22"/>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23" name="TextBox 23"/>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ERD</a:t>
              </a:r>
            </a:p>
          </p:txBody>
        </p:sp>
      </p:grpSp>
      <p:grpSp>
        <p:nvGrpSpPr>
          <p:cNvPr id="24" name="Group 24"/>
          <p:cNvGrpSpPr/>
          <p:nvPr/>
        </p:nvGrpSpPr>
        <p:grpSpPr>
          <a:xfrm>
            <a:off x="1440749" y="9053426"/>
            <a:ext cx="5317857" cy="977983"/>
            <a:chOff x="0" y="0"/>
            <a:chExt cx="2074267" cy="381469"/>
          </a:xfrm>
        </p:grpSpPr>
        <p:sp>
          <p:nvSpPr>
            <p:cNvPr id="25" name="Freeform 25"/>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26" name="TextBox 26"/>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Database Implementation</a:t>
              </a:r>
            </a:p>
          </p:txBody>
        </p:sp>
      </p:grpSp>
      <p:grpSp>
        <p:nvGrpSpPr>
          <p:cNvPr id="27" name="Group 27"/>
          <p:cNvGrpSpPr/>
          <p:nvPr/>
        </p:nvGrpSpPr>
        <p:grpSpPr>
          <a:xfrm>
            <a:off x="11030985" y="2461301"/>
            <a:ext cx="5317857" cy="977983"/>
            <a:chOff x="0" y="0"/>
            <a:chExt cx="2074267" cy="381469"/>
          </a:xfrm>
        </p:grpSpPr>
        <p:sp>
          <p:nvSpPr>
            <p:cNvPr id="28" name="Freeform 28"/>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29" name="TextBox 29"/>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Table Level Check Constraints</a:t>
              </a:r>
            </a:p>
          </p:txBody>
        </p:sp>
      </p:grpSp>
      <p:grpSp>
        <p:nvGrpSpPr>
          <p:cNvPr id="30" name="Group 30"/>
          <p:cNvGrpSpPr/>
          <p:nvPr/>
        </p:nvGrpSpPr>
        <p:grpSpPr>
          <a:xfrm>
            <a:off x="11031170" y="3763134"/>
            <a:ext cx="5317857" cy="977983"/>
            <a:chOff x="0" y="0"/>
            <a:chExt cx="2074267" cy="381469"/>
          </a:xfrm>
        </p:grpSpPr>
        <p:sp>
          <p:nvSpPr>
            <p:cNvPr id="31" name="Freeform 31"/>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2" name="TextBox 32"/>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Computes Column</a:t>
              </a:r>
            </a:p>
          </p:txBody>
        </p:sp>
      </p:grpSp>
      <p:grpSp>
        <p:nvGrpSpPr>
          <p:cNvPr id="33" name="Group 33"/>
          <p:cNvGrpSpPr/>
          <p:nvPr/>
        </p:nvGrpSpPr>
        <p:grpSpPr>
          <a:xfrm>
            <a:off x="11031170" y="5064967"/>
            <a:ext cx="5317857" cy="977983"/>
            <a:chOff x="0" y="0"/>
            <a:chExt cx="2074267" cy="381469"/>
          </a:xfrm>
        </p:grpSpPr>
        <p:sp>
          <p:nvSpPr>
            <p:cNvPr id="34" name="Freeform 34"/>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5" name="TextBox 35"/>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Encrypted Column</a:t>
              </a:r>
            </a:p>
          </p:txBody>
        </p:sp>
      </p:grpSp>
      <p:grpSp>
        <p:nvGrpSpPr>
          <p:cNvPr id="36" name="Group 36"/>
          <p:cNvGrpSpPr/>
          <p:nvPr/>
        </p:nvGrpSpPr>
        <p:grpSpPr>
          <a:xfrm>
            <a:off x="11030985" y="6366180"/>
            <a:ext cx="5317857" cy="977983"/>
            <a:chOff x="0" y="0"/>
            <a:chExt cx="2074267" cy="381469"/>
          </a:xfrm>
        </p:grpSpPr>
        <p:sp>
          <p:nvSpPr>
            <p:cNvPr id="37" name="Freeform 37"/>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8" name="TextBox 38"/>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Views</a:t>
              </a:r>
            </a:p>
          </p:txBody>
        </p:sp>
      </p:grpSp>
      <p:grpSp>
        <p:nvGrpSpPr>
          <p:cNvPr id="39" name="Group 39"/>
          <p:cNvGrpSpPr/>
          <p:nvPr/>
        </p:nvGrpSpPr>
        <p:grpSpPr>
          <a:xfrm>
            <a:off x="11031170" y="7809276"/>
            <a:ext cx="5317857" cy="977983"/>
            <a:chOff x="0" y="0"/>
            <a:chExt cx="2074267" cy="381469"/>
          </a:xfrm>
        </p:grpSpPr>
        <p:sp>
          <p:nvSpPr>
            <p:cNvPr id="40" name="Freeform 40"/>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1" name="TextBox 41"/>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Visualizations</a:t>
              </a:r>
            </a:p>
          </p:txBody>
        </p:sp>
      </p:grpSp>
      <p:grpSp>
        <p:nvGrpSpPr>
          <p:cNvPr id="42" name="Group 42"/>
          <p:cNvGrpSpPr/>
          <p:nvPr/>
        </p:nvGrpSpPr>
        <p:grpSpPr>
          <a:xfrm>
            <a:off x="11031170" y="9133309"/>
            <a:ext cx="5317857" cy="977983"/>
            <a:chOff x="0" y="0"/>
            <a:chExt cx="2074267" cy="381469"/>
          </a:xfrm>
        </p:grpSpPr>
        <p:sp>
          <p:nvSpPr>
            <p:cNvPr id="43" name="Freeform 43"/>
            <p:cNvSpPr/>
            <p:nvPr/>
          </p:nvSpPr>
          <p:spPr>
            <a:xfrm>
              <a:off x="0" y="0"/>
              <a:ext cx="2074267" cy="381469"/>
            </a:xfrm>
            <a:custGeom>
              <a:avLst/>
              <a:gdLst/>
              <a:ahLst/>
              <a:cxnLst/>
              <a:rect l="l" t="t" r="r" b="b"/>
              <a:pathLst>
                <a:path w="2074267" h="381469">
                  <a:moveTo>
                    <a:pt x="1871067" y="0"/>
                  </a:moveTo>
                  <a:cubicBezTo>
                    <a:pt x="1983291" y="0"/>
                    <a:pt x="2074267" y="85395"/>
                    <a:pt x="2074267" y="190734"/>
                  </a:cubicBezTo>
                  <a:cubicBezTo>
                    <a:pt x="2074267" y="296074"/>
                    <a:pt x="1983291" y="381469"/>
                    <a:pt x="1871067"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4" name="TextBox 44"/>
            <p:cNvSpPr txBox="1"/>
            <p:nvPr/>
          </p:nvSpPr>
          <p:spPr>
            <a:xfrm>
              <a:off x="0" y="-57150"/>
              <a:ext cx="2074267" cy="438619"/>
            </a:xfrm>
            <a:prstGeom prst="rect">
              <a:avLst/>
            </a:prstGeom>
          </p:spPr>
          <p:txBody>
            <a:bodyPr lIns="50800" tIns="50800" rIns="50800" bIns="50800" rtlCol="0" anchor="ctr"/>
            <a:lstStyle/>
            <a:p>
              <a:pPr marL="0" lvl="0" indent="0" algn="ctr">
                <a:lnSpc>
                  <a:spcPts val="3499"/>
                </a:lnSpc>
                <a:spcBef>
                  <a:spcPct val="0"/>
                </a:spcBef>
              </a:pPr>
              <a:r>
                <a:rPr lang="en-US" sz="2499" u="none" strike="noStrike">
                  <a:solidFill>
                    <a:srgbClr val="222366"/>
                  </a:solidFill>
                  <a:latin typeface="Public Sans"/>
                </a:rPr>
                <a:t>Conclusion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134740" y="323191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847925"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0700522" y="1153874"/>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4290434" y="4858426"/>
            <a:ext cx="6410088" cy="69018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248570">
            <a:off x="7709921" y="64751"/>
            <a:ext cx="1885910" cy="26871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TextBox 9"/>
          <p:cNvSpPr txBox="1"/>
          <p:nvPr/>
        </p:nvSpPr>
        <p:spPr>
          <a:xfrm>
            <a:off x="10783407" y="1603231"/>
            <a:ext cx="5528439" cy="2734945"/>
          </a:xfrm>
          <a:prstGeom prst="rect">
            <a:avLst/>
          </a:prstGeom>
        </p:spPr>
        <p:txBody>
          <a:bodyPr lIns="0" tIns="0" rIns="0" bIns="0" rtlCol="0" anchor="t">
            <a:spAutoFit/>
          </a:bodyPr>
          <a:lstStyle/>
          <a:p>
            <a:pPr algn="just">
              <a:lnSpc>
                <a:spcPts val="3080"/>
              </a:lnSpc>
            </a:pPr>
            <a:r>
              <a:rPr lang="en-US" sz="2200">
                <a:solidFill>
                  <a:srgbClr val="222366"/>
                </a:solidFill>
                <a:latin typeface="Public Sans"/>
              </a:rPr>
              <a:t>This database is designed to fulfill various healthcare requirements and to keep a detailed record of hospital-related data.  It helps in documenting and accessing information about patients, appointments, medical records, and interactions with insurance and pharmacies.  </a:t>
            </a:r>
          </a:p>
        </p:txBody>
      </p:sp>
      <p:sp>
        <p:nvSpPr>
          <p:cNvPr id="10" name="TextBox 10"/>
          <p:cNvSpPr txBox="1"/>
          <p:nvPr/>
        </p:nvSpPr>
        <p:spPr>
          <a:xfrm>
            <a:off x="635137" y="460110"/>
            <a:ext cx="6172949" cy="2695575"/>
          </a:xfrm>
          <a:prstGeom prst="rect">
            <a:avLst/>
          </a:prstGeom>
        </p:spPr>
        <p:txBody>
          <a:bodyPr lIns="0" tIns="0" rIns="0" bIns="0" rtlCol="0" anchor="t">
            <a:spAutoFit/>
          </a:bodyPr>
          <a:lstStyle/>
          <a:p>
            <a:pPr>
              <a:lnSpc>
                <a:spcPts val="10500"/>
              </a:lnSpc>
            </a:pPr>
            <a:r>
              <a:rPr lang="en-US" sz="7500">
                <a:solidFill>
                  <a:srgbClr val="222366"/>
                </a:solidFill>
                <a:latin typeface="Brick Sans"/>
              </a:rPr>
              <a:t>Database Objective</a:t>
            </a:r>
          </a:p>
        </p:txBody>
      </p:sp>
      <p:sp>
        <p:nvSpPr>
          <p:cNvPr id="11" name="TextBox 11"/>
          <p:cNvSpPr txBox="1"/>
          <p:nvPr/>
        </p:nvSpPr>
        <p:spPr>
          <a:xfrm>
            <a:off x="10783407" y="4935658"/>
            <a:ext cx="5528439" cy="3906520"/>
          </a:xfrm>
          <a:prstGeom prst="rect">
            <a:avLst/>
          </a:prstGeom>
        </p:spPr>
        <p:txBody>
          <a:bodyPr lIns="0" tIns="0" rIns="0" bIns="0" rtlCol="0" anchor="t">
            <a:spAutoFit/>
          </a:bodyPr>
          <a:lstStyle/>
          <a:p>
            <a:pPr algn="just">
              <a:lnSpc>
                <a:spcPts val="3080"/>
              </a:lnSpc>
            </a:pPr>
            <a:r>
              <a:rPr lang="en-US" sz="2200">
                <a:solidFill>
                  <a:srgbClr val="222366"/>
                </a:solidFill>
                <a:latin typeface="Public Sans"/>
              </a:rPr>
              <a:t>Additionally, it supports hospital administrative tasks by keeping track of staff, rooms, and equipment. This comprehensive system of maintaining the database will serve the needs of healthcareproviders, administrative staff, and insurance handlers to maintain a good quality of patient care,streamlined hospital workflows which can improvise the overall healthcare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5222364" y="180808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845535" y="1947447"/>
            <a:ext cx="15737447" cy="1345132"/>
            <a:chOff x="0" y="0"/>
            <a:chExt cx="812800" cy="69473"/>
          </a:xfrm>
        </p:grpSpPr>
        <p:sp>
          <p:nvSpPr>
            <p:cNvPr id="4" name="Freeform 4"/>
            <p:cNvSpPr/>
            <p:nvPr/>
          </p:nvSpPr>
          <p:spPr>
            <a:xfrm>
              <a:off x="0" y="0"/>
              <a:ext cx="812800" cy="69473"/>
            </a:xfrm>
            <a:custGeom>
              <a:avLst/>
              <a:gdLst/>
              <a:ahLst/>
              <a:cxnLst/>
              <a:rect l="l" t="t" r="r" b="b"/>
              <a:pathLst>
                <a:path w="812800" h="69473">
                  <a:moveTo>
                    <a:pt x="34736" y="0"/>
                  </a:moveTo>
                  <a:lnTo>
                    <a:pt x="778064" y="0"/>
                  </a:lnTo>
                  <a:cubicBezTo>
                    <a:pt x="787276" y="0"/>
                    <a:pt x="796112" y="3660"/>
                    <a:pt x="802626" y="10174"/>
                  </a:cubicBezTo>
                  <a:cubicBezTo>
                    <a:pt x="809140" y="16688"/>
                    <a:pt x="812800" y="25524"/>
                    <a:pt x="812800" y="34736"/>
                  </a:cubicBezTo>
                  <a:lnTo>
                    <a:pt x="812800" y="34736"/>
                  </a:lnTo>
                  <a:cubicBezTo>
                    <a:pt x="812800" y="53921"/>
                    <a:pt x="797248" y="69473"/>
                    <a:pt x="778064" y="69473"/>
                  </a:cubicBezTo>
                  <a:lnTo>
                    <a:pt x="34736" y="69473"/>
                  </a:lnTo>
                  <a:cubicBezTo>
                    <a:pt x="25524" y="69473"/>
                    <a:pt x="16688" y="65813"/>
                    <a:pt x="10174" y="59299"/>
                  </a:cubicBezTo>
                  <a:cubicBezTo>
                    <a:pt x="3660" y="52784"/>
                    <a:pt x="0" y="43949"/>
                    <a:pt x="0" y="34736"/>
                  </a:cubicBezTo>
                  <a:lnTo>
                    <a:pt x="0" y="34736"/>
                  </a:lnTo>
                  <a:cubicBezTo>
                    <a:pt x="0" y="25524"/>
                    <a:pt x="3660" y="16688"/>
                    <a:pt x="10174" y="10174"/>
                  </a:cubicBezTo>
                  <a:cubicBezTo>
                    <a:pt x="16688" y="3660"/>
                    <a:pt x="25524" y="0"/>
                    <a:pt x="34736" y="0"/>
                  </a:cubicBezTo>
                  <a:close/>
                </a:path>
              </a:pathLst>
            </a:custGeom>
            <a:solidFill>
              <a:srgbClr val="E9EAF6"/>
            </a:solidFill>
            <a:ln w="19050" cap="rnd">
              <a:solidFill>
                <a:srgbClr val="414370"/>
              </a:solidFill>
              <a:prstDash val="lgDash"/>
              <a:round/>
            </a:ln>
          </p:spPr>
          <p:txBody>
            <a:bodyPr/>
            <a:lstStyle/>
            <a:p>
              <a:endParaRPr lang="en-US"/>
            </a:p>
          </p:txBody>
        </p:sp>
        <p:sp>
          <p:nvSpPr>
            <p:cNvPr id="5" name="TextBox 5"/>
            <p:cNvSpPr txBox="1"/>
            <p:nvPr/>
          </p:nvSpPr>
          <p:spPr>
            <a:xfrm>
              <a:off x="0" y="-38100"/>
              <a:ext cx="812800" cy="10757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Freeform 6"/>
          <p:cNvSpPr/>
          <p:nvPr/>
        </p:nvSpPr>
        <p:spPr>
          <a:xfrm rot="-1793077">
            <a:off x="16507575" y="5105478"/>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855077">
            <a:off x="-518506" y="5234288"/>
            <a:ext cx="2752419" cy="3173649"/>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37149">
            <a:off x="17236257" y="260001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37149">
            <a:off x="885105" y="92857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p:cNvSpPr txBox="1"/>
          <p:nvPr/>
        </p:nvSpPr>
        <p:spPr>
          <a:xfrm>
            <a:off x="2728396" y="2398133"/>
            <a:ext cx="14288740" cy="431800"/>
          </a:xfrm>
          <a:prstGeom prst="rect">
            <a:avLst/>
          </a:prstGeom>
        </p:spPr>
        <p:txBody>
          <a:bodyPr lIns="0" tIns="0" rIns="0" bIns="0" rtlCol="0" anchor="t">
            <a:spAutoFit/>
          </a:bodyPr>
          <a:lstStyle/>
          <a:p>
            <a:pPr algn="ctr">
              <a:lnSpc>
                <a:spcPts val="3499"/>
              </a:lnSpc>
            </a:pPr>
            <a:r>
              <a:rPr lang="en-US" sz="2499">
                <a:solidFill>
                  <a:srgbClr val="222366"/>
                </a:solidFill>
                <a:latin typeface="Public Sans"/>
              </a:rPr>
              <a:t>There will be only one appointment id for the combination of patient id, doctor id, date and time.</a:t>
            </a:r>
          </a:p>
        </p:txBody>
      </p:sp>
      <p:sp>
        <p:nvSpPr>
          <p:cNvPr id="11" name="TextBox 11"/>
          <p:cNvSpPr txBox="1"/>
          <p:nvPr/>
        </p:nvSpPr>
        <p:spPr>
          <a:xfrm>
            <a:off x="1750431" y="271715"/>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Business Rules</a:t>
            </a:r>
          </a:p>
        </p:txBody>
      </p:sp>
      <p:grpSp>
        <p:nvGrpSpPr>
          <p:cNvPr id="12" name="Group 12"/>
          <p:cNvGrpSpPr/>
          <p:nvPr/>
        </p:nvGrpSpPr>
        <p:grpSpPr>
          <a:xfrm>
            <a:off x="1845535" y="3601458"/>
            <a:ext cx="15737447" cy="1345132"/>
            <a:chOff x="0" y="0"/>
            <a:chExt cx="812800" cy="69473"/>
          </a:xfrm>
        </p:grpSpPr>
        <p:sp>
          <p:nvSpPr>
            <p:cNvPr id="13" name="Freeform 13"/>
            <p:cNvSpPr/>
            <p:nvPr/>
          </p:nvSpPr>
          <p:spPr>
            <a:xfrm>
              <a:off x="0" y="0"/>
              <a:ext cx="812800" cy="69473"/>
            </a:xfrm>
            <a:custGeom>
              <a:avLst/>
              <a:gdLst/>
              <a:ahLst/>
              <a:cxnLst/>
              <a:rect l="l" t="t" r="r" b="b"/>
              <a:pathLst>
                <a:path w="812800" h="69473">
                  <a:moveTo>
                    <a:pt x="34736" y="0"/>
                  </a:moveTo>
                  <a:lnTo>
                    <a:pt x="778064" y="0"/>
                  </a:lnTo>
                  <a:cubicBezTo>
                    <a:pt x="787276" y="0"/>
                    <a:pt x="796112" y="3660"/>
                    <a:pt x="802626" y="10174"/>
                  </a:cubicBezTo>
                  <a:cubicBezTo>
                    <a:pt x="809140" y="16688"/>
                    <a:pt x="812800" y="25524"/>
                    <a:pt x="812800" y="34736"/>
                  </a:cubicBezTo>
                  <a:lnTo>
                    <a:pt x="812800" y="34736"/>
                  </a:lnTo>
                  <a:cubicBezTo>
                    <a:pt x="812800" y="53921"/>
                    <a:pt x="797248" y="69473"/>
                    <a:pt x="778064" y="69473"/>
                  </a:cubicBezTo>
                  <a:lnTo>
                    <a:pt x="34736" y="69473"/>
                  </a:lnTo>
                  <a:cubicBezTo>
                    <a:pt x="25524" y="69473"/>
                    <a:pt x="16688" y="65813"/>
                    <a:pt x="10174" y="59299"/>
                  </a:cubicBezTo>
                  <a:cubicBezTo>
                    <a:pt x="3660" y="52784"/>
                    <a:pt x="0" y="43949"/>
                    <a:pt x="0" y="34736"/>
                  </a:cubicBezTo>
                  <a:lnTo>
                    <a:pt x="0" y="34736"/>
                  </a:lnTo>
                  <a:cubicBezTo>
                    <a:pt x="0" y="25524"/>
                    <a:pt x="3660" y="16688"/>
                    <a:pt x="10174" y="10174"/>
                  </a:cubicBezTo>
                  <a:cubicBezTo>
                    <a:pt x="16688" y="3660"/>
                    <a:pt x="25524" y="0"/>
                    <a:pt x="34736" y="0"/>
                  </a:cubicBezTo>
                  <a:close/>
                </a:path>
              </a:pathLst>
            </a:custGeom>
            <a:solidFill>
              <a:srgbClr val="E9EAF6"/>
            </a:solidFill>
            <a:ln w="19050" cap="rnd">
              <a:solidFill>
                <a:srgbClr val="414370"/>
              </a:solidFill>
              <a:prstDash val="lgDash"/>
              <a:round/>
            </a:ln>
          </p:spPr>
          <p:txBody>
            <a:bodyPr/>
            <a:lstStyle/>
            <a:p>
              <a:endParaRPr lang="en-US"/>
            </a:p>
          </p:txBody>
        </p:sp>
        <p:sp>
          <p:nvSpPr>
            <p:cNvPr id="14" name="TextBox 14"/>
            <p:cNvSpPr txBox="1"/>
            <p:nvPr/>
          </p:nvSpPr>
          <p:spPr>
            <a:xfrm>
              <a:off x="0" y="-38100"/>
              <a:ext cx="812800" cy="10757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p:cNvSpPr txBox="1"/>
          <p:nvPr/>
        </p:nvSpPr>
        <p:spPr>
          <a:xfrm>
            <a:off x="2569889" y="4029549"/>
            <a:ext cx="14288740" cy="431800"/>
          </a:xfrm>
          <a:prstGeom prst="rect">
            <a:avLst/>
          </a:prstGeom>
        </p:spPr>
        <p:txBody>
          <a:bodyPr lIns="0" tIns="0" rIns="0" bIns="0" rtlCol="0" anchor="t">
            <a:spAutoFit/>
          </a:bodyPr>
          <a:lstStyle/>
          <a:p>
            <a:pPr algn="ctr">
              <a:lnSpc>
                <a:spcPts val="3499"/>
              </a:lnSpc>
            </a:pPr>
            <a:r>
              <a:rPr lang="en-US" sz="2499">
                <a:solidFill>
                  <a:srgbClr val="222366"/>
                </a:solidFill>
                <a:latin typeface="Public Sans"/>
              </a:rPr>
              <a:t>Each patient has only one primary insurance.</a:t>
            </a:r>
          </a:p>
        </p:txBody>
      </p:sp>
      <p:grpSp>
        <p:nvGrpSpPr>
          <p:cNvPr id="16" name="Group 16"/>
          <p:cNvGrpSpPr/>
          <p:nvPr/>
        </p:nvGrpSpPr>
        <p:grpSpPr>
          <a:xfrm>
            <a:off x="1845535" y="5251390"/>
            <a:ext cx="15737447" cy="1345132"/>
            <a:chOff x="0" y="0"/>
            <a:chExt cx="812800" cy="69473"/>
          </a:xfrm>
        </p:grpSpPr>
        <p:sp>
          <p:nvSpPr>
            <p:cNvPr id="17" name="Freeform 17"/>
            <p:cNvSpPr/>
            <p:nvPr/>
          </p:nvSpPr>
          <p:spPr>
            <a:xfrm>
              <a:off x="0" y="0"/>
              <a:ext cx="812800" cy="69473"/>
            </a:xfrm>
            <a:custGeom>
              <a:avLst/>
              <a:gdLst/>
              <a:ahLst/>
              <a:cxnLst/>
              <a:rect l="l" t="t" r="r" b="b"/>
              <a:pathLst>
                <a:path w="812800" h="69473">
                  <a:moveTo>
                    <a:pt x="34736" y="0"/>
                  </a:moveTo>
                  <a:lnTo>
                    <a:pt x="778064" y="0"/>
                  </a:lnTo>
                  <a:cubicBezTo>
                    <a:pt x="787276" y="0"/>
                    <a:pt x="796112" y="3660"/>
                    <a:pt x="802626" y="10174"/>
                  </a:cubicBezTo>
                  <a:cubicBezTo>
                    <a:pt x="809140" y="16688"/>
                    <a:pt x="812800" y="25524"/>
                    <a:pt x="812800" y="34736"/>
                  </a:cubicBezTo>
                  <a:lnTo>
                    <a:pt x="812800" y="34736"/>
                  </a:lnTo>
                  <a:cubicBezTo>
                    <a:pt x="812800" y="53921"/>
                    <a:pt x="797248" y="69473"/>
                    <a:pt x="778064" y="69473"/>
                  </a:cubicBezTo>
                  <a:lnTo>
                    <a:pt x="34736" y="69473"/>
                  </a:lnTo>
                  <a:cubicBezTo>
                    <a:pt x="25524" y="69473"/>
                    <a:pt x="16688" y="65813"/>
                    <a:pt x="10174" y="59299"/>
                  </a:cubicBezTo>
                  <a:cubicBezTo>
                    <a:pt x="3660" y="52784"/>
                    <a:pt x="0" y="43949"/>
                    <a:pt x="0" y="34736"/>
                  </a:cubicBezTo>
                  <a:lnTo>
                    <a:pt x="0" y="34736"/>
                  </a:lnTo>
                  <a:cubicBezTo>
                    <a:pt x="0" y="25524"/>
                    <a:pt x="3660" y="16688"/>
                    <a:pt x="10174" y="10174"/>
                  </a:cubicBezTo>
                  <a:cubicBezTo>
                    <a:pt x="16688" y="3660"/>
                    <a:pt x="25524" y="0"/>
                    <a:pt x="34736" y="0"/>
                  </a:cubicBezTo>
                  <a:close/>
                </a:path>
              </a:pathLst>
            </a:custGeom>
            <a:solidFill>
              <a:srgbClr val="E9EAF6"/>
            </a:solidFill>
            <a:ln w="19050" cap="rnd">
              <a:solidFill>
                <a:srgbClr val="414370"/>
              </a:solidFill>
              <a:prstDash val="lgDash"/>
              <a:round/>
            </a:ln>
          </p:spPr>
          <p:txBody>
            <a:bodyPr/>
            <a:lstStyle/>
            <a:p>
              <a:endParaRPr lang="en-US"/>
            </a:p>
          </p:txBody>
        </p:sp>
        <p:sp>
          <p:nvSpPr>
            <p:cNvPr id="18" name="TextBox 18"/>
            <p:cNvSpPr txBox="1"/>
            <p:nvPr/>
          </p:nvSpPr>
          <p:spPr>
            <a:xfrm>
              <a:off x="0" y="-38100"/>
              <a:ext cx="812800" cy="10757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TextBox 19"/>
          <p:cNvSpPr txBox="1"/>
          <p:nvPr/>
        </p:nvSpPr>
        <p:spPr>
          <a:xfrm>
            <a:off x="2569889" y="5680015"/>
            <a:ext cx="14288740" cy="431800"/>
          </a:xfrm>
          <a:prstGeom prst="rect">
            <a:avLst/>
          </a:prstGeom>
        </p:spPr>
        <p:txBody>
          <a:bodyPr lIns="0" tIns="0" rIns="0" bIns="0" rtlCol="0" anchor="t">
            <a:spAutoFit/>
          </a:bodyPr>
          <a:lstStyle/>
          <a:p>
            <a:pPr algn="ctr">
              <a:lnSpc>
                <a:spcPts val="3499"/>
              </a:lnSpc>
            </a:pPr>
            <a:r>
              <a:rPr lang="en-US" sz="2499">
                <a:solidFill>
                  <a:srgbClr val="222366"/>
                </a:solidFill>
                <a:latin typeface="Public Sans"/>
              </a:rPr>
              <a:t>There can be multiple medications associated with each medical record.</a:t>
            </a:r>
          </a:p>
        </p:txBody>
      </p:sp>
      <p:grpSp>
        <p:nvGrpSpPr>
          <p:cNvPr id="20" name="Group 20"/>
          <p:cNvGrpSpPr/>
          <p:nvPr/>
        </p:nvGrpSpPr>
        <p:grpSpPr>
          <a:xfrm>
            <a:off x="1845535" y="6853697"/>
            <a:ext cx="15737447" cy="1345132"/>
            <a:chOff x="0" y="0"/>
            <a:chExt cx="812800" cy="69473"/>
          </a:xfrm>
        </p:grpSpPr>
        <p:sp>
          <p:nvSpPr>
            <p:cNvPr id="21" name="Freeform 21"/>
            <p:cNvSpPr/>
            <p:nvPr/>
          </p:nvSpPr>
          <p:spPr>
            <a:xfrm>
              <a:off x="0" y="0"/>
              <a:ext cx="812800" cy="69473"/>
            </a:xfrm>
            <a:custGeom>
              <a:avLst/>
              <a:gdLst/>
              <a:ahLst/>
              <a:cxnLst/>
              <a:rect l="l" t="t" r="r" b="b"/>
              <a:pathLst>
                <a:path w="812800" h="69473">
                  <a:moveTo>
                    <a:pt x="34736" y="0"/>
                  </a:moveTo>
                  <a:lnTo>
                    <a:pt x="778064" y="0"/>
                  </a:lnTo>
                  <a:cubicBezTo>
                    <a:pt x="787276" y="0"/>
                    <a:pt x="796112" y="3660"/>
                    <a:pt x="802626" y="10174"/>
                  </a:cubicBezTo>
                  <a:cubicBezTo>
                    <a:pt x="809140" y="16688"/>
                    <a:pt x="812800" y="25524"/>
                    <a:pt x="812800" y="34736"/>
                  </a:cubicBezTo>
                  <a:lnTo>
                    <a:pt x="812800" y="34736"/>
                  </a:lnTo>
                  <a:cubicBezTo>
                    <a:pt x="812800" y="53921"/>
                    <a:pt x="797248" y="69473"/>
                    <a:pt x="778064" y="69473"/>
                  </a:cubicBezTo>
                  <a:lnTo>
                    <a:pt x="34736" y="69473"/>
                  </a:lnTo>
                  <a:cubicBezTo>
                    <a:pt x="25524" y="69473"/>
                    <a:pt x="16688" y="65813"/>
                    <a:pt x="10174" y="59299"/>
                  </a:cubicBezTo>
                  <a:cubicBezTo>
                    <a:pt x="3660" y="52784"/>
                    <a:pt x="0" y="43949"/>
                    <a:pt x="0" y="34736"/>
                  </a:cubicBezTo>
                  <a:lnTo>
                    <a:pt x="0" y="34736"/>
                  </a:lnTo>
                  <a:cubicBezTo>
                    <a:pt x="0" y="25524"/>
                    <a:pt x="3660" y="16688"/>
                    <a:pt x="10174" y="10174"/>
                  </a:cubicBezTo>
                  <a:cubicBezTo>
                    <a:pt x="16688" y="3660"/>
                    <a:pt x="25524" y="0"/>
                    <a:pt x="34736" y="0"/>
                  </a:cubicBezTo>
                  <a:close/>
                </a:path>
              </a:pathLst>
            </a:custGeom>
            <a:solidFill>
              <a:srgbClr val="E9EAF6"/>
            </a:solidFill>
            <a:ln w="19050" cap="rnd">
              <a:solidFill>
                <a:srgbClr val="414370"/>
              </a:solidFill>
              <a:prstDash val="lgDash"/>
              <a:round/>
            </a:ln>
          </p:spPr>
          <p:txBody>
            <a:bodyPr/>
            <a:lstStyle/>
            <a:p>
              <a:endParaRPr lang="en-US"/>
            </a:p>
          </p:txBody>
        </p:sp>
        <p:sp>
          <p:nvSpPr>
            <p:cNvPr id="22" name="TextBox 22"/>
            <p:cNvSpPr txBox="1"/>
            <p:nvPr/>
          </p:nvSpPr>
          <p:spPr>
            <a:xfrm>
              <a:off x="0" y="-38100"/>
              <a:ext cx="812800" cy="10757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3" name="TextBox 23"/>
          <p:cNvSpPr txBox="1"/>
          <p:nvPr/>
        </p:nvSpPr>
        <p:spPr>
          <a:xfrm>
            <a:off x="2569889" y="7281788"/>
            <a:ext cx="14288740" cy="431800"/>
          </a:xfrm>
          <a:prstGeom prst="rect">
            <a:avLst/>
          </a:prstGeom>
        </p:spPr>
        <p:txBody>
          <a:bodyPr lIns="0" tIns="0" rIns="0" bIns="0" rtlCol="0" anchor="t">
            <a:spAutoFit/>
          </a:bodyPr>
          <a:lstStyle/>
          <a:p>
            <a:pPr algn="ctr">
              <a:lnSpc>
                <a:spcPts val="3499"/>
              </a:lnSpc>
            </a:pPr>
            <a:r>
              <a:rPr lang="en-US" sz="2499">
                <a:solidFill>
                  <a:srgbClr val="222366"/>
                </a:solidFill>
                <a:latin typeface="Public Sans"/>
              </a:rPr>
              <a:t>Each appointment can only have one medical record.</a:t>
            </a:r>
          </a:p>
        </p:txBody>
      </p:sp>
      <p:grpSp>
        <p:nvGrpSpPr>
          <p:cNvPr id="24" name="Group 24"/>
          <p:cNvGrpSpPr/>
          <p:nvPr/>
        </p:nvGrpSpPr>
        <p:grpSpPr>
          <a:xfrm>
            <a:off x="1845535" y="8433990"/>
            <a:ext cx="15737447" cy="1345132"/>
            <a:chOff x="0" y="0"/>
            <a:chExt cx="812800" cy="69473"/>
          </a:xfrm>
        </p:grpSpPr>
        <p:sp>
          <p:nvSpPr>
            <p:cNvPr id="25" name="Freeform 25"/>
            <p:cNvSpPr/>
            <p:nvPr/>
          </p:nvSpPr>
          <p:spPr>
            <a:xfrm>
              <a:off x="0" y="0"/>
              <a:ext cx="812800" cy="69473"/>
            </a:xfrm>
            <a:custGeom>
              <a:avLst/>
              <a:gdLst/>
              <a:ahLst/>
              <a:cxnLst/>
              <a:rect l="l" t="t" r="r" b="b"/>
              <a:pathLst>
                <a:path w="812800" h="69473">
                  <a:moveTo>
                    <a:pt x="34736" y="0"/>
                  </a:moveTo>
                  <a:lnTo>
                    <a:pt x="778064" y="0"/>
                  </a:lnTo>
                  <a:cubicBezTo>
                    <a:pt x="787276" y="0"/>
                    <a:pt x="796112" y="3660"/>
                    <a:pt x="802626" y="10174"/>
                  </a:cubicBezTo>
                  <a:cubicBezTo>
                    <a:pt x="809140" y="16688"/>
                    <a:pt x="812800" y="25524"/>
                    <a:pt x="812800" y="34736"/>
                  </a:cubicBezTo>
                  <a:lnTo>
                    <a:pt x="812800" y="34736"/>
                  </a:lnTo>
                  <a:cubicBezTo>
                    <a:pt x="812800" y="53921"/>
                    <a:pt x="797248" y="69473"/>
                    <a:pt x="778064" y="69473"/>
                  </a:cubicBezTo>
                  <a:lnTo>
                    <a:pt x="34736" y="69473"/>
                  </a:lnTo>
                  <a:cubicBezTo>
                    <a:pt x="25524" y="69473"/>
                    <a:pt x="16688" y="65813"/>
                    <a:pt x="10174" y="59299"/>
                  </a:cubicBezTo>
                  <a:cubicBezTo>
                    <a:pt x="3660" y="52784"/>
                    <a:pt x="0" y="43949"/>
                    <a:pt x="0" y="34736"/>
                  </a:cubicBezTo>
                  <a:lnTo>
                    <a:pt x="0" y="34736"/>
                  </a:lnTo>
                  <a:cubicBezTo>
                    <a:pt x="0" y="25524"/>
                    <a:pt x="3660" y="16688"/>
                    <a:pt x="10174" y="10174"/>
                  </a:cubicBezTo>
                  <a:cubicBezTo>
                    <a:pt x="16688" y="3660"/>
                    <a:pt x="25524" y="0"/>
                    <a:pt x="34736" y="0"/>
                  </a:cubicBezTo>
                  <a:close/>
                </a:path>
              </a:pathLst>
            </a:custGeom>
            <a:solidFill>
              <a:srgbClr val="E9EAF6"/>
            </a:solidFill>
            <a:ln w="19050" cap="rnd">
              <a:solidFill>
                <a:srgbClr val="414370"/>
              </a:solidFill>
              <a:prstDash val="lgDash"/>
              <a:round/>
            </a:ln>
          </p:spPr>
          <p:txBody>
            <a:bodyPr/>
            <a:lstStyle/>
            <a:p>
              <a:endParaRPr lang="en-US"/>
            </a:p>
          </p:txBody>
        </p:sp>
        <p:sp>
          <p:nvSpPr>
            <p:cNvPr id="26" name="TextBox 26"/>
            <p:cNvSpPr txBox="1"/>
            <p:nvPr/>
          </p:nvSpPr>
          <p:spPr>
            <a:xfrm>
              <a:off x="0" y="-38100"/>
              <a:ext cx="812800" cy="10757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7" name="TextBox 27"/>
          <p:cNvSpPr txBox="1"/>
          <p:nvPr/>
        </p:nvSpPr>
        <p:spPr>
          <a:xfrm>
            <a:off x="2569889" y="8862081"/>
            <a:ext cx="14288740" cy="431800"/>
          </a:xfrm>
          <a:prstGeom prst="rect">
            <a:avLst/>
          </a:prstGeom>
        </p:spPr>
        <p:txBody>
          <a:bodyPr lIns="0" tIns="0" rIns="0" bIns="0" rtlCol="0" anchor="t">
            <a:spAutoFit/>
          </a:bodyPr>
          <a:lstStyle/>
          <a:p>
            <a:pPr algn="ctr">
              <a:lnSpc>
                <a:spcPts val="3499"/>
              </a:lnSpc>
            </a:pPr>
            <a:r>
              <a:rPr lang="en-US" sz="2499">
                <a:solidFill>
                  <a:srgbClr val="222366"/>
                </a:solidFill>
                <a:latin typeface="Public Sans"/>
              </a:rPr>
              <a:t>Each staff can only be associated with one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219234" y="58659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p:cNvSpPr txBox="1"/>
          <p:nvPr/>
        </p:nvSpPr>
        <p:spPr>
          <a:xfrm>
            <a:off x="2228312" y="2790913"/>
            <a:ext cx="9223023" cy="9671632"/>
          </a:xfrm>
          <a:prstGeom prst="rect">
            <a:avLst/>
          </a:prstGeom>
        </p:spPr>
        <p:txBody>
          <a:bodyPr lIns="0" tIns="0" rIns="0" bIns="0" rtlCol="0" anchor="t">
            <a:spAutoFit/>
          </a:bodyPr>
          <a:lstStyle/>
          <a:p>
            <a:pPr algn="ctr">
              <a:lnSpc>
                <a:spcPts val="3537"/>
              </a:lnSpc>
            </a:pPr>
            <a:r>
              <a:rPr lang="en-US" sz="2527">
                <a:solidFill>
                  <a:srgbClr val="222366"/>
                </a:solidFill>
                <a:latin typeface="Public Sans"/>
              </a:rPr>
              <a:t>In the Hospital Management System (HMS), the workflow between entities starts with patient registration at the reception desk, followed by appointment scheduling with healthcare providers. During medical consultations, doctors access patient records and may prescribe treatment or prescription. Test orders are sent electronically to labs, and results are uploaded to the system. Treatment plans and prescriptions are documented and sent to the pharmacy. After services are rendered, patients proceed to billing, and payment is recorded. Follow-up appointments are scheduled, and reminders are sent through the HMS. Data collected supports reporting and analytics for performance monitoring and quality improvement.</a:t>
            </a: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p:txBody>
      </p:sp>
      <p:sp>
        <p:nvSpPr>
          <p:cNvPr id="11" name="TextBox 11"/>
          <p:cNvSpPr txBox="1"/>
          <p:nvPr/>
        </p:nvSpPr>
        <p:spPr>
          <a:xfrm>
            <a:off x="2555996" y="1012851"/>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Workflow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a:extLst>
            <a:ext uri="{FF2B5EF4-FFF2-40B4-BE49-F238E27FC236}">
              <a16:creationId xmlns:a16="http://schemas.microsoft.com/office/drawing/2014/main" id="{8443E0A3-54D0-ABDF-ABE8-B739B878EF2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2037BB6-4CCF-934D-13B4-FE4293459561}"/>
              </a:ext>
            </a:extLst>
          </p:cNvPr>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2616E17C-3F76-A0CB-18E6-D3AB9C80235C}"/>
              </a:ext>
            </a:extLst>
          </p:cNvPr>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B350423-FE9C-CCCC-F43C-6F4F33000E2B}"/>
              </a:ext>
            </a:extLst>
          </p:cNvPr>
          <p:cNvGrpSpPr/>
          <p:nvPr/>
        </p:nvGrpSpPr>
        <p:grpSpPr>
          <a:xfrm>
            <a:off x="219234" y="586598"/>
            <a:ext cx="17310608" cy="9505931"/>
            <a:chOff x="0" y="0"/>
            <a:chExt cx="774713" cy="425425"/>
          </a:xfrm>
        </p:grpSpPr>
        <p:sp>
          <p:nvSpPr>
            <p:cNvPr id="5" name="Freeform 5">
              <a:extLst>
                <a:ext uri="{FF2B5EF4-FFF2-40B4-BE49-F238E27FC236}">
                  <a16:creationId xmlns:a16="http://schemas.microsoft.com/office/drawing/2014/main" id="{56D9660C-9229-60D6-70DB-CCB71B6522AB}"/>
                </a:ext>
              </a:extLst>
            </p:cNvPr>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a:extLst>
                <a:ext uri="{FF2B5EF4-FFF2-40B4-BE49-F238E27FC236}">
                  <a16:creationId xmlns:a16="http://schemas.microsoft.com/office/drawing/2014/main" id="{FB241E6F-D800-3A1D-B562-97DDD7C75504}"/>
                </a:ext>
              </a:extLst>
            </p:cNvPr>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Freeform 7">
            <a:extLst>
              <a:ext uri="{FF2B5EF4-FFF2-40B4-BE49-F238E27FC236}">
                <a16:creationId xmlns:a16="http://schemas.microsoft.com/office/drawing/2014/main" id="{7D94132B-2CFF-7EC2-6C6B-C6133B08C20C}"/>
              </a:ext>
            </a:extLst>
          </p:cNvPr>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a:extLst>
              <a:ext uri="{FF2B5EF4-FFF2-40B4-BE49-F238E27FC236}">
                <a16:creationId xmlns:a16="http://schemas.microsoft.com/office/drawing/2014/main" id="{0226FCB7-3C63-E335-B943-249641131FBD}"/>
              </a:ext>
            </a:extLst>
          </p:cNvPr>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a:extLst>
              <a:ext uri="{FF2B5EF4-FFF2-40B4-BE49-F238E27FC236}">
                <a16:creationId xmlns:a16="http://schemas.microsoft.com/office/drawing/2014/main" id="{18EEB0A6-006D-F97F-A7E3-C685944CB0A2}"/>
              </a:ext>
            </a:extLst>
          </p:cNvPr>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1AD3A5DB-EAFE-FF90-8D94-A46565D12B99}"/>
              </a:ext>
            </a:extLst>
          </p:cNvPr>
          <p:cNvSpPr txBox="1"/>
          <p:nvPr/>
        </p:nvSpPr>
        <p:spPr>
          <a:xfrm>
            <a:off x="2228312" y="2790913"/>
            <a:ext cx="9223023" cy="9671632"/>
          </a:xfrm>
          <a:prstGeom prst="rect">
            <a:avLst/>
          </a:prstGeom>
        </p:spPr>
        <p:txBody>
          <a:bodyPr lIns="0" tIns="0" rIns="0" bIns="0" rtlCol="0" anchor="t">
            <a:spAutoFit/>
          </a:bodyPr>
          <a:lstStyle/>
          <a:p>
            <a:pPr algn="ctr">
              <a:lnSpc>
                <a:spcPts val="3537"/>
              </a:lnSpc>
            </a:pPr>
            <a:r>
              <a:rPr lang="en-US" sz="2527">
                <a:solidFill>
                  <a:srgbClr val="222366"/>
                </a:solidFill>
                <a:latin typeface="Public Sans"/>
              </a:rPr>
              <a:t>In the Hospital Management System (HMS), the workflow between entities starts with patient registration at the reception desk, followed by appointment scheduling with healthcare providers. During medical consultations, doctors access patient records and may prescribe treatment or prescription. Test orders are sent electronically to labs, and results are uploaded to the system. Treatment plans and prescriptions are documented and sent to the pharmacy. After services are rendered, patients proceed to billing, and payment is recorded. Follow-up appointments are scheduled, and reminders are sent through the HMS. Data collected supports reporting and analytics for performance monitoring and quality improvement.</a:t>
            </a: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a:p>
            <a:pPr>
              <a:lnSpc>
                <a:spcPts val="3397"/>
              </a:lnSpc>
            </a:pPr>
            <a:endParaRPr lang="en-US" sz="2527">
              <a:solidFill>
                <a:srgbClr val="222366"/>
              </a:solidFill>
              <a:latin typeface="Public Sans"/>
            </a:endParaRPr>
          </a:p>
        </p:txBody>
      </p:sp>
      <p:sp>
        <p:nvSpPr>
          <p:cNvPr id="11" name="TextBox 11">
            <a:extLst>
              <a:ext uri="{FF2B5EF4-FFF2-40B4-BE49-F238E27FC236}">
                <a16:creationId xmlns:a16="http://schemas.microsoft.com/office/drawing/2014/main" id="{E9E0C466-61DB-FCB9-7239-FE9207C36967}"/>
              </a:ext>
            </a:extLst>
          </p:cNvPr>
          <p:cNvSpPr txBox="1"/>
          <p:nvPr/>
        </p:nvSpPr>
        <p:spPr>
          <a:xfrm>
            <a:off x="2555996" y="1012851"/>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Workflow</a:t>
            </a:r>
          </a:p>
        </p:txBody>
      </p:sp>
    </p:spTree>
    <p:extLst>
      <p:ext uri="{BB962C8B-B14F-4D97-AF65-F5344CB8AC3E}">
        <p14:creationId xmlns:p14="http://schemas.microsoft.com/office/powerpoint/2010/main" val="276499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600809" y="1252210"/>
            <a:ext cx="7721023" cy="7573535"/>
          </a:xfrm>
          <a:custGeom>
            <a:avLst/>
            <a:gdLst/>
            <a:ahLst/>
            <a:cxnLst/>
            <a:rect l="l" t="t" r="r" b="b"/>
            <a:pathLst>
              <a:path w="7721023" h="7573535">
                <a:moveTo>
                  <a:pt x="0" y="0"/>
                </a:moveTo>
                <a:lnTo>
                  <a:pt x="7721023" y="0"/>
                </a:lnTo>
                <a:lnTo>
                  <a:pt x="7721023" y="7573534"/>
                </a:lnTo>
                <a:lnTo>
                  <a:pt x="0" y="75735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257881">
            <a:off x="-481978" y="1723876"/>
            <a:ext cx="3021357" cy="2927969"/>
          </a:xfrm>
          <a:custGeom>
            <a:avLst/>
            <a:gdLst/>
            <a:ahLst/>
            <a:cxnLst/>
            <a:rect l="l" t="t" r="r" b="b"/>
            <a:pathLst>
              <a:path w="3021357" h="2927969">
                <a:moveTo>
                  <a:pt x="0" y="0"/>
                </a:moveTo>
                <a:lnTo>
                  <a:pt x="3021356" y="0"/>
                </a:lnTo>
                <a:lnTo>
                  <a:pt x="3021356" y="2927969"/>
                </a:lnTo>
                <a:lnTo>
                  <a:pt x="0" y="2927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248570">
            <a:off x="15737581" y="-142512"/>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3029684" y="3562749"/>
            <a:ext cx="4623321" cy="6396174"/>
          </a:xfrm>
          <a:custGeom>
            <a:avLst/>
            <a:gdLst/>
            <a:ahLst/>
            <a:cxnLst/>
            <a:rect l="l" t="t" r="r" b="b"/>
            <a:pathLst>
              <a:path w="4623321" h="6396174">
                <a:moveTo>
                  <a:pt x="0" y="0"/>
                </a:moveTo>
                <a:lnTo>
                  <a:pt x="4623321" y="0"/>
                </a:lnTo>
                <a:lnTo>
                  <a:pt x="4623321" y="6396174"/>
                </a:lnTo>
                <a:lnTo>
                  <a:pt x="0" y="63961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8" name="Group 8"/>
          <p:cNvGrpSpPr/>
          <p:nvPr/>
        </p:nvGrpSpPr>
        <p:grpSpPr>
          <a:xfrm>
            <a:off x="1792617" y="2855467"/>
            <a:ext cx="2341117" cy="1547137"/>
            <a:chOff x="0" y="0"/>
            <a:chExt cx="616590" cy="407476"/>
          </a:xfrm>
        </p:grpSpPr>
        <p:sp>
          <p:nvSpPr>
            <p:cNvPr id="9" name="Freeform 9"/>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p:spPr>
          <p:txBody>
            <a:bodyPr/>
            <a:lstStyle/>
            <a:p>
              <a:endParaRPr lang="en-US"/>
            </a:p>
          </p:txBody>
        </p:sp>
        <p:sp>
          <p:nvSpPr>
            <p:cNvPr id="10" name="TextBox 10"/>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Patient</a:t>
              </a:r>
            </a:p>
          </p:txBody>
        </p:sp>
      </p:grpSp>
      <p:sp>
        <p:nvSpPr>
          <p:cNvPr id="11" name="TextBox 11"/>
          <p:cNvSpPr txBox="1"/>
          <p:nvPr/>
        </p:nvSpPr>
        <p:spPr>
          <a:xfrm>
            <a:off x="608782" y="489706"/>
            <a:ext cx="11934806" cy="1362075"/>
          </a:xfrm>
          <a:prstGeom prst="rect">
            <a:avLst/>
          </a:prstGeom>
        </p:spPr>
        <p:txBody>
          <a:bodyPr lIns="0" tIns="0" rIns="0" bIns="0" rtlCol="0" anchor="t">
            <a:spAutoFit/>
          </a:bodyPr>
          <a:lstStyle/>
          <a:p>
            <a:pPr algn="ctr">
              <a:lnSpc>
                <a:spcPts val="10500"/>
              </a:lnSpc>
            </a:pPr>
            <a:r>
              <a:rPr lang="en-US" sz="7500">
                <a:solidFill>
                  <a:srgbClr val="222366"/>
                </a:solidFill>
                <a:latin typeface="Brick Sans"/>
              </a:rPr>
              <a:t>Entities</a:t>
            </a:r>
          </a:p>
        </p:txBody>
      </p:sp>
      <p:grpSp>
        <p:nvGrpSpPr>
          <p:cNvPr id="12" name="Group 12"/>
          <p:cNvGrpSpPr/>
          <p:nvPr/>
        </p:nvGrpSpPr>
        <p:grpSpPr>
          <a:xfrm>
            <a:off x="4661953" y="2855467"/>
            <a:ext cx="2341117" cy="1547137"/>
            <a:chOff x="0" y="0"/>
            <a:chExt cx="616590" cy="407476"/>
          </a:xfrm>
        </p:grpSpPr>
        <p:sp>
          <p:nvSpPr>
            <p:cNvPr id="13" name="Freeform 13"/>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14" name="TextBox 14"/>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Appointment</a:t>
              </a:r>
            </a:p>
          </p:txBody>
        </p:sp>
      </p:grpSp>
      <p:grpSp>
        <p:nvGrpSpPr>
          <p:cNvPr id="15" name="Group 15"/>
          <p:cNvGrpSpPr/>
          <p:nvPr/>
        </p:nvGrpSpPr>
        <p:grpSpPr>
          <a:xfrm>
            <a:off x="7531288" y="2855467"/>
            <a:ext cx="2341117" cy="1547137"/>
            <a:chOff x="0" y="0"/>
            <a:chExt cx="616590" cy="407476"/>
          </a:xfrm>
        </p:grpSpPr>
        <p:sp>
          <p:nvSpPr>
            <p:cNvPr id="16" name="Freeform 16"/>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17" name="TextBox 17"/>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Medical Record</a:t>
              </a:r>
            </a:p>
          </p:txBody>
        </p:sp>
      </p:grpSp>
      <p:grpSp>
        <p:nvGrpSpPr>
          <p:cNvPr id="18" name="Group 18"/>
          <p:cNvGrpSpPr/>
          <p:nvPr/>
        </p:nvGrpSpPr>
        <p:grpSpPr>
          <a:xfrm>
            <a:off x="10396279" y="2789180"/>
            <a:ext cx="2341117" cy="1547137"/>
            <a:chOff x="0" y="0"/>
            <a:chExt cx="616590" cy="407476"/>
          </a:xfrm>
        </p:grpSpPr>
        <p:sp>
          <p:nvSpPr>
            <p:cNvPr id="19" name="Freeform 19"/>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20" name="TextBox 20"/>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Pharmacy</a:t>
              </a:r>
            </a:p>
          </p:txBody>
        </p:sp>
      </p:grpSp>
      <p:grpSp>
        <p:nvGrpSpPr>
          <p:cNvPr id="21" name="Group 21"/>
          <p:cNvGrpSpPr/>
          <p:nvPr/>
        </p:nvGrpSpPr>
        <p:grpSpPr>
          <a:xfrm>
            <a:off x="1838153" y="4705996"/>
            <a:ext cx="2341117" cy="1547137"/>
            <a:chOff x="0" y="0"/>
            <a:chExt cx="616590" cy="407476"/>
          </a:xfrm>
        </p:grpSpPr>
        <p:sp>
          <p:nvSpPr>
            <p:cNvPr id="22" name="Freeform 22"/>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23" name="TextBox 23"/>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Staff</a:t>
              </a:r>
            </a:p>
          </p:txBody>
        </p:sp>
      </p:grpSp>
      <p:grpSp>
        <p:nvGrpSpPr>
          <p:cNvPr id="24" name="Group 24"/>
          <p:cNvGrpSpPr/>
          <p:nvPr/>
        </p:nvGrpSpPr>
        <p:grpSpPr>
          <a:xfrm>
            <a:off x="4707488" y="4705996"/>
            <a:ext cx="2341117" cy="1547137"/>
            <a:chOff x="0" y="0"/>
            <a:chExt cx="616590" cy="407476"/>
          </a:xfrm>
        </p:grpSpPr>
        <p:sp>
          <p:nvSpPr>
            <p:cNvPr id="25" name="Freeform 25"/>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26" name="TextBox 26"/>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Doctor</a:t>
              </a:r>
            </a:p>
          </p:txBody>
        </p:sp>
      </p:grpSp>
      <p:grpSp>
        <p:nvGrpSpPr>
          <p:cNvPr id="27" name="Group 27"/>
          <p:cNvGrpSpPr/>
          <p:nvPr/>
        </p:nvGrpSpPr>
        <p:grpSpPr>
          <a:xfrm>
            <a:off x="7576823" y="4705996"/>
            <a:ext cx="2341117" cy="1547137"/>
            <a:chOff x="0" y="0"/>
            <a:chExt cx="616590" cy="407476"/>
          </a:xfrm>
        </p:grpSpPr>
        <p:sp>
          <p:nvSpPr>
            <p:cNvPr id="28" name="Freeform 28"/>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29" name="TextBox 29"/>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Nurse</a:t>
              </a:r>
            </a:p>
          </p:txBody>
        </p:sp>
      </p:grpSp>
      <p:grpSp>
        <p:nvGrpSpPr>
          <p:cNvPr id="30" name="Group 30"/>
          <p:cNvGrpSpPr/>
          <p:nvPr/>
        </p:nvGrpSpPr>
        <p:grpSpPr>
          <a:xfrm>
            <a:off x="10441815" y="4639709"/>
            <a:ext cx="2341117" cy="1547137"/>
            <a:chOff x="0" y="0"/>
            <a:chExt cx="616590" cy="407476"/>
          </a:xfrm>
        </p:grpSpPr>
        <p:sp>
          <p:nvSpPr>
            <p:cNvPr id="31" name="Freeform 31"/>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32" name="TextBox 32"/>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Payroll</a:t>
              </a:r>
            </a:p>
          </p:txBody>
        </p:sp>
      </p:grpSp>
      <p:grpSp>
        <p:nvGrpSpPr>
          <p:cNvPr id="33" name="Group 33"/>
          <p:cNvGrpSpPr/>
          <p:nvPr/>
        </p:nvGrpSpPr>
        <p:grpSpPr>
          <a:xfrm>
            <a:off x="1838153" y="6624219"/>
            <a:ext cx="2341117" cy="1547137"/>
            <a:chOff x="0" y="0"/>
            <a:chExt cx="616590" cy="407476"/>
          </a:xfrm>
        </p:grpSpPr>
        <p:sp>
          <p:nvSpPr>
            <p:cNvPr id="34" name="Freeform 34"/>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35" name="TextBox 35"/>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Department</a:t>
              </a:r>
            </a:p>
          </p:txBody>
        </p:sp>
      </p:grpSp>
      <p:grpSp>
        <p:nvGrpSpPr>
          <p:cNvPr id="36" name="Group 36"/>
          <p:cNvGrpSpPr/>
          <p:nvPr/>
        </p:nvGrpSpPr>
        <p:grpSpPr>
          <a:xfrm>
            <a:off x="4707488" y="6624219"/>
            <a:ext cx="2341117" cy="1547137"/>
            <a:chOff x="0" y="0"/>
            <a:chExt cx="616590" cy="407476"/>
          </a:xfrm>
        </p:grpSpPr>
        <p:sp>
          <p:nvSpPr>
            <p:cNvPr id="37" name="Freeform 37"/>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38" name="TextBox 38"/>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Prescription</a:t>
              </a:r>
            </a:p>
          </p:txBody>
        </p:sp>
      </p:grpSp>
      <p:grpSp>
        <p:nvGrpSpPr>
          <p:cNvPr id="39" name="Group 39"/>
          <p:cNvGrpSpPr/>
          <p:nvPr/>
        </p:nvGrpSpPr>
        <p:grpSpPr>
          <a:xfrm>
            <a:off x="7576823" y="6624219"/>
            <a:ext cx="2341117" cy="1547137"/>
            <a:chOff x="0" y="0"/>
            <a:chExt cx="616590" cy="407476"/>
          </a:xfrm>
        </p:grpSpPr>
        <p:sp>
          <p:nvSpPr>
            <p:cNvPr id="40" name="Freeform 40"/>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41" name="TextBox 41"/>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Medication</a:t>
              </a:r>
            </a:p>
          </p:txBody>
        </p:sp>
      </p:grpSp>
      <p:grpSp>
        <p:nvGrpSpPr>
          <p:cNvPr id="42" name="Group 42"/>
          <p:cNvGrpSpPr/>
          <p:nvPr/>
        </p:nvGrpSpPr>
        <p:grpSpPr>
          <a:xfrm>
            <a:off x="10441815" y="6557933"/>
            <a:ext cx="2341117" cy="1547137"/>
            <a:chOff x="0" y="0"/>
            <a:chExt cx="616590" cy="407476"/>
          </a:xfrm>
        </p:grpSpPr>
        <p:sp>
          <p:nvSpPr>
            <p:cNvPr id="43" name="Freeform 43"/>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44" name="TextBox 44"/>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Room</a:t>
              </a:r>
            </a:p>
          </p:txBody>
        </p:sp>
      </p:grpSp>
      <p:grpSp>
        <p:nvGrpSpPr>
          <p:cNvPr id="45" name="Group 45"/>
          <p:cNvGrpSpPr/>
          <p:nvPr/>
        </p:nvGrpSpPr>
        <p:grpSpPr>
          <a:xfrm>
            <a:off x="1838153" y="8475767"/>
            <a:ext cx="2341117" cy="1547137"/>
            <a:chOff x="0" y="0"/>
            <a:chExt cx="616590" cy="407476"/>
          </a:xfrm>
        </p:grpSpPr>
        <p:sp>
          <p:nvSpPr>
            <p:cNvPr id="46" name="Freeform 46"/>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47" name="TextBox 47"/>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Insurance</a:t>
              </a:r>
            </a:p>
          </p:txBody>
        </p:sp>
      </p:grpSp>
      <p:grpSp>
        <p:nvGrpSpPr>
          <p:cNvPr id="48" name="Group 48"/>
          <p:cNvGrpSpPr/>
          <p:nvPr/>
        </p:nvGrpSpPr>
        <p:grpSpPr>
          <a:xfrm>
            <a:off x="4707488" y="8475767"/>
            <a:ext cx="2341117" cy="1547137"/>
            <a:chOff x="0" y="0"/>
            <a:chExt cx="616590" cy="407476"/>
          </a:xfrm>
        </p:grpSpPr>
        <p:sp>
          <p:nvSpPr>
            <p:cNvPr id="49" name="Freeform 49"/>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50" name="TextBox 50"/>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Treatment</a:t>
              </a:r>
            </a:p>
          </p:txBody>
        </p:sp>
      </p:grpSp>
      <p:grpSp>
        <p:nvGrpSpPr>
          <p:cNvPr id="51" name="Group 51"/>
          <p:cNvGrpSpPr/>
          <p:nvPr/>
        </p:nvGrpSpPr>
        <p:grpSpPr>
          <a:xfrm>
            <a:off x="7576823" y="8475767"/>
            <a:ext cx="2341117" cy="1547137"/>
            <a:chOff x="0" y="0"/>
            <a:chExt cx="616590" cy="407476"/>
          </a:xfrm>
        </p:grpSpPr>
        <p:sp>
          <p:nvSpPr>
            <p:cNvPr id="52" name="Freeform 52"/>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53" name="TextBox 53"/>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Laboratory Tests</a:t>
              </a:r>
            </a:p>
          </p:txBody>
        </p:sp>
      </p:grpSp>
      <p:grpSp>
        <p:nvGrpSpPr>
          <p:cNvPr id="54" name="Group 54"/>
          <p:cNvGrpSpPr/>
          <p:nvPr/>
        </p:nvGrpSpPr>
        <p:grpSpPr>
          <a:xfrm>
            <a:off x="10441815" y="8409481"/>
            <a:ext cx="2341117" cy="1547137"/>
            <a:chOff x="0" y="0"/>
            <a:chExt cx="616590" cy="407476"/>
          </a:xfrm>
        </p:grpSpPr>
        <p:sp>
          <p:nvSpPr>
            <p:cNvPr id="55" name="Freeform 55"/>
            <p:cNvSpPr/>
            <p:nvPr/>
          </p:nvSpPr>
          <p:spPr>
            <a:xfrm>
              <a:off x="0" y="0"/>
              <a:ext cx="616590" cy="407476"/>
            </a:xfrm>
            <a:custGeom>
              <a:avLst/>
              <a:gdLst/>
              <a:ahLst/>
              <a:cxnLst/>
              <a:rect l="l" t="t" r="r" b="b"/>
              <a:pathLst>
                <a:path w="616590" h="407476">
                  <a:moveTo>
                    <a:pt x="168654" y="0"/>
                  </a:moveTo>
                  <a:lnTo>
                    <a:pt x="447937" y="0"/>
                  </a:lnTo>
                  <a:cubicBezTo>
                    <a:pt x="541082" y="0"/>
                    <a:pt x="616590" y="75509"/>
                    <a:pt x="616590" y="168654"/>
                  </a:cubicBezTo>
                  <a:lnTo>
                    <a:pt x="616590" y="238823"/>
                  </a:lnTo>
                  <a:cubicBezTo>
                    <a:pt x="616590" y="331968"/>
                    <a:pt x="541082" y="407476"/>
                    <a:pt x="447937" y="407476"/>
                  </a:cubicBezTo>
                  <a:lnTo>
                    <a:pt x="168654" y="407476"/>
                  </a:lnTo>
                  <a:cubicBezTo>
                    <a:pt x="123924" y="407476"/>
                    <a:pt x="81026" y="389708"/>
                    <a:pt x="49398" y="358079"/>
                  </a:cubicBezTo>
                  <a:cubicBezTo>
                    <a:pt x="17769" y="326450"/>
                    <a:pt x="0" y="283552"/>
                    <a:pt x="0" y="238823"/>
                  </a:cubicBezTo>
                  <a:lnTo>
                    <a:pt x="0" y="168654"/>
                  </a:lnTo>
                  <a:cubicBezTo>
                    <a:pt x="0" y="75509"/>
                    <a:pt x="75509" y="0"/>
                    <a:pt x="168654" y="0"/>
                  </a:cubicBezTo>
                  <a:close/>
                </a:path>
              </a:pathLst>
            </a:custGeom>
            <a:solidFill>
              <a:srgbClr val="BDD2EA"/>
            </a:solidFill>
            <a:ln cap="rnd">
              <a:noFill/>
              <a:prstDash val="solid"/>
              <a:round/>
            </a:ln>
          </p:spPr>
          <p:txBody>
            <a:bodyPr/>
            <a:lstStyle/>
            <a:p>
              <a:endParaRPr lang="en-US"/>
            </a:p>
          </p:txBody>
        </p:sp>
        <p:sp>
          <p:nvSpPr>
            <p:cNvPr id="56" name="TextBox 56"/>
            <p:cNvSpPr txBox="1"/>
            <p:nvPr/>
          </p:nvSpPr>
          <p:spPr>
            <a:xfrm>
              <a:off x="0" y="-47625"/>
              <a:ext cx="616590" cy="455101"/>
            </a:xfrm>
            <a:prstGeom prst="rect">
              <a:avLst/>
            </a:prstGeom>
          </p:spPr>
          <p:txBody>
            <a:bodyPr lIns="50800" tIns="50800" rIns="50800" bIns="50800" rtlCol="0" anchor="ctr"/>
            <a:lstStyle/>
            <a:p>
              <a:pPr marL="0" lvl="0" indent="0" algn="ctr">
                <a:lnSpc>
                  <a:spcPts val="3397"/>
                </a:lnSpc>
                <a:spcBef>
                  <a:spcPct val="0"/>
                </a:spcBef>
              </a:pPr>
              <a:r>
                <a:rPr lang="en-US" sz="2427" u="none" strike="noStrike">
                  <a:solidFill>
                    <a:srgbClr val="222366"/>
                  </a:solidFill>
                  <a:latin typeface="Public Sans"/>
                </a:rPr>
                <a:t>Billing</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444927" y="1099306"/>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257881">
            <a:off x="-481978" y="1723876"/>
            <a:ext cx="3021357" cy="2927969"/>
          </a:xfrm>
          <a:custGeom>
            <a:avLst/>
            <a:gdLst/>
            <a:ahLst/>
            <a:cxnLst/>
            <a:rect l="l" t="t" r="r" b="b"/>
            <a:pathLst>
              <a:path w="3021357" h="2927969">
                <a:moveTo>
                  <a:pt x="0" y="0"/>
                </a:moveTo>
                <a:lnTo>
                  <a:pt x="3021356" y="0"/>
                </a:lnTo>
                <a:lnTo>
                  <a:pt x="3021356" y="2927969"/>
                </a:lnTo>
                <a:lnTo>
                  <a:pt x="0" y="2927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248570">
            <a:off x="15737581" y="-142512"/>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2920426" y="1835566"/>
            <a:ext cx="12447148" cy="8216766"/>
          </a:xfrm>
          <a:custGeom>
            <a:avLst/>
            <a:gdLst/>
            <a:ahLst/>
            <a:cxnLst/>
            <a:rect l="l" t="t" r="r" b="b"/>
            <a:pathLst>
              <a:path w="12447148" h="8216766">
                <a:moveTo>
                  <a:pt x="0" y="0"/>
                </a:moveTo>
                <a:lnTo>
                  <a:pt x="12447148" y="0"/>
                </a:lnTo>
                <a:lnTo>
                  <a:pt x="12447148" y="8216765"/>
                </a:lnTo>
                <a:lnTo>
                  <a:pt x="0" y="8216765"/>
                </a:lnTo>
                <a:lnTo>
                  <a:pt x="0" y="0"/>
                </a:lnTo>
                <a:close/>
              </a:path>
            </a:pathLst>
          </a:custGeom>
          <a:blipFill>
            <a:blip r:embed="rId10"/>
            <a:stretch>
              <a:fillRect t="-1196" b="-1196"/>
            </a:stretch>
          </a:blipFill>
        </p:spPr>
        <p:txBody>
          <a:bodyPr/>
          <a:lstStyle/>
          <a:p>
            <a:endParaRPr lang="en-US"/>
          </a:p>
        </p:txBody>
      </p:sp>
      <p:sp>
        <p:nvSpPr>
          <p:cNvPr id="8" name="Freeform 8"/>
          <p:cNvSpPr/>
          <p:nvPr/>
        </p:nvSpPr>
        <p:spPr>
          <a:xfrm>
            <a:off x="0" y="5653914"/>
            <a:ext cx="3000063" cy="4114800"/>
          </a:xfrm>
          <a:custGeom>
            <a:avLst/>
            <a:gdLst/>
            <a:ahLst/>
            <a:cxnLst/>
            <a:rect l="l" t="t" r="r" b="b"/>
            <a:pathLst>
              <a:path w="3000063" h="4114800">
                <a:moveTo>
                  <a:pt x="0" y="0"/>
                </a:moveTo>
                <a:lnTo>
                  <a:pt x="3000063" y="0"/>
                </a:lnTo>
                <a:lnTo>
                  <a:pt x="3000063"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9" name="TextBox 9"/>
          <p:cNvSpPr txBox="1"/>
          <p:nvPr/>
        </p:nvSpPr>
        <p:spPr>
          <a:xfrm>
            <a:off x="3176597" y="308731"/>
            <a:ext cx="11934806" cy="1362075"/>
          </a:xfrm>
          <a:prstGeom prst="rect">
            <a:avLst/>
          </a:prstGeom>
        </p:spPr>
        <p:txBody>
          <a:bodyPr lIns="0" tIns="0" rIns="0" bIns="0" rtlCol="0" anchor="t">
            <a:spAutoFit/>
          </a:bodyPr>
          <a:lstStyle/>
          <a:p>
            <a:pPr algn="ctr">
              <a:lnSpc>
                <a:spcPts val="10500"/>
              </a:lnSpc>
            </a:pPr>
            <a:r>
              <a:rPr lang="en-US" sz="7500">
                <a:solidFill>
                  <a:srgbClr val="222366"/>
                </a:solidFill>
                <a:latin typeface="Brick Sans"/>
              </a:rPr>
              <a:t>ERD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444927" y="1099306"/>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257881">
            <a:off x="-481978" y="1723876"/>
            <a:ext cx="3021357" cy="2927969"/>
          </a:xfrm>
          <a:custGeom>
            <a:avLst/>
            <a:gdLst/>
            <a:ahLst/>
            <a:cxnLst/>
            <a:rect l="l" t="t" r="r" b="b"/>
            <a:pathLst>
              <a:path w="3021357" h="2927969">
                <a:moveTo>
                  <a:pt x="0" y="0"/>
                </a:moveTo>
                <a:lnTo>
                  <a:pt x="3021356" y="0"/>
                </a:lnTo>
                <a:lnTo>
                  <a:pt x="3021356" y="2927969"/>
                </a:lnTo>
                <a:lnTo>
                  <a:pt x="0" y="2927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1248570">
            <a:off x="15737581" y="-142512"/>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8640019" y="5780720"/>
            <a:ext cx="1578587" cy="4114800"/>
          </a:xfrm>
          <a:custGeom>
            <a:avLst/>
            <a:gdLst/>
            <a:ahLst/>
            <a:cxnLst/>
            <a:rect l="l" t="t" r="r" b="b"/>
            <a:pathLst>
              <a:path w="1578587" h="4114800">
                <a:moveTo>
                  <a:pt x="0" y="0"/>
                </a:moveTo>
                <a:lnTo>
                  <a:pt x="1578587" y="0"/>
                </a:lnTo>
                <a:lnTo>
                  <a:pt x="157858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608621" y="2320974"/>
            <a:ext cx="5655438" cy="6405886"/>
          </a:xfrm>
          <a:custGeom>
            <a:avLst/>
            <a:gdLst/>
            <a:ahLst/>
            <a:cxnLst/>
            <a:rect l="l" t="t" r="r" b="b"/>
            <a:pathLst>
              <a:path w="5655438" h="6405886">
                <a:moveTo>
                  <a:pt x="0" y="0"/>
                </a:moveTo>
                <a:lnTo>
                  <a:pt x="5655438" y="0"/>
                </a:lnTo>
                <a:lnTo>
                  <a:pt x="5655438" y="6405886"/>
                </a:lnTo>
                <a:lnTo>
                  <a:pt x="0" y="6405886"/>
                </a:lnTo>
                <a:lnTo>
                  <a:pt x="0" y="0"/>
                </a:lnTo>
                <a:close/>
              </a:path>
            </a:pathLst>
          </a:custGeom>
          <a:blipFill>
            <a:blip r:embed="rId12"/>
            <a:stretch>
              <a:fillRect/>
            </a:stretch>
          </a:blipFill>
        </p:spPr>
        <p:txBody>
          <a:bodyPr/>
          <a:lstStyle/>
          <a:p>
            <a:endParaRPr lang="en-US"/>
          </a:p>
        </p:txBody>
      </p:sp>
      <p:sp>
        <p:nvSpPr>
          <p:cNvPr id="9" name="Freeform 9"/>
          <p:cNvSpPr/>
          <p:nvPr/>
        </p:nvSpPr>
        <p:spPr>
          <a:xfrm>
            <a:off x="11251441" y="2652986"/>
            <a:ext cx="6263877" cy="6255469"/>
          </a:xfrm>
          <a:custGeom>
            <a:avLst/>
            <a:gdLst/>
            <a:ahLst/>
            <a:cxnLst/>
            <a:rect l="l" t="t" r="r" b="b"/>
            <a:pathLst>
              <a:path w="6263877" h="6255469">
                <a:moveTo>
                  <a:pt x="0" y="0"/>
                </a:moveTo>
                <a:lnTo>
                  <a:pt x="6263877" y="0"/>
                </a:lnTo>
                <a:lnTo>
                  <a:pt x="6263877" y="6255468"/>
                </a:lnTo>
                <a:lnTo>
                  <a:pt x="0" y="6255468"/>
                </a:lnTo>
                <a:lnTo>
                  <a:pt x="0" y="0"/>
                </a:lnTo>
                <a:close/>
              </a:path>
            </a:pathLst>
          </a:custGeom>
          <a:blipFill>
            <a:blip r:embed="rId13"/>
            <a:stretch>
              <a:fillRect/>
            </a:stretch>
          </a:blipFill>
        </p:spPr>
        <p:txBody>
          <a:bodyPr/>
          <a:lstStyle/>
          <a:p>
            <a:endParaRPr lang="en-US"/>
          </a:p>
        </p:txBody>
      </p:sp>
      <p:sp>
        <p:nvSpPr>
          <p:cNvPr id="10" name="TextBox 10"/>
          <p:cNvSpPr txBox="1"/>
          <p:nvPr/>
        </p:nvSpPr>
        <p:spPr>
          <a:xfrm>
            <a:off x="466126" y="581877"/>
            <a:ext cx="17498404" cy="1362075"/>
          </a:xfrm>
          <a:prstGeom prst="rect">
            <a:avLst/>
          </a:prstGeom>
        </p:spPr>
        <p:txBody>
          <a:bodyPr lIns="0" tIns="0" rIns="0" bIns="0" rtlCol="0" anchor="t">
            <a:spAutoFit/>
          </a:bodyPr>
          <a:lstStyle/>
          <a:p>
            <a:pPr algn="ctr">
              <a:lnSpc>
                <a:spcPts val="10500"/>
              </a:lnSpc>
            </a:pPr>
            <a:r>
              <a:rPr lang="en-US" sz="7500">
                <a:solidFill>
                  <a:srgbClr val="222366"/>
                </a:solidFill>
                <a:latin typeface="Brick Sans"/>
              </a:rPr>
              <a:t>Database 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4954</TotalTime>
  <Words>586</Words>
  <Application>Microsoft Macintosh PowerPoint</Application>
  <PresentationFormat>Custom</PresentationFormat>
  <Paragraphs>92</Paragraphs>
  <Slides>19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8" baseType="lpstr">
      <vt:lpstr>Calibri</vt:lpstr>
      <vt:lpstr>Public Sans Bold</vt:lpstr>
      <vt:lpstr>Aptos</vt:lpstr>
      <vt:lpstr>Public Sans Heavy</vt:lpstr>
      <vt:lpstr>Public Sans</vt:lpstr>
      <vt:lpstr>Brick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12</dc:title>
  <cp:lastModifiedBy>Tejaswini Chavan</cp:lastModifiedBy>
  <cp:revision>2</cp:revision>
  <dcterms:created xsi:type="dcterms:W3CDTF">2006-08-16T00:00:00Z</dcterms:created>
  <dcterms:modified xsi:type="dcterms:W3CDTF">2024-04-17T02:47:27Z</dcterms:modified>
  <dc:identifier>DAGCR5gHlQY</dc:identifier>
</cp:coreProperties>
</file>