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7" r:id="rId5"/>
    <p:sldId id="259" r:id="rId6"/>
    <p:sldId id="260" r:id="rId7"/>
    <p:sldId id="261" r:id="rId8"/>
    <p:sldId id="268" r:id="rId9"/>
    <p:sldId id="269" r:id="rId10"/>
    <p:sldId id="270" r:id="rId11"/>
    <p:sldId id="262" r:id="rId12"/>
    <p:sldId id="263" r:id="rId13"/>
    <p:sldId id="271" r:id="rId14"/>
    <p:sldId id="272" r:id="rId15"/>
    <p:sldId id="273" r:id="rId16"/>
    <p:sldId id="264" r:id="rId17"/>
    <p:sldId id="275" r:id="rId18"/>
    <p:sldId id="276" r:id="rId19"/>
    <p:sldId id="277" r:id="rId20"/>
    <p:sldId id="265"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74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10/8/2017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10/8/2017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781800" cy="3276600"/>
          </a:xfrm>
        </p:spPr>
        <p:txBody>
          <a:bodyPr>
            <a:normAutofit/>
          </a:bodyPr>
          <a:lstStyle/>
          <a:p>
            <a:r>
              <a:rPr lang="en-US" sz="2000" dirty="0">
                <a:solidFill>
                  <a:schemeClr val="tx1"/>
                </a:solidFill>
                <a:latin typeface="Times New Roman" pitchFamily="18" charset="0"/>
                <a:cs typeface="Times New Roman" pitchFamily="18" charset="0"/>
              </a:rPr>
              <a:t>Under the guidance of</a:t>
            </a:r>
          </a:p>
          <a:p>
            <a:r>
              <a:rPr lang="en-US" sz="2000" dirty="0">
                <a:solidFill>
                  <a:schemeClr val="tx1"/>
                </a:solidFill>
                <a:latin typeface="Times New Roman" pitchFamily="18" charset="0"/>
                <a:cs typeface="Times New Roman" pitchFamily="18" charset="0"/>
              </a:rPr>
              <a:t>Dr. Prabaharan S.R.S</a:t>
            </a:r>
          </a:p>
          <a:p>
            <a:r>
              <a:rPr lang="en-US" sz="2000" dirty="0">
                <a:solidFill>
                  <a:schemeClr val="tx1"/>
                </a:solidFill>
                <a:latin typeface="Times New Roman" pitchFamily="18" charset="0"/>
                <a:cs typeface="Times New Roman" pitchFamily="18" charset="0"/>
              </a:rPr>
              <a:t>BY</a:t>
            </a:r>
          </a:p>
          <a:p>
            <a:r>
              <a:rPr lang="en-US" sz="2000" dirty="0">
                <a:solidFill>
                  <a:schemeClr val="tx1"/>
                </a:solidFill>
                <a:latin typeface="Times New Roman" pitchFamily="18" charset="0"/>
                <a:cs typeface="Times New Roman" pitchFamily="18" charset="0"/>
              </a:rPr>
              <a:t>Group ID: G_14</a:t>
            </a:r>
          </a:p>
          <a:p>
            <a:r>
              <a:rPr lang="en-US" sz="2000" dirty="0" err="1">
                <a:solidFill>
                  <a:schemeClr val="tx1"/>
                </a:solidFill>
                <a:latin typeface="Times New Roman" pitchFamily="18" charset="0"/>
                <a:cs typeface="Times New Roman" pitchFamily="18" charset="0"/>
              </a:rPr>
              <a:t>Chava</a:t>
            </a:r>
            <a:r>
              <a:rPr lang="en-US" sz="2000" dirty="0">
                <a:solidFill>
                  <a:schemeClr val="tx1"/>
                </a:solidFill>
                <a:latin typeface="Times New Roman" pitchFamily="18" charset="0"/>
                <a:cs typeface="Times New Roman" pitchFamily="18" charset="0"/>
              </a:rPr>
              <a:t> Sai </a:t>
            </a:r>
            <a:r>
              <a:rPr lang="en-US" sz="2000" dirty="0" err="1">
                <a:solidFill>
                  <a:schemeClr val="tx1"/>
                </a:solidFill>
                <a:latin typeface="Times New Roman" pitchFamily="18" charset="0"/>
                <a:cs typeface="Times New Roman" pitchFamily="18" charset="0"/>
              </a:rPr>
              <a:t>Teja</a:t>
            </a:r>
            <a:r>
              <a:rPr lang="en-US" sz="2000" dirty="0">
                <a:solidFill>
                  <a:schemeClr val="tx1"/>
                </a:solidFill>
                <a:latin typeface="Times New Roman" pitchFamily="18" charset="0"/>
                <a:cs typeface="Times New Roman" pitchFamily="18" charset="0"/>
              </a:rPr>
              <a:t> -13BCE1032</a:t>
            </a:r>
          </a:p>
          <a:p>
            <a:r>
              <a:rPr lang="en-US" sz="2000" dirty="0">
                <a:solidFill>
                  <a:schemeClr val="tx1"/>
                </a:solidFill>
                <a:latin typeface="Times New Roman" pitchFamily="18" charset="0"/>
                <a:cs typeface="Times New Roman" pitchFamily="18" charset="0"/>
              </a:rPr>
              <a:t>Chunduri Asritha Chowdary  – 13BEC1042</a:t>
            </a:r>
          </a:p>
          <a:p>
            <a:r>
              <a:rPr lang="en-US" sz="2000" dirty="0">
                <a:solidFill>
                  <a:schemeClr val="tx1"/>
                </a:solidFill>
                <a:latin typeface="Times New Roman" pitchFamily="18" charset="0"/>
                <a:cs typeface="Times New Roman" pitchFamily="18" charset="0"/>
              </a:rPr>
              <a:t>          Valeti Lalitha  - 13BEC1160</a:t>
            </a:r>
          </a:p>
          <a:p>
            <a:endParaRPr lang="en-US" sz="2000" dirty="0">
              <a:solidFill>
                <a:schemeClr val="tx1"/>
              </a:solidFill>
              <a:latin typeface="Times New Roman" pitchFamily="18" charset="0"/>
              <a:cs typeface="Times New Roman" pitchFamily="18" charset="0"/>
            </a:endParaRPr>
          </a:p>
          <a:p>
            <a:endParaRPr lang="en-IN" sz="2000"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457200" y="1447800"/>
            <a:ext cx="8229600" cy="1528155"/>
          </a:xfrm>
        </p:spPr>
        <p:txBody>
          <a:bodyPr>
            <a:normAutofit/>
          </a:bodyPr>
          <a:lstStyle/>
          <a:p>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SMART HELMET FOR AGRICULTURE </a:t>
            </a:r>
            <a:br>
              <a:rPr lang="en-US" sz="2400" b="1" dirty="0">
                <a:latin typeface="Times New Roman" pitchFamily="18" charset="0"/>
                <a:cs typeface="Times New Roman" pitchFamily="18" charset="0"/>
              </a:rPr>
            </a:br>
            <a:endParaRPr lang="en-IN" sz="24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1143000"/>
            <a:ext cx="7772400" cy="4572000"/>
          </a:xfrm>
        </p:spPr>
        <p:txBody>
          <a:bodyPr>
            <a:normAutofit/>
          </a:bodyPr>
          <a:lstStyle/>
          <a:p>
            <a:r>
              <a:rPr lang="en-IN" sz="2000" b="1" dirty="0">
                <a:latin typeface="Times New Roman" pitchFamily="18" charset="0"/>
                <a:cs typeface="Times New Roman" pitchFamily="18" charset="0"/>
              </a:rPr>
              <a:t>Data transmission</a:t>
            </a:r>
          </a:p>
          <a:p>
            <a:pPr>
              <a:buNone/>
            </a:pPr>
            <a:r>
              <a:rPr lang="en-US" sz="2000" dirty="0">
                <a:latin typeface="Times New Roman" pitchFamily="18" charset="0"/>
                <a:cs typeface="Times New Roman" pitchFamily="18" charset="0"/>
              </a:rPr>
              <a:t>    For transmitting data from raspberry pi to PIC microcontroller we will be using RF transmitter and receiver.</a:t>
            </a:r>
            <a:endParaRPr lang="en-IN" sz="2000" dirty="0">
              <a:latin typeface="Times New Roman" pitchFamily="18" charset="0"/>
              <a:cs typeface="Times New Roman" pitchFamily="18" charset="0"/>
            </a:endParaRPr>
          </a:p>
          <a:p>
            <a:pPr>
              <a:buNone/>
            </a:pPr>
            <a:r>
              <a:rPr lang="en-US" sz="2000" u="sng" dirty="0">
                <a:latin typeface="Times New Roman" pitchFamily="18" charset="0"/>
                <a:cs typeface="Times New Roman" pitchFamily="18" charset="0"/>
              </a:rPr>
              <a:t>RF TX-434</a:t>
            </a:r>
            <a:r>
              <a:rPr lang="en-US" sz="2000" b="1" u="sng" dirty="0">
                <a:latin typeface="Times New Roman" pitchFamily="18" charset="0"/>
                <a:cs typeface="Times New Roman" pitchFamily="18" charset="0"/>
              </a:rPr>
              <a:t>:</a:t>
            </a:r>
            <a:r>
              <a:rPr lang="en-US" sz="2000" dirty="0">
                <a:latin typeface="Times New Roman" pitchFamily="18" charset="0"/>
                <a:cs typeface="Times New Roman" pitchFamily="18" charset="0"/>
              </a:rPr>
              <a:t>  The transmitter output is up to 8mW at 433.92MHz with a range of approximately 100 foot (open area) outdoors.  Indoors, the range is approximately 50 foot, and will go through most walls. It accepts both linear and digital inputs, can operate from 1.5 to 12 Volts-DC</a:t>
            </a:r>
            <a:endParaRPr lang="en-IN" sz="2000" dirty="0">
              <a:latin typeface="Times New Roman" pitchFamily="18" charset="0"/>
              <a:cs typeface="Times New Roman" pitchFamily="18" charset="0"/>
            </a:endParaRPr>
          </a:p>
          <a:p>
            <a:pPr>
              <a:buNone/>
            </a:pPr>
            <a:r>
              <a:rPr lang="en-US" sz="2000" u="sng" dirty="0">
                <a:latin typeface="Times New Roman" pitchFamily="18" charset="0"/>
                <a:cs typeface="Times New Roman" pitchFamily="18" charset="0"/>
              </a:rPr>
              <a:t>RF RX-434:</a:t>
            </a:r>
            <a:r>
              <a:rPr lang="en-US" sz="2000" dirty="0">
                <a:latin typeface="Times New Roman" pitchFamily="18" charset="0"/>
                <a:cs typeface="Times New Roman" pitchFamily="18" charset="0"/>
              </a:rPr>
              <a:t>  The receiver also operates at 433.92MHz, and has a sensitivity of 3uV.  The RWS-434 receiver operates from 4.5 to 5.5 volts-DC, and has both linear and digital outputs.</a:t>
            </a:r>
            <a:endParaRPr lang="en-IN" sz="2000" dirty="0">
              <a:latin typeface="Times New Roman" pitchFamily="18" charset="0"/>
              <a:cs typeface="Times New Roman" pitchFamily="18" charset="0"/>
            </a:endParaRPr>
          </a:p>
          <a:p>
            <a:pPr>
              <a:buNone/>
            </a:pPr>
            <a:endParaRPr lang="en-IN" dirty="0"/>
          </a:p>
          <a:p>
            <a:pPr>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itchFamily="18" charset="0"/>
                <a:cs typeface="Times New Roman" pitchFamily="18" charset="0"/>
              </a:rPr>
              <a:t>Standards</a:t>
            </a:r>
          </a:p>
        </p:txBody>
      </p:sp>
      <p:sp>
        <p:nvSpPr>
          <p:cNvPr id="3" name="Content Placeholder 2"/>
          <p:cNvSpPr>
            <a:spLocks noGrp="1"/>
          </p:cNvSpPr>
          <p:nvPr>
            <p:ph sz="quarter" idx="1"/>
          </p:nvPr>
        </p:nvSpPr>
        <p:spPr/>
        <p:txBody>
          <a:bodyPr>
            <a:normAutofit fontScale="92500" lnSpcReduction="20000"/>
          </a:bodyPr>
          <a:lstStyle/>
          <a:p>
            <a:pPr lvl="0" algn="just"/>
            <a:r>
              <a:rPr lang="en-US" sz="2400" dirty="0">
                <a:latin typeface="Times New Roman" pitchFamily="18" charset="0"/>
                <a:cs typeface="Times New Roman" pitchFamily="18" charset="0"/>
              </a:rPr>
              <a:t>Wi-Fi</a:t>
            </a:r>
            <a:endParaRPr lang="en-IN"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     The Raspberry Pi 3 is equipped with 2.4 GHz Wi-Fi.</a:t>
            </a:r>
            <a:endParaRPr lang="en-IN"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     IEEE standard is 802.11n (150 Mbit/s).</a:t>
            </a:r>
            <a:endParaRPr lang="en-IN"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RF transmitter</a:t>
            </a:r>
            <a:endParaRPr lang="en-IN"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     The transmitter output is up to 8mW at 433.92MHz with a range of approximately 100 foot (open area) outdoors.  Indoors, the range is approximately 50 foot, and will go through most walls.</a:t>
            </a:r>
            <a:endParaRPr lang="en-IN"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RF receiver</a:t>
            </a:r>
            <a:endParaRPr lang="en-IN"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     The receiver also operates at 433.92MHz, and has a sensitivity of 3uV.  The RWS-434 receiver operates from 4.5 to 5.5 volts-DC</a:t>
            </a:r>
            <a:endParaRPr lang="en-IN"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USB </a:t>
            </a:r>
            <a:endParaRPr lang="en-IN"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     IEEE 1394 is an interface standard for a serial bus for high-speed communications and isochronous real-time data transfer.</a:t>
            </a:r>
            <a:endParaRPr lang="en-IN" sz="2400" dirty="0">
              <a:latin typeface="Times New Roman" pitchFamily="18" charset="0"/>
              <a:cs typeface="Times New Roman" pitchFamily="18"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itchFamily="18" charset="0"/>
                <a:cs typeface="Times New Roman" pitchFamily="18" charset="0"/>
              </a:rPr>
              <a:t>Real time constraints</a:t>
            </a:r>
          </a:p>
        </p:txBody>
      </p:sp>
      <p:sp>
        <p:nvSpPr>
          <p:cNvPr id="3" name="Content Placeholder 2"/>
          <p:cNvSpPr>
            <a:spLocks noGrp="1"/>
          </p:cNvSpPr>
          <p:nvPr>
            <p:ph sz="quarter" idx="1"/>
          </p:nvPr>
        </p:nvSpPr>
        <p:spPr/>
        <p:txBody>
          <a:bodyPr>
            <a:normAutofit/>
          </a:bodyPr>
          <a:lstStyle/>
          <a:p>
            <a:r>
              <a:rPr lang="en-IN" sz="2000" b="1" dirty="0">
                <a:latin typeface="Times New Roman" pitchFamily="18" charset="0"/>
                <a:cs typeface="Times New Roman" pitchFamily="18" charset="0"/>
              </a:rPr>
              <a:t>Constraint 1:</a:t>
            </a:r>
          </a:p>
          <a:p>
            <a:pPr>
              <a:buNone/>
            </a:pPr>
            <a:r>
              <a:rPr lang="en-US" sz="2000" dirty="0">
                <a:latin typeface="Times New Roman" pitchFamily="18" charset="0"/>
                <a:cs typeface="Times New Roman" pitchFamily="18" charset="0"/>
              </a:rPr>
              <a:t>     For showing the design as a prototype the webcam and the RF module that were chosen are meant only for a smaller range and smaller distances. Hence this system cannot be implemented directly in the fields. But the same idea can be used for the real time implementation.</a:t>
            </a:r>
            <a:endParaRPr lang="en-IN" sz="2000" dirty="0">
              <a:latin typeface="Times New Roman" pitchFamily="18" charset="0"/>
              <a:cs typeface="Times New Roman" pitchFamily="18" charset="0"/>
            </a:endParaRPr>
          </a:p>
          <a:p>
            <a:pPr>
              <a:buNone/>
            </a:pPr>
            <a:r>
              <a:rPr lang="en-US" sz="2000" b="1" i="1" dirty="0">
                <a:latin typeface="Times New Roman" pitchFamily="18" charset="0"/>
                <a:cs typeface="Times New Roman" pitchFamily="18" charset="0"/>
              </a:rPr>
              <a:t>     </a:t>
            </a:r>
            <a:r>
              <a:rPr lang="en-US" sz="2000" b="1" dirty="0">
                <a:latin typeface="Times New Roman" pitchFamily="18" charset="0"/>
                <a:cs typeface="Times New Roman" pitchFamily="18" charset="0"/>
              </a:rPr>
              <a:t>Alternative</a:t>
            </a:r>
            <a:endParaRPr lang="en-IN"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As an alternative high resolution camera, more efficient power supply  can be used.</a:t>
            </a:r>
            <a:endParaRPr lang="en-IN" sz="2000" dirty="0">
              <a:latin typeface="Times New Roman" pitchFamily="18" charset="0"/>
              <a:cs typeface="Times New Roman" pitchFamily="18" charset="0"/>
            </a:endParaRPr>
          </a:p>
          <a:p>
            <a:pPr>
              <a:buNone/>
            </a:pPr>
            <a:r>
              <a:rPr lang="en-US" sz="2000" b="1" i="1" dirty="0">
                <a:latin typeface="Times New Roman" pitchFamily="18" charset="0"/>
                <a:cs typeface="Times New Roman" pitchFamily="18" charset="0"/>
              </a:rPr>
              <a:t>     </a:t>
            </a:r>
            <a:r>
              <a:rPr lang="en-US" sz="2000" b="1" dirty="0">
                <a:latin typeface="Times New Roman" pitchFamily="18" charset="0"/>
                <a:cs typeface="Times New Roman" pitchFamily="18" charset="0"/>
              </a:rPr>
              <a:t>Tradeoff</a:t>
            </a:r>
            <a:endParaRPr lang="en-IN"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Cost will be more for implementing the above mentioned alternative.</a:t>
            </a:r>
            <a:endParaRPr lang="en-IN" sz="2000" dirty="0">
              <a:latin typeface="Times New Roman" pitchFamily="18" charset="0"/>
              <a:cs typeface="Times New Roman" pitchFamily="18" charset="0"/>
            </a:endParaRPr>
          </a:p>
          <a:p>
            <a:pPr>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1066800"/>
            <a:ext cx="7772400" cy="5181600"/>
          </a:xfrm>
        </p:spPr>
        <p:txBody>
          <a:bodyPr>
            <a:normAutofit/>
          </a:bodyPr>
          <a:lstStyle/>
          <a:p>
            <a:pPr algn="just"/>
            <a:r>
              <a:rPr lang="en-IN" sz="2000" b="1" dirty="0">
                <a:latin typeface="Times New Roman" pitchFamily="18" charset="0"/>
                <a:cs typeface="Times New Roman" pitchFamily="18" charset="0"/>
              </a:rPr>
              <a:t>Constraint 2:</a:t>
            </a:r>
          </a:p>
          <a:p>
            <a:pPr algn="just">
              <a:buNone/>
            </a:pPr>
            <a:r>
              <a:rPr lang="en-US" sz="2000" dirty="0">
                <a:latin typeface="Times New Roman" pitchFamily="18" charset="0"/>
                <a:cs typeface="Times New Roman" pitchFamily="18" charset="0"/>
              </a:rPr>
              <a:t>    As of know we are using Canny edge detection algorithm combined with color segmentation  for detecting the weed based on the criterion of part with color other than green as weed. Hence, if weed is of green color it will not be identified.</a:t>
            </a:r>
            <a:endParaRPr lang="en-IN" sz="2000" dirty="0">
              <a:latin typeface="Times New Roman" pitchFamily="18" charset="0"/>
              <a:cs typeface="Times New Roman" pitchFamily="18" charset="0"/>
            </a:endParaRPr>
          </a:p>
          <a:p>
            <a:pPr algn="just">
              <a:buNone/>
            </a:pPr>
            <a:r>
              <a:rPr lang="en-US" sz="2000" b="1" i="1" dirty="0">
                <a:latin typeface="Times New Roman" pitchFamily="18" charset="0"/>
                <a:cs typeface="Times New Roman" pitchFamily="18" charset="0"/>
              </a:rPr>
              <a:t>    </a:t>
            </a:r>
            <a:r>
              <a:rPr lang="en-US" sz="2000" b="1" dirty="0">
                <a:latin typeface="Times New Roman" pitchFamily="18" charset="0"/>
                <a:cs typeface="Times New Roman" pitchFamily="18" charset="0"/>
              </a:rPr>
              <a:t>Alternative</a:t>
            </a:r>
            <a:endParaRPr lang="en-IN" sz="2000"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    Depending on edge frequency of different kinds of weed we need to differentiate between weed and normal plant. Thus above mentioned problem is solved.</a:t>
            </a:r>
            <a:endParaRPr lang="en-IN" sz="2000" dirty="0">
              <a:latin typeface="Times New Roman" pitchFamily="18" charset="0"/>
              <a:cs typeface="Times New Roman" pitchFamily="18" charset="0"/>
            </a:endParaRPr>
          </a:p>
          <a:p>
            <a:pPr algn="just">
              <a:buNone/>
            </a:pPr>
            <a:r>
              <a:rPr lang="en-US" sz="2000" b="1" i="1" dirty="0">
                <a:latin typeface="Times New Roman" pitchFamily="18" charset="0"/>
                <a:cs typeface="Times New Roman" pitchFamily="18" charset="0"/>
              </a:rPr>
              <a:t>    </a:t>
            </a:r>
            <a:r>
              <a:rPr lang="en-US" sz="2000" b="1" dirty="0">
                <a:latin typeface="Times New Roman" pitchFamily="18" charset="0"/>
                <a:cs typeface="Times New Roman" pitchFamily="18" charset="0"/>
              </a:rPr>
              <a:t>Tradeoff</a:t>
            </a:r>
            <a:endParaRPr lang="en-IN" sz="2000"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     For each kind of crop there will be different edge frequencies for normal crop and weed. So it will be difficult to design a overall algorithm for weed detection in different crops.</a:t>
            </a:r>
            <a:endParaRPr lang="en-IN" sz="2000" dirty="0">
              <a:latin typeface="Times New Roman" pitchFamily="18" charset="0"/>
              <a:cs typeface="Times New Roman" pitchFamily="18" charset="0"/>
            </a:endParaRPr>
          </a:p>
          <a:p>
            <a:pPr>
              <a:buNone/>
            </a:pPr>
            <a:endParaRPr lang="en-IN" dirty="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1066800"/>
            <a:ext cx="7772400" cy="4572000"/>
          </a:xfrm>
        </p:spPr>
        <p:txBody>
          <a:bodyPr>
            <a:normAutofit/>
          </a:bodyPr>
          <a:lstStyle/>
          <a:p>
            <a:r>
              <a:rPr lang="en-IN" sz="2000" b="1" dirty="0">
                <a:latin typeface="Times New Roman" pitchFamily="18" charset="0"/>
                <a:cs typeface="Times New Roman" pitchFamily="18" charset="0"/>
              </a:rPr>
              <a:t>Constraint 3:</a:t>
            </a:r>
          </a:p>
          <a:p>
            <a:pPr>
              <a:buNone/>
            </a:pPr>
            <a:r>
              <a:rPr lang="en-US" sz="2000" dirty="0">
                <a:latin typeface="Times New Roman" pitchFamily="18" charset="0"/>
                <a:cs typeface="Times New Roman" pitchFamily="18" charset="0"/>
              </a:rPr>
              <a:t>    Here, in our weed detection code color segmentation only with white background and green leaf and respective threshold values is implemented. So if the background </a:t>
            </a:r>
            <a:r>
              <a:rPr lang="en-US" sz="2000" dirty="0" err="1">
                <a:latin typeface="Times New Roman" pitchFamily="18" charset="0"/>
                <a:cs typeface="Times New Roman" pitchFamily="18" charset="0"/>
              </a:rPr>
              <a:t>coloris</a:t>
            </a:r>
            <a:r>
              <a:rPr lang="en-US" sz="2000" dirty="0">
                <a:latin typeface="Times New Roman" pitchFamily="18" charset="0"/>
                <a:cs typeface="Times New Roman" pitchFamily="18" charset="0"/>
              </a:rPr>
              <a:t> changed then the output will not be as desired.</a:t>
            </a:r>
            <a:endParaRPr lang="en-IN" sz="2000" dirty="0">
              <a:latin typeface="Times New Roman" pitchFamily="18" charset="0"/>
              <a:cs typeface="Times New Roman" pitchFamily="18" charset="0"/>
            </a:endParaRPr>
          </a:p>
          <a:p>
            <a:pPr>
              <a:buNone/>
            </a:pPr>
            <a:r>
              <a:rPr lang="en-US" sz="2000" b="1" i="1" dirty="0">
                <a:latin typeface="Times New Roman" pitchFamily="18" charset="0"/>
                <a:cs typeface="Times New Roman" pitchFamily="18" charset="0"/>
              </a:rPr>
              <a:t>      </a:t>
            </a:r>
            <a:r>
              <a:rPr lang="en-US" sz="2000" b="1" dirty="0">
                <a:latin typeface="Times New Roman" pitchFamily="18" charset="0"/>
                <a:cs typeface="Times New Roman" pitchFamily="18" charset="0"/>
              </a:rPr>
              <a:t>Alternative</a:t>
            </a:r>
            <a:endParaRPr lang="en-IN"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The threshold values need to accordingly changed based on the background color whenever there is change in the implementation environment. </a:t>
            </a:r>
            <a:endParaRPr lang="en-IN" sz="2000" dirty="0">
              <a:latin typeface="Times New Roman" pitchFamily="18" charset="0"/>
              <a:cs typeface="Times New Roman" pitchFamily="18" charset="0"/>
            </a:endParaRPr>
          </a:p>
          <a:p>
            <a:pPr>
              <a:buNone/>
            </a:pPr>
            <a:r>
              <a:rPr lang="en-US" sz="2000" b="1" i="1" dirty="0">
                <a:latin typeface="Times New Roman" pitchFamily="18" charset="0"/>
                <a:cs typeface="Times New Roman" pitchFamily="18" charset="0"/>
              </a:rPr>
              <a:t>      </a:t>
            </a:r>
            <a:r>
              <a:rPr lang="en-US" sz="2000" b="1" dirty="0">
                <a:latin typeface="Times New Roman" pitchFamily="18" charset="0"/>
                <a:cs typeface="Times New Roman" pitchFamily="18" charset="0"/>
              </a:rPr>
              <a:t>Tradeoff</a:t>
            </a:r>
            <a:endParaRPr lang="en-IN"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It will be time consuming process to change the threshold values for every change in the implementation surrounding.</a:t>
            </a:r>
            <a:endParaRPr lang="en-IN" sz="2000" dirty="0">
              <a:latin typeface="Times New Roman" pitchFamily="18" charset="0"/>
              <a:cs typeface="Times New Roman" pitchFamily="18" charset="0"/>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1219200"/>
            <a:ext cx="7772400" cy="4572000"/>
          </a:xfrm>
        </p:spPr>
        <p:txBody>
          <a:bodyPr>
            <a:normAutofit/>
          </a:bodyPr>
          <a:lstStyle/>
          <a:p>
            <a:r>
              <a:rPr lang="en-IN" sz="2000" b="1" dirty="0">
                <a:latin typeface="Times New Roman" pitchFamily="18" charset="0"/>
                <a:cs typeface="Times New Roman" pitchFamily="18" charset="0"/>
              </a:rPr>
              <a:t>Constraint 4:</a:t>
            </a:r>
          </a:p>
          <a:p>
            <a:pPr>
              <a:buNone/>
            </a:pPr>
            <a:r>
              <a:rPr lang="en-US" sz="2000" dirty="0">
                <a:latin typeface="Times New Roman" pitchFamily="18" charset="0"/>
                <a:cs typeface="Times New Roman" pitchFamily="18" charset="0"/>
              </a:rPr>
              <a:t>    Solar panels and super capacitor are used as power supply which will not meet the power requirement for raspberry pi.</a:t>
            </a:r>
            <a:endParaRPr lang="en-IN" sz="2000" dirty="0">
              <a:latin typeface="Times New Roman" pitchFamily="18" charset="0"/>
              <a:cs typeface="Times New Roman" pitchFamily="18" charset="0"/>
            </a:endParaRPr>
          </a:p>
          <a:p>
            <a:pPr>
              <a:buNone/>
            </a:pPr>
            <a:r>
              <a:rPr lang="en-US" sz="2000" b="1" i="1" dirty="0">
                <a:latin typeface="Times New Roman" pitchFamily="18" charset="0"/>
                <a:cs typeface="Times New Roman" pitchFamily="18" charset="0"/>
              </a:rPr>
              <a:t>     </a:t>
            </a:r>
            <a:r>
              <a:rPr lang="en-US" sz="2000" b="1" dirty="0">
                <a:latin typeface="Times New Roman" pitchFamily="18" charset="0"/>
                <a:cs typeface="Times New Roman" pitchFamily="18" charset="0"/>
              </a:rPr>
              <a:t>Alternative</a:t>
            </a:r>
            <a:endParaRPr lang="en-IN"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So we need to use a 12v battery paralleled with solar panels as power supply for raspberry pi. </a:t>
            </a:r>
            <a:endParaRPr lang="en-IN" sz="2000" dirty="0">
              <a:latin typeface="Times New Roman" pitchFamily="18" charset="0"/>
              <a:cs typeface="Times New Roman" pitchFamily="18" charset="0"/>
            </a:endParaRPr>
          </a:p>
          <a:p>
            <a:pPr>
              <a:buNone/>
            </a:pPr>
            <a:r>
              <a:rPr lang="en-US" sz="2000" b="1" dirty="0">
                <a:latin typeface="Times New Roman" pitchFamily="18" charset="0"/>
                <a:cs typeface="Times New Roman" pitchFamily="18" charset="0"/>
              </a:rPr>
              <a:t>     Tradeoff</a:t>
            </a:r>
            <a:endParaRPr lang="en-IN"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12v battery is over weighing to be inserted in the helmet as the farmer can carry it only when he is stationary. And also it gives power supply for just 30mins to 1hr that we use.</a:t>
            </a:r>
            <a:endParaRPr lang="en-IN" sz="2000" dirty="0">
              <a:latin typeface="Times New Roman" pitchFamily="18" charset="0"/>
              <a:cs typeface="Times New Roman" pitchFamily="18" charset="0"/>
            </a:endParaRPr>
          </a:p>
          <a:p>
            <a:pPr>
              <a:buNone/>
            </a:pPr>
            <a:endParaRPr lang="en-IN" sz="2800" dirty="0">
              <a:latin typeface="Times New Roman" pitchFamily="18" charset="0"/>
              <a:cs typeface="Times New Roman" pitchFamily="18"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latin typeface="Times New Roman" pitchFamily="18" charset="0"/>
                <a:cs typeface="Times New Roman" pitchFamily="18" charset="0"/>
              </a:rPr>
              <a:t>Results</a:t>
            </a:r>
          </a:p>
        </p:txBody>
      </p:sp>
      <p:sp>
        <p:nvSpPr>
          <p:cNvPr id="3" name="Content Placeholder 2"/>
          <p:cNvSpPr>
            <a:spLocks noGrp="1"/>
          </p:cNvSpPr>
          <p:nvPr>
            <p:ph sz="quarter" idx="1"/>
          </p:nvPr>
        </p:nvSpPr>
        <p:spPr>
          <a:xfrm>
            <a:off x="609600" y="1143000"/>
            <a:ext cx="7772400" cy="4572000"/>
          </a:xfrm>
        </p:spPr>
        <p:txBody>
          <a:bodyPr>
            <a:normAutofit/>
          </a:bodyPr>
          <a:lstStyle/>
          <a:p>
            <a:pPr lvl="0" algn="just"/>
            <a:r>
              <a:rPr lang="en-US" sz="2000" dirty="0">
                <a:latin typeface="Times New Roman" pitchFamily="18" charset="0"/>
                <a:cs typeface="Times New Roman" pitchFamily="18" charset="0"/>
              </a:rPr>
              <a:t>Images of crop are taken from webcam and are processed in raspberry pi.</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Implementation of weed detection algorithm for processing crop images.</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Amount of weed in the crop is calculated.</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From calculated weed amount the time for which motor should be on to spray a particular amount of pesticide to crop is set.</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Thus a particular amount of pesticide is sprayed for respective weed quantities. </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Other than image processing part the main aspect of system is power supply to the raspberry pi through solar panels, super capacitor and battery which is the most efficient way of power supply.</a:t>
            </a:r>
            <a:endParaRPr lang="en-IN" sz="2000" dirty="0">
              <a:latin typeface="Times New Roman" pitchFamily="18" charset="0"/>
              <a:cs typeface="Times New Roman" pitchFamily="18" charset="0"/>
            </a:endParaRPr>
          </a:p>
          <a:p>
            <a:pPr algn="just"/>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itchFamily="18" charset="0"/>
                <a:cs typeface="Times New Roman" pitchFamily="18" charset="0"/>
              </a:rPr>
              <a:t>Histogram of captured image</a:t>
            </a:r>
          </a:p>
        </p:txBody>
      </p:sp>
      <p:pic>
        <p:nvPicPr>
          <p:cNvPr id="1028" name="Picture 4" descr="C:\Users\SONY\Desktop\FYP\phase2\pics\WhatsApp Image 2017-05-07 at 11.45.14 PM (1).jpeg"/>
          <p:cNvPicPr>
            <a:picLocks noGrp="1" noChangeAspect="1" noChangeArrowheads="1"/>
          </p:cNvPicPr>
          <p:nvPr>
            <p:ph sz="quarter" idx="1"/>
          </p:nvPr>
        </p:nvPicPr>
        <p:blipFill>
          <a:blip r:embed="rId2"/>
          <a:srcRect/>
          <a:stretch>
            <a:fillRect/>
          </a:stretch>
        </p:blipFill>
        <p:spPr bwMode="auto">
          <a:xfrm>
            <a:off x="914400" y="1549612"/>
            <a:ext cx="7467600" cy="419706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dirty="0">
                <a:latin typeface="Times New Roman" pitchFamily="18" charset="0"/>
                <a:cs typeface="Times New Roman" pitchFamily="18" charset="0"/>
              </a:rPr>
              <a:t>Edge detection of captured leaf image</a:t>
            </a:r>
          </a:p>
        </p:txBody>
      </p:sp>
      <p:pic>
        <p:nvPicPr>
          <p:cNvPr id="2050" name="Picture 2" descr="C:\Users\SONY\Desktop\FYP\phase2\pics\WhatsApp Image 2017-05-07 at 11.45.14 PM (3).jpeg"/>
          <p:cNvPicPr>
            <a:picLocks noGrp="1" noChangeAspect="1" noChangeArrowheads="1"/>
          </p:cNvPicPr>
          <p:nvPr>
            <p:ph sz="quarter" idx="1"/>
          </p:nvPr>
        </p:nvPicPr>
        <p:blipFill>
          <a:blip r:embed="rId2"/>
          <a:srcRect/>
          <a:stretch>
            <a:fillRect/>
          </a:stretch>
        </p:blipFill>
        <p:spPr bwMode="auto">
          <a:xfrm>
            <a:off x="914400" y="1549611"/>
            <a:ext cx="7772400" cy="4368377"/>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latin typeface="Times New Roman" pitchFamily="18" charset="0"/>
                <a:cs typeface="Times New Roman" pitchFamily="18" charset="0"/>
              </a:rPr>
              <a:t>Calculating quantity of weed</a:t>
            </a:r>
          </a:p>
        </p:txBody>
      </p:sp>
      <p:pic>
        <p:nvPicPr>
          <p:cNvPr id="4" name="Content Placeholder 3"/>
          <p:cNvPicPr>
            <a:picLocks noGrp="1"/>
          </p:cNvPicPr>
          <p:nvPr>
            <p:ph sz="quarter" idx="1"/>
          </p:nvPr>
        </p:nvPicPr>
        <p:blipFill rotWithShape="1">
          <a:blip r:embed="rId2">
            <a:extLst>
              <a:ext uri="{28A0092B-C50C-407E-A947-70E740481C1C}">
                <a14:useLocalDpi xmlns:a14="http://schemas.microsoft.com/office/drawing/2010/main" val="0"/>
              </a:ext>
            </a:extLst>
          </a:blip>
          <a:srcRect l="11000" r="9000" b="12749"/>
          <a:stretch/>
        </p:blipFill>
        <p:spPr>
          <a:xfrm>
            <a:off x="1752600" y="1859746"/>
            <a:ext cx="6096000" cy="374810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7929"/>
            <a:ext cx="7772400" cy="1143000"/>
          </a:xfrm>
        </p:spPr>
        <p:txBody>
          <a:bodyPr/>
          <a:lstStyle/>
          <a:p>
            <a:pPr algn="ctr"/>
            <a:r>
              <a:rPr lang="en-IN" dirty="0">
                <a:latin typeface="Times New Roman" pitchFamily="18" charset="0"/>
                <a:cs typeface="Times New Roman" pitchFamily="18" charset="0"/>
              </a:rPr>
              <a:t>Objective</a:t>
            </a:r>
          </a:p>
        </p:txBody>
      </p:sp>
      <p:sp>
        <p:nvSpPr>
          <p:cNvPr id="3" name="Content Placeholder 2"/>
          <p:cNvSpPr>
            <a:spLocks noGrp="1"/>
          </p:cNvSpPr>
          <p:nvPr>
            <p:ph sz="quarter" idx="1"/>
          </p:nvPr>
        </p:nvSpPr>
        <p:spPr/>
        <p:txBody>
          <a:bodyPr>
            <a:normAutofit/>
          </a:bodyPr>
          <a:lstStyle/>
          <a:p>
            <a:pPr lvl="0" algn="just"/>
            <a:r>
              <a:rPr lang="en-US" sz="2000" dirty="0">
                <a:latin typeface="Times New Roman" pitchFamily="18" charset="0"/>
                <a:cs typeface="Times New Roman" pitchFamily="18" charset="0"/>
              </a:rPr>
              <a:t>Detecting the weeds in the crop through the webcam mounted on the helmet.</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Processing the taken images using image processing technique.</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Depending on the area of weed we calculate the amount of pesticide to be sprayed to the effected crop.</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This calculated amount of pesticide to be sprayed is send to automatic sprayer which is present in the field through RF module in the form of a trigger. </a:t>
            </a:r>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latin typeface="Times New Roman" pitchFamily="18" charset="0"/>
                <a:cs typeface="Times New Roman" pitchFamily="18" charset="0"/>
              </a:rPr>
              <a:t>Conclusion</a:t>
            </a:r>
          </a:p>
        </p:txBody>
      </p:sp>
      <p:sp>
        <p:nvSpPr>
          <p:cNvPr id="3" name="Content Placeholder 2"/>
          <p:cNvSpPr>
            <a:spLocks noGrp="1"/>
          </p:cNvSpPr>
          <p:nvPr>
            <p:ph sz="quarter" idx="1"/>
          </p:nvPr>
        </p:nvSpPr>
        <p:spPr/>
        <p:txBody>
          <a:bodyPr/>
          <a:lstStyle/>
          <a:p>
            <a:pPr algn="just">
              <a:buNone/>
            </a:pPr>
            <a:r>
              <a:rPr lang="en-IN" sz="2000" dirty="0">
                <a:latin typeface="Times New Roman" pitchFamily="18" charset="0"/>
                <a:cs typeface="Times New Roman" pitchFamily="18" charset="0"/>
              </a:rPr>
              <a:t>    In this project we have developed a method by which we can detect the weed using image processing. The input of the detected weed area is given to the automatic sprayer which sprays only in the weed area. By doing so we can reduce the usage of pesticides, thus saving the environment. And also we are using helmet as a protection to the farmer from sun and also as a platform for power supply using solar panels mounted on it.</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IN" dirty="0"/>
              <a:t>              </a:t>
            </a:r>
          </a:p>
          <a:p>
            <a:pPr>
              <a:buNone/>
            </a:pPr>
            <a:endParaRPr lang="en-IN" dirty="0"/>
          </a:p>
          <a:p>
            <a:pPr>
              <a:buNone/>
            </a:pPr>
            <a:endParaRPr lang="en-IN" dirty="0"/>
          </a:p>
          <a:p>
            <a:pPr>
              <a:buNone/>
            </a:pPr>
            <a:r>
              <a:rPr lang="en-IN" sz="8000" dirty="0"/>
              <a:t>       Question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normAutofit/>
          </a:bodyPr>
          <a:lstStyle/>
          <a:p>
            <a:pPr algn="ctr"/>
            <a:r>
              <a:rPr lang="en-IN" dirty="0">
                <a:latin typeface="Times New Roman" pitchFamily="18" charset="0"/>
                <a:cs typeface="Times New Roman" pitchFamily="18" charset="0"/>
              </a:rPr>
              <a:t>Introduction</a:t>
            </a:r>
          </a:p>
        </p:txBody>
      </p:sp>
      <p:sp>
        <p:nvSpPr>
          <p:cNvPr id="3" name="Content Placeholder 2"/>
          <p:cNvSpPr>
            <a:spLocks noGrp="1"/>
          </p:cNvSpPr>
          <p:nvPr>
            <p:ph sz="quarter" idx="1"/>
          </p:nvPr>
        </p:nvSpPr>
        <p:spPr/>
        <p:txBody>
          <a:bodyPr>
            <a:noAutofit/>
          </a:bodyPr>
          <a:lstStyle/>
          <a:p>
            <a:pPr algn="just">
              <a:buFont typeface="Arial" pitchFamily="34" charset="0"/>
              <a:buChar char="•"/>
            </a:pPr>
            <a:r>
              <a:rPr lang="en-IN" sz="2000" dirty="0">
                <a:latin typeface="Times New Roman" pitchFamily="18" charset="0"/>
                <a:cs typeface="Times New Roman" pitchFamily="18" charset="0"/>
              </a:rPr>
              <a:t>In olden days weed detection was done by employing some men especially for that purpose. They will detect the weed by checking each and every place of the field. Then they will pluck them out manually using their hands. </a:t>
            </a:r>
          </a:p>
          <a:p>
            <a:pPr algn="just">
              <a:buFont typeface="Arial" pitchFamily="34" charset="0"/>
              <a:buChar char="•"/>
            </a:pPr>
            <a:r>
              <a:rPr lang="en-IN" sz="2000" dirty="0">
                <a:latin typeface="Times New Roman" pitchFamily="18" charset="0"/>
                <a:cs typeface="Times New Roman" pitchFamily="18" charset="0"/>
              </a:rPr>
              <a:t>Later with the advancement in the technology they started using the herbicides to remove the weeds. But to detect the weeds they are still using manual power in many parts of the world.</a:t>
            </a:r>
          </a:p>
          <a:p>
            <a:pPr algn="just">
              <a:buFont typeface="Arial" pitchFamily="34" charset="0"/>
              <a:buChar char="•"/>
            </a:pPr>
            <a:r>
              <a:rPr lang="en-IN" sz="2000" dirty="0">
                <a:latin typeface="Times New Roman" pitchFamily="18" charset="0"/>
                <a:cs typeface="Times New Roman" pitchFamily="18" charset="0"/>
              </a:rPr>
              <a:t>Later there came few methods to detect the weeds automatically but due to lack of their accuracy they are unable to reach to the people. Then they started using image processing for this purpose.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r>
              <a:rPr lang="en-IN" sz="2000" dirty="0">
                <a:latin typeface="Times New Roman" pitchFamily="18" charset="0"/>
                <a:cs typeface="Times New Roman" pitchFamily="18" charset="0"/>
              </a:rPr>
              <a:t>In this project our main aim is to detect the weed in the crop by using image processing. </a:t>
            </a:r>
          </a:p>
          <a:p>
            <a:pPr algn="just"/>
            <a:r>
              <a:rPr lang="en-IN" sz="2000" dirty="0">
                <a:latin typeface="Times New Roman" pitchFamily="18" charset="0"/>
                <a:cs typeface="Times New Roman" pitchFamily="18" charset="0"/>
              </a:rPr>
              <a:t>Then we will give the inputs of the weed areas to an automatic spray pesticide only in those areas.</a:t>
            </a:r>
          </a:p>
          <a:p>
            <a:pPr algn="just"/>
            <a:r>
              <a:rPr lang="en-IN" sz="2000" dirty="0">
                <a:latin typeface="Times New Roman" pitchFamily="18" charset="0"/>
                <a:cs typeface="Times New Roman" pitchFamily="18" charset="0"/>
              </a:rPr>
              <a:t> For this we need to take a photograph of the field with good clarity to detect the weeds with more accuracy. Taking a photograph can be done by attaching a camera helmet.</a:t>
            </a:r>
          </a:p>
          <a:p>
            <a:pPr algn="just"/>
            <a:r>
              <a:rPr lang="en-IN" sz="2000" dirty="0">
                <a:latin typeface="Times New Roman" pitchFamily="18" charset="0"/>
                <a:cs typeface="Times New Roman" pitchFamily="18" charset="0"/>
              </a:rPr>
              <a:t> Then we will apply image processing to that image to detect the weed.</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itchFamily="18" charset="0"/>
                <a:cs typeface="Times New Roman" pitchFamily="18" charset="0"/>
              </a:rPr>
              <a:t>Block diagram</a:t>
            </a:r>
          </a:p>
        </p:txBody>
      </p:sp>
      <p:pic>
        <p:nvPicPr>
          <p:cNvPr id="4" name="Content Placeholder 3" descr="C:\Users\SONY\Desktop\FYP\phase2\Picture1.png"/>
          <p:cNvPicPr>
            <a:picLocks noGrp="1"/>
          </p:cNvPicPr>
          <p:nvPr>
            <p:ph sz="quarter" idx="1"/>
          </p:nvPr>
        </p:nvPicPr>
        <p:blipFill>
          <a:blip r:embed="rId2"/>
          <a:srcRect/>
          <a:stretch>
            <a:fillRect/>
          </a:stretch>
        </p:blipFill>
        <p:spPr bwMode="auto">
          <a:xfrm>
            <a:off x="1143000" y="1371600"/>
            <a:ext cx="7118513" cy="5334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itchFamily="18" charset="0"/>
                <a:cs typeface="Times New Roman" pitchFamily="18" charset="0"/>
              </a:rPr>
              <a:t>Flow chart</a:t>
            </a:r>
          </a:p>
        </p:txBody>
      </p:sp>
      <p:pic>
        <p:nvPicPr>
          <p:cNvPr id="1026" name="Picture 2" descr="C:\Users\SONY\Desktop\FYP\phase2\flow chart.png"/>
          <p:cNvPicPr>
            <a:picLocks noGrp="1" noChangeAspect="1" noChangeArrowheads="1"/>
          </p:cNvPicPr>
          <p:nvPr>
            <p:ph sz="quarter" idx="1"/>
          </p:nvPr>
        </p:nvPicPr>
        <p:blipFill>
          <a:blip r:embed="rId2"/>
          <a:srcRect/>
          <a:stretch>
            <a:fillRect/>
          </a:stretch>
        </p:blipFill>
        <p:spPr bwMode="auto">
          <a:xfrm>
            <a:off x="1219200" y="1447800"/>
            <a:ext cx="7391399" cy="54102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latin typeface="Times New Roman" pitchFamily="18" charset="0"/>
                <a:cs typeface="Times New Roman" pitchFamily="18" charset="0"/>
              </a:rPr>
              <a:t>Modules –explanation with design</a:t>
            </a:r>
          </a:p>
        </p:txBody>
      </p:sp>
      <p:sp>
        <p:nvSpPr>
          <p:cNvPr id="3" name="Content Placeholder 2"/>
          <p:cNvSpPr>
            <a:spLocks noGrp="1"/>
          </p:cNvSpPr>
          <p:nvPr>
            <p:ph sz="quarter" idx="1"/>
          </p:nvPr>
        </p:nvSpPr>
        <p:spPr/>
        <p:txBody>
          <a:bodyPr/>
          <a:lstStyle/>
          <a:p>
            <a:pPr marL="274320" lvl="2" indent="-274320">
              <a:spcBef>
                <a:spcPts val="580"/>
              </a:spcBef>
              <a:buClr>
                <a:schemeClr val="accent1"/>
              </a:buClr>
            </a:pPr>
            <a:r>
              <a:rPr lang="en-US" b="1" dirty="0">
                <a:latin typeface="Times New Roman" pitchFamily="18" charset="0"/>
                <a:cs typeface="Times New Roman" pitchFamily="18" charset="0"/>
              </a:rPr>
              <a:t>Weed detection part(using Image processing)</a:t>
            </a:r>
            <a:endParaRPr lang="en-IN" dirty="0">
              <a:latin typeface="Times New Roman" pitchFamily="18" charset="0"/>
              <a:cs typeface="Times New Roman" pitchFamily="18" charset="0"/>
            </a:endParaRPr>
          </a:p>
          <a:p>
            <a:pPr>
              <a:buNone/>
            </a:pPr>
            <a:r>
              <a:rPr lang="en-US" sz="2800" b="1" i="1" dirty="0"/>
              <a:t> </a:t>
            </a:r>
            <a:r>
              <a:rPr lang="en-IN" sz="2400" b="1" i="1" dirty="0"/>
              <a:t>  </a:t>
            </a:r>
            <a:r>
              <a:rPr lang="en-US" sz="2000" dirty="0">
                <a:latin typeface="Times New Roman" pitchFamily="18" charset="0"/>
                <a:cs typeface="Times New Roman" pitchFamily="18" charset="0"/>
              </a:rPr>
              <a:t>Here the camera through which crop images are taken is connected to raspberry pi in which image processing is done. Webcam is connected through USB cable to one of the USB port of raspberry pi.</a:t>
            </a:r>
          </a:p>
          <a:p>
            <a:pPr marL="274320" lvl="2" indent="-274320">
              <a:spcBef>
                <a:spcPts val="580"/>
              </a:spcBef>
              <a:buClr>
                <a:schemeClr val="accent1"/>
              </a:buClr>
              <a:buFont typeface="Arial" pitchFamily="34" charset="0"/>
              <a:buChar char="•"/>
            </a:pPr>
            <a:r>
              <a:rPr lang="en-US" b="1" dirty="0">
                <a:latin typeface="Times New Roman" pitchFamily="18" charset="0"/>
                <a:cs typeface="Times New Roman" pitchFamily="18" charset="0"/>
              </a:rPr>
              <a:t>Power supply for raspberry pi</a:t>
            </a:r>
          </a:p>
          <a:p>
            <a:pPr marL="274320" lvl="2" indent="-274320">
              <a:spcBef>
                <a:spcPts val="580"/>
              </a:spcBef>
              <a:buClr>
                <a:schemeClr val="accent1"/>
              </a:buClr>
              <a:buNone/>
            </a:pPr>
            <a:endParaRPr lang="en-IN" b="1" dirty="0">
              <a:latin typeface="Times New Roman" pitchFamily="18" charset="0"/>
              <a:cs typeface="Times New Roman" pitchFamily="18" charset="0"/>
            </a:endParaRPr>
          </a:p>
          <a:p>
            <a:pPr marL="274320" lvl="2" indent="-274320">
              <a:spcBef>
                <a:spcPts val="580"/>
              </a:spcBef>
              <a:buClr>
                <a:schemeClr val="accent1"/>
              </a:buClr>
              <a:buNone/>
            </a:pPr>
            <a:endParaRPr lang="en-IN" b="1" dirty="0">
              <a:latin typeface="Times New Roman" pitchFamily="18" charset="0"/>
              <a:cs typeface="Times New Roman" pitchFamily="18" charset="0"/>
            </a:endParaRPr>
          </a:p>
          <a:p>
            <a:pPr marL="274320" lvl="2" indent="-274320">
              <a:spcBef>
                <a:spcPts val="580"/>
              </a:spcBef>
              <a:buClr>
                <a:schemeClr val="accent1"/>
              </a:buClr>
              <a:buNone/>
            </a:pPr>
            <a:endParaRPr lang="en-IN" b="1" dirty="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p:txBody>
      </p:sp>
      <p:pic>
        <p:nvPicPr>
          <p:cNvPr id="4" name="Picture 3" descr="C:\Users\SONY\Desktop\FYP\phase2\fig 2.jpg"/>
          <p:cNvPicPr/>
          <p:nvPr/>
        </p:nvPicPr>
        <p:blipFill>
          <a:blip r:embed="rId2"/>
          <a:srcRect/>
          <a:stretch>
            <a:fillRect/>
          </a:stretch>
        </p:blipFill>
        <p:spPr bwMode="auto">
          <a:xfrm>
            <a:off x="2971800" y="3810000"/>
            <a:ext cx="3441700" cy="1975485"/>
          </a:xfrm>
          <a:prstGeom prst="rect">
            <a:avLst/>
          </a:prstGeom>
          <a:noFill/>
          <a:ln w="9525">
            <a:noFill/>
            <a:miter lim="800000"/>
            <a:headEnd/>
            <a:tailEnd/>
          </a:ln>
        </p:spPr>
      </p:pic>
      <p:sp>
        <p:nvSpPr>
          <p:cNvPr id="5" name="Rectangle 4"/>
          <p:cNvSpPr/>
          <p:nvPr/>
        </p:nvSpPr>
        <p:spPr>
          <a:xfrm>
            <a:off x="3048000" y="3244334"/>
            <a:ext cx="2852473" cy="3139321"/>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Power supply for raspberry pi</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066800"/>
            <a:ext cx="7772400" cy="4572000"/>
          </a:xfrm>
        </p:spPr>
        <p:txBody>
          <a:bodyPr>
            <a:normAutofit fontScale="92500"/>
          </a:bodyPr>
          <a:lstStyle/>
          <a:p>
            <a:pPr algn="just">
              <a:buNone/>
            </a:pPr>
            <a:r>
              <a:rPr lang="en-US" sz="2000" dirty="0">
                <a:latin typeface="Times New Roman" pitchFamily="18" charset="0"/>
                <a:cs typeface="Times New Roman" pitchFamily="18" charset="0"/>
              </a:rPr>
              <a:t>    </a:t>
            </a:r>
            <a:r>
              <a:rPr lang="en-US" sz="2200" dirty="0">
                <a:latin typeface="Times New Roman" pitchFamily="18" charset="0"/>
                <a:cs typeface="Times New Roman" pitchFamily="18" charset="0"/>
              </a:rPr>
              <a:t>The energy harvester is like a hose with an endless supply of water filling a barrel, which is analogous to a super capacitor. If the hose is still running once the barrel is full, the water may overflow. This situation differs from that of a battery, which has a limited energy supply and thus would require a series regulator.</a:t>
            </a:r>
          </a:p>
          <a:p>
            <a:pPr algn="just">
              <a:buFont typeface="Arial" pitchFamily="34" charset="0"/>
              <a:buChar char="•"/>
            </a:pPr>
            <a:r>
              <a:rPr lang="en-US" sz="2200" b="1" dirty="0">
                <a:latin typeface="Times New Roman" pitchFamily="18" charset="0"/>
                <a:cs typeface="Times New Roman" pitchFamily="18" charset="0"/>
              </a:rPr>
              <a:t>Power supply in spraying part </a:t>
            </a:r>
            <a:endParaRPr lang="en-IN" sz="2200" dirty="0">
              <a:latin typeface="Times New Roman" pitchFamily="18" charset="0"/>
              <a:cs typeface="Times New Roman" pitchFamily="18" charset="0"/>
            </a:endParaRPr>
          </a:p>
          <a:p>
            <a:pPr algn="just">
              <a:buNone/>
            </a:pPr>
            <a:r>
              <a:rPr lang="en-US" sz="2200" dirty="0">
                <a:latin typeface="Times New Roman" pitchFamily="18" charset="0"/>
                <a:cs typeface="Times New Roman" pitchFamily="18" charset="0"/>
              </a:rPr>
              <a:t>     It consists of a transformer which has its primary winding connected to the mains supply. A secondary winding, electro-magnetically coupled but electrically isolated from the primary is used to obtain an AC voltage of suitable magnitude and it drives the circuit to the rectifier which converts the AC power supply to the DC power supply. Here the rectifier circuit used is the bridge rectifier. Here two diodes in series conducts at any one time .The main advantage is that the diodes requires only half the reverse break down voltage</a:t>
            </a:r>
            <a:endParaRPr lang="en-IN" sz="2200" dirty="0">
              <a:latin typeface="Times New Roman" pitchFamily="18" charset="0"/>
              <a:cs typeface="Times New Roman" pitchFamily="18" charset="0"/>
            </a:endParaRPr>
          </a:p>
          <a:p>
            <a:pPr algn="just">
              <a:buFont typeface="Arial" pitchFamily="34" charset="0"/>
              <a:buChar char="•"/>
            </a:pPr>
            <a:endParaRPr lang="en-IN" sz="2200" dirty="0">
              <a:latin typeface="Times New Roman" pitchFamily="18" charset="0"/>
              <a:cs typeface="Times New Roman" pitchFamily="18" charset="0"/>
            </a:endParaRPr>
          </a:p>
          <a:p>
            <a:pPr algn="just"/>
            <a:endParaRPr lang="en-IN" sz="29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1143000"/>
            <a:ext cx="7772400" cy="4572000"/>
          </a:xfrm>
        </p:spPr>
        <p:txBody>
          <a:bodyPr>
            <a:normAutofit/>
          </a:bodyPr>
          <a:lstStyle/>
          <a:p>
            <a:pPr algn="just">
              <a:buNone/>
            </a:pPr>
            <a:r>
              <a:rPr lang="en-US" sz="2000" dirty="0">
                <a:latin typeface="Times New Roman" pitchFamily="18" charset="0"/>
                <a:cs typeface="Times New Roman" pitchFamily="18" charset="0"/>
              </a:rPr>
              <a:t>   The rectifier is followed by a filter to convert to dc and finally the 12v dc supply is sent in to a voltage regulator .Here the 7805 voltage regulator is used to provide a fixed voltage of 5V to the microcontroller.</a:t>
            </a:r>
          </a:p>
          <a:p>
            <a:pPr algn="just">
              <a:buNone/>
            </a:pPr>
            <a:endParaRPr lang="en-IN" sz="2000" dirty="0"/>
          </a:p>
        </p:txBody>
      </p:sp>
      <p:pic>
        <p:nvPicPr>
          <p:cNvPr id="4" name="Picture 3" descr="C:\Users\SONY\Desktop\FYP\phase2\download.jpg"/>
          <p:cNvPicPr/>
          <p:nvPr/>
        </p:nvPicPr>
        <p:blipFill>
          <a:blip r:embed="rId2"/>
          <a:srcRect/>
          <a:stretch>
            <a:fillRect/>
          </a:stretch>
        </p:blipFill>
        <p:spPr bwMode="auto">
          <a:xfrm>
            <a:off x="1295400" y="2576512"/>
            <a:ext cx="7010400" cy="2376488"/>
          </a:xfrm>
          <a:prstGeom prst="rect">
            <a:avLst/>
          </a:prstGeom>
          <a:noFill/>
          <a:ln w="9525">
            <a:noFill/>
            <a:miter lim="800000"/>
            <a:headEnd/>
            <a:tailEnd/>
          </a:ln>
        </p:spPr>
      </p:pic>
      <p:sp>
        <p:nvSpPr>
          <p:cNvPr id="5" name="Rectangle 4"/>
          <p:cNvSpPr/>
          <p:nvPr/>
        </p:nvSpPr>
        <p:spPr>
          <a:xfrm>
            <a:off x="3080085" y="3244334"/>
            <a:ext cx="3294492" cy="2308324"/>
          </a:xfrm>
          <a:prstGeom prst="rect">
            <a:avLst/>
          </a:prstGeom>
        </p:spPr>
        <p:txBody>
          <a:bodyPr wrap="none">
            <a:sp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latin typeface="Times New Roman" pitchFamily="18" charset="0"/>
                <a:cs typeface="Times New Roman" pitchFamily="18" charset="0"/>
              </a:rPr>
              <a:t>Power supply for Microcontroller</a:t>
            </a:r>
            <a:endParaRPr lang="en-IN"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640</TotalTime>
  <Words>1169</Words>
  <Application>Microsoft Office PowerPoint</Application>
  <PresentationFormat>On-screen Show (4:3)</PresentationFormat>
  <Paragraphs>107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Franklin Gothic Book</vt:lpstr>
      <vt:lpstr>Perpetua</vt:lpstr>
      <vt:lpstr>Times New Roman</vt:lpstr>
      <vt:lpstr>Wingdings 2</vt:lpstr>
      <vt:lpstr>Equity</vt:lpstr>
      <vt:lpstr> SMART HELMET FOR AGRICULTURE  </vt:lpstr>
      <vt:lpstr>Objective</vt:lpstr>
      <vt:lpstr>Introduction</vt:lpstr>
      <vt:lpstr>PowerPoint Presentation</vt:lpstr>
      <vt:lpstr>Block diagram</vt:lpstr>
      <vt:lpstr>Flow chart</vt:lpstr>
      <vt:lpstr>Modules –explanation with design</vt:lpstr>
      <vt:lpstr>PowerPoint Presentation</vt:lpstr>
      <vt:lpstr>PowerPoint Presentation</vt:lpstr>
      <vt:lpstr>PowerPoint Presentation</vt:lpstr>
      <vt:lpstr>Standards</vt:lpstr>
      <vt:lpstr>Real time constraints</vt:lpstr>
      <vt:lpstr>PowerPoint Presentation</vt:lpstr>
      <vt:lpstr>PowerPoint Presentation</vt:lpstr>
      <vt:lpstr>PowerPoint Presentation</vt:lpstr>
      <vt:lpstr>Results</vt:lpstr>
      <vt:lpstr>Histogram of captured image</vt:lpstr>
      <vt:lpstr>Edge detection of captured leaf image</vt:lpstr>
      <vt:lpstr>Calculating quantity of weed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REVIEW-2 Project ID:3201 Smart Helmet for Agriculture  ECE499</dc:title>
  <dc:creator>SONY</dc:creator>
  <cp:lastModifiedBy>user</cp:lastModifiedBy>
  <cp:revision>14</cp:revision>
  <dcterms:created xsi:type="dcterms:W3CDTF">2006-08-16T00:00:00Z</dcterms:created>
  <dcterms:modified xsi:type="dcterms:W3CDTF">2017-10-09T05:53:04Z</dcterms:modified>
</cp:coreProperties>
</file>