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3A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40" autoAdjust="0"/>
  </p:normalViewPr>
  <p:slideViewPr>
    <p:cSldViewPr>
      <p:cViewPr varScale="1">
        <p:scale>
          <a:sx n="35" d="100"/>
          <a:sy n="35" d="100"/>
        </p:scale>
        <p:origin x="-23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CC9E3-6683-4546-AFF0-9F1868B68FA2}" type="datetimeFigureOut">
              <a:rPr lang="bg-BG" smtClean="0"/>
              <a:t>19.5.2013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49C624-5B89-40F9-98A4-1B82A04772F6}" type="slidenum">
              <a:rPr lang="bg-BG" smtClean="0"/>
              <a:t>‹#›</a:t>
            </a:fld>
            <a:endParaRPr lang="bg-BG"/>
          </a:p>
        </p:txBody>
      </p:sp>
    </p:spTree>
    <p:extLst>
      <p:ext uri="{BB962C8B-B14F-4D97-AF65-F5344CB8AC3E}">
        <p14:creationId xmlns:p14="http://schemas.microsoft.com/office/powerpoint/2010/main" val="408155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edlich@gmail.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docs.mongodb.org/manual/replication/" TargetMode="External"/><Relationship Id="rId13" Type="http://schemas.openxmlformats.org/officeDocument/2006/relationships/hyperlink" Target="http://docs.mongodb.org/manual/applications/gridfs/" TargetMode="External"/><Relationship Id="rId3" Type="http://schemas.openxmlformats.org/officeDocument/2006/relationships/hyperlink" Target="http://www.mongodb.org/about/source-code/" TargetMode="External"/><Relationship Id="rId7" Type="http://schemas.openxmlformats.org/officeDocument/2006/relationships/hyperlink" Target="http://docs.mongodb.org/manual/indexes/" TargetMode="External"/><Relationship Id="rId12" Type="http://schemas.openxmlformats.org/officeDocument/2006/relationships/hyperlink" Target="http://docs.mongodb.org/manual/applications/map-reduc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bsonspec.org/" TargetMode="External"/><Relationship Id="rId11" Type="http://schemas.openxmlformats.org/officeDocument/2006/relationships/hyperlink" Target="http://docs.mongodb.org/manual/applications/update/" TargetMode="External"/><Relationship Id="rId5" Type="http://schemas.openxmlformats.org/officeDocument/2006/relationships/hyperlink" Target="http://docs.mongodb.org/manual/core/data-modeling/" TargetMode="External"/><Relationship Id="rId10" Type="http://schemas.openxmlformats.org/officeDocument/2006/relationships/hyperlink" Target="http://docs.mongodb.org/manual/applications/read/" TargetMode="External"/><Relationship Id="rId4" Type="http://schemas.openxmlformats.org/officeDocument/2006/relationships/hyperlink" Target="http://www.10gen.com/leading-nosql-database" TargetMode="External"/><Relationship Id="rId9" Type="http://schemas.openxmlformats.org/officeDocument/2006/relationships/hyperlink" Target="http://docs.mongodb.org/manual/sharding/" TargetMode="External"/><Relationship Id="rId14" Type="http://schemas.openxmlformats.org/officeDocument/2006/relationships/hyperlink" Target="http://www.10gen.com/subscrip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NoSQL</a:t>
            </a:r>
            <a:r>
              <a:rPr lang="en-US" dirty="0" smtClean="0"/>
              <a:t> DEFINITION: Next Generation Databases mostly addressing some of the points: being </a:t>
            </a:r>
            <a:r>
              <a:rPr lang="en-US" b="1" dirty="0" smtClean="0"/>
              <a:t>non-relational, distributed, open-source</a:t>
            </a:r>
            <a:r>
              <a:rPr lang="en-US" dirty="0" smtClean="0"/>
              <a:t> and </a:t>
            </a:r>
            <a:r>
              <a:rPr lang="en-US" b="1" dirty="0" smtClean="0"/>
              <a:t>horizontally scalable</a:t>
            </a:r>
            <a:r>
              <a:rPr lang="en-US" dirty="0" smtClean="0"/>
              <a:t>. The original intention has been </a:t>
            </a:r>
            <a:r>
              <a:rPr lang="en-US" b="1" dirty="0" smtClean="0"/>
              <a:t>modern web-scale databases</a:t>
            </a:r>
            <a:r>
              <a:rPr lang="en-US" dirty="0" smtClean="0"/>
              <a:t>. The movement began early 2009 and is growing rapidly. Often more characteristics apply such as: </a:t>
            </a:r>
            <a:r>
              <a:rPr lang="en-US" b="1" dirty="0" smtClean="0"/>
              <a:t>schema-free, easy replication support, simple API, eventually consistent</a:t>
            </a:r>
            <a:r>
              <a:rPr lang="en-US" dirty="0" smtClean="0"/>
              <a:t> / </a:t>
            </a:r>
            <a:r>
              <a:rPr lang="en-US" b="1" dirty="0" smtClean="0"/>
              <a:t>BASE</a:t>
            </a:r>
            <a:r>
              <a:rPr lang="en-US" dirty="0" smtClean="0"/>
              <a:t> (not ACID), a </a:t>
            </a:r>
            <a:r>
              <a:rPr lang="en-US" b="1" dirty="0" smtClean="0"/>
              <a:t>huge amount of data</a:t>
            </a:r>
            <a:r>
              <a:rPr lang="en-US" dirty="0" smtClean="0"/>
              <a:t> and more. So the misleading term </a:t>
            </a:r>
            <a:r>
              <a:rPr lang="en-US" i="1" dirty="0" smtClean="0"/>
              <a:t>"</a:t>
            </a:r>
            <a:r>
              <a:rPr lang="en-US" i="1" dirty="0" err="1" smtClean="0"/>
              <a:t>nosql</a:t>
            </a:r>
            <a:r>
              <a:rPr lang="en-US" dirty="0" smtClean="0"/>
              <a:t>" (the community now translates it mostly with "</a:t>
            </a:r>
            <a:r>
              <a:rPr lang="en-US" b="1" dirty="0" smtClean="0"/>
              <a:t>not only </a:t>
            </a:r>
            <a:r>
              <a:rPr lang="en-US" b="1" dirty="0" err="1" smtClean="0"/>
              <a:t>sql</a:t>
            </a:r>
            <a:r>
              <a:rPr lang="en-US" dirty="0" smtClean="0"/>
              <a:t>") should be seen as an alias to something like the definition above. [based on 7 sources, 14 constructive feedback emails (thanks!) and 1 disliking comment . Agree / Disagree? </a:t>
            </a:r>
            <a:r>
              <a:rPr lang="en-US" dirty="0" smtClean="0">
                <a:hlinkClick r:id="rId3"/>
              </a:rPr>
              <a:t>Tell</a:t>
            </a:r>
            <a:r>
              <a:rPr lang="en-US" dirty="0" smtClean="0"/>
              <a:t> me so! By the way: this is a strong definition and it is out there here since 2009!] </a:t>
            </a:r>
            <a:endParaRPr lang="bg-BG" dirty="0"/>
          </a:p>
        </p:txBody>
      </p:sp>
      <p:sp>
        <p:nvSpPr>
          <p:cNvPr id="4" name="Slide Number Placeholder 3"/>
          <p:cNvSpPr>
            <a:spLocks noGrp="1"/>
          </p:cNvSpPr>
          <p:nvPr>
            <p:ph type="sldNum" sz="quarter" idx="10"/>
          </p:nvPr>
        </p:nvSpPr>
        <p:spPr/>
        <p:txBody>
          <a:bodyPr/>
          <a:lstStyle/>
          <a:p>
            <a:fld id="{0949C624-5B89-40F9-98A4-1B82A04772F6}" type="slidenum">
              <a:rPr lang="bg-BG" smtClean="0"/>
              <a:t>1</a:t>
            </a:fld>
            <a:endParaRPr lang="bg-BG"/>
          </a:p>
        </p:txBody>
      </p:sp>
    </p:spTree>
    <p:extLst>
      <p:ext uri="{BB962C8B-B14F-4D97-AF65-F5344CB8AC3E}">
        <p14:creationId xmlns:p14="http://schemas.microsoft.com/office/powerpoint/2010/main" val="64954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MongoDB</a:t>
            </a:r>
            <a:r>
              <a:rPr lang="en-US" dirty="0" smtClean="0"/>
              <a:t> (from "hu</a:t>
            </a:r>
            <a:r>
              <a:rPr lang="en-US" b="1" dirty="0" smtClean="0"/>
              <a:t>mongo</a:t>
            </a:r>
            <a:r>
              <a:rPr lang="en-US" dirty="0" smtClean="0"/>
              <a:t>us") is an </a:t>
            </a:r>
            <a:r>
              <a:rPr lang="en-US" dirty="0" smtClean="0">
                <a:hlinkClick r:id="rId3"/>
              </a:rPr>
              <a:t>open-source</a:t>
            </a:r>
            <a:r>
              <a:rPr lang="en-US" dirty="0" smtClean="0"/>
              <a:t> document database, and the </a:t>
            </a:r>
            <a:r>
              <a:rPr lang="en-US" dirty="0" smtClean="0">
                <a:hlinkClick r:id="rId4"/>
              </a:rPr>
              <a:t>leading </a:t>
            </a:r>
            <a:r>
              <a:rPr lang="en-US" dirty="0" err="1" smtClean="0">
                <a:hlinkClick r:id="rId4"/>
              </a:rPr>
              <a:t>NoSQL</a:t>
            </a:r>
            <a:r>
              <a:rPr lang="en-US" dirty="0" smtClean="0">
                <a:hlinkClick r:id="rId4"/>
              </a:rPr>
              <a:t> database</a:t>
            </a:r>
            <a:r>
              <a:rPr lang="en-US" dirty="0" smtClean="0"/>
              <a:t>. Written in C++, </a:t>
            </a:r>
            <a:r>
              <a:rPr lang="en-US" dirty="0" err="1" smtClean="0"/>
              <a:t>MongoDB</a:t>
            </a:r>
            <a:r>
              <a:rPr lang="en-US" dirty="0" smtClean="0"/>
              <a:t> features:</a:t>
            </a:r>
          </a:p>
          <a:p>
            <a:r>
              <a:rPr lang="en-US" dirty="0" smtClean="0">
                <a:hlinkClick r:id="rId5"/>
              </a:rPr>
              <a:t>Document-Oriented Storage »</a:t>
            </a:r>
            <a:r>
              <a:rPr lang="en-US" dirty="0" smtClean="0"/>
              <a:t> </a:t>
            </a:r>
            <a:r>
              <a:rPr lang="en-US" dirty="0" smtClean="0">
                <a:hlinkClick r:id="rId6"/>
              </a:rPr>
              <a:t>JSON-style documents</a:t>
            </a:r>
            <a:r>
              <a:rPr lang="en-US" dirty="0" smtClean="0"/>
              <a:t> with dynamic schemas offer simplicity and power.</a:t>
            </a:r>
          </a:p>
          <a:p>
            <a:r>
              <a:rPr lang="en-US" dirty="0" smtClean="0">
                <a:hlinkClick r:id="rId7"/>
              </a:rPr>
              <a:t>Full Index Support »</a:t>
            </a:r>
            <a:r>
              <a:rPr lang="en-US" dirty="0" smtClean="0"/>
              <a:t> Index on any attribute, just like you're used to.</a:t>
            </a:r>
          </a:p>
          <a:p>
            <a:r>
              <a:rPr lang="en-US" dirty="0" smtClean="0">
                <a:hlinkClick r:id="rId8"/>
              </a:rPr>
              <a:t>Replication &amp; High Availability »</a:t>
            </a:r>
            <a:r>
              <a:rPr lang="en-US" dirty="0" smtClean="0"/>
              <a:t> Mirror across LANs and WANs for scale and peace of mind.</a:t>
            </a:r>
          </a:p>
          <a:p>
            <a:r>
              <a:rPr lang="en-US" dirty="0" smtClean="0">
                <a:hlinkClick r:id="rId9"/>
              </a:rPr>
              <a:t>Auto-</a:t>
            </a:r>
            <a:r>
              <a:rPr lang="en-US" dirty="0" err="1" smtClean="0">
                <a:hlinkClick r:id="rId9"/>
              </a:rPr>
              <a:t>Sharding</a:t>
            </a:r>
            <a:r>
              <a:rPr lang="en-US" dirty="0" smtClean="0">
                <a:hlinkClick r:id="rId9"/>
              </a:rPr>
              <a:t> »</a:t>
            </a:r>
            <a:r>
              <a:rPr lang="en-US" dirty="0" smtClean="0"/>
              <a:t> Scale horizontally without compromising functionality.</a:t>
            </a:r>
          </a:p>
          <a:p>
            <a:r>
              <a:rPr lang="en-US" dirty="0" smtClean="0">
                <a:hlinkClick r:id="rId10"/>
              </a:rPr>
              <a:t>Querying »</a:t>
            </a:r>
            <a:r>
              <a:rPr lang="en-US" dirty="0" smtClean="0"/>
              <a:t> Rich, document-based queries.</a:t>
            </a:r>
          </a:p>
          <a:p>
            <a:r>
              <a:rPr lang="en-US" dirty="0" smtClean="0">
                <a:hlinkClick r:id="rId11"/>
              </a:rPr>
              <a:t>Fast In-Place Updates »</a:t>
            </a:r>
            <a:r>
              <a:rPr lang="en-US" dirty="0" smtClean="0"/>
              <a:t> Atomic modifiers for contention-free performance.</a:t>
            </a:r>
          </a:p>
          <a:p>
            <a:r>
              <a:rPr lang="en-US" dirty="0" smtClean="0">
                <a:hlinkClick r:id="rId12"/>
              </a:rPr>
              <a:t>Map/Reduce »</a:t>
            </a:r>
            <a:r>
              <a:rPr lang="en-US" dirty="0" smtClean="0"/>
              <a:t> Flexible aggregation and data processing.</a:t>
            </a:r>
          </a:p>
          <a:p>
            <a:r>
              <a:rPr lang="en-US" dirty="0" err="1" smtClean="0">
                <a:hlinkClick r:id="rId13"/>
              </a:rPr>
              <a:t>GridFS</a:t>
            </a:r>
            <a:r>
              <a:rPr lang="en-US" dirty="0" smtClean="0">
                <a:hlinkClick r:id="rId13"/>
              </a:rPr>
              <a:t> »</a:t>
            </a:r>
            <a:r>
              <a:rPr lang="en-US" dirty="0" smtClean="0"/>
              <a:t> Store files of any size without complicating your stack.</a:t>
            </a:r>
          </a:p>
          <a:p>
            <a:r>
              <a:rPr lang="en-US" dirty="0" smtClean="0">
                <a:hlinkClick r:id="rId14"/>
              </a:rPr>
              <a:t>Commercial Support »</a:t>
            </a:r>
            <a:r>
              <a:rPr lang="en-US" dirty="0" smtClean="0"/>
              <a:t> Enterprise class support, training, and consulting available.</a:t>
            </a:r>
          </a:p>
          <a:p>
            <a:endParaRPr lang="bg-BG" dirty="0"/>
          </a:p>
        </p:txBody>
      </p:sp>
      <p:sp>
        <p:nvSpPr>
          <p:cNvPr id="4" name="Slide Number Placeholder 3"/>
          <p:cNvSpPr>
            <a:spLocks noGrp="1"/>
          </p:cNvSpPr>
          <p:nvPr>
            <p:ph type="sldNum" sz="quarter" idx="10"/>
          </p:nvPr>
        </p:nvSpPr>
        <p:spPr/>
        <p:txBody>
          <a:bodyPr/>
          <a:lstStyle/>
          <a:p>
            <a:fld id="{0949C624-5B89-40F9-98A4-1B82A04772F6}" type="slidenum">
              <a:rPr lang="bg-BG" smtClean="0"/>
              <a:t>2</a:t>
            </a:fld>
            <a:endParaRPr lang="bg-BG"/>
          </a:p>
        </p:txBody>
      </p:sp>
    </p:spTree>
    <p:extLst>
      <p:ext uri="{BB962C8B-B14F-4D97-AF65-F5344CB8AC3E}">
        <p14:creationId xmlns:p14="http://schemas.microsoft.com/office/powerpoint/2010/main" val="39462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to </a:t>
            </a:r>
            <a:r>
              <a:rPr lang="en-US" dirty="0" err="1" smtClean="0"/>
              <a:t>MongoDB</a:t>
            </a:r>
            <a:endParaRPr lang="en-US" dirty="0" smtClean="0"/>
          </a:p>
          <a:p>
            <a:r>
              <a:rPr lang="en-US" dirty="0" smtClean="0"/>
              <a:t>Overview</a:t>
            </a:r>
          </a:p>
          <a:p>
            <a:endParaRPr lang="en-US" dirty="0" smtClean="0"/>
          </a:p>
          <a:p>
            <a:r>
              <a:rPr lang="en-US" dirty="0" err="1" smtClean="0"/>
              <a:t>MongoDB</a:t>
            </a:r>
            <a:r>
              <a:rPr lang="en-US" dirty="0" smtClean="0"/>
              <a:t> is a document database that provides high performance, high availability, and easy scalability.</a:t>
            </a:r>
          </a:p>
          <a:p>
            <a:endParaRPr lang="en-US" dirty="0" smtClean="0"/>
          </a:p>
          <a:p>
            <a:r>
              <a:rPr lang="en-US" dirty="0" smtClean="0"/>
              <a:t>    Document Database</a:t>
            </a:r>
          </a:p>
          <a:p>
            <a:r>
              <a:rPr lang="en-US" dirty="0" smtClean="0"/>
              <a:t>        Documents (objects) map nicely to programming language data types.</a:t>
            </a:r>
          </a:p>
          <a:p>
            <a:r>
              <a:rPr lang="en-US" dirty="0" smtClean="0"/>
              <a:t>        Embedded documents and arrays reduce need for joins.</a:t>
            </a:r>
          </a:p>
          <a:p>
            <a:r>
              <a:rPr lang="en-US" dirty="0" smtClean="0"/>
              <a:t>        Dynamic schema makes polymorphism easier.</a:t>
            </a:r>
          </a:p>
          <a:p>
            <a:r>
              <a:rPr lang="en-US" dirty="0" smtClean="0"/>
              <a:t>    High Performance</a:t>
            </a:r>
          </a:p>
          <a:p>
            <a:r>
              <a:rPr lang="en-US" dirty="0" smtClean="0"/>
              <a:t>        Embedding makes reads and writes fast.</a:t>
            </a:r>
          </a:p>
          <a:p>
            <a:r>
              <a:rPr lang="en-US" dirty="0" smtClean="0"/>
              <a:t>        Indexes can include keys from embedded documents and arrays.</a:t>
            </a:r>
          </a:p>
          <a:p>
            <a:r>
              <a:rPr lang="en-US" dirty="0" smtClean="0"/>
              <a:t>        Optional streaming writes (no acknowledgments).</a:t>
            </a:r>
          </a:p>
          <a:p>
            <a:r>
              <a:rPr lang="en-US" dirty="0" smtClean="0"/>
              <a:t>    High Availability</a:t>
            </a:r>
          </a:p>
          <a:p>
            <a:r>
              <a:rPr lang="en-US" dirty="0" smtClean="0"/>
              <a:t>        Replicated servers with automatic master failover.</a:t>
            </a:r>
          </a:p>
          <a:p>
            <a:r>
              <a:rPr lang="en-US" dirty="0" smtClean="0"/>
              <a:t>    Easy Scalability</a:t>
            </a:r>
          </a:p>
          <a:p>
            <a:r>
              <a:rPr lang="en-US" dirty="0" smtClean="0"/>
              <a:t>        Automatic </a:t>
            </a:r>
            <a:r>
              <a:rPr lang="en-US" dirty="0" err="1" smtClean="0"/>
              <a:t>sharding</a:t>
            </a:r>
            <a:r>
              <a:rPr lang="en-US" dirty="0" smtClean="0"/>
              <a:t> distributes collection data across machines.</a:t>
            </a:r>
          </a:p>
          <a:p>
            <a:r>
              <a:rPr lang="en-US" dirty="0" smtClean="0"/>
              <a:t>        Eventually-consistent reads can be distributed over replicated servers.</a:t>
            </a:r>
          </a:p>
          <a:p>
            <a:endParaRPr lang="en-US" dirty="0" smtClean="0"/>
          </a:p>
          <a:p>
            <a:r>
              <a:rPr lang="en-US" dirty="0" err="1" smtClean="0"/>
              <a:t>MongoDB</a:t>
            </a:r>
            <a:r>
              <a:rPr lang="en-US" dirty="0" smtClean="0"/>
              <a:t> Data Model</a:t>
            </a:r>
          </a:p>
          <a:p>
            <a:endParaRPr lang="en-US" dirty="0" smtClean="0"/>
          </a:p>
          <a:p>
            <a:r>
              <a:rPr lang="en-US" dirty="0" smtClean="0"/>
              <a:t>A </a:t>
            </a:r>
            <a:r>
              <a:rPr lang="en-US" dirty="0" err="1" smtClean="0"/>
              <a:t>MongoDB</a:t>
            </a:r>
            <a:r>
              <a:rPr lang="en-US" dirty="0" smtClean="0"/>
              <a:t> deployment hosts a number of databases. A database holds a set of collections. A collection holds a set of documents. A document is a set of key-value pairs. Documents have dynamic schema. Dynamic schema means that documents in the same collection do not need to have the same set of fields or structure, and common fields in a collection’s documents may hold different types of data.</a:t>
            </a:r>
          </a:p>
          <a:p>
            <a:endParaRPr lang="en-US" dirty="0" smtClean="0"/>
          </a:p>
          <a:p>
            <a:r>
              <a:rPr lang="en-US" dirty="0" smtClean="0"/>
              <a:t>See Document Structure and Data Modeling for more information.</a:t>
            </a:r>
          </a:p>
          <a:p>
            <a:endParaRPr lang="bg-BG" dirty="0"/>
          </a:p>
        </p:txBody>
      </p:sp>
      <p:sp>
        <p:nvSpPr>
          <p:cNvPr id="4" name="Slide Number Placeholder 3"/>
          <p:cNvSpPr>
            <a:spLocks noGrp="1"/>
          </p:cNvSpPr>
          <p:nvPr>
            <p:ph type="sldNum" sz="quarter" idx="10"/>
          </p:nvPr>
        </p:nvSpPr>
        <p:spPr/>
        <p:txBody>
          <a:bodyPr/>
          <a:lstStyle/>
          <a:p>
            <a:fld id="{0949C624-5B89-40F9-98A4-1B82A04772F6}" type="slidenum">
              <a:rPr lang="bg-BG" smtClean="0"/>
              <a:t>3</a:t>
            </a:fld>
            <a:endParaRPr lang="bg-BG"/>
          </a:p>
        </p:txBody>
      </p:sp>
    </p:spTree>
    <p:extLst>
      <p:ext uri="{BB962C8B-B14F-4D97-AF65-F5344CB8AC3E}">
        <p14:creationId xmlns:p14="http://schemas.microsoft.com/office/powerpoint/2010/main" val="428767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http://www.informit.com/guides/content.aspx?g=java&amp;seqNum=634</a:t>
            </a:r>
          </a:p>
          <a:p>
            <a:pPr marL="0" indent="0">
              <a:buFont typeface="Wingdings" pitchFamily="2" charset="2"/>
              <a:buNone/>
            </a:pPr>
            <a:endParaRPr lang="en-US" dirty="0" smtClean="0"/>
          </a:p>
          <a:p>
            <a:pPr marL="0" indent="0">
              <a:buFont typeface="Wingdings" pitchFamily="2" charset="2"/>
              <a:buNone/>
            </a:pPr>
            <a:r>
              <a:rPr lang="en-US" dirty="0" smtClean="0"/>
              <a:t>http://docs.mongodb.org/manual/core/read/</a:t>
            </a:r>
          </a:p>
          <a:p>
            <a:pPr marL="0" indent="0">
              <a:buFont typeface="Wingdings" pitchFamily="2" charset="2"/>
              <a:buNone/>
            </a:pPr>
            <a:endParaRPr lang="bg-BG" dirty="0"/>
          </a:p>
        </p:txBody>
      </p:sp>
      <p:sp>
        <p:nvSpPr>
          <p:cNvPr id="4" name="Slide Number Placeholder 3"/>
          <p:cNvSpPr>
            <a:spLocks noGrp="1"/>
          </p:cNvSpPr>
          <p:nvPr>
            <p:ph type="sldNum" sz="quarter" idx="10"/>
          </p:nvPr>
        </p:nvSpPr>
        <p:spPr/>
        <p:txBody>
          <a:bodyPr/>
          <a:lstStyle/>
          <a:p>
            <a:fld id="{0949C624-5B89-40F9-98A4-1B82A04772F6}" type="slidenum">
              <a:rPr lang="bg-BG" smtClean="0"/>
              <a:t>4</a:t>
            </a:fld>
            <a:endParaRPr lang="bg-BG"/>
          </a:p>
        </p:txBody>
      </p:sp>
    </p:spTree>
    <p:extLst>
      <p:ext uri="{BB962C8B-B14F-4D97-AF65-F5344CB8AC3E}">
        <p14:creationId xmlns:p14="http://schemas.microsoft.com/office/powerpoint/2010/main" val="8082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000" b="-1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177102"/>
            <a:ext cx="7620000" cy="4503796"/>
          </a:xfrm>
          <a:prstGeom prst="rect">
            <a:avLst/>
          </a:prstGeom>
        </p:spPr>
      </p:pic>
    </p:spTree>
    <p:extLst>
      <p:ext uri="{BB962C8B-B14F-4D97-AF65-F5344CB8AC3E}">
        <p14:creationId xmlns:p14="http://schemas.microsoft.com/office/powerpoint/2010/main" val="1378117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534969" y="2438400"/>
            <a:ext cx="3867021" cy="3671938"/>
            <a:chOff x="2534969" y="2169192"/>
            <a:chExt cx="3867021" cy="3671938"/>
          </a:xfrm>
        </p:grpSpPr>
        <p:sp>
          <p:nvSpPr>
            <p:cNvPr id="8" name="TextBox 7"/>
            <p:cNvSpPr txBox="1"/>
            <p:nvPr/>
          </p:nvSpPr>
          <p:spPr>
            <a:xfrm>
              <a:off x="2666543" y="2169192"/>
              <a:ext cx="3603872"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Document-Oriented Storage</a:t>
              </a:r>
              <a:endParaRPr lang="bg-BG" sz="2000" b="1" dirty="0">
                <a:solidFill>
                  <a:srgbClr val="4C3A2C"/>
                </a:solidFill>
                <a:latin typeface="Arial" pitchFamily="34" charset="0"/>
                <a:cs typeface="Arial" pitchFamily="34" charset="0"/>
              </a:endParaRPr>
            </a:p>
          </p:txBody>
        </p:sp>
        <p:sp>
          <p:nvSpPr>
            <p:cNvPr id="10" name="TextBox 9"/>
            <p:cNvSpPr txBox="1"/>
            <p:nvPr/>
          </p:nvSpPr>
          <p:spPr>
            <a:xfrm>
              <a:off x="3250838" y="2578171"/>
              <a:ext cx="2435282"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Full Index Support</a:t>
              </a:r>
              <a:endParaRPr lang="bg-BG" sz="2000" b="1" dirty="0">
                <a:solidFill>
                  <a:srgbClr val="4C3A2C"/>
                </a:solidFill>
                <a:latin typeface="Arial" pitchFamily="34" charset="0"/>
                <a:cs typeface="Arial" pitchFamily="34" charset="0"/>
              </a:endParaRPr>
            </a:p>
          </p:txBody>
        </p:sp>
        <p:sp>
          <p:nvSpPr>
            <p:cNvPr id="11" name="TextBox 10"/>
            <p:cNvSpPr txBox="1"/>
            <p:nvPr/>
          </p:nvSpPr>
          <p:spPr>
            <a:xfrm>
              <a:off x="2534969" y="2987150"/>
              <a:ext cx="3867021"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Replication &amp; High Availability</a:t>
              </a:r>
              <a:endParaRPr lang="bg-BG" sz="2000" b="1" dirty="0">
                <a:solidFill>
                  <a:srgbClr val="4C3A2C"/>
                </a:solidFill>
                <a:latin typeface="Arial" pitchFamily="34" charset="0"/>
                <a:cs typeface="Arial" pitchFamily="34" charset="0"/>
              </a:endParaRPr>
            </a:p>
          </p:txBody>
        </p:sp>
        <p:sp>
          <p:nvSpPr>
            <p:cNvPr id="12" name="TextBox 11"/>
            <p:cNvSpPr txBox="1"/>
            <p:nvPr/>
          </p:nvSpPr>
          <p:spPr>
            <a:xfrm>
              <a:off x="3484877" y="3396129"/>
              <a:ext cx="1967205"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Auto-</a:t>
              </a:r>
              <a:r>
                <a:rPr lang="en-US" sz="2000" b="1" dirty="0" err="1" smtClean="0">
                  <a:solidFill>
                    <a:srgbClr val="4C3A2C"/>
                  </a:solidFill>
                  <a:latin typeface="Arial" pitchFamily="34" charset="0"/>
                  <a:cs typeface="Arial" pitchFamily="34" charset="0"/>
                </a:rPr>
                <a:t>Sharding</a:t>
              </a:r>
              <a:endParaRPr lang="bg-BG" sz="2000" b="1" dirty="0">
                <a:solidFill>
                  <a:srgbClr val="4C3A2C"/>
                </a:solidFill>
                <a:latin typeface="Arial" pitchFamily="34" charset="0"/>
                <a:cs typeface="Arial" pitchFamily="34" charset="0"/>
              </a:endParaRPr>
            </a:p>
          </p:txBody>
        </p:sp>
        <p:sp>
          <p:nvSpPr>
            <p:cNvPr id="13" name="TextBox 12"/>
            <p:cNvSpPr txBox="1"/>
            <p:nvPr/>
          </p:nvSpPr>
          <p:spPr>
            <a:xfrm>
              <a:off x="3813492" y="3805108"/>
              <a:ext cx="1309974"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Querying</a:t>
              </a:r>
              <a:endParaRPr lang="bg-BG" sz="2000" b="1" dirty="0">
                <a:solidFill>
                  <a:srgbClr val="4C3A2C"/>
                </a:solidFill>
                <a:latin typeface="Arial" pitchFamily="34" charset="0"/>
                <a:cs typeface="Arial" pitchFamily="34" charset="0"/>
              </a:endParaRPr>
            </a:p>
          </p:txBody>
        </p:sp>
        <p:sp>
          <p:nvSpPr>
            <p:cNvPr id="14" name="TextBox 13"/>
            <p:cNvSpPr txBox="1"/>
            <p:nvPr/>
          </p:nvSpPr>
          <p:spPr>
            <a:xfrm>
              <a:off x="3044051" y="4214087"/>
              <a:ext cx="2848857"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Fast In-Place Updates</a:t>
              </a:r>
              <a:endParaRPr lang="bg-BG" sz="2000" b="1" dirty="0">
                <a:solidFill>
                  <a:srgbClr val="4C3A2C"/>
                </a:solidFill>
                <a:latin typeface="Arial" pitchFamily="34" charset="0"/>
                <a:cs typeface="Arial" pitchFamily="34" charset="0"/>
              </a:endParaRPr>
            </a:p>
          </p:txBody>
        </p:sp>
        <p:sp>
          <p:nvSpPr>
            <p:cNvPr id="15" name="TextBox 14"/>
            <p:cNvSpPr txBox="1"/>
            <p:nvPr/>
          </p:nvSpPr>
          <p:spPr>
            <a:xfrm>
              <a:off x="3620330" y="4623066"/>
              <a:ext cx="1696298"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Map/Reduce</a:t>
              </a:r>
              <a:endParaRPr lang="bg-BG" sz="2000" b="1" dirty="0">
                <a:solidFill>
                  <a:srgbClr val="4C3A2C"/>
                </a:solidFill>
                <a:latin typeface="Arial" pitchFamily="34" charset="0"/>
                <a:cs typeface="Arial" pitchFamily="34" charset="0"/>
              </a:endParaRPr>
            </a:p>
          </p:txBody>
        </p:sp>
        <p:sp>
          <p:nvSpPr>
            <p:cNvPr id="16" name="TextBox 15"/>
            <p:cNvSpPr txBox="1"/>
            <p:nvPr/>
          </p:nvSpPr>
          <p:spPr>
            <a:xfrm>
              <a:off x="3948946" y="5032045"/>
              <a:ext cx="1039067" cy="400110"/>
            </a:xfrm>
            <a:prstGeom prst="rect">
              <a:avLst/>
            </a:prstGeom>
            <a:noFill/>
          </p:spPr>
          <p:txBody>
            <a:bodyPr wrap="none" rtlCol="0">
              <a:spAutoFit/>
            </a:bodyPr>
            <a:lstStyle/>
            <a:p>
              <a:r>
                <a:rPr lang="en-US" sz="2000" b="1" dirty="0" err="1" smtClean="0">
                  <a:solidFill>
                    <a:srgbClr val="4C3A2C"/>
                  </a:solidFill>
                  <a:latin typeface="Arial" pitchFamily="34" charset="0"/>
                  <a:cs typeface="Arial" pitchFamily="34" charset="0"/>
                </a:rPr>
                <a:t>GridFS</a:t>
              </a:r>
              <a:endParaRPr lang="bg-BG" sz="2000" b="1" dirty="0">
                <a:solidFill>
                  <a:srgbClr val="4C3A2C"/>
                </a:solidFill>
                <a:latin typeface="Arial" pitchFamily="34" charset="0"/>
                <a:cs typeface="Arial" pitchFamily="34" charset="0"/>
              </a:endParaRPr>
            </a:p>
          </p:txBody>
        </p:sp>
        <p:sp>
          <p:nvSpPr>
            <p:cNvPr id="17" name="TextBox 16"/>
            <p:cNvSpPr txBox="1"/>
            <p:nvPr/>
          </p:nvSpPr>
          <p:spPr>
            <a:xfrm>
              <a:off x="3115384" y="5441020"/>
              <a:ext cx="2706190" cy="400110"/>
            </a:xfrm>
            <a:prstGeom prst="rect">
              <a:avLst/>
            </a:prstGeom>
            <a:noFill/>
          </p:spPr>
          <p:txBody>
            <a:bodyPr wrap="none" rtlCol="0">
              <a:spAutoFit/>
            </a:bodyPr>
            <a:lstStyle/>
            <a:p>
              <a:r>
                <a:rPr lang="en-US" sz="2000" b="1" dirty="0" smtClean="0">
                  <a:solidFill>
                    <a:srgbClr val="4C3A2C"/>
                  </a:solidFill>
                  <a:latin typeface="Arial" pitchFamily="34" charset="0"/>
                  <a:cs typeface="Arial" pitchFamily="34" charset="0"/>
                </a:rPr>
                <a:t>Commercial Support</a:t>
              </a:r>
              <a:endParaRPr lang="bg-BG" sz="2000" b="1" dirty="0">
                <a:solidFill>
                  <a:srgbClr val="4C3A2C"/>
                </a:solidFill>
                <a:latin typeface="Arial" pitchFamily="34" charset="0"/>
                <a:cs typeface="Arial" pitchFamily="34" charset="0"/>
              </a:endParaRPr>
            </a:p>
          </p:txBody>
        </p:sp>
      </p:grpSp>
      <p:grpSp>
        <p:nvGrpSpPr>
          <p:cNvPr id="18" name="Group 17"/>
          <p:cNvGrpSpPr>
            <a:grpSpLocks noChangeAspect="1"/>
          </p:cNvGrpSpPr>
          <p:nvPr/>
        </p:nvGrpSpPr>
        <p:grpSpPr>
          <a:xfrm>
            <a:off x="1527415" y="-152399"/>
            <a:ext cx="6089170" cy="2322516"/>
            <a:chOff x="2155974" y="52877"/>
            <a:chExt cx="4800600" cy="1831033"/>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974" y="52877"/>
              <a:ext cx="4800600" cy="1600200"/>
            </a:xfrm>
            <a:prstGeom prst="rect">
              <a:avLst/>
            </a:prstGeom>
          </p:spPr>
        </p:pic>
        <p:pic>
          <p:nvPicPr>
            <p:cNvPr id="1028" name="Picture 4" descr="Agile and Scal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599" y="315106"/>
              <a:ext cx="2419350" cy="2571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310123" y="1422245"/>
              <a:ext cx="2949846" cy="461665"/>
            </a:xfrm>
            <a:prstGeom prst="rect">
              <a:avLst/>
            </a:prstGeom>
            <a:noFill/>
          </p:spPr>
          <p:txBody>
            <a:bodyPr wrap="none" rtlCol="0">
              <a:spAutoFit/>
            </a:bodyPr>
            <a:lstStyle/>
            <a:p>
              <a:r>
                <a:rPr lang="en-US" sz="2400" b="1" dirty="0" smtClean="0">
                  <a:solidFill>
                    <a:srgbClr val="4C3A2C"/>
                  </a:solidFill>
                  <a:latin typeface="Courier New" pitchFamily="49" charset="0"/>
                  <a:cs typeface="Courier New" pitchFamily="49" charset="0"/>
                </a:rPr>
                <a:t>www.mongodb.org</a:t>
              </a:r>
              <a:endParaRPr lang="bg-BG" sz="2400" b="1" dirty="0">
                <a:solidFill>
                  <a:srgbClr val="4C3A2C"/>
                </a:solidFill>
                <a:latin typeface="Courier New" pitchFamily="49" charset="0"/>
                <a:cs typeface="Courier New" pitchFamily="49" charset="0"/>
              </a:endParaRPr>
            </a:p>
          </p:txBody>
        </p:sp>
      </p:grpSp>
    </p:spTree>
    <p:extLst>
      <p:ext uri="{BB962C8B-B14F-4D97-AF65-F5344CB8AC3E}">
        <p14:creationId xmlns:p14="http://schemas.microsoft.com/office/powerpoint/2010/main" val="284473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2050" name="Picture 2" descr="http://image.slidesharecdn.com/introtomongodb-100223125714-phpapp01/95/slide-43-728.jpg?12669836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8229600" cy="633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7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Let’s try Mongo!</a:t>
            </a:r>
            <a:endParaRPr lang="bg-BG" dirty="0"/>
          </a:p>
        </p:txBody>
      </p:sp>
      <p:sp>
        <p:nvSpPr>
          <p:cNvPr id="4" name="Content Placeholder 3"/>
          <p:cNvSpPr>
            <a:spLocks noGrp="1"/>
          </p:cNvSpPr>
          <p:nvPr>
            <p:ph idx="1"/>
          </p:nvPr>
        </p:nvSpPr>
        <p:spPr/>
        <p:txBody>
          <a:bodyPr/>
          <a:lstStyle/>
          <a:p>
            <a:r>
              <a:rPr lang="en-US" dirty="0" smtClean="0"/>
              <a:t>Mongo Server</a:t>
            </a:r>
          </a:p>
          <a:p>
            <a:r>
              <a:rPr lang="en-US" dirty="0" smtClean="0"/>
              <a:t>Client</a:t>
            </a:r>
          </a:p>
          <a:p>
            <a:r>
              <a:rPr lang="en-US" dirty="0"/>
              <a:t>DB Model</a:t>
            </a:r>
          </a:p>
          <a:p>
            <a:r>
              <a:rPr lang="en-US" dirty="0" smtClean="0"/>
              <a:t>CRUD operation</a:t>
            </a:r>
          </a:p>
          <a:p>
            <a:endParaRPr lang="bg-BG" dirty="0"/>
          </a:p>
        </p:txBody>
      </p:sp>
    </p:spTree>
    <p:extLst>
      <p:ext uri="{BB962C8B-B14F-4D97-AF65-F5344CB8AC3E}">
        <p14:creationId xmlns:p14="http://schemas.microsoft.com/office/powerpoint/2010/main" val="2950064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Mongo In Java</a:t>
            </a:r>
            <a:endParaRPr lang="bg-BG" dirty="0"/>
          </a:p>
        </p:txBody>
      </p:sp>
      <p:sp>
        <p:nvSpPr>
          <p:cNvPr id="3" name="Content Placeholder 2"/>
          <p:cNvSpPr>
            <a:spLocks noGrp="1"/>
          </p:cNvSpPr>
          <p:nvPr>
            <p:ph idx="1"/>
          </p:nvPr>
        </p:nvSpPr>
        <p:spPr/>
        <p:txBody>
          <a:bodyPr/>
          <a:lstStyle/>
          <a:p>
            <a:r>
              <a:rPr lang="en-US" dirty="0" smtClean="0"/>
              <a:t>Java API</a:t>
            </a:r>
          </a:p>
          <a:p>
            <a:r>
              <a:rPr lang="en-US" dirty="0" smtClean="0"/>
              <a:t>CRUD example</a:t>
            </a:r>
          </a:p>
          <a:p>
            <a:r>
              <a:rPr lang="en-US" dirty="0" smtClean="0"/>
              <a:t>User Profile Data Application</a:t>
            </a:r>
          </a:p>
          <a:p>
            <a:endParaRPr lang="bg-BG" dirty="0"/>
          </a:p>
        </p:txBody>
      </p:sp>
    </p:spTree>
    <p:extLst>
      <p:ext uri="{BB962C8B-B14F-4D97-AF65-F5344CB8AC3E}">
        <p14:creationId xmlns:p14="http://schemas.microsoft.com/office/powerpoint/2010/main" val="133193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Contest</a:t>
            </a:r>
            <a:endParaRPr lang="bg-BG" dirty="0"/>
          </a:p>
        </p:txBody>
      </p:sp>
      <p:sp>
        <p:nvSpPr>
          <p:cNvPr id="3" name="Content Placeholder 2"/>
          <p:cNvSpPr>
            <a:spLocks noGrp="1"/>
          </p:cNvSpPr>
          <p:nvPr>
            <p:ph idx="1"/>
          </p:nvPr>
        </p:nvSpPr>
        <p:spPr/>
        <p:txBody>
          <a:bodyPr/>
          <a:lstStyle/>
          <a:p>
            <a:r>
              <a:rPr lang="en-US" dirty="0" smtClean="0"/>
              <a:t>HR Skills application</a:t>
            </a:r>
          </a:p>
          <a:p>
            <a:pPr lvl="1"/>
            <a:r>
              <a:rPr lang="en-US" dirty="0" smtClean="0"/>
              <a:t>Users have simple profile data (as in sample app)</a:t>
            </a:r>
          </a:p>
          <a:p>
            <a:pPr lvl="1"/>
            <a:r>
              <a:rPr lang="en-US" dirty="0" smtClean="0"/>
              <a:t>Describe skills in categories</a:t>
            </a:r>
          </a:p>
          <a:p>
            <a:pPr lvl="1"/>
            <a:r>
              <a:rPr lang="en-US" dirty="0" smtClean="0"/>
              <a:t>Can attach certificates to skills </a:t>
            </a:r>
            <a:r>
              <a:rPr lang="en-US" dirty="0"/>
              <a:t>(might be ‘txt’ file)</a:t>
            </a:r>
            <a:endParaRPr lang="en-US" dirty="0" smtClean="0"/>
          </a:p>
          <a:p>
            <a:pPr lvl="1"/>
            <a:r>
              <a:rPr lang="en-US" dirty="0" smtClean="0"/>
              <a:t>Skills  </a:t>
            </a:r>
            <a:r>
              <a:rPr lang="en-US" dirty="0"/>
              <a:t>h</a:t>
            </a:r>
            <a:r>
              <a:rPr lang="en-US" dirty="0" smtClean="0"/>
              <a:t>ave proficiency levels</a:t>
            </a:r>
          </a:p>
          <a:p>
            <a:pPr lvl="1"/>
            <a:r>
              <a:rPr lang="en-US" dirty="0" smtClean="0"/>
              <a:t>Query users with specific skill</a:t>
            </a:r>
          </a:p>
          <a:p>
            <a:pPr lvl="1"/>
            <a:r>
              <a:rPr lang="en-US" dirty="0" smtClean="0"/>
              <a:t>Query user with skill and level</a:t>
            </a:r>
          </a:p>
          <a:p>
            <a:pPr lvl="1"/>
            <a:r>
              <a:rPr lang="en-US" dirty="0" smtClean="0"/>
              <a:t>Query for multiple skills</a:t>
            </a:r>
            <a:endParaRPr lang="bg-BG" dirty="0"/>
          </a:p>
        </p:txBody>
      </p:sp>
    </p:spTree>
    <p:extLst>
      <p:ext uri="{BB962C8B-B14F-4D97-AF65-F5344CB8AC3E}">
        <p14:creationId xmlns:p14="http://schemas.microsoft.com/office/powerpoint/2010/main" val="3581335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587</Words>
  <Application>Microsoft Office PowerPoint</Application>
  <PresentationFormat>On-screen Show (4:3)</PresentationFormat>
  <Paragraphs>70</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Let’s try Mongo!</vt:lpstr>
      <vt:lpstr>Mongo In Java</vt:lpstr>
      <vt:lpstr>Contest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Chavdar</dc:creator>
  <cp:lastModifiedBy>Chavdar</cp:lastModifiedBy>
  <cp:revision>11</cp:revision>
  <dcterms:created xsi:type="dcterms:W3CDTF">2006-08-16T00:00:00Z</dcterms:created>
  <dcterms:modified xsi:type="dcterms:W3CDTF">2013-05-19T21:23:13Z</dcterms:modified>
</cp:coreProperties>
</file>