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79" r:id="rId3"/>
    <p:sldId id="393" r:id="rId4"/>
    <p:sldId id="385" r:id="rId5"/>
    <p:sldId id="396" r:id="rId6"/>
    <p:sldId id="373" r:id="rId7"/>
    <p:sldId id="394" r:id="rId8"/>
    <p:sldId id="386" r:id="rId9"/>
    <p:sldId id="389" r:id="rId10"/>
    <p:sldId id="390" r:id="rId11"/>
    <p:sldId id="391" r:id="rId12"/>
    <p:sldId id="392" r:id="rId13"/>
    <p:sldId id="283" r:id="rId14"/>
    <p:sldId id="280" r:id="rId15"/>
    <p:sldId id="395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2319" autoAdjust="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DBD6-5C63-44F0-B876-3BBBC370CAA0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04A89-1A94-426E-B684-1A5694D57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mongodb.org/manual/replication/" TargetMode="External"/><Relationship Id="rId13" Type="http://schemas.openxmlformats.org/officeDocument/2006/relationships/hyperlink" Target="http://docs.mongodb.org/manual/applications/gridfs/" TargetMode="External"/><Relationship Id="rId3" Type="http://schemas.openxmlformats.org/officeDocument/2006/relationships/hyperlink" Target="http://www.mongodb.org/about/source-code/" TargetMode="External"/><Relationship Id="rId7" Type="http://schemas.openxmlformats.org/officeDocument/2006/relationships/hyperlink" Target="http://docs.mongodb.org/manual/indexes/" TargetMode="External"/><Relationship Id="rId12" Type="http://schemas.openxmlformats.org/officeDocument/2006/relationships/hyperlink" Target="http://docs.mongodb.org/manual/applications/map-reduc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sonspec.org/" TargetMode="External"/><Relationship Id="rId11" Type="http://schemas.openxmlformats.org/officeDocument/2006/relationships/hyperlink" Target="http://docs.mongodb.org/manual/applications/update/" TargetMode="External"/><Relationship Id="rId5" Type="http://schemas.openxmlformats.org/officeDocument/2006/relationships/hyperlink" Target="http://docs.mongodb.org/manual/core/data-modeling/" TargetMode="External"/><Relationship Id="rId10" Type="http://schemas.openxmlformats.org/officeDocument/2006/relationships/hyperlink" Target="http://docs.mongodb.org/manual/applications/read/" TargetMode="External"/><Relationship Id="rId4" Type="http://schemas.openxmlformats.org/officeDocument/2006/relationships/hyperlink" Target="http://www.10gen.com/leading-nosql-database" TargetMode="External"/><Relationship Id="rId9" Type="http://schemas.openxmlformats.org/officeDocument/2006/relationships/hyperlink" Target="http://docs.mongodb.org/manual/sharding/" TargetMode="External"/><Relationship Id="rId14" Type="http://schemas.openxmlformats.org/officeDocument/2006/relationships/hyperlink" Target="http://www.10gen.com/subscriptio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4A89-1A94-426E-B684-1A5694D579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4A89-1A94-426E-B684-1A5694D579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4A89-1A94-426E-B684-1A5694D579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4A89-1A94-426E-B684-1A5694D579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4A89-1A94-426E-B684-1A5694D579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(from "hu</a:t>
            </a:r>
            <a:r>
              <a:rPr lang="en-US" b="1" dirty="0" smtClean="0"/>
              <a:t>mongo</a:t>
            </a:r>
            <a:r>
              <a:rPr lang="en-US" dirty="0" smtClean="0"/>
              <a:t>us") is an </a:t>
            </a:r>
            <a:r>
              <a:rPr lang="en-US" dirty="0" smtClean="0">
                <a:hlinkClick r:id="rId3"/>
              </a:rPr>
              <a:t>open-source</a:t>
            </a:r>
            <a:r>
              <a:rPr lang="en-US" dirty="0" smtClean="0"/>
              <a:t> document database, and the </a:t>
            </a:r>
            <a:r>
              <a:rPr lang="en-US" dirty="0" smtClean="0">
                <a:hlinkClick r:id="rId4"/>
              </a:rPr>
              <a:t>leading </a:t>
            </a:r>
            <a:r>
              <a:rPr lang="en-US" dirty="0" err="1" smtClean="0">
                <a:hlinkClick r:id="rId4"/>
              </a:rPr>
              <a:t>NoSQL</a:t>
            </a:r>
            <a:r>
              <a:rPr lang="en-US" dirty="0" smtClean="0">
                <a:hlinkClick r:id="rId4"/>
              </a:rPr>
              <a:t> database</a:t>
            </a:r>
            <a:r>
              <a:rPr lang="en-US" dirty="0" smtClean="0"/>
              <a:t>. Written in C++, </a:t>
            </a:r>
            <a:r>
              <a:rPr lang="en-US" dirty="0" err="1" smtClean="0"/>
              <a:t>MongoDB</a:t>
            </a:r>
            <a:r>
              <a:rPr lang="en-US" dirty="0" smtClean="0"/>
              <a:t> features:</a:t>
            </a:r>
          </a:p>
          <a:p>
            <a:r>
              <a:rPr lang="en-US" dirty="0" smtClean="0">
                <a:hlinkClick r:id="rId5"/>
              </a:rPr>
              <a:t>Document-Oriented Storage »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JSON-style documents</a:t>
            </a:r>
            <a:r>
              <a:rPr lang="en-US" dirty="0" smtClean="0"/>
              <a:t> with dynamic schemas offer simplicity and power.</a:t>
            </a:r>
          </a:p>
          <a:p>
            <a:r>
              <a:rPr lang="en-US" dirty="0" smtClean="0">
                <a:hlinkClick r:id="rId7"/>
              </a:rPr>
              <a:t>Full Index Support »</a:t>
            </a:r>
            <a:r>
              <a:rPr lang="en-US" dirty="0" smtClean="0"/>
              <a:t> Index on any attribute, just like you're used to.</a:t>
            </a:r>
          </a:p>
          <a:p>
            <a:r>
              <a:rPr lang="en-US" dirty="0" smtClean="0">
                <a:hlinkClick r:id="rId8"/>
              </a:rPr>
              <a:t>Replication &amp; High Availability »</a:t>
            </a:r>
            <a:r>
              <a:rPr lang="en-US" dirty="0" smtClean="0"/>
              <a:t> Mirror across LANs and WANs for scale and peace of mind.</a:t>
            </a:r>
          </a:p>
          <a:p>
            <a:r>
              <a:rPr lang="en-US" dirty="0" smtClean="0">
                <a:hlinkClick r:id="rId9"/>
              </a:rPr>
              <a:t>Auto-</a:t>
            </a:r>
            <a:r>
              <a:rPr lang="en-US" dirty="0" err="1" smtClean="0">
                <a:hlinkClick r:id="rId9"/>
              </a:rPr>
              <a:t>Sharding</a:t>
            </a:r>
            <a:r>
              <a:rPr lang="en-US" dirty="0" smtClean="0">
                <a:hlinkClick r:id="rId9"/>
              </a:rPr>
              <a:t> »</a:t>
            </a:r>
            <a:r>
              <a:rPr lang="en-US" dirty="0" smtClean="0"/>
              <a:t> Scale horizontally without compromising functionality.</a:t>
            </a:r>
          </a:p>
          <a:p>
            <a:r>
              <a:rPr lang="en-US" dirty="0" smtClean="0">
                <a:hlinkClick r:id="rId10"/>
              </a:rPr>
              <a:t>Querying »</a:t>
            </a:r>
            <a:r>
              <a:rPr lang="en-US" dirty="0" smtClean="0"/>
              <a:t> Rich, document-based queries.</a:t>
            </a:r>
          </a:p>
          <a:p>
            <a:r>
              <a:rPr lang="en-US" dirty="0" smtClean="0">
                <a:hlinkClick r:id="rId11"/>
              </a:rPr>
              <a:t>Fast In-Place Updates »</a:t>
            </a:r>
            <a:r>
              <a:rPr lang="en-US" dirty="0" smtClean="0"/>
              <a:t> Atomic modifiers for contention-free performance.</a:t>
            </a:r>
          </a:p>
          <a:p>
            <a:r>
              <a:rPr lang="en-US" dirty="0" smtClean="0">
                <a:hlinkClick r:id="rId12"/>
              </a:rPr>
              <a:t>Map/Reduce »</a:t>
            </a:r>
            <a:r>
              <a:rPr lang="en-US" dirty="0" smtClean="0"/>
              <a:t> Flexible aggregation and data processing.</a:t>
            </a:r>
          </a:p>
          <a:p>
            <a:r>
              <a:rPr lang="en-US" dirty="0" err="1" smtClean="0">
                <a:hlinkClick r:id="rId13"/>
              </a:rPr>
              <a:t>GridFS</a:t>
            </a:r>
            <a:r>
              <a:rPr lang="en-US" dirty="0" smtClean="0">
                <a:hlinkClick r:id="rId13"/>
              </a:rPr>
              <a:t> »</a:t>
            </a:r>
            <a:r>
              <a:rPr lang="en-US" dirty="0" smtClean="0"/>
              <a:t> Store files of any size without complicating your stack.</a:t>
            </a:r>
          </a:p>
          <a:p>
            <a:r>
              <a:rPr lang="en-US" dirty="0" smtClean="0">
                <a:hlinkClick r:id="rId14"/>
              </a:rPr>
              <a:t>Commercial Support »</a:t>
            </a:r>
            <a:r>
              <a:rPr lang="en-US" dirty="0" smtClean="0"/>
              <a:t> Enterprise class support, training, and consulting available.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9C624-5B89-40F9-98A4-1B82A04772F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29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4A89-1A94-426E-B684-1A5694D579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4A89-1A94-426E-B684-1A5694D579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4A89-1A94-426E-B684-1A5694D579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4A89-1A94-426E-B684-1A5694D579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4A89-1A94-426E-B684-1A5694D579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9F78-1017-497B-8780-780BA5945363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9F78-1017-497B-8780-780BA5945363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9F78-1017-497B-8780-780BA5945363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31/01/2012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Quickies 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924800" y="5715000"/>
            <a:ext cx="100828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9F78-1017-497B-8780-780BA5945363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9F78-1017-497B-8780-780BA5945363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9F78-1017-497B-8780-780BA5945363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9F78-1017-497B-8780-780BA5945363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9F78-1017-497B-8780-780BA5945363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9F78-1017-497B-8780-780BA5945363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9F78-1017-497B-8780-780BA5945363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4D4FF"/>
            </a:gs>
            <a:gs pos="100000">
              <a:schemeClr val="bg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9F78-1017-497B-8780-780BA5945363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62FE-9B8E-45C2-93D3-EEB60EC5D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hat.com/about/news/press-archive/2013/3/red-hat-reinforces-java-commit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hat.com/about/news/press-archive/2013/4/red-hat-reveals-plans-for-its-next-generation-java-application-server-pro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/studio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876800" cy="1470025"/>
          </a:xfrm>
        </p:spPr>
        <p:txBody>
          <a:bodyPr/>
          <a:lstStyle/>
          <a:p>
            <a:r>
              <a:rPr lang="en-US" b="1" dirty="0" smtClean="0"/>
              <a:t>The Geeky Quickies</a:t>
            </a:r>
            <a:endParaRPr lang="en-US" b="1" dirty="0"/>
          </a:p>
        </p:txBody>
      </p:sp>
      <p:pic>
        <p:nvPicPr>
          <p:cNvPr id="7" name="Picture 6" descr="path4276-5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1676400"/>
            <a:ext cx="3703899" cy="3429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81000" y="3886200"/>
            <a:ext cx="4800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NoSQL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Chavdar Baikov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 JDK 6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0"/>
            <a:ext cx="8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charset="0"/>
              <a:buNone/>
            </a:pPr>
            <a:r>
              <a:rPr lang="en-US" sz="1400" b="1" dirty="0" smtClean="0">
                <a:hlinkClick r:id="rId3"/>
              </a:rPr>
              <a:t>http://www.redhat.com/about/news/press-archive/2013/3/red-hat-reinforces-java-commitment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9218" name="Picture 2" descr="Linux/OpenJDK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676400"/>
            <a:ext cx="69342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63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JBoss</a:t>
            </a:r>
            <a:r>
              <a:rPr lang="en-US" b="1" dirty="0" smtClean="0"/>
              <a:t> </a:t>
            </a:r>
            <a:r>
              <a:rPr lang="en-US" b="1" dirty="0" err="1" smtClean="0"/>
              <a:t>WildFly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096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http://www.redhat.com/about/news/press-archive/2013/4/red-hat-reveals-plans-for-its-next-generation-java-application-server-project</a:t>
            </a:r>
            <a:endParaRPr lang="en-US" dirty="0"/>
          </a:p>
        </p:txBody>
      </p:sp>
      <p:pic>
        <p:nvPicPr>
          <p:cNvPr id="7170" name="Picture 2" descr="http://www.wildfly.org/images/splash_wildfly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28800"/>
            <a:ext cx="9124950" cy="3044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06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 Studio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http://developer.android.com/sdk/installing/studio.html</a:t>
            </a:r>
            <a:endParaRPr lang="en-US" dirty="0"/>
          </a:p>
        </p:txBody>
      </p:sp>
      <p:pic>
        <p:nvPicPr>
          <p:cNvPr id="5122" name="Picture 2" descr="http://developer.android.com/images/tools/android-stud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295400"/>
            <a:ext cx="5410200" cy="4463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03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Geeky Contest - ranking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Dimitar Valov				5</a:t>
            </a:r>
          </a:p>
          <a:p>
            <a:pPr marL="514350" indent="-514350">
              <a:buAutoNum type="arabicPeriod"/>
            </a:pPr>
            <a:r>
              <a:rPr lang="en-US" dirty="0" smtClean="0"/>
              <a:t>Petar Kazakov			3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Geeky Contest – task</a:t>
            </a:r>
            <a:endParaRPr lang="en-US" b="1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52400" y="1524000"/>
            <a:ext cx="8229600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an HR </a:t>
            </a:r>
            <a:r>
              <a:rPr lang="en-US" dirty="0"/>
              <a:t>Skills </a:t>
            </a:r>
            <a:r>
              <a:rPr lang="en-US" dirty="0" smtClean="0"/>
              <a:t>Application</a:t>
            </a:r>
          </a:p>
          <a:p>
            <a:r>
              <a:rPr lang="en-US" dirty="0"/>
              <a:t>Users have simple profile data (as in sample app)</a:t>
            </a:r>
          </a:p>
          <a:p>
            <a:r>
              <a:rPr lang="en-US" dirty="0"/>
              <a:t>Describe skills in categories</a:t>
            </a:r>
          </a:p>
          <a:p>
            <a:r>
              <a:rPr lang="en-US" dirty="0"/>
              <a:t>Can attach certificates to skills (might be ‘txt’ file)</a:t>
            </a:r>
          </a:p>
          <a:p>
            <a:r>
              <a:rPr lang="en-US" dirty="0"/>
              <a:t>Skills  have proficiency levels</a:t>
            </a:r>
          </a:p>
          <a:p>
            <a:r>
              <a:rPr lang="en-US" dirty="0"/>
              <a:t>Query users with specific skill</a:t>
            </a:r>
          </a:p>
          <a:p>
            <a:r>
              <a:rPr lang="en-US" dirty="0"/>
              <a:t>Query user with skill and level</a:t>
            </a:r>
          </a:p>
          <a:p>
            <a:r>
              <a:rPr lang="en-US" dirty="0"/>
              <a:t>Query for multiple </a:t>
            </a:r>
            <a:r>
              <a:rPr lang="en-US" dirty="0" smtClean="0"/>
              <a:t>skills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 DB</a:t>
            </a:r>
          </a:p>
          <a:p>
            <a:pPr marL="400050" lvl="1" indent="0">
              <a:buNone/>
            </a:pPr>
            <a:r>
              <a:rPr lang="en-US" dirty="0" smtClean="0"/>
              <a:t>http</a:t>
            </a:r>
            <a:r>
              <a:rPr lang="en-US" dirty="0"/>
              <a:t>://www.mongodb.org/</a:t>
            </a:r>
            <a:endParaRPr lang="en-US" dirty="0" smtClean="0"/>
          </a:p>
          <a:p>
            <a:r>
              <a:rPr lang="en-US" dirty="0" smtClean="0"/>
              <a:t>Mongo tutorial</a:t>
            </a:r>
          </a:p>
          <a:p>
            <a:pPr marL="400050" lvl="1" indent="0">
              <a:buNone/>
            </a:pPr>
            <a:r>
              <a:rPr lang="en-US" sz="2400" dirty="0"/>
              <a:t>http://www.informit.com/guides/content.aspx?g=java&amp;seqNum=631</a:t>
            </a:r>
            <a:endParaRPr lang="en-US" sz="2400" dirty="0" smtClean="0"/>
          </a:p>
          <a:p>
            <a:r>
              <a:rPr lang="en-US" dirty="0" err="1" smtClean="0"/>
              <a:t>MongoExample</a:t>
            </a:r>
            <a:r>
              <a:rPr lang="en-US" dirty="0" smtClean="0"/>
              <a:t> Project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400" dirty="0"/>
              <a:t>https://github.com/chavdarb/SAPHanaCloudApps</a:t>
            </a:r>
          </a:p>
        </p:txBody>
      </p:sp>
    </p:spTree>
    <p:extLst>
      <p:ext uri="{BB962C8B-B14F-4D97-AF65-F5344CB8AC3E}">
        <p14:creationId xmlns:p14="http://schemas.microsoft.com/office/powerpoint/2010/main" val="100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pic>
        <p:nvPicPr>
          <p:cNvPr id="4" name="Picture 3" descr="C:\Users\i046641\Desktop\clap_hand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838200"/>
            <a:ext cx="295275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real life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5136">
            <a:off x="1350914" y="1430811"/>
            <a:ext cx="6215610" cy="414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real life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5136">
            <a:off x="1350914" y="1430811"/>
            <a:ext cx="6215610" cy="414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1775">
            <a:off x="1605968" y="1411510"/>
            <a:ext cx="5943600" cy="445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1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77102"/>
            <a:ext cx="7620000" cy="45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534969" y="2438400"/>
            <a:ext cx="3867021" cy="3671938"/>
            <a:chOff x="2534969" y="2169192"/>
            <a:chExt cx="3867021" cy="3671938"/>
          </a:xfrm>
        </p:grpSpPr>
        <p:sp>
          <p:nvSpPr>
            <p:cNvPr id="8" name="TextBox 7"/>
            <p:cNvSpPr txBox="1"/>
            <p:nvPr/>
          </p:nvSpPr>
          <p:spPr>
            <a:xfrm>
              <a:off x="2666543" y="2169192"/>
              <a:ext cx="3603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4C3A2C"/>
                  </a:solidFill>
                  <a:latin typeface="Arial" pitchFamily="34" charset="0"/>
                  <a:cs typeface="Arial" pitchFamily="34" charset="0"/>
                </a:rPr>
                <a:t>Document-Oriented Storage</a:t>
              </a:r>
              <a:endParaRPr lang="bg-BG" sz="2000" b="1" dirty="0">
                <a:solidFill>
                  <a:srgbClr val="4C3A2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50838" y="2578171"/>
              <a:ext cx="2435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4C3A2C"/>
                  </a:solidFill>
                  <a:latin typeface="Arial" pitchFamily="34" charset="0"/>
                  <a:cs typeface="Arial" pitchFamily="34" charset="0"/>
                </a:rPr>
                <a:t>Full Index Support</a:t>
              </a:r>
              <a:endParaRPr lang="bg-BG" sz="2000" b="1" dirty="0">
                <a:solidFill>
                  <a:srgbClr val="4C3A2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4969" y="2987150"/>
              <a:ext cx="3867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4C3A2C"/>
                  </a:solidFill>
                  <a:latin typeface="Arial" pitchFamily="34" charset="0"/>
                  <a:cs typeface="Arial" pitchFamily="34" charset="0"/>
                </a:rPr>
                <a:t>Replication &amp; High Availability</a:t>
              </a:r>
              <a:endParaRPr lang="bg-BG" sz="2000" b="1" dirty="0">
                <a:solidFill>
                  <a:srgbClr val="4C3A2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4877" y="3396129"/>
              <a:ext cx="1967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4C3A2C"/>
                  </a:solidFill>
                  <a:latin typeface="Arial" pitchFamily="34" charset="0"/>
                  <a:cs typeface="Arial" pitchFamily="34" charset="0"/>
                </a:rPr>
                <a:t>Auto-</a:t>
              </a:r>
              <a:r>
                <a:rPr lang="en-US" sz="2000" b="1" dirty="0" err="1" smtClean="0">
                  <a:solidFill>
                    <a:srgbClr val="4C3A2C"/>
                  </a:solidFill>
                  <a:latin typeface="Arial" pitchFamily="34" charset="0"/>
                  <a:cs typeface="Arial" pitchFamily="34" charset="0"/>
                </a:rPr>
                <a:t>Sharding</a:t>
              </a:r>
              <a:endParaRPr lang="bg-BG" sz="2000" b="1" dirty="0">
                <a:solidFill>
                  <a:srgbClr val="4C3A2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3492" y="3805108"/>
              <a:ext cx="13099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4C3A2C"/>
                  </a:solidFill>
                  <a:latin typeface="Arial" pitchFamily="34" charset="0"/>
                  <a:cs typeface="Arial" pitchFamily="34" charset="0"/>
                </a:rPr>
                <a:t>Querying</a:t>
              </a:r>
              <a:endParaRPr lang="bg-BG" sz="2000" b="1" dirty="0">
                <a:solidFill>
                  <a:srgbClr val="4C3A2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4051" y="4214087"/>
              <a:ext cx="2848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4C3A2C"/>
                  </a:solidFill>
                  <a:latin typeface="Arial" pitchFamily="34" charset="0"/>
                  <a:cs typeface="Arial" pitchFamily="34" charset="0"/>
                </a:rPr>
                <a:t>Fast In-Place Updates</a:t>
              </a:r>
              <a:endParaRPr lang="bg-BG" sz="2000" b="1" dirty="0">
                <a:solidFill>
                  <a:srgbClr val="4C3A2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20330" y="4623066"/>
              <a:ext cx="1696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4C3A2C"/>
                  </a:solidFill>
                  <a:latin typeface="Arial" pitchFamily="34" charset="0"/>
                  <a:cs typeface="Arial" pitchFamily="34" charset="0"/>
                </a:rPr>
                <a:t>Map/Reduce</a:t>
              </a:r>
              <a:endParaRPr lang="bg-BG" sz="2000" b="1" dirty="0">
                <a:solidFill>
                  <a:srgbClr val="4C3A2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48946" y="5032045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4C3A2C"/>
                  </a:solidFill>
                  <a:latin typeface="Arial" pitchFamily="34" charset="0"/>
                  <a:cs typeface="Arial" pitchFamily="34" charset="0"/>
                </a:rPr>
                <a:t>GridFS</a:t>
              </a:r>
              <a:endParaRPr lang="bg-BG" sz="2000" b="1" dirty="0">
                <a:solidFill>
                  <a:srgbClr val="4C3A2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15384" y="5441020"/>
              <a:ext cx="2706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4C3A2C"/>
                  </a:solidFill>
                  <a:latin typeface="Arial" pitchFamily="34" charset="0"/>
                  <a:cs typeface="Arial" pitchFamily="34" charset="0"/>
                </a:rPr>
                <a:t>Commercial Support</a:t>
              </a:r>
              <a:endParaRPr lang="bg-BG" sz="2000" b="1" dirty="0">
                <a:solidFill>
                  <a:srgbClr val="4C3A2C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527415" y="-152399"/>
            <a:ext cx="6089170" cy="2322516"/>
            <a:chOff x="2155974" y="52877"/>
            <a:chExt cx="4800600" cy="18310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974" y="52877"/>
              <a:ext cx="4800600" cy="1600200"/>
            </a:xfrm>
            <a:prstGeom prst="rect">
              <a:avLst/>
            </a:prstGeom>
          </p:spPr>
        </p:pic>
        <p:pic>
          <p:nvPicPr>
            <p:cNvPr id="1028" name="Picture 4" descr="Agile and Scalab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599" y="315106"/>
              <a:ext cx="24193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310123" y="1422245"/>
              <a:ext cx="2949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4C3A2C"/>
                  </a:solidFill>
                  <a:latin typeface="Courier New" pitchFamily="49" charset="0"/>
                  <a:cs typeface="Courier New" pitchFamily="49" charset="0"/>
                </a:rPr>
                <a:t>www.mongodb.org</a:t>
              </a:r>
              <a:endParaRPr lang="bg-BG" sz="2400" b="1" dirty="0">
                <a:solidFill>
                  <a:srgbClr val="4C3A2C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1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age.slidesharecdn.com/introtomongodb-100223125714-phpapp01/95/slide-43-728.jpg?1266983681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06" y="609600"/>
            <a:ext cx="7326994" cy="5638800"/>
          </a:xfrm>
          <a:prstGeom prst="rect">
            <a:avLst/>
          </a:prstGeom>
          <a:solidFill>
            <a:schemeClr val="accent1"/>
          </a:solidFill>
          <a:effectLst>
            <a:glow>
              <a:schemeClr val="accent1"/>
            </a:glo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JSON/BSON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{ _id: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ObjectID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('12345...'),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message: 'Feeling good today',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user: '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shaines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picture: {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url: 'http://media.geekcap.com/pictures/pic.jpg',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title: 'Beautiful Sunrise'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comments:  [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{user: '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michael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message: 'Good to hear'},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{user: '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rebecca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message: 'That makes me happy'}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try Mongo!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Mongo Server</a:t>
            </a:r>
          </a:p>
          <a:p>
            <a:r>
              <a:rPr lang="en-US" sz="6000" dirty="0"/>
              <a:t>Client</a:t>
            </a:r>
          </a:p>
          <a:p>
            <a:r>
              <a:rPr lang="en-US" sz="6000" dirty="0"/>
              <a:t>DB Model</a:t>
            </a:r>
          </a:p>
          <a:p>
            <a:r>
              <a:rPr lang="en-US" sz="6000" dirty="0"/>
              <a:t>CRUD </a:t>
            </a:r>
            <a:r>
              <a:rPr lang="en-US" sz="6000" dirty="0" smtClean="0"/>
              <a:t>operation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469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 In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Java API</a:t>
            </a:r>
          </a:p>
          <a:p>
            <a:r>
              <a:rPr lang="en-US" sz="6000" dirty="0"/>
              <a:t>CRUD example</a:t>
            </a:r>
          </a:p>
          <a:p>
            <a:r>
              <a:rPr lang="en-US" sz="6000" dirty="0"/>
              <a:t>User Profile Data </a:t>
            </a:r>
            <a:r>
              <a:rPr lang="en-US" sz="6000" dirty="0" smtClean="0"/>
              <a:t>Application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84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12706</TotalTime>
  <Words>367</Words>
  <Application>Microsoft Office PowerPoint</Application>
  <PresentationFormat>On-screen Show (4:3)</PresentationFormat>
  <Paragraphs>87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 Geeky Quickies</vt:lpstr>
      <vt:lpstr>In real life</vt:lpstr>
      <vt:lpstr>In real life</vt:lpstr>
      <vt:lpstr>PowerPoint Presentation</vt:lpstr>
      <vt:lpstr>PowerPoint Presentation</vt:lpstr>
      <vt:lpstr>PowerPoint Presentation</vt:lpstr>
      <vt:lpstr>JSON/BSON Document</vt:lpstr>
      <vt:lpstr>Let’s try Mongo!</vt:lpstr>
      <vt:lpstr>Mongo In Java</vt:lpstr>
      <vt:lpstr>Open JDK 6</vt:lpstr>
      <vt:lpstr>JBoss WildFly</vt:lpstr>
      <vt:lpstr>Android Studio</vt:lpstr>
      <vt:lpstr>Geeky Contest - ranking</vt:lpstr>
      <vt:lpstr>Geeky Contest – task</vt:lpstr>
      <vt:lpstr>References</vt:lpstr>
      <vt:lpstr>Thank you!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 St. Ivanov</dc:creator>
  <cp:lastModifiedBy>Chavdar Baikov</cp:lastModifiedBy>
  <cp:revision>397</cp:revision>
  <dcterms:created xsi:type="dcterms:W3CDTF">2012-01-23T19:03:02Z</dcterms:created>
  <dcterms:modified xsi:type="dcterms:W3CDTF">2013-05-21T11:11:02Z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-845197755</vt:i4>
  </property>
  <property fmtid="{D5CDD505-2E9C-101B-9397-08002B2CF9AE}" pid="3" name="_NewReviewCycle">
    <vt:lpwstr/>
  </property>
  <property fmtid="{D5CDD505-2E9C-101B-9397-08002B2CF9AE}" pid="4" name="_EmailSubject">
    <vt:lpwstr>Mongo presentation update</vt:lpwstr>
  </property>
  <property fmtid="{D5CDD505-2E9C-101B-9397-08002B2CF9AE}" pid="5" name="_AuthorEmail">
    <vt:lpwstr>ivan.ivanov@sap.com</vt:lpwstr>
  </property>
  <property fmtid="{D5CDD505-2E9C-101B-9397-08002B2CF9AE}" pid="6" name="_AuthorEmailDisplayName">
    <vt:lpwstr>Ivanov, Ivan</vt:lpwstr>
  </property>
  <property fmtid="{D5CDD505-2E9C-101B-9397-08002B2CF9AE}" pid="7" name="_PreviousAdHocReviewCycleID">
    <vt:i4>-89684587</vt:i4>
  </property>
</Properties>
</file>