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508" r:id="rId2"/>
    <p:sldId id="509" r:id="rId3"/>
    <p:sldId id="460" r:id="rId4"/>
    <p:sldId id="514" r:id="rId5"/>
    <p:sldId id="546" r:id="rId6"/>
    <p:sldId id="482" r:id="rId7"/>
    <p:sldId id="515" r:id="rId8"/>
    <p:sldId id="547" r:id="rId9"/>
    <p:sldId id="516" r:id="rId10"/>
    <p:sldId id="548" r:id="rId11"/>
    <p:sldId id="518" r:id="rId12"/>
    <p:sldId id="528" r:id="rId13"/>
    <p:sldId id="529" r:id="rId14"/>
    <p:sldId id="530" r:id="rId15"/>
    <p:sldId id="531" r:id="rId16"/>
    <p:sldId id="532" r:id="rId17"/>
    <p:sldId id="519" r:id="rId18"/>
    <p:sldId id="487" r:id="rId19"/>
    <p:sldId id="520" r:id="rId20"/>
    <p:sldId id="521" r:id="rId21"/>
    <p:sldId id="522" r:id="rId22"/>
    <p:sldId id="495" r:id="rId23"/>
    <p:sldId id="496" r:id="rId24"/>
    <p:sldId id="497" r:id="rId25"/>
    <p:sldId id="498" r:id="rId26"/>
    <p:sldId id="499" r:id="rId27"/>
    <p:sldId id="492" r:id="rId28"/>
    <p:sldId id="494" r:id="rId29"/>
    <p:sldId id="523" r:id="rId30"/>
    <p:sldId id="524" r:id="rId31"/>
    <p:sldId id="525" r:id="rId32"/>
    <p:sldId id="502" r:id="rId33"/>
    <p:sldId id="526" r:id="rId34"/>
    <p:sldId id="527" r:id="rId35"/>
    <p:sldId id="505" r:id="rId36"/>
    <p:sldId id="506" r:id="rId37"/>
    <p:sldId id="550" r:id="rId38"/>
    <p:sldId id="549" r:id="rId39"/>
    <p:sldId id="401" r:id="rId40"/>
    <p:sldId id="259" r:id="rId41"/>
    <p:sldId id="260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17184BA-7F30-445E-9353-2607CF6A2A09}">
          <p14:sldIdLst>
            <p14:sldId id="508"/>
            <p14:sldId id="509"/>
            <p14:sldId id="460"/>
          </p14:sldIdLst>
        </p14:section>
        <p14:section name="Components: Basic Idea" id="{6836BED7-ED47-4D67-A174-CAD8C3C5E8FE}">
          <p14:sldIdLst>
            <p14:sldId id="514"/>
            <p14:sldId id="546"/>
            <p14:sldId id="482"/>
          </p14:sldIdLst>
        </p14:section>
        <p14:section name="Creating Components" id="{86135B4A-D4C3-4211-A2E1-5EF9841CE127}">
          <p14:sldIdLst>
            <p14:sldId id="515"/>
            <p14:sldId id="547"/>
            <p14:sldId id="516"/>
            <p14:sldId id="548"/>
            <p14:sldId id="518"/>
          </p14:sldIdLst>
        </p14:section>
        <p14:section name="Bootstrapping &amp; Modules" id="{F76E770C-647D-4767-AF2E-41A67B787A70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D82FFB9D-1E8E-498F-99A9-E4B712B7FC78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BCEC729E-B372-4046-ACD6-8416C06EC3DD}">
          <p14:sldIdLst>
            <p14:sldId id="523"/>
            <p14:sldId id="524"/>
            <p14:sldId id="525"/>
            <p14:sldId id="502"/>
          </p14:sldIdLst>
        </p14:section>
        <p14:section name="Components Interaction" id="{739A7524-A68B-42E3-AA2D-DCD9A0956EBC}">
          <p14:sldIdLst>
            <p14:sldId id="526"/>
            <p14:sldId id="527"/>
            <p14:sldId id="505"/>
            <p14:sldId id="506"/>
            <p14:sldId id="550"/>
          </p14:sldIdLst>
        </p14:section>
        <p14:section name="Summary" id="{75F2A20F-1DA9-4A56-B016-6D83E5E43B02}">
          <p14:sldIdLst>
            <p14:sldId id="549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787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B019DE-B3A0-4195-BD2A-5E70D3152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429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B850CA-5465-42C9-9DE3-4BFF9B5C8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9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BB8D87-3131-4259-9B0D-5C75C8EAA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15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D39901-9DE6-4FD7-993A-94C50F836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3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85932B-202A-443F-BD43-7E379B83F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9DAF6-87D3-42E7-BBFF-D6A5ECBEE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363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C19EC1-4A39-4B2F-93F2-ED0172D3A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272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6580"/>
          </a:xfrm>
        </p:spPr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1" y="6248400"/>
            <a:ext cx="2950749" cy="36310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8274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8274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AAE383-88BB-4A14-B031-C2847047EF6B}"/>
              </a:ext>
            </a:extLst>
          </p:cNvPr>
          <p:cNvGrpSpPr/>
          <p:nvPr/>
        </p:nvGrpSpPr>
        <p:grpSpPr>
          <a:xfrm>
            <a:off x="661616" y="3370377"/>
            <a:ext cx="2346393" cy="1681527"/>
            <a:chOff x="554182" y="3391533"/>
            <a:chExt cx="2346393" cy="16815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070" y="3779199"/>
              <a:ext cx="1509505" cy="1293861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182" y="3391533"/>
              <a:ext cx="1432800" cy="154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3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                   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it in 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at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NgModules</a:t>
            </a:r>
            <a:r>
              <a:rPr lang="en-US" dirty="0"/>
              <a:t> 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</a:t>
            </a:r>
            <a:r>
              <a:rPr lang="en-US" b="1" dirty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/>
              <a:t>of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0" y="3744000"/>
            <a:ext cx="3510000" cy="276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0D290F-7470-4258-9875-42E42EF0B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>
                <a:solidFill>
                  <a:schemeClr val="bg1"/>
                </a:solidFill>
              </a:rPr>
              <a:t>src/app/home/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E331BB7-55DB-4167-85A7-A45E446F4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0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721-CF40-4BB4-A130-7004C28E1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521ED9-DB32-4CD8-B0F6-471199AD0A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9000"/>
            <a:ext cx="10961783" cy="768084"/>
          </a:xfrm>
        </p:spPr>
        <p:txBody>
          <a:bodyPr/>
          <a:lstStyle/>
          <a:p>
            <a:r>
              <a:rPr lang="en-US" dirty="0"/>
              <a:t>Starting the Application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61D8671-93A8-4C48-B49F-FCD6C061D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07" y="1494000"/>
            <a:ext cx="2284186" cy="2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385857"/>
          </a:xfrm>
        </p:spPr>
        <p:txBody>
          <a:bodyPr/>
          <a:lstStyle/>
          <a:p>
            <a:r>
              <a:rPr lang="en-US" dirty="0"/>
              <a:t>An NgModule class describes how the application parts fit together</a:t>
            </a:r>
          </a:p>
          <a:p>
            <a:r>
              <a:rPr lang="en-US" dirty="0"/>
              <a:t>Every application has at least one NgModule – the root module</a:t>
            </a:r>
          </a:p>
          <a:p>
            <a:endParaRPr lang="en-US" dirty="0"/>
          </a:p>
          <a:p>
            <a:pPr lvl="1"/>
            <a:r>
              <a:rPr lang="en-US" dirty="0"/>
              <a:t>It is used to bootstrap (launch) the application</a:t>
            </a:r>
          </a:p>
          <a:p>
            <a:r>
              <a:rPr lang="en-US" dirty="0"/>
              <a:t>Usually it is called AppModule, but it is not necessary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1000" y="35640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platformBrowserDynamic().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95D979-4D8B-4D9A-BCEA-02324D9BF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0440" y="1489089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562506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AppModule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1000" y="34290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@NgModule tells Angular how to compile and launch the app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64B7E3-9D18-492F-A9CD-51E14725E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declarables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00" y="45090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773927-ED69-4F57-8BBF-45D64BC5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2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00" y="4374000"/>
            <a:ext cx="1935000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1944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component                                               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component creation 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84D632-B781-4040-9BC0-457FC169D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0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709-6CC0-4910-9861-6F56DFEDB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Bindings &amp; Templates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6587" y="3699982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F724F92D-CB3B-49FD-BBDB-1F4178FDB9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5157"/>
            <a:ext cx="10961783" cy="768084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103EF3-6144-4A64-BB66-EEDE7CEC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52" y="1385091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6EF27C2-B4D4-4FD4-B765-F889AC31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the component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1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 an Array Using *NgFor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38" y="3692054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4738" y="1183567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games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1000" y="5364000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*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symbol is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required in front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185B36-E415-4D52-A4C9-9033F562E9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8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Interaction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51BABE-C2D1-4FD9-A72E-8B5A055D6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 Using *NgIf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12240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	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&lt;span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&gt;= 100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&gt;-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Price: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&lt;/span&gt;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9E6619-4E24-4BA9-B2CD-F5E20BD8B3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622" y="118256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4941" y="1981237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public games: Game[];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95B6690-C77A-4ABF-B44F-9F3C2CC0D7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1000" y="1843153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"a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81000" y="4536397"/>
            <a:ext cx="490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28952" y="5323727"/>
            <a:ext cx="4414680" cy="1018339"/>
          </a:xfrm>
          <a:prstGeom prst="wedgeRoundRectCallout">
            <a:avLst>
              <a:gd name="adj1" fmla="val -9144"/>
              <a:gd name="adj2" fmla="val -4336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property in the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8C8324-F503-47BD-AD85-96CE266FD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1232" y="1868093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0" y="3355100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The class binding is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This one is not so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05768" y="4193887"/>
            <a:ext cx="4349400" cy="609716"/>
          </a:xfrm>
          <a:prstGeom prst="wedgeRoundRectCallout">
            <a:avLst>
              <a:gd name="adj1" fmla="val -49618"/>
              <a:gd name="adj2" fmla="val -123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Toggle class "</a:t>
            </a:r>
            <a:r>
              <a:rPr lang="en-US" sz="2400" b="1" noProof="1">
                <a:solidFill>
                  <a:schemeClr val="bg1"/>
                </a:solidFill>
              </a:rPr>
              <a:t>special</a:t>
            </a:r>
            <a:r>
              <a:rPr lang="en-US" sz="2400" b="1" noProof="1">
                <a:solidFill>
                  <a:schemeClr val="bg2"/>
                </a:solidFill>
              </a:rPr>
              <a:t>" on/off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987E4F-9E68-4896-AAC2-574B271589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4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044" y="1833207"/>
            <a:ext cx="10057956" cy="14503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Save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068" y="3950891"/>
            <a:ext cx="1004293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Big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Small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9CDF43-751B-4BE6-82CC-4DEF2DD60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other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Place the ref- prefix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Other Elements in Template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979663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2915" y="4104000"/>
            <a:ext cx="939018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ref-phone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66000" y="3023381"/>
            <a:ext cx="4933321" cy="609716"/>
          </a:xfrm>
          <a:prstGeom prst="wedgeRoundRectCallout">
            <a:avLst>
              <a:gd name="adj1" fmla="val -48699"/>
              <a:gd name="adj2" fmla="val -296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phone </a:t>
            </a:r>
            <a:r>
              <a:rPr lang="en-US" sz="2400" b="1" noProof="1">
                <a:solidFill>
                  <a:schemeClr val="bg1"/>
                </a:solidFill>
              </a:rPr>
              <a:t>refers</a:t>
            </a:r>
            <a:r>
              <a:rPr lang="en-US" sz="2400" b="1" noProof="1">
                <a:solidFill>
                  <a:schemeClr val="bg2"/>
                </a:solidFill>
              </a:rPr>
              <a:t> to the </a:t>
            </a:r>
            <a:r>
              <a:rPr lang="en-US" sz="2400" b="1" noProof="1">
                <a:solidFill>
                  <a:schemeClr val="bg1"/>
                </a:solidFill>
              </a:rPr>
              <a:t>input</a:t>
            </a:r>
            <a:r>
              <a:rPr lang="en-US" sz="2400" b="1" noProof="1">
                <a:solidFill>
                  <a:schemeClr val="bg2"/>
                </a:solidFill>
              </a:rPr>
              <a:t> element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D0D8C26-02A0-47B6-A134-63E76B69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add pipes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also use the null-safe operator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Pipes and Null-safe Operator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89000"/>
            <a:ext cx="1062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&lt;div&gt;Title through uppercase pipe: {{game.title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&lt;div&gt;Birthdate: {{user.birthdate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date:'longDate'}}&lt;/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&lt;div&gt;{{game | json}}&lt;/div&gt;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000" y="4151282"/>
            <a:ext cx="10210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*ngIf="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nullHero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461000" y="5430166"/>
            <a:ext cx="3555000" cy="609716"/>
          </a:xfrm>
          <a:prstGeom prst="wedgeRoundRectCallout">
            <a:avLst>
              <a:gd name="adj1" fmla="val -49009"/>
              <a:gd name="adj2" fmla="val -1142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DFFFF"/>
                </a:solidFill>
              </a:rPr>
              <a:t>Removes the </a:t>
            </a:r>
            <a:r>
              <a:rPr lang="en-US" sz="2400" b="1" noProof="1">
                <a:solidFill>
                  <a:schemeClr val="bg1"/>
                </a:solidFill>
              </a:rPr>
              <a:t>whole</a:t>
            </a:r>
            <a:r>
              <a:rPr lang="en-US" sz="2400" b="1" noProof="1">
                <a:solidFill>
                  <a:srgbClr val="FDFFFF"/>
                </a:solidFill>
              </a:rPr>
              <a:t> div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C3AA6F6-5118-4A32-A113-B649D9158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017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vert="horz" lIns="108000" tIns="182880" rIns="108000" bIns="36000" rtlCol="0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these: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440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4986EA-FA59-4B18-BC45-92E5ABCE8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88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6000" y="2423924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6000" y="4349144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9712" y="5783682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51000" y="5862100"/>
            <a:ext cx="3411283" cy="610372"/>
          </a:xfrm>
          <a:prstGeom prst="wedgeRoundRectCallout">
            <a:avLst>
              <a:gd name="adj1" fmla="val -48296"/>
              <a:gd name="adj2" fmla="val 178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FormsModule</a:t>
            </a:r>
            <a:r>
              <a:rPr lang="en-US" sz="2400" b="1" noProof="1">
                <a:solidFill>
                  <a:srgbClr val="FDFFFF"/>
                </a:solidFill>
              </a:rPr>
              <a:t> needed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D3A7443-0158-44BF-837B-176B288A9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E924-DC7C-4822-946F-8EC54E5C72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82A9826-10C9-4354-84A0-B722B09A4D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81016"/>
            <a:ext cx="10961783" cy="768084"/>
          </a:xfrm>
        </p:spPr>
        <p:txBody>
          <a:bodyPr/>
          <a:lstStyle/>
          <a:p>
            <a:r>
              <a:rPr lang="en-US" dirty="0"/>
              <a:t>Intersect Through the Loop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C4540EB2-7D48-4C1B-8EAB-9D6CC2119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6" y="1385091"/>
            <a:ext cx="2479048" cy="24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221" y="1347789"/>
            <a:ext cx="11804650" cy="4601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#js-frameworks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C02D7D-C277-47E8-9A6C-1BE3F9DB0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1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40238" cy="5546589"/>
          </a:xfrm>
        </p:spPr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/>
              <a:t>over life moments 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 as Angular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Overview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5577312-FE81-4FAE-94D0-26D344ACD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000" y="13925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console.log('CREATED');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NgOnInit and NgOnDestroy Example</a:t>
            </a:r>
            <a:endParaRPr lang="bg-BG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31403" y="3879000"/>
            <a:ext cx="4179000" cy="609716"/>
          </a:xfrm>
          <a:prstGeom prst="wedgeRoundRectCallout">
            <a:avLst>
              <a:gd name="adj1" fmla="val -49084"/>
              <a:gd name="adj2" fmla="val 137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Called </a:t>
            </a:r>
            <a:r>
              <a:rPr lang="en-US" sz="2400" b="1" noProof="1">
                <a:solidFill>
                  <a:schemeClr val="bg1"/>
                </a:solidFill>
              </a:rPr>
              <a:t>shortly</a:t>
            </a:r>
            <a:r>
              <a:rPr lang="en-US" sz="24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48203" y="5453702"/>
            <a:ext cx="2835000" cy="609716"/>
          </a:xfrm>
          <a:prstGeom prst="wedgeRoundRectCallout">
            <a:avLst>
              <a:gd name="adj1" fmla="val -49633"/>
              <a:gd name="adj2" fmla="val 127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Used for </a:t>
            </a:r>
            <a:r>
              <a:rPr lang="en-US" sz="2400" b="1" noProof="1">
                <a:solidFill>
                  <a:schemeClr val="bg1"/>
                </a:solidFill>
              </a:rPr>
              <a:t>cleanup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FDA7AF3-16B2-4D96-AC85-05F79035E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-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-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-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-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-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-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913E91-5B83-4F49-A6C8-BC33C986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76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5AEB-0DCB-4648-B14E-832EEBF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Interaction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8E2715-7D8D-4902-8362-C8478EA3FE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Passing Data in Between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C37CA18-94E3-4523-ACA7-7867137CE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0" y="126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900" y="5202575"/>
            <a:ext cx="112831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900" y="1447801"/>
            <a:ext cx="85511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71000" y="5523170"/>
            <a:ext cx="4674599" cy="609716"/>
          </a:xfrm>
          <a:prstGeom prst="wedgeRoundRectCallout">
            <a:avLst>
              <a:gd name="adj1" fmla="val -49618"/>
              <a:gd name="adj2" fmla="val -142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  <a:r>
              <a:rPr lang="en-US" sz="2400" b="1" noProof="1">
                <a:solidFill>
                  <a:schemeClr val="bg2"/>
                </a:solidFill>
              </a:rPr>
              <a:t> will come from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900" y="2394826"/>
            <a:ext cx="112831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uppercase}}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}}&lt;/span&gt;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&lt;/div&gt;&lt;/li&gt;`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B620109-8934-49D2-8CD4-37FA869AD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7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800" y="1624896"/>
            <a:ext cx="10526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56000" y="1721429"/>
            <a:ext cx="3861000" cy="1426961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Render the </a:t>
            </a:r>
            <a:r>
              <a:rPr lang="en-US" sz="2400" b="1" noProof="1">
                <a:solidFill>
                  <a:schemeClr val="bg1"/>
                </a:solidFill>
              </a:rPr>
              <a:t>child</a:t>
            </a:r>
            <a:r>
              <a:rPr lang="en-US" sz="2400" b="1" noProof="1">
                <a:solidFill>
                  <a:schemeClr val="bg2"/>
                </a:solidFill>
              </a:rPr>
              <a:t> into the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r>
              <a:rPr lang="en-US" sz="2400" b="1" noProof="1">
                <a:solidFill>
                  <a:schemeClr val="bg2"/>
                </a:solidFill>
              </a:rPr>
              <a:t> template and </a:t>
            </a:r>
            <a:r>
              <a:rPr lang="en-US" sz="2400" b="1" noProof="1">
                <a:solidFill>
                  <a:schemeClr val="bg1"/>
                </a:solidFill>
              </a:rPr>
              <a:t>pass</a:t>
            </a:r>
            <a:r>
              <a:rPr lang="en-US" sz="2400" b="1" noProof="1">
                <a:solidFill>
                  <a:schemeClr val="bg2"/>
                </a:solidFill>
              </a:rPr>
              <a:t> the needed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4D2B50-F3FA-457D-925E-0C49925FE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6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 we need 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6004" y="2439000"/>
            <a:ext cx="939702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react(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36000" y="4914000"/>
            <a:ext cx="4995000" cy="609716"/>
          </a:xfrm>
          <a:prstGeom prst="wedgeRoundRectCallout">
            <a:avLst>
              <a:gd name="adj1" fmla="val -20277"/>
              <a:gd name="adj2" fmla="val -2475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parent will </a:t>
            </a:r>
            <a:r>
              <a:rPr lang="en-US" sz="2400" b="1" noProof="1">
                <a:solidFill>
                  <a:schemeClr val="bg1"/>
                </a:solidFill>
              </a:rPr>
              <a:t>receive</a:t>
            </a:r>
            <a:r>
              <a:rPr lang="en-US" sz="24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6FB9BDF-8815-49BC-8429-4ED42B8D4D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5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6275" y="1809000"/>
            <a:ext cx="87947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&lt;game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games="[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]"="game"    	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&lt;/game&gt;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6275" y="3315036"/>
            <a:ext cx="879472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?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484B538-A38F-474B-AF0E-CA203DF925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5145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56941" y="2320465"/>
            <a:ext cx="726999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6862" y="4537535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62539" y="5879641"/>
            <a:ext cx="72671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fromChild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	EventEmitter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&lt;boolen&gt;();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B76E90-305E-4568-9611-10F60FB01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4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303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903B5E-3491-4A12-930E-E6D978706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Components: Basic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F0F643-D8F5-4E4D-A7EA-F2B3B3F88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724000"/>
            <a:ext cx="10961783" cy="768084"/>
          </a:xfrm>
        </p:spPr>
        <p:txBody>
          <a:bodyPr/>
          <a:lstStyle/>
          <a:p>
            <a:r>
              <a:rPr lang="en-US" dirty="0"/>
              <a:t>The Main Building Block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589943E-AC25-489C-BF86-E22B3EE56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6E0096-92BE-4242-A86F-DB0826CB9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741286-0A26-49D3-82B5-D6EFEF073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001836"/>
            <a:ext cx="10129234" cy="5740281"/>
          </a:xfrm>
        </p:spPr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2788" y="3101668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2788" y="3797175"/>
            <a:ext cx="8518212" cy="2249435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2788" y="6185453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AppComponent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36000" y="5046164"/>
            <a:ext cx="3375000" cy="810000"/>
          </a:xfrm>
          <a:prstGeom prst="wedgeRoundRectCallout">
            <a:avLst>
              <a:gd name="adj1" fmla="val -62266"/>
              <a:gd name="adj2" fmla="val -34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Unique html template and styling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A4866C-DD98-49B0-B914-D8C606CDD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8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3401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9000" y="1981202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9742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7000" y="2011682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8401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8090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91200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8400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6934200" y="4584702"/>
            <a:ext cx="3860356" cy="888996"/>
          </a:xfrm>
          <a:prstGeom prst="wedgeRoundRectCallout">
            <a:avLst>
              <a:gd name="adj1" fmla="val -49485"/>
              <a:gd name="adj2" fmla="val -20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Components can interact with each other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425AAF9-4C40-4887-A47C-7E1394A5B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33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FA83-733A-4957-830D-7D3C14256D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Components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210476-9CA2-47CD-A48D-1C61ECEEDA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598833"/>
            <a:ext cx="10961783" cy="768084"/>
          </a:xfrm>
        </p:spPr>
        <p:txBody>
          <a:bodyPr/>
          <a:lstStyle/>
          <a:p>
            <a:r>
              <a:rPr lang="en-US" dirty="0"/>
              <a:t>And Their Unique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657A8-E977-48C0-A50D-55F51EB6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28" y="1584000"/>
            <a:ext cx="2077543" cy="2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component we need the </a:t>
            </a:r>
            <a:r>
              <a:rPr lang="en-US" b="1" dirty="0">
                <a:solidFill>
                  <a:schemeClr val="bg1"/>
                </a:solidFill>
              </a:rPr>
              <a:t>Component         </a:t>
            </a:r>
            <a:r>
              <a:rPr lang="en-US" dirty="0"/>
              <a:t>decorator</a:t>
            </a:r>
          </a:p>
          <a:p>
            <a:endParaRPr lang="en-US" dirty="0"/>
          </a:p>
          <a:p>
            <a:r>
              <a:rPr lang="en-US" dirty="0"/>
              <a:t>It 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   creating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6000" y="2399816"/>
            <a:ext cx="792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1" y="4464000"/>
            <a:ext cx="792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'app-home',</a:t>
            </a:r>
          </a:p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1333" y="4326261"/>
            <a:ext cx="4066776" cy="696535"/>
          </a:xfrm>
          <a:prstGeom prst="wedgeRoundRectCallout">
            <a:avLst>
              <a:gd name="adj1" fmla="val -48028"/>
              <a:gd name="adj2" fmla="val 21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We call it whilist adding '@'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in front and pass in metadata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52E8F6-01F2-4F5A-BEE7-76A499C1D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-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                                      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-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000" y="2357390"/>
            <a:ext cx="418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71181" y="3632827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000" y="5364000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E04C069-F4D6-4B27-8F11-A7AB600B7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2310</Words>
  <Application>Microsoft Office PowerPoint</Application>
  <PresentationFormat>Widescreen</PresentationFormat>
  <Paragraphs>405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Components and Data Binding</vt:lpstr>
      <vt:lpstr>Table of Contents</vt:lpstr>
      <vt:lpstr>Questions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</vt:lpstr>
      <vt:lpstr>Creating Components Manually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Other Elements in Template</vt:lpstr>
      <vt:lpstr>Pipes and Null-safe Operator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</vt:lpstr>
      <vt:lpstr>Component Interaction</vt:lpstr>
      <vt:lpstr>Component Interaction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Components &amp; Data Binding</dc:title>
  <dc:subject>Angular Fundamentals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Hristomir Asenov</cp:lastModifiedBy>
  <cp:revision>38</cp:revision>
  <dcterms:created xsi:type="dcterms:W3CDTF">2018-05-23T13:08:44Z</dcterms:created>
  <dcterms:modified xsi:type="dcterms:W3CDTF">2020-01-14T10:27:09Z</dcterms:modified>
  <cp:category>computer programming; programming</cp:category>
</cp:coreProperties>
</file>