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Old Standard TT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b6c6a44cb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b6c6a44c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b6c6a44cb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b6c6a44c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b6c6a44cb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b6c6a44c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b6c6a44cb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b6c6a44c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b6c6a44cb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b6c6a44c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b6c6a44cb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b6c6a44c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b6c6a44cb_0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b6c6a44c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b6c6a44cb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b6c6a44c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b6c6a44c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b6c6a44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b6c6a44cb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b6c6a44c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b6c6a44cb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b6c6a44c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b6c6a44cb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b6c6a44c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b6c6a44cb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b6c6a44c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b6c6a44cb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b6c6a44c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Patrick, Leonardo, João, Gabriel, Eduarda, Igor, Pablo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Modificadores de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acesso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/>
        </p:nvSpPr>
        <p:spPr>
          <a:xfrm>
            <a:off x="607950" y="1185600"/>
            <a:ext cx="7928100" cy="27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private</a:t>
            </a:r>
            <a:r>
              <a:rPr b="1" lang="pt-BR" sz="29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— os atributos e os métodos marcados como “private” só podem ser acessados dentro da própria classe em que foram declarados;</a:t>
            </a:r>
            <a:endParaRPr b="1" sz="29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4" name="Google Shape;114;p23"/>
          <p:cNvSpPr txBox="1"/>
          <p:nvPr/>
        </p:nvSpPr>
        <p:spPr>
          <a:xfrm>
            <a:off x="1207000" y="3404600"/>
            <a:ext cx="76686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public class Funcionario {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</a:t>
            </a:r>
            <a:r>
              <a:rPr lang="pt-BR" sz="20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privat</a:t>
            </a:r>
            <a:r>
              <a:rPr lang="pt-BR" sz="20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</a:t>
            </a:r>
            <a:r>
              <a:rPr lang="pt-BR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String nome;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/>
        </p:nvSpPr>
        <p:spPr>
          <a:xfrm>
            <a:off x="607950" y="1185600"/>
            <a:ext cx="7928100" cy="27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protected</a:t>
            </a:r>
            <a:r>
              <a:rPr b="1" lang="pt-BR" sz="2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— os atributos e os métodos marcados como “protected” podem ser acessados dentro da própria classe e das subclasses;</a:t>
            </a:r>
            <a:endParaRPr b="1" sz="2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0" name="Google Shape;120;p24"/>
          <p:cNvSpPr txBox="1"/>
          <p:nvPr/>
        </p:nvSpPr>
        <p:spPr>
          <a:xfrm>
            <a:off x="1207000" y="3404600"/>
            <a:ext cx="76686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public class Funcionario {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</a:t>
            </a:r>
            <a:r>
              <a:rPr lang="pt-BR" sz="20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protect</a:t>
            </a:r>
            <a:r>
              <a:rPr lang="pt-BR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String cpf;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/>
        </p:nvSpPr>
        <p:spPr>
          <a:xfrm>
            <a:off x="607950" y="1185600"/>
            <a:ext cx="7928100" cy="27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public</a:t>
            </a:r>
            <a:r>
              <a:rPr b="1" lang="pt-BR" sz="2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— os atributos e os métodos marcados como “public” podem ser acessados por qualquer classe.</a:t>
            </a:r>
            <a:endParaRPr b="1" sz="2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1207000" y="3404600"/>
            <a:ext cx="76686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public</a:t>
            </a:r>
            <a:r>
              <a:rPr lang="pt-BR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class Funcionario {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Exemplos de Getters and Setters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/>
        </p:nvSpPr>
        <p:spPr>
          <a:xfrm>
            <a:off x="607950" y="250425"/>
            <a:ext cx="7928100" cy="27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public </a:t>
            </a:r>
            <a:r>
              <a:rPr b="1" lang="pt-BR" sz="2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class Vehicle</a:t>
            </a:r>
            <a:r>
              <a:rPr b="1" lang="pt-BR" sz="29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1" lang="pt-BR" sz="29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{</a:t>
            </a:r>
            <a:endParaRPr b="1" sz="29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private </a:t>
            </a:r>
            <a:r>
              <a:rPr b="1" lang="pt-BR" sz="2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String color;</a:t>
            </a:r>
            <a:endParaRPr b="1" sz="2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public </a:t>
            </a:r>
            <a:r>
              <a:rPr b="1" lang="pt-BR" sz="2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String getColor()</a:t>
            </a:r>
            <a:r>
              <a:rPr b="1" lang="pt-BR" sz="29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{</a:t>
            </a:r>
            <a:endParaRPr b="1" sz="29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	return </a:t>
            </a:r>
            <a:r>
              <a:rPr b="1" lang="pt-BR" sz="2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color;</a:t>
            </a:r>
            <a:endParaRPr b="1" sz="2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b="1" sz="29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public </a:t>
            </a:r>
            <a:r>
              <a:rPr b="1" lang="pt-BR" sz="2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void setColor(String c) </a:t>
            </a:r>
            <a:r>
              <a:rPr b="1" lang="pt-BR" sz="29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{</a:t>
            </a:r>
            <a:endParaRPr b="1" sz="29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	this</a:t>
            </a:r>
            <a:r>
              <a:rPr b="1" lang="pt-BR" sz="2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.color = c;</a:t>
            </a:r>
            <a:endParaRPr b="1" sz="2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</a:t>
            </a:r>
            <a:r>
              <a:rPr b="1" lang="pt-BR" sz="29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b="1" sz="29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b="1" sz="29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Exemplos encapsulamento em atributos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/>
        </p:nvSpPr>
        <p:spPr>
          <a:xfrm>
            <a:off x="637650" y="139200"/>
            <a:ext cx="7868700" cy="27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public class </a:t>
            </a:r>
            <a:r>
              <a:rPr b="1" lang="pt-BR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Conta </a:t>
            </a:r>
            <a:r>
              <a:rPr b="1" lang="pt-BR" sz="20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{</a:t>
            </a:r>
            <a:endParaRPr b="1" sz="20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</a:t>
            </a:r>
            <a:r>
              <a:rPr b="1" lang="pt-BR" sz="20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private </a:t>
            </a:r>
            <a:r>
              <a:rPr b="1" lang="pt-BR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double saldo;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</a:t>
            </a:r>
            <a:r>
              <a:rPr b="1" lang="pt-BR" sz="20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void</a:t>
            </a:r>
            <a:r>
              <a:rPr b="1" lang="pt-BR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deposita(double valor) </a:t>
            </a:r>
            <a:r>
              <a:rPr b="1" lang="pt-BR" sz="20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{</a:t>
            </a:r>
            <a:endParaRPr b="1" sz="20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</a:t>
            </a:r>
            <a:r>
              <a:rPr b="1" lang="pt-BR" sz="20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this</a:t>
            </a:r>
            <a:r>
              <a:rPr b="1" lang="pt-BR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.saldo += valor;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</a:t>
            </a:r>
            <a:r>
              <a:rPr b="1" lang="pt-BR" sz="20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this</a:t>
            </a:r>
            <a:r>
              <a:rPr b="1" lang="pt-BR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.descontaTarifa();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</a:t>
            </a:r>
            <a:r>
              <a:rPr b="1" lang="pt-BR" sz="20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b="1" sz="20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</a:t>
            </a:r>
            <a:r>
              <a:rPr b="1" lang="pt-BR" sz="20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void</a:t>
            </a:r>
            <a:r>
              <a:rPr b="1" lang="pt-BR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saca(double valor) </a:t>
            </a:r>
            <a:r>
              <a:rPr b="1" lang="pt-BR" sz="20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{</a:t>
            </a:r>
            <a:endParaRPr b="1" sz="20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</a:t>
            </a:r>
            <a:r>
              <a:rPr b="1" lang="pt-BR" sz="20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this</a:t>
            </a:r>
            <a:r>
              <a:rPr b="1" lang="pt-BR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.saldo -= valor;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</a:t>
            </a:r>
            <a:r>
              <a:rPr b="1" lang="pt-BR" sz="20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this</a:t>
            </a:r>
            <a:r>
              <a:rPr b="1" lang="pt-BR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.descontaTarifa();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</a:t>
            </a:r>
            <a:r>
              <a:rPr b="1" lang="pt-BR" sz="20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private</a:t>
            </a:r>
            <a:r>
              <a:rPr b="1" lang="pt-BR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void descontaTarifa() </a:t>
            </a:r>
            <a:r>
              <a:rPr b="1" lang="pt-BR" sz="20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{</a:t>
            </a:r>
            <a:endParaRPr b="1" sz="20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this</a:t>
            </a:r>
            <a:r>
              <a:rPr b="1" lang="pt-BR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.saldo -= 0.1;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b="1" sz="20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b="1" sz="20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12700" y="26720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Encapsular seria o mesmo que esconder todos os membros de uma classe além de esconder como funcionam as rotinas (no caso métodos) do nosso sistema. Seria uma espécie de proteção.</a:t>
            </a:r>
            <a:endParaRPr b="1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512700" y="14380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Para protegermos os atributos métodos, por tanto, podemos mudar seus modificadores. O principal deles é o modificador </a:t>
            </a:r>
            <a:r>
              <a:rPr b="1" lang="pt-BR" sz="3200">
                <a:solidFill>
                  <a:schemeClr val="lt2"/>
                </a:solidFill>
              </a:rPr>
              <a:t>private</a:t>
            </a:r>
            <a:r>
              <a:rPr b="1" lang="pt-BR" sz="3200">
                <a:solidFill>
                  <a:srgbClr val="FF0000"/>
                </a:solidFill>
              </a:rPr>
              <a:t> </a:t>
            </a:r>
            <a:r>
              <a:rPr b="1" lang="pt-BR" sz="3200"/>
              <a:t>que faz com que ninguém consiga modificar, nem mesmo ler, o atributo em questão</a:t>
            </a:r>
            <a:endParaRPr b="1" sz="3200"/>
          </a:p>
        </p:txBody>
      </p:sp>
      <p:sp>
        <p:nvSpPr>
          <p:cNvPr id="76" name="Google Shape;76;p16"/>
          <p:cNvSpPr txBox="1"/>
          <p:nvPr/>
        </p:nvSpPr>
        <p:spPr>
          <a:xfrm>
            <a:off x="1167325" y="3339825"/>
            <a:ext cx="46854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class </a:t>
            </a:r>
            <a:r>
              <a:rPr lang="pt-BR" sz="2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Funcionario {</a:t>
            </a:r>
            <a:endParaRPr sz="22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private </a:t>
            </a:r>
            <a:r>
              <a:rPr lang="pt-BR" sz="2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double salario</a:t>
            </a:r>
            <a:endParaRPr sz="22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sz="22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Para que serve?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512700" y="26720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/>
              <a:t>Uma das ideias mais importantes da orientação a objetos é o encapsulamento. Encapsular </a:t>
            </a:r>
            <a:r>
              <a:rPr b="1" lang="pt-BR" sz="3300"/>
              <a:t>significa</a:t>
            </a:r>
            <a:r>
              <a:rPr b="1" lang="pt-BR" sz="3300"/>
              <a:t> esconder a Implementação dos objetos. O encapsulamento favorece principalmente dois aspectos de um sistema: a manutenção e o desenvolvimento</a:t>
            </a:r>
            <a:endParaRPr b="1" sz="3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75213" y="7427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/>
              <a:t>A </a:t>
            </a:r>
            <a:r>
              <a:rPr b="1" lang="pt-BR" sz="2900">
                <a:solidFill>
                  <a:schemeClr val="lt2"/>
                </a:solidFill>
              </a:rPr>
              <a:t>manutenção </a:t>
            </a:r>
            <a:r>
              <a:rPr b="1" lang="pt-BR" sz="2900">
                <a:solidFill>
                  <a:schemeClr val="lt1"/>
                </a:solidFill>
              </a:rPr>
              <a:t>é favorecida pois uma vez aplicado o encapsulamento, quando o funcionamento de um objeto deve ser alterado, em geral, basta modificar a classe do mesmo.</a:t>
            </a:r>
            <a:endParaRPr b="1" sz="2900">
              <a:solidFill>
                <a:schemeClr val="lt1"/>
              </a:solidFill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692088" y="2577825"/>
            <a:ext cx="7976700" cy="20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 </a:t>
            </a:r>
            <a:r>
              <a:rPr b="1" lang="pt-BR" sz="29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desenvolvimento </a:t>
            </a:r>
            <a:r>
              <a:rPr b="1" lang="pt-BR" sz="29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é favorecido pois, uma vez aplicado o encapsulamento, conseguimos determinar precisamente as responsabilidades de cada classe da aplicação</a:t>
            </a:r>
            <a:r>
              <a:rPr b="1" lang="pt-BR" sz="2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r>
              <a:rPr b="1" lang="pt-BR" sz="2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</a:t>
            </a:r>
            <a:endParaRPr b="1" sz="2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Como funciona?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813149" y="693900"/>
            <a:ext cx="7517700" cy="3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53746"/>
                </a:solidFill>
                <a:highlight>
                  <a:srgbClr val="ECECEC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pt-BR" sz="2900"/>
              <a:t>O encapsulamento funciona com a utilização de modificadores de acesso para restringir o acesso aos atributos e aos métodos de um objeto. Garante que somente as classes apropriadas possam acessar as informações e ajuda a assegurar que os atributos e os métodos sejam usados de forma consistente e previsível.</a:t>
            </a:r>
            <a:endParaRPr b="1" sz="2900">
              <a:solidFill>
                <a:schemeClr val="lt1"/>
              </a:solidFill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583638" y="210750"/>
            <a:ext cx="7976700" cy="20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