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532D-DA7D-4033-B8A8-35C56D75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5840A-4326-45A2-90C6-06F0DE84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E24D-2E51-47C4-8FEB-8B043A27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99A3-6B5E-421D-B31B-8DB261C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394C-BF8B-443E-B5C8-B0A48CC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401-6949-4B6F-8B9D-FC502322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6D0EB-AD4D-4693-ACA4-F79B65B1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378-DA06-49A9-9818-8600A9F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84BB-80C6-40B5-B926-6462232E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E301-464C-4D7C-B0D9-4C4C379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48736-0AA9-4BA2-8FAB-EA7611462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541F0-5003-4755-8A00-B3BD77205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33CD-864F-4697-AF66-B36A5FD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118E-2AAA-4208-B73A-1B7D6BE6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1600-387D-4B11-8444-219B2B2E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409E-6086-451E-8ABE-99360C15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67F-01D2-41D0-BFE0-217C794C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9FE6-305B-405E-87F3-37DA0D9E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6CBF-018B-4889-899A-8454BAD8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41C1-8E67-4223-8689-581A1FA8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DC80-BDF3-4558-80E2-05841FBD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5AA4-0EC6-4319-8A00-AA83701EC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D3CC-9ED5-43D2-9E73-BF7B75A8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6826-942B-4738-ADD4-BBCAFDD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5E2E-7163-49C5-AB49-1C428227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7DA5-DAE7-4AA8-A5A8-6310017A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3108-AB46-4DF0-936A-53F49749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941B-DED8-4B76-B5C0-B22CF783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1AE0A-FB26-4636-A4A8-E88730A0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4B4E8-5C73-4DEC-BB5A-83319A78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3AF1-B677-4694-888A-531E3BA3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3AF1-C3D8-4B50-9D64-257086C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FC48-D904-44A6-9CB9-DE2B8DCE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CCC51-A1A5-40B5-8388-1F60EB16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ADCE7-B5BB-4606-94F9-F40E2C36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D6FD5-0E40-4C74-9A50-16A6913E1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8BDB3-D90C-4F70-86BE-554A83EE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4AF39-5C0F-47D4-9E58-A1491470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B2B7D-96CC-4854-AAE5-61D4EC4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1D8-00BD-4775-872F-67F36778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4A265-38D0-4153-AE68-9B1EAF1F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58D3-5CC6-48EB-8B2D-6B6470B2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7C5B2-E6D6-4B78-A3EB-FF1F349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3E8A-1FAD-4C5F-B000-0375D2C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89A46-BC24-4C7B-A7A0-0DE3AE8C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B39F-2EEA-4E09-94FD-900A2C19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4ECC-741C-4D32-A404-4D13F1A6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14AC-D256-4854-9F1A-C06A0C4F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3952C-0969-4BE9-97A6-B68AAFC65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F0A0-07DB-4F5F-B3C9-1E1F11DE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06118-26A3-4178-9BAF-933AD9D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3B076-88C7-433B-9F35-3035123B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0F3A-15A7-405C-8D09-339B12C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78FF-260D-47F2-A985-AAB8448CF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3E2A3-4C77-41D7-BE64-0074E04B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3E6-8E99-42EB-BAFF-0D288D0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4A7D-3A29-4DE2-ACD2-C7140F82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4EE9-3B5D-4427-BC3B-CC3A158F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47C95-3112-4E6F-B793-47D91340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ACE3-C27B-4F8C-A621-A69A0E21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1572-C3BE-4757-86D9-3D60EBB54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BFF9-F442-4952-88B5-4FC06CCC70A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979A-56DD-4074-A1B9-774385CE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039-2764-4D1B-92C4-582E07AC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7D91-ACDD-45A8-9438-4E9CF045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FFF-45BF-4EB5-8A28-B139538C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489"/>
            <a:ext cx="9144000" cy="2387600"/>
          </a:xfrm>
        </p:spPr>
        <p:txBody>
          <a:bodyPr/>
          <a:lstStyle/>
          <a:p>
            <a:r>
              <a:rPr lang="en-US" dirty="0"/>
              <a:t>Difference </a:t>
            </a:r>
            <a:r>
              <a:rPr lang="en-US" dirty="0" err="1"/>
              <a:t>BetweenLane</a:t>
            </a:r>
            <a:r>
              <a:rPr lang="en-US" dirty="0"/>
              <a:t>-Changing Formulations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089BB-4B0E-40FC-A8E7-2E9C4E292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3898-263D-427B-8943-29434630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85B95B-3443-4E25-9432-EF45E105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44" y="1603602"/>
            <a:ext cx="5186579" cy="4351338"/>
          </a:xfrm>
        </p:spPr>
      </p:pic>
    </p:spTree>
    <p:extLst>
      <p:ext uri="{BB962C8B-B14F-4D97-AF65-F5344CB8AC3E}">
        <p14:creationId xmlns:p14="http://schemas.microsoft.com/office/powerpoint/2010/main" val="13339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52E5-3400-4490-A2E5-63C291EF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 (CAV Selection)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DF1DAF-D618-4A23-9AC6-22271CC3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539" y="1619624"/>
            <a:ext cx="5220514" cy="4894556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E10FF08-F971-40B6-9818-4C1C16FD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6" y="1690688"/>
            <a:ext cx="5186579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63F6B5-1782-4A86-9090-45D0E423C9B4}"/>
              </a:ext>
            </a:extLst>
          </p:cNvPr>
          <p:cNvSpPr/>
          <p:nvPr/>
        </p:nvSpPr>
        <p:spPr>
          <a:xfrm>
            <a:off x="838200" y="2612571"/>
            <a:ext cx="4892040" cy="2908663"/>
          </a:xfrm>
          <a:prstGeom prst="rect">
            <a:avLst/>
          </a:prstGeom>
          <a:solidFill>
            <a:srgbClr val="4472C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95F1-A1C9-44A6-ADB4-8E2E94EB8189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730240" y="4066902"/>
            <a:ext cx="709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8DF1-74C5-4F30-A3D7-114F543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104111-78EB-441E-A568-BA9AC6FCE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445626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954915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83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considers 2 cooperating CAVs, where the rest of the vehicles only maintain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CAV in the set must reach a terminal speed and terminal position by </a:t>
                      </a:r>
                      <a:r>
                        <a:rPr lang="en-US" dirty="0" err="1"/>
                        <a:t>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one accelerating vehicle and one decelerating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have more than just one accelerating vehicle and more than just one decelerating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3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 1 and CAV 2 only have to reach a position ahead and behind terminal CAV C position, respectively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CAV has terminal position constraint as well as terminal speed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8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Feedback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0D8C3FF-B055-42FD-B612-0C6ECC780E62}"/>
              </a:ext>
            </a:extLst>
          </p:cNvPr>
          <p:cNvSpPr/>
          <p:nvPr/>
        </p:nvSpPr>
        <p:spPr>
          <a:xfrm>
            <a:off x="6101257" y="2165131"/>
            <a:ext cx="5554836" cy="364227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FF74A-A3B1-41E2-BC15-1C7A7B18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Differences for CAVs in Fast Lane: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453BC3-3AE7-4BE2-BA36-0E45164FFF8B}"/>
              </a:ext>
            </a:extLst>
          </p:cNvPr>
          <p:cNvSpPr txBox="1">
            <a:spLocks/>
          </p:cNvSpPr>
          <p:nvPr/>
        </p:nvSpPr>
        <p:spPr>
          <a:xfrm>
            <a:off x="609074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CBC130-D59A-4AD7-9DCC-D1E8796B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21" y="2000964"/>
            <a:ext cx="5544324" cy="349616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7B0B7A-E239-43AA-B4FD-F5D4AECAC1A9}"/>
              </a:ext>
            </a:extLst>
          </p:cNvPr>
          <p:cNvSpPr/>
          <p:nvPr/>
        </p:nvSpPr>
        <p:spPr>
          <a:xfrm>
            <a:off x="546421" y="2165131"/>
            <a:ext cx="5554836" cy="36422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44474-8FCA-4057-ADD0-0CE10301972E}"/>
              </a:ext>
            </a:extLst>
          </p:cNvPr>
          <p:cNvSpPr txBox="1"/>
          <p:nvPr/>
        </p:nvSpPr>
        <p:spPr>
          <a:xfrm>
            <a:off x="1931218" y="3564379"/>
            <a:ext cx="3555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S.T. Dynamics, Physical Constraints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B004B5-32ED-465F-B21E-F0F8970CDBAE}"/>
              </a:ext>
            </a:extLst>
          </p:cNvPr>
          <p:cNvGrpSpPr/>
          <p:nvPr/>
        </p:nvGrpSpPr>
        <p:grpSpPr>
          <a:xfrm>
            <a:off x="6280538" y="2501481"/>
            <a:ext cx="5068007" cy="2086266"/>
            <a:chOff x="6280538" y="2501481"/>
            <a:chExt cx="5068007" cy="208626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A8DC58-DBCB-4C9D-92DF-FDC825BC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0538" y="2501481"/>
              <a:ext cx="5068007" cy="20862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2D8651-8C3C-4ECF-BED1-6013EC4F96F0}"/>
                </a:ext>
              </a:extLst>
            </p:cNvPr>
            <p:cNvSpPr txBox="1"/>
            <p:nvPr/>
          </p:nvSpPr>
          <p:spPr>
            <a:xfrm>
              <a:off x="7633080" y="3429000"/>
              <a:ext cx="35551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S.T. Dynamics, Physical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D2E5-2E79-492D-B3E9-E13842F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System of the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4982F-34B1-4EE0-A76B-2E1999D03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37" y="1804604"/>
            <a:ext cx="16901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A797-EFA0-4BDE-AF22-C0B1B869177F}"/>
              </a:ext>
            </a:extLst>
          </p:cNvPr>
          <p:cNvSpPr txBox="1"/>
          <p:nvPr/>
        </p:nvSpPr>
        <p:spPr>
          <a:xfrm>
            <a:off x="2837793" y="24068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3106B-9DD3-452C-8594-9816A53BCA16}"/>
              </a:ext>
            </a:extLst>
          </p:cNvPr>
          <p:cNvSpPr txBox="1"/>
          <p:nvPr/>
        </p:nvSpPr>
        <p:spPr>
          <a:xfrm>
            <a:off x="2837793" y="45877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6C679-6A85-4ABA-A8A8-EFFE07BC7826}"/>
              </a:ext>
            </a:extLst>
          </p:cNvPr>
          <p:cNvSpPr txBox="1"/>
          <p:nvPr/>
        </p:nvSpPr>
        <p:spPr>
          <a:xfrm>
            <a:off x="1973830" y="1948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B7689-EF14-4594-A951-AB2CC8A192BA}"/>
              </a:ext>
            </a:extLst>
          </p:cNvPr>
          <p:cNvSpPr txBox="1"/>
          <p:nvPr/>
        </p:nvSpPr>
        <p:spPr>
          <a:xfrm>
            <a:off x="1958602" y="286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FF201-6F6C-4546-B251-809657B9A23D}"/>
              </a:ext>
            </a:extLst>
          </p:cNvPr>
          <p:cNvSpPr txBox="1"/>
          <p:nvPr/>
        </p:nvSpPr>
        <p:spPr>
          <a:xfrm>
            <a:off x="2037432" y="3678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3208A-4AC0-48D6-A70E-DD6D3B0B129E}"/>
              </a:ext>
            </a:extLst>
          </p:cNvPr>
          <p:cNvSpPr txBox="1"/>
          <p:nvPr/>
        </p:nvSpPr>
        <p:spPr>
          <a:xfrm>
            <a:off x="2037432" y="475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F5B40-9F01-49A8-8629-99A0A141C17A}"/>
              </a:ext>
            </a:extLst>
          </p:cNvPr>
          <p:cNvSpPr txBox="1"/>
          <p:nvPr/>
        </p:nvSpPr>
        <p:spPr>
          <a:xfrm>
            <a:off x="2058452" y="552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DD939-5858-4584-8DD4-3027160BDE1C}"/>
              </a:ext>
            </a:extLst>
          </p:cNvPr>
          <p:cNvSpPr/>
          <p:nvPr/>
        </p:nvSpPr>
        <p:spPr>
          <a:xfrm>
            <a:off x="2309651" y="1922667"/>
            <a:ext cx="301686" cy="36933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60D99-262B-415A-9E3D-AE2ECEA4A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2"/>
          <a:stretch/>
        </p:blipFill>
        <p:spPr>
          <a:xfrm>
            <a:off x="4865120" y="1690688"/>
            <a:ext cx="5353050" cy="38662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7AF92-4FEE-4E26-9CBF-C26EDA76CF88}"/>
              </a:ext>
            </a:extLst>
          </p:cNvPr>
          <p:cNvCxnSpPr>
            <a:stCxn id="13" idx="6"/>
          </p:cNvCxnSpPr>
          <p:nvPr/>
        </p:nvCxnSpPr>
        <p:spPr>
          <a:xfrm>
            <a:off x="2611337" y="2107333"/>
            <a:ext cx="2139339" cy="2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DBCEB2-709F-4A1E-B731-3C414AAC8C96}"/>
              </a:ext>
            </a:extLst>
          </p:cNvPr>
          <p:cNvSpPr txBox="1"/>
          <p:nvPr/>
        </p:nvSpPr>
        <p:spPr>
          <a:xfrm>
            <a:off x="6894786" y="61559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OCP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3CC040-D04B-400B-8B64-A503B271E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57" y="5639269"/>
            <a:ext cx="2734391" cy="1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D2E5-2E79-492D-B3E9-E13842F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System of the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4982F-34B1-4EE0-A76B-2E1999D03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37" y="1804604"/>
            <a:ext cx="16901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A797-EFA0-4BDE-AF22-C0B1B869177F}"/>
              </a:ext>
            </a:extLst>
          </p:cNvPr>
          <p:cNvSpPr txBox="1"/>
          <p:nvPr/>
        </p:nvSpPr>
        <p:spPr>
          <a:xfrm>
            <a:off x="2837793" y="24068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3106B-9DD3-452C-8594-9816A53BCA16}"/>
              </a:ext>
            </a:extLst>
          </p:cNvPr>
          <p:cNvSpPr txBox="1"/>
          <p:nvPr/>
        </p:nvSpPr>
        <p:spPr>
          <a:xfrm>
            <a:off x="2837793" y="45877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6C679-6A85-4ABA-A8A8-EFFE07BC7826}"/>
              </a:ext>
            </a:extLst>
          </p:cNvPr>
          <p:cNvSpPr txBox="1"/>
          <p:nvPr/>
        </p:nvSpPr>
        <p:spPr>
          <a:xfrm>
            <a:off x="1973830" y="1948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B7689-EF14-4594-A951-AB2CC8A192BA}"/>
              </a:ext>
            </a:extLst>
          </p:cNvPr>
          <p:cNvSpPr txBox="1"/>
          <p:nvPr/>
        </p:nvSpPr>
        <p:spPr>
          <a:xfrm>
            <a:off x="1958602" y="286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FF201-6F6C-4546-B251-809657B9A23D}"/>
              </a:ext>
            </a:extLst>
          </p:cNvPr>
          <p:cNvSpPr txBox="1"/>
          <p:nvPr/>
        </p:nvSpPr>
        <p:spPr>
          <a:xfrm>
            <a:off x="2037432" y="3678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3208A-4AC0-48D6-A70E-DD6D3B0B129E}"/>
              </a:ext>
            </a:extLst>
          </p:cNvPr>
          <p:cNvSpPr txBox="1"/>
          <p:nvPr/>
        </p:nvSpPr>
        <p:spPr>
          <a:xfrm>
            <a:off x="2037432" y="475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F5B40-9F01-49A8-8629-99A0A141C17A}"/>
              </a:ext>
            </a:extLst>
          </p:cNvPr>
          <p:cNvSpPr txBox="1"/>
          <p:nvPr/>
        </p:nvSpPr>
        <p:spPr>
          <a:xfrm>
            <a:off x="2058452" y="552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DD939-5858-4584-8DD4-3027160BDE1C}"/>
              </a:ext>
            </a:extLst>
          </p:cNvPr>
          <p:cNvSpPr/>
          <p:nvPr/>
        </p:nvSpPr>
        <p:spPr>
          <a:xfrm>
            <a:off x="2309651" y="1922667"/>
            <a:ext cx="301686" cy="36933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7AF92-4FEE-4E26-9CBF-C26EDA76CF88}"/>
              </a:ext>
            </a:extLst>
          </p:cNvPr>
          <p:cNvCxnSpPr>
            <a:stCxn id="13" idx="6"/>
          </p:cNvCxnSpPr>
          <p:nvPr/>
        </p:nvCxnSpPr>
        <p:spPr>
          <a:xfrm>
            <a:off x="2611337" y="2107333"/>
            <a:ext cx="2139339" cy="2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DBCEB2-709F-4A1E-B731-3C414AAC8C96}"/>
              </a:ext>
            </a:extLst>
          </p:cNvPr>
          <p:cNvSpPr txBox="1"/>
          <p:nvPr/>
        </p:nvSpPr>
        <p:spPr>
          <a:xfrm>
            <a:off x="6894786" y="61559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OCP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3CC040-D04B-400B-8B64-A503B271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57" y="5639269"/>
            <a:ext cx="2734391" cy="1033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8AFF5-196A-448B-B609-DAFA66E6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676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6408-0E06-4D8E-B676-2590A2E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Chen, Rui, et al 2020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A9CF45-F8AA-4DB3-86E3-FE5242785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12" y="2293455"/>
            <a:ext cx="10307488" cy="1019317"/>
          </a:xfrm>
        </p:spPr>
      </p:pic>
    </p:spTree>
    <p:extLst>
      <p:ext uri="{BB962C8B-B14F-4D97-AF65-F5344CB8AC3E}">
        <p14:creationId xmlns:p14="http://schemas.microsoft.com/office/powerpoint/2010/main" val="34325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Difference BetweenLane-Changing Formulations</vt:lpstr>
      <vt:lpstr>Original Flow</vt:lpstr>
      <vt:lpstr>Current Flow (CAV Selection)</vt:lpstr>
      <vt:lpstr>Differences</vt:lpstr>
      <vt:lpstr>OCP Differences for CAVs in Fast Lane:</vt:lpstr>
      <vt:lpstr>Given a System of the form</vt:lpstr>
      <vt:lpstr>Given a System of the form</vt:lpstr>
      <vt:lpstr>From Chen, Rui, et al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BetweenLane-Changing Formulations</dc:title>
  <dc:creator>Chavez Armijos, Andres, Steven</dc:creator>
  <cp:lastModifiedBy>Chavez Armijos, Andres, Steven</cp:lastModifiedBy>
  <cp:revision>5</cp:revision>
  <dcterms:created xsi:type="dcterms:W3CDTF">2023-04-25T18:17:56Z</dcterms:created>
  <dcterms:modified xsi:type="dcterms:W3CDTF">2023-04-25T18:40:01Z</dcterms:modified>
</cp:coreProperties>
</file>