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263" r:id="rId4"/>
    <p:sldId id="264" r:id="rId5"/>
    <p:sldId id="265" r:id="rId6"/>
    <p:sldId id="266" r:id="rId7"/>
    <p:sldId id="267" r:id="rId8"/>
    <p:sldId id="268" r:id="rId9"/>
    <p:sldId id="271" r:id="rId10"/>
    <p:sldId id="273" r:id="rId11"/>
    <p:sldId id="274" r:id="rId12"/>
    <p:sldId id="269" r:id="rId13"/>
    <p:sldId id="270" r:id="rId14"/>
    <p:sldId id="272" r:id="rId15"/>
    <p:sldId id="368" r:id="rId16"/>
    <p:sldId id="369" r:id="rId17"/>
    <p:sldId id="370" r:id="rId18"/>
    <p:sldId id="371" r:id="rId19"/>
    <p:sldId id="372" r:id="rId20"/>
    <p:sldId id="279" r:id="rId21"/>
    <p:sldId id="280" r:id="rId22"/>
    <p:sldId id="373" r:id="rId23"/>
    <p:sldId id="374" r:id="rId24"/>
    <p:sldId id="281" r:id="rId25"/>
    <p:sldId id="282" r:id="rId26"/>
    <p:sldId id="284" r:id="rId27"/>
    <p:sldId id="285" r:id="rId28"/>
    <p:sldId id="286"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824B7-5359-4440-9C67-367C9B4A79D0}" type="datetimeFigureOut">
              <a:rPr lang="es-PE" smtClean="0"/>
              <a:t>27/08/2025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FDF2B-477E-44E0-AEF8-E40E808C3BD7}" type="slidenum">
              <a:rPr lang="es-PE" smtClean="0"/>
              <a:t>‹Nº›</a:t>
            </a:fld>
            <a:endParaRPr lang="es-PE"/>
          </a:p>
        </p:txBody>
      </p:sp>
    </p:spTree>
    <p:extLst>
      <p:ext uri="{BB962C8B-B14F-4D97-AF65-F5344CB8AC3E}">
        <p14:creationId xmlns:p14="http://schemas.microsoft.com/office/powerpoint/2010/main" val="4006531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FDFA5456-B61D-4EA6-BD6E-86B36D56B2E5}"/>
              </a:ext>
            </a:extLst>
          </p:cNvPr>
          <p:cNvSpPr>
            <a:spLocks noGrp="1" noRot="1" noChangeAspect="1" noResize="1"/>
          </p:cNvSpPr>
          <p:nvPr>
            <p:ph type="sldImg"/>
          </p:nvPr>
        </p:nvSpPr>
        <p:spPr>
          <a:solidFill>
            <a:schemeClr val="accent1"/>
          </a:solidFill>
          <a:ln w="25400">
            <a:solidFill>
              <a:schemeClr val="accent1">
                <a:shade val="50000"/>
              </a:schemeClr>
            </a:solidFill>
          </a:ln>
        </p:spPr>
      </p:sp>
      <p:sp>
        <p:nvSpPr>
          <p:cNvPr id="49155" name="2 Marcador de notas">
            <a:extLst>
              <a:ext uri="{FF2B5EF4-FFF2-40B4-BE49-F238E27FC236}">
                <a16:creationId xmlns:a16="http://schemas.microsoft.com/office/drawing/2014/main" id="{A81376EF-613B-4C02-AA24-9836E54E64BA}"/>
              </a:ext>
            </a:extLst>
          </p:cNvPr>
          <p:cNvSpPr>
            <a:spLocks noGrp="1"/>
          </p:cNvSpPr>
          <p:nvPr>
            <p:ph type="body" sz="quarter" idx="1"/>
          </p:nvPr>
        </p:nvSpPr>
        <p:spPr>
          <a:xfrm>
            <a:off x="1060450" y="4349750"/>
            <a:ext cx="4741863" cy="3513138"/>
          </a:xfrm>
          <a:ln/>
        </p:spPr>
        <p:txBody>
          <a:bodyPr>
            <a:spAutoFit/>
          </a:bodyPr>
          <a:lstStyle/>
          <a:p>
            <a:pPr>
              <a:spcBef>
                <a:spcPct val="0"/>
              </a:spcBef>
            </a:pPr>
            <a:endParaRPr lang="es-PE"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A30C41DD-AF34-4FEB-85EE-6F686282C33C}"/>
              </a:ext>
            </a:extLst>
          </p:cNvPr>
          <p:cNvSpPr>
            <a:spLocks noGrp="1" noRot="1" noChangeAspect="1" noResize="1"/>
          </p:cNvSpPr>
          <p:nvPr>
            <p:ph type="sldImg"/>
          </p:nvPr>
        </p:nvSpPr>
        <p:spPr>
          <a:solidFill>
            <a:schemeClr val="accent1"/>
          </a:solidFill>
          <a:ln w="25400">
            <a:solidFill>
              <a:schemeClr val="accent1">
                <a:shade val="50000"/>
              </a:schemeClr>
            </a:solidFill>
          </a:ln>
        </p:spPr>
      </p:sp>
      <p:sp>
        <p:nvSpPr>
          <p:cNvPr id="51203" name="2 Marcador de notas">
            <a:extLst>
              <a:ext uri="{FF2B5EF4-FFF2-40B4-BE49-F238E27FC236}">
                <a16:creationId xmlns:a16="http://schemas.microsoft.com/office/drawing/2014/main" id="{B8081DBF-1AAF-4A93-B12D-8A7FFA507A04}"/>
              </a:ext>
            </a:extLst>
          </p:cNvPr>
          <p:cNvSpPr>
            <a:spLocks noGrp="1"/>
          </p:cNvSpPr>
          <p:nvPr>
            <p:ph type="body" sz="quarter" idx="1"/>
          </p:nvPr>
        </p:nvSpPr>
        <p:spPr>
          <a:xfrm>
            <a:off x="1060450" y="4349750"/>
            <a:ext cx="4741863" cy="3513138"/>
          </a:xfrm>
          <a:ln/>
        </p:spPr>
        <p:txBody>
          <a:bodyPr>
            <a:spAutoFit/>
          </a:bodyPr>
          <a:lstStyle/>
          <a:p>
            <a:pPr>
              <a:spcBef>
                <a:spcPct val="0"/>
              </a:spcBef>
            </a:pPr>
            <a:endParaRPr lang="es-PE" alt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74F9F364-EBC2-4159-B2E3-57F8DBCCA1CC}"/>
              </a:ext>
            </a:extLst>
          </p:cNvPr>
          <p:cNvSpPr>
            <a:spLocks noGrp="1" noRot="1" noChangeAspect="1" noResize="1"/>
          </p:cNvSpPr>
          <p:nvPr>
            <p:ph type="sldImg"/>
          </p:nvPr>
        </p:nvSpPr>
        <p:spPr>
          <a:solidFill>
            <a:schemeClr val="accent1"/>
          </a:solidFill>
          <a:ln w="25400">
            <a:solidFill>
              <a:schemeClr val="accent1">
                <a:shade val="50000"/>
              </a:schemeClr>
            </a:solidFill>
          </a:ln>
        </p:spPr>
      </p:sp>
      <p:sp>
        <p:nvSpPr>
          <p:cNvPr id="53251" name="2 Marcador de notas">
            <a:extLst>
              <a:ext uri="{FF2B5EF4-FFF2-40B4-BE49-F238E27FC236}">
                <a16:creationId xmlns:a16="http://schemas.microsoft.com/office/drawing/2014/main" id="{2BDB98D4-9511-4A71-87C5-DC88F7F5692A}"/>
              </a:ext>
            </a:extLst>
          </p:cNvPr>
          <p:cNvSpPr>
            <a:spLocks noGrp="1"/>
          </p:cNvSpPr>
          <p:nvPr>
            <p:ph type="body" sz="quarter" idx="1"/>
          </p:nvPr>
        </p:nvSpPr>
        <p:spPr>
          <a:xfrm>
            <a:off x="1060450" y="4349750"/>
            <a:ext cx="4741863" cy="3513138"/>
          </a:xfrm>
          <a:ln/>
        </p:spPr>
        <p:txBody>
          <a:bodyPr>
            <a:spAutoFit/>
          </a:bodyPr>
          <a:lstStyle/>
          <a:p>
            <a:pPr>
              <a:spcBef>
                <a:spcPct val="0"/>
              </a:spcBef>
            </a:pPr>
            <a:endParaRPr lang="es-PE" alt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929DD-10E0-4978-9F6F-B61A6E1B80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B4AC6F6-49DB-445C-8F57-0F0A932DA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7DE26869-7E2E-4264-AA2F-775B9B71396F}"/>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5" name="Marcador de pie de página 4">
            <a:extLst>
              <a:ext uri="{FF2B5EF4-FFF2-40B4-BE49-F238E27FC236}">
                <a16:creationId xmlns:a16="http://schemas.microsoft.com/office/drawing/2014/main" id="{D727D372-BBDF-4BED-A732-F460C403857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486B0E6-2389-42C7-9B53-127CBF049F5D}"/>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126150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16737-2C16-4ADD-927E-AB3565275A1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B41F764-FF0D-4695-B3A1-75DA5B518A5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DD7402C-FB7F-4E99-987B-61B0D4B9851A}"/>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5" name="Marcador de pie de página 4">
            <a:extLst>
              <a:ext uri="{FF2B5EF4-FFF2-40B4-BE49-F238E27FC236}">
                <a16:creationId xmlns:a16="http://schemas.microsoft.com/office/drawing/2014/main" id="{E1B9B1A7-2D93-4468-B4D6-97953792DD9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A844D9D-6972-4EBC-97BB-8BE39189C5C4}"/>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4705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4489937-345E-478D-92FD-3FE02FFD7C7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98CA2D0-6A2D-485E-A066-261010EC06B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FE61303-1EB3-4F88-84D9-54A4C070401C}"/>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5" name="Marcador de pie de página 4">
            <a:extLst>
              <a:ext uri="{FF2B5EF4-FFF2-40B4-BE49-F238E27FC236}">
                <a16:creationId xmlns:a16="http://schemas.microsoft.com/office/drawing/2014/main" id="{1ED0E6BE-9157-4660-87BD-38D1CF867DA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00BC18D-F97D-4ABF-8732-6878402D8951}"/>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289826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31286-DFC4-4A64-8D40-E70FBEA6B3C4}"/>
              </a:ext>
            </a:extLst>
          </p:cNvPr>
          <p:cNvSpPr>
            <a:spLocks noGrp="1"/>
          </p:cNvSpPr>
          <p:nvPr>
            <p:ph type="title"/>
          </p:nvPr>
        </p:nvSpPr>
        <p:spPr>
          <a:xfrm>
            <a:off x="609600" y="533400"/>
            <a:ext cx="10972800" cy="990600"/>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8CEADF9-1EFE-4A5F-BD68-B12416D58057}"/>
              </a:ext>
            </a:extLst>
          </p:cNvPr>
          <p:cNvSpPr>
            <a:spLocks noGrp="1"/>
          </p:cNvSpPr>
          <p:nvPr>
            <p:ph type="body" sz="half" idx="1"/>
          </p:nvPr>
        </p:nvSpPr>
        <p:spPr>
          <a:xfrm>
            <a:off x="609600" y="1600200"/>
            <a:ext cx="5384800" cy="4876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imágenes en línea 3">
            <a:extLst>
              <a:ext uri="{FF2B5EF4-FFF2-40B4-BE49-F238E27FC236}">
                <a16:creationId xmlns:a16="http://schemas.microsoft.com/office/drawing/2014/main" id="{55139A9C-A245-41CC-8136-063E93A6FB4B}"/>
              </a:ext>
            </a:extLst>
          </p:cNvPr>
          <p:cNvSpPr>
            <a:spLocks noGrp="1"/>
          </p:cNvSpPr>
          <p:nvPr>
            <p:ph type="clipArt" sz="half" idx="2"/>
          </p:nvPr>
        </p:nvSpPr>
        <p:spPr>
          <a:xfrm>
            <a:off x="6197600" y="1600200"/>
            <a:ext cx="5384800" cy="4876800"/>
          </a:xfrm>
        </p:spPr>
        <p:txBody>
          <a:bodyPr/>
          <a:lstStyle/>
          <a:p>
            <a:endParaRPr lang="es-PE"/>
          </a:p>
        </p:txBody>
      </p:sp>
      <p:sp>
        <p:nvSpPr>
          <p:cNvPr id="5" name="Marcador de fecha 4">
            <a:extLst>
              <a:ext uri="{FF2B5EF4-FFF2-40B4-BE49-F238E27FC236}">
                <a16:creationId xmlns:a16="http://schemas.microsoft.com/office/drawing/2014/main" id="{B8BE57F0-66B3-420D-B7B5-EEAA8C27A923}"/>
              </a:ext>
            </a:extLst>
          </p:cNvPr>
          <p:cNvSpPr>
            <a:spLocks noGrp="1"/>
          </p:cNvSpPr>
          <p:nvPr>
            <p:ph type="dt" sz="half" idx="10"/>
          </p:nvPr>
        </p:nvSpPr>
        <p:spPr>
          <a:xfrm>
            <a:off x="609600" y="19051"/>
            <a:ext cx="3860800" cy="328613"/>
          </a:xfrm>
        </p:spPr>
        <p:txBody>
          <a:bodyPr/>
          <a:lstStyle>
            <a:lvl1pPr>
              <a:defRPr/>
            </a:lvl1pPr>
          </a:lstStyle>
          <a:p>
            <a:pPr>
              <a:defRPr/>
            </a:pPr>
            <a:endParaRPr lang="es-ES"/>
          </a:p>
        </p:txBody>
      </p:sp>
      <p:sp>
        <p:nvSpPr>
          <p:cNvPr id="6" name="Marcador de pie de página 5">
            <a:extLst>
              <a:ext uri="{FF2B5EF4-FFF2-40B4-BE49-F238E27FC236}">
                <a16:creationId xmlns:a16="http://schemas.microsoft.com/office/drawing/2014/main" id="{3E32ABDE-9DF1-46B7-BF78-EDF91EE05AEA}"/>
              </a:ext>
            </a:extLst>
          </p:cNvPr>
          <p:cNvSpPr>
            <a:spLocks noGrp="1"/>
          </p:cNvSpPr>
          <p:nvPr>
            <p:ph type="ftr" sz="quarter" idx="11"/>
          </p:nvPr>
        </p:nvSpPr>
        <p:spPr>
          <a:xfrm>
            <a:off x="4572000" y="19051"/>
            <a:ext cx="5486400" cy="328613"/>
          </a:xfrm>
        </p:spPr>
        <p:txBody>
          <a:bodyPr/>
          <a:lstStyle>
            <a:lvl1pPr>
              <a:defRPr/>
            </a:lvl1pPr>
          </a:lstStyle>
          <a:p>
            <a:pPr>
              <a:defRPr/>
            </a:pPr>
            <a:endParaRPr lang="es-ES"/>
          </a:p>
        </p:txBody>
      </p:sp>
      <p:sp>
        <p:nvSpPr>
          <p:cNvPr id="7" name="Marcador de número de diapositiva 6">
            <a:extLst>
              <a:ext uri="{FF2B5EF4-FFF2-40B4-BE49-F238E27FC236}">
                <a16:creationId xmlns:a16="http://schemas.microsoft.com/office/drawing/2014/main" id="{28434CB6-07E2-4B14-B166-6CA56BA0AD95}"/>
              </a:ext>
            </a:extLst>
          </p:cNvPr>
          <p:cNvSpPr>
            <a:spLocks noGrp="1"/>
          </p:cNvSpPr>
          <p:nvPr>
            <p:ph type="sldNum" sz="quarter" idx="12"/>
          </p:nvPr>
        </p:nvSpPr>
        <p:spPr>
          <a:xfrm>
            <a:off x="10160000" y="19051"/>
            <a:ext cx="1422400" cy="328613"/>
          </a:xfrm>
        </p:spPr>
        <p:txBody>
          <a:bodyPr/>
          <a:lstStyle>
            <a:lvl1pPr>
              <a:defRPr/>
            </a:lvl1pPr>
          </a:lstStyle>
          <a:p>
            <a:fld id="{E5B2CAD8-65AD-445B-AF51-86DEBFD94F0D}" type="slidenum">
              <a:rPr lang="es-ES" altLang="es-PE"/>
              <a:pPr/>
              <a:t>‹Nº›</a:t>
            </a:fld>
            <a:endParaRPr lang="es-ES" altLang="es-PE"/>
          </a:p>
        </p:txBody>
      </p:sp>
    </p:spTree>
    <p:extLst>
      <p:ext uri="{BB962C8B-B14F-4D97-AF65-F5344CB8AC3E}">
        <p14:creationId xmlns:p14="http://schemas.microsoft.com/office/powerpoint/2010/main" val="413077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6CE29-4D24-4552-A586-2835C56E608F}"/>
              </a:ext>
            </a:extLst>
          </p:cNvPr>
          <p:cNvSpPr>
            <a:spLocks noGrp="1"/>
          </p:cNvSpPr>
          <p:nvPr>
            <p:ph type="title"/>
          </p:nvPr>
        </p:nvSpPr>
        <p:spPr>
          <a:xfrm>
            <a:off x="609600" y="533400"/>
            <a:ext cx="10972800" cy="990600"/>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C08A1D1-778E-421A-BB85-BA8EAC3FCA7A}"/>
              </a:ext>
            </a:extLst>
          </p:cNvPr>
          <p:cNvSpPr>
            <a:spLocks noGrp="1"/>
          </p:cNvSpPr>
          <p:nvPr>
            <p:ph type="body" sz="half" idx="1"/>
          </p:nvPr>
        </p:nvSpPr>
        <p:spPr>
          <a:xfrm>
            <a:off x="609600" y="1600200"/>
            <a:ext cx="5384800" cy="4876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8086B2F-0654-400C-B802-EEF65AD52B41}"/>
              </a:ext>
            </a:extLst>
          </p:cNvPr>
          <p:cNvSpPr>
            <a:spLocks noGrp="1"/>
          </p:cNvSpPr>
          <p:nvPr>
            <p:ph sz="half" idx="2"/>
          </p:nvPr>
        </p:nvSpPr>
        <p:spPr>
          <a:xfrm>
            <a:off x="6197600" y="1600200"/>
            <a:ext cx="5384800" cy="4876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C08A003-0529-4425-8E15-2BAA9C95AA11}"/>
              </a:ext>
            </a:extLst>
          </p:cNvPr>
          <p:cNvSpPr>
            <a:spLocks noGrp="1"/>
          </p:cNvSpPr>
          <p:nvPr>
            <p:ph type="dt" sz="half" idx="10"/>
          </p:nvPr>
        </p:nvSpPr>
        <p:spPr>
          <a:xfrm>
            <a:off x="609600" y="19051"/>
            <a:ext cx="3860800" cy="328613"/>
          </a:xfrm>
        </p:spPr>
        <p:txBody>
          <a:bodyPr/>
          <a:lstStyle>
            <a:lvl1pPr>
              <a:defRPr/>
            </a:lvl1pPr>
          </a:lstStyle>
          <a:p>
            <a:pPr>
              <a:defRPr/>
            </a:pPr>
            <a:endParaRPr lang="es-ES"/>
          </a:p>
        </p:txBody>
      </p:sp>
      <p:sp>
        <p:nvSpPr>
          <p:cNvPr id="6" name="Marcador de pie de página 5">
            <a:extLst>
              <a:ext uri="{FF2B5EF4-FFF2-40B4-BE49-F238E27FC236}">
                <a16:creationId xmlns:a16="http://schemas.microsoft.com/office/drawing/2014/main" id="{62943E69-A769-40D3-A325-F3F7AEB940A5}"/>
              </a:ext>
            </a:extLst>
          </p:cNvPr>
          <p:cNvSpPr>
            <a:spLocks noGrp="1"/>
          </p:cNvSpPr>
          <p:nvPr>
            <p:ph type="ftr" sz="quarter" idx="11"/>
          </p:nvPr>
        </p:nvSpPr>
        <p:spPr>
          <a:xfrm>
            <a:off x="4572000" y="19051"/>
            <a:ext cx="5486400" cy="328613"/>
          </a:xfrm>
        </p:spPr>
        <p:txBody>
          <a:bodyPr/>
          <a:lstStyle>
            <a:lvl1pPr>
              <a:defRPr/>
            </a:lvl1pPr>
          </a:lstStyle>
          <a:p>
            <a:pPr>
              <a:defRPr/>
            </a:pPr>
            <a:endParaRPr lang="es-ES"/>
          </a:p>
        </p:txBody>
      </p:sp>
      <p:sp>
        <p:nvSpPr>
          <p:cNvPr id="7" name="Marcador de número de diapositiva 6">
            <a:extLst>
              <a:ext uri="{FF2B5EF4-FFF2-40B4-BE49-F238E27FC236}">
                <a16:creationId xmlns:a16="http://schemas.microsoft.com/office/drawing/2014/main" id="{CEECC59F-A9A0-4ED0-8C61-04FFEB0FD343}"/>
              </a:ext>
            </a:extLst>
          </p:cNvPr>
          <p:cNvSpPr>
            <a:spLocks noGrp="1"/>
          </p:cNvSpPr>
          <p:nvPr>
            <p:ph type="sldNum" sz="quarter" idx="12"/>
          </p:nvPr>
        </p:nvSpPr>
        <p:spPr>
          <a:xfrm>
            <a:off x="10160000" y="19051"/>
            <a:ext cx="1422400" cy="328613"/>
          </a:xfrm>
        </p:spPr>
        <p:txBody>
          <a:bodyPr/>
          <a:lstStyle>
            <a:lvl1pPr>
              <a:defRPr/>
            </a:lvl1pPr>
          </a:lstStyle>
          <a:p>
            <a:fld id="{5BB01E46-754B-4BC1-A113-C7C70B2BC335}" type="slidenum">
              <a:rPr lang="es-ES" altLang="es-PE"/>
              <a:pPr/>
              <a:t>‹Nº›</a:t>
            </a:fld>
            <a:endParaRPr lang="es-ES" altLang="es-PE"/>
          </a:p>
        </p:txBody>
      </p:sp>
    </p:spTree>
    <p:extLst>
      <p:ext uri="{BB962C8B-B14F-4D97-AF65-F5344CB8AC3E}">
        <p14:creationId xmlns:p14="http://schemas.microsoft.com/office/powerpoint/2010/main" val="182066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E8A6E-9A39-4D25-8E0A-F8478B43CB43}"/>
              </a:ext>
            </a:extLst>
          </p:cNvPr>
          <p:cNvSpPr>
            <a:spLocks noGrp="1"/>
          </p:cNvSpPr>
          <p:nvPr>
            <p:ph type="title"/>
          </p:nvPr>
        </p:nvSpPr>
        <p:spPr>
          <a:xfrm>
            <a:off x="609600" y="533400"/>
            <a:ext cx="10972800" cy="990600"/>
          </a:xfrm>
        </p:spPr>
        <p:txBody>
          <a:bodyPr/>
          <a:lstStyle/>
          <a:p>
            <a:r>
              <a:rPr lang="es-ES"/>
              <a:t>Haga clic para modificar el estilo de título del patrón</a:t>
            </a:r>
            <a:endParaRPr lang="es-PE"/>
          </a:p>
        </p:txBody>
      </p:sp>
      <p:sp>
        <p:nvSpPr>
          <p:cNvPr id="3" name="Marcador de imágenes en línea 2">
            <a:extLst>
              <a:ext uri="{FF2B5EF4-FFF2-40B4-BE49-F238E27FC236}">
                <a16:creationId xmlns:a16="http://schemas.microsoft.com/office/drawing/2014/main" id="{E14326FF-BF17-4134-B090-2E68F2533608}"/>
              </a:ext>
            </a:extLst>
          </p:cNvPr>
          <p:cNvSpPr>
            <a:spLocks noGrp="1"/>
          </p:cNvSpPr>
          <p:nvPr>
            <p:ph type="clipArt" sz="half" idx="1"/>
          </p:nvPr>
        </p:nvSpPr>
        <p:spPr>
          <a:xfrm>
            <a:off x="609600" y="1600200"/>
            <a:ext cx="5384800" cy="4876800"/>
          </a:xfrm>
        </p:spPr>
        <p:txBody>
          <a:bodyPr/>
          <a:lstStyle/>
          <a:p>
            <a:endParaRPr lang="es-PE"/>
          </a:p>
        </p:txBody>
      </p:sp>
      <p:sp>
        <p:nvSpPr>
          <p:cNvPr id="4" name="Marcador de texto 3">
            <a:extLst>
              <a:ext uri="{FF2B5EF4-FFF2-40B4-BE49-F238E27FC236}">
                <a16:creationId xmlns:a16="http://schemas.microsoft.com/office/drawing/2014/main" id="{B6D2460E-A2E7-4EE3-A5FA-4121B1BAF9A4}"/>
              </a:ext>
            </a:extLst>
          </p:cNvPr>
          <p:cNvSpPr>
            <a:spLocks noGrp="1"/>
          </p:cNvSpPr>
          <p:nvPr>
            <p:ph type="body" sz="half" idx="2"/>
          </p:nvPr>
        </p:nvSpPr>
        <p:spPr>
          <a:xfrm>
            <a:off x="6197600" y="1600200"/>
            <a:ext cx="5384800" cy="4876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7A12119-DD98-4667-BDAB-DAB3F3BF7124}"/>
              </a:ext>
            </a:extLst>
          </p:cNvPr>
          <p:cNvSpPr>
            <a:spLocks noGrp="1"/>
          </p:cNvSpPr>
          <p:nvPr>
            <p:ph type="dt" sz="half" idx="10"/>
          </p:nvPr>
        </p:nvSpPr>
        <p:spPr>
          <a:xfrm>
            <a:off x="609600" y="19051"/>
            <a:ext cx="3860800" cy="328613"/>
          </a:xfrm>
        </p:spPr>
        <p:txBody>
          <a:bodyPr/>
          <a:lstStyle>
            <a:lvl1pPr>
              <a:defRPr/>
            </a:lvl1pPr>
          </a:lstStyle>
          <a:p>
            <a:pPr>
              <a:defRPr/>
            </a:pPr>
            <a:endParaRPr lang="es-ES"/>
          </a:p>
        </p:txBody>
      </p:sp>
      <p:sp>
        <p:nvSpPr>
          <p:cNvPr id="6" name="Marcador de pie de página 5">
            <a:extLst>
              <a:ext uri="{FF2B5EF4-FFF2-40B4-BE49-F238E27FC236}">
                <a16:creationId xmlns:a16="http://schemas.microsoft.com/office/drawing/2014/main" id="{1A003AC5-FAE9-49B5-8A9E-4D1C8EBB6B77}"/>
              </a:ext>
            </a:extLst>
          </p:cNvPr>
          <p:cNvSpPr>
            <a:spLocks noGrp="1"/>
          </p:cNvSpPr>
          <p:nvPr>
            <p:ph type="ftr" sz="quarter" idx="11"/>
          </p:nvPr>
        </p:nvSpPr>
        <p:spPr>
          <a:xfrm>
            <a:off x="4572000" y="19051"/>
            <a:ext cx="5486400" cy="328613"/>
          </a:xfrm>
        </p:spPr>
        <p:txBody>
          <a:bodyPr/>
          <a:lstStyle>
            <a:lvl1pPr>
              <a:defRPr/>
            </a:lvl1pPr>
          </a:lstStyle>
          <a:p>
            <a:pPr>
              <a:defRPr/>
            </a:pPr>
            <a:endParaRPr lang="es-ES"/>
          </a:p>
        </p:txBody>
      </p:sp>
      <p:sp>
        <p:nvSpPr>
          <p:cNvPr id="7" name="Marcador de número de diapositiva 6">
            <a:extLst>
              <a:ext uri="{FF2B5EF4-FFF2-40B4-BE49-F238E27FC236}">
                <a16:creationId xmlns:a16="http://schemas.microsoft.com/office/drawing/2014/main" id="{925456D7-1D25-4E03-BE10-92F19F38BA82}"/>
              </a:ext>
            </a:extLst>
          </p:cNvPr>
          <p:cNvSpPr>
            <a:spLocks noGrp="1"/>
          </p:cNvSpPr>
          <p:nvPr>
            <p:ph type="sldNum" sz="quarter" idx="12"/>
          </p:nvPr>
        </p:nvSpPr>
        <p:spPr>
          <a:xfrm>
            <a:off x="10160000" y="19051"/>
            <a:ext cx="1422400" cy="328613"/>
          </a:xfrm>
        </p:spPr>
        <p:txBody>
          <a:bodyPr/>
          <a:lstStyle>
            <a:lvl1pPr>
              <a:defRPr/>
            </a:lvl1pPr>
          </a:lstStyle>
          <a:p>
            <a:fld id="{1FBBD2C4-7CAC-4D0F-90AC-2DE1129170C0}" type="slidenum">
              <a:rPr lang="es-ES" altLang="es-PE"/>
              <a:pPr/>
              <a:t>‹Nº›</a:t>
            </a:fld>
            <a:endParaRPr lang="es-ES" altLang="es-PE"/>
          </a:p>
        </p:txBody>
      </p:sp>
    </p:spTree>
    <p:extLst>
      <p:ext uri="{BB962C8B-B14F-4D97-AF65-F5344CB8AC3E}">
        <p14:creationId xmlns:p14="http://schemas.microsoft.com/office/powerpoint/2010/main" val="99335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0F86C-5214-4ADB-9B4E-CA01AB67AEF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AC54B1D-4191-4380-A8C2-669845ED4A0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6759C3C-C493-42F3-94FF-F1A1F53966C1}"/>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5" name="Marcador de pie de página 4">
            <a:extLst>
              <a:ext uri="{FF2B5EF4-FFF2-40B4-BE49-F238E27FC236}">
                <a16:creationId xmlns:a16="http://schemas.microsoft.com/office/drawing/2014/main" id="{C15AA0C1-143B-42FA-B495-EA7F7BF39B0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F19DDD6-74EB-4208-AC3F-B826B579117B}"/>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307993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FFF2F-F415-46F4-A610-C597E53A806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613A3-756A-4096-93B7-0D1913C63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135312E9-EECE-4D9E-8DAC-CA68477A6BD2}"/>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5" name="Marcador de pie de página 4">
            <a:extLst>
              <a:ext uri="{FF2B5EF4-FFF2-40B4-BE49-F238E27FC236}">
                <a16:creationId xmlns:a16="http://schemas.microsoft.com/office/drawing/2014/main" id="{D6691CB1-B71C-410E-ACE4-F8735FCAC22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544DC46-A10E-4E6C-84D4-E396B5014BD8}"/>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306817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42A83-B556-4186-952C-95E70E06A1E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45E1334-DFC0-4C61-BA16-FD102B3C9DB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4DDBFEC-6BDD-4D77-96FF-185CEF72F93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3A1622F-6E42-4031-9D00-AEC0560F35D7}"/>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6" name="Marcador de pie de página 5">
            <a:extLst>
              <a:ext uri="{FF2B5EF4-FFF2-40B4-BE49-F238E27FC236}">
                <a16:creationId xmlns:a16="http://schemas.microsoft.com/office/drawing/2014/main" id="{DD4D0CF1-7038-4CA2-81F3-87EF46CF996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2DFA322-24B0-4F1C-9935-072A2BD9C909}"/>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359021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E982-65E0-4E89-B0CA-3546D977AD3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7BEFAFE-E364-4AF9-B643-FCC46DDD3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C89FBB3-610B-47CC-B775-590A113CE51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B99ADAB7-E9FE-4A78-8E31-4480C63A9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189DE85-760E-422D-BF4A-6D454733490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0EB69345-F392-402E-85B5-77B98EC1FADB}"/>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8" name="Marcador de pie de página 7">
            <a:extLst>
              <a:ext uri="{FF2B5EF4-FFF2-40B4-BE49-F238E27FC236}">
                <a16:creationId xmlns:a16="http://schemas.microsoft.com/office/drawing/2014/main" id="{E551D60F-27D2-4E1A-8EB7-5F31A76D9C5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739CDB6-2E4C-4350-9F5C-4FD0DBF11771}"/>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216305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7615E-D44D-4161-AAFD-BD92E98CFB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F3EFC0C-8097-4647-A6ED-AF69B873B527}"/>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4" name="Marcador de pie de página 3">
            <a:extLst>
              <a:ext uri="{FF2B5EF4-FFF2-40B4-BE49-F238E27FC236}">
                <a16:creationId xmlns:a16="http://schemas.microsoft.com/office/drawing/2014/main" id="{7587C0C5-CBAC-4B0C-A429-B96AE4D1AB86}"/>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034EE50-117C-410A-8418-86C4A8884BE9}"/>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68215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C72E6E-B73D-4D36-BE74-5CB66BA40345}"/>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3" name="Marcador de pie de página 2">
            <a:extLst>
              <a:ext uri="{FF2B5EF4-FFF2-40B4-BE49-F238E27FC236}">
                <a16:creationId xmlns:a16="http://schemas.microsoft.com/office/drawing/2014/main" id="{32931F31-D936-4677-BAFD-FC35B8AB2FE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03575E8-F29C-41D1-A216-6B71660CC6DE}"/>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216734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4F380-D097-4A78-8632-0156276143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90179E8-8E94-4697-AB00-0F30F3E05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4C58466C-5F9E-488A-BE1B-420CDBF93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39BC313-39E6-418C-AAA0-C61EE5E72F90}"/>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6" name="Marcador de pie de página 5">
            <a:extLst>
              <a:ext uri="{FF2B5EF4-FFF2-40B4-BE49-F238E27FC236}">
                <a16:creationId xmlns:a16="http://schemas.microsoft.com/office/drawing/2014/main" id="{17C0C1DE-907D-4138-88AF-79F96D53B78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C352C9E-E2AB-4E35-B192-971865EE1136}"/>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164598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CA182-1E2D-4A57-98FA-3DE93C9335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06C2A52-BD67-46A6-8DE3-042D2A6B8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5747BFBD-52E3-46EE-BF58-76B566C38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2BC2E1C-2808-41DA-ABC6-4992C83B55DC}"/>
              </a:ext>
            </a:extLst>
          </p:cNvPr>
          <p:cNvSpPr>
            <a:spLocks noGrp="1"/>
          </p:cNvSpPr>
          <p:nvPr>
            <p:ph type="dt" sz="half" idx="10"/>
          </p:nvPr>
        </p:nvSpPr>
        <p:spPr/>
        <p:txBody>
          <a:bodyPr/>
          <a:lstStyle/>
          <a:p>
            <a:fld id="{15911A4D-B414-4251-A22F-4E7420A6D13C}" type="datetimeFigureOut">
              <a:rPr lang="es-PE" smtClean="0"/>
              <a:t>27/08/2025</a:t>
            </a:fld>
            <a:endParaRPr lang="es-PE"/>
          </a:p>
        </p:txBody>
      </p:sp>
      <p:sp>
        <p:nvSpPr>
          <p:cNvPr id="6" name="Marcador de pie de página 5">
            <a:extLst>
              <a:ext uri="{FF2B5EF4-FFF2-40B4-BE49-F238E27FC236}">
                <a16:creationId xmlns:a16="http://schemas.microsoft.com/office/drawing/2014/main" id="{1459034D-529F-486F-A5DB-6AAC3CAE77F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7004A8-5EB5-4A8E-B844-24FD12843691}"/>
              </a:ext>
            </a:extLst>
          </p:cNvPr>
          <p:cNvSpPr>
            <a:spLocks noGrp="1"/>
          </p:cNvSpPr>
          <p:nvPr>
            <p:ph type="sldNum" sz="quarter" idx="12"/>
          </p:nvPr>
        </p:nvSpPr>
        <p:spPr/>
        <p:txBody>
          <a:bodyPr/>
          <a:lstStyle/>
          <a:p>
            <a:fld id="{93CC6D78-BBC8-4B34-BED1-2B078A197CCF}" type="slidenum">
              <a:rPr lang="es-PE" smtClean="0"/>
              <a:t>‹Nº›</a:t>
            </a:fld>
            <a:endParaRPr lang="es-PE"/>
          </a:p>
        </p:txBody>
      </p:sp>
    </p:spTree>
    <p:extLst>
      <p:ext uri="{BB962C8B-B14F-4D97-AF65-F5344CB8AC3E}">
        <p14:creationId xmlns:p14="http://schemas.microsoft.com/office/powerpoint/2010/main" val="220005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19BBA95-1637-489C-A047-134B5B065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2F3B442-D0FA-48FC-B1F8-48C968C24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8BF8A81-DFF7-4D18-BD6F-42672FFCD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11A4D-B414-4251-A22F-4E7420A6D13C}" type="datetimeFigureOut">
              <a:rPr lang="es-PE" smtClean="0"/>
              <a:t>27/08/2025</a:t>
            </a:fld>
            <a:endParaRPr lang="es-PE"/>
          </a:p>
        </p:txBody>
      </p:sp>
      <p:sp>
        <p:nvSpPr>
          <p:cNvPr id="5" name="Marcador de pie de página 4">
            <a:extLst>
              <a:ext uri="{FF2B5EF4-FFF2-40B4-BE49-F238E27FC236}">
                <a16:creationId xmlns:a16="http://schemas.microsoft.com/office/drawing/2014/main" id="{B7E2EA5E-A68E-42E8-A1BE-E1EA0035D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9658A396-48B8-49BD-9006-1E7652AB0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C6D78-BBC8-4B34-BED1-2B078A197CCF}" type="slidenum">
              <a:rPr lang="es-PE" smtClean="0"/>
              <a:t>‹Nº›</a:t>
            </a:fld>
            <a:endParaRPr lang="es-PE"/>
          </a:p>
        </p:txBody>
      </p:sp>
    </p:spTree>
    <p:extLst>
      <p:ext uri="{BB962C8B-B14F-4D97-AF65-F5344CB8AC3E}">
        <p14:creationId xmlns:p14="http://schemas.microsoft.com/office/powerpoint/2010/main" val="49164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scudo">
            <a:extLst>
              <a:ext uri="{FF2B5EF4-FFF2-40B4-BE49-F238E27FC236}">
                <a16:creationId xmlns:a16="http://schemas.microsoft.com/office/drawing/2014/main" id="{FAD9B9E8-8577-46D0-8625-12F428E75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676" y="645491"/>
            <a:ext cx="116046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FF45A5CA-D7AE-4D28-BD74-BD8B5F7D70FB}"/>
              </a:ext>
            </a:extLst>
          </p:cNvPr>
          <p:cNvSpPr>
            <a:spLocks noGrp="1" noChangeArrowheads="1"/>
          </p:cNvSpPr>
          <p:nvPr>
            <p:ph type="ctrTitle"/>
          </p:nvPr>
        </p:nvSpPr>
        <p:spPr bwMode="auto">
          <a:xfrm>
            <a:off x="1935473" y="2264396"/>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 anchorCtr="0" compatLnSpc="1">
            <a:prstTxWarp prst="textNoShape">
              <a:avLst/>
            </a:prstTxWarp>
            <a:normAutofit/>
          </a:bodyPr>
          <a:lstStyle/>
          <a:p>
            <a:r>
              <a:rPr lang="es-ES" altLang="es-PE" sz="7200" b="1" dirty="0"/>
              <a:t>Introducción</a:t>
            </a:r>
          </a:p>
        </p:txBody>
      </p:sp>
      <p:sp>
        <p:nvSpPr>
          <p:cNvPr id="6" name="Rectangle 8">
            <a:extLst>
              <a:ext uri="{FF2B5EF4-FFF2-40B4-BE49-F238E27FC236}">
                <a16:creationId xmlns:a16="http://schemas.microsoft.com/office/drawing/2014/main" id="{D7FCC847-AB48-42E0-90B3-EC5D7B371290}"/>
              </a:ext>
            </a:extLst>
          </p:cNvPr>
          <p:cNvSpPr>
            <a:spLocks noGrp="1"/>
          </p:cNvSpPr>
          <p:nvPr>
            <p:ph type="subTitle" idx="1"/>
          </p:nvPr>
        </p:nvSpPr>
        <p:spPr>
          <a:xfrm>
            <a:off x="2621273" y="4007126"/>
            <a:ext cx="6400800" cy="1752600"/>
          </a:xfrm>
        </p:spPr>
        <p:txBody>
          <a:bodyPr>
            <a:normAutofit fontScale="85000" lnSpcReduction="20000"/>
          </a:bodyPr>
          <a:lstStyle/>
          <a:p>
            <a:r>
              <a:rPr lang="es-ES" altLang="es-PE" dirty="0"/>
              <a:t>Investigación de Operaciones</a:t>
            </a:r>
          </a:p>
          <a:p>
            <a:r>
              <a:rPr lang="es-ES" altLang="es-PE" dirty="0"/>
              <a:t>Luis Chávez</a:t>
            </a:r>
          </a:p>
          <a:p>
            <a:endParaRPr lang="es-ES" altLang="es-PE" dirty="0"/>
          </a:p>
          <a:p>
            <a:endParaRPr lang="es-ES" altLang="es-PE" dirty="0"/>
          </a:p>
          <a:p>
            <a:pPr algn="r"/>
            <a:r>
              <a:rPr lang="es-ES" altLang="es-PE" sz="1900" i="1" dirty="0"/>
              <a:t>Gracias a: Hugo Luna</a:t>
            </a:r>
          </a:p>
          <a:p>
            <a:endParaRPr lang="es-ES" altLang="es-PE" dirty="0"/>
          </a:p>
        </p:txBody>
      </p:sp>
    </p:spTree>
    <p:extLst>
      <p:ext uri="{BB962C8B-B14F-4D97-AF65-F5344CB8AC3E}">
        <p14:creationId xmlns:p14="http://schemas.microsoft.com/office/powerpoint/2010/main" val="276815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9" name="Object 3">
            <a:extLst>
              <a:ext uri="{FF2B5EF4-FFF2-40B4-BE49-F238E27FC236}">
                <a16:creationId xmlns:a16="http://schemas.microsoft.com/office/drawing/2014/main" id="{D740B7C4-ECAA-41F6-8D05-352E6C2E2AA1}"/>
              </a:ext>
            </a:extLst>
          </p:cNvPr>
          <p:cNvGraphicFramePr>
            <a:graphicFrameLocks noGrp="1" noChangeAspect="1"/>
          </p:cNvGraphicFramePr>
          <p:nvPr>
            <p:ph type="tbl" idx="4294967295"/>
            <p:extLst>
              <p:ext uri="{D42A27DB-BD31-4B8C-83A1-F6EECF244321}">
                <p14:modId xmlns:p14="http://schemas.microsoft.com/office/powerpoint/2010/main" val="3095877984"/>
              </p:ext>
            </p:extLst>
          </p:nvPr>
        </p:nvGraphicFramePr>
        <p:xfrm>
          <a:off x="1547570" y="1173854"/>
          <a:ext cx="9096860" cy="5033962"/>
        </p:xfrm>
        <a:graphic>
          <a:graphicData uri="http://schemas.openxmlformats.org/presentationml/2006/ole">
            <mc:AlternateContent xmlns:mc="http://schemas.openxmlformats.org/markup-compatibility/2006">
              <mc:Choice xmlns:v="urn:schemas-microsoft-com:vml" Requires="v">
                <p:oleObj spid="_x0000_s3087" name="Documento" r:id="rId3" imgW="8696956" imgH="5347272" progId="Word.Document.8">
                  <p:embed/>
                </p:oleObj>
              </mc:Choice>
              <mc:Fallback>
                <p:oleObj name="Documento" r:id="rId3" imgW="8696956" imgH="5347272" progId="Word.Document.8">
                  <p:embed/>
                  <p:pic>
                    <p:nvPicPr>
                      <p:cNvPr id="60419" name="Object 3">
                        <a:extLst>
                          <a:ext uri="{FF2B5EF4-FFF2-40B4-BE49-F238E27FC236}">
                            <a16:creationId xmlns:a16="http://schemas.microsoft.com/office/drawing/2014/main" id="{D740B7C4-ECAA-41F6-8D05-352E6C2E2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570" y="1173854"/>
                        <a:ext cx="9096860" cy="5033962"/>
                      </a:xfrm>
                      <a:prstGeom prst="rect">
                        <a:avLst/>
                      </a:prstGeom>
                      <a:solidFill>
                        <a:schemeClr val="accent1"/>
                      </a:solidFill>
                    </p:spPr>
                  </p:pic>
                </p:oleObj>
              </mc:Fallback>
            </mc:AlternateContent>
          </a:graphicData>
        </a:graphic>
      </p:graphicFrame>
      <p:sp>
        <p:nvSpPr>
          <p:cNvPr id="5" name="Título 4">
            <a:extLst>
              <a:ext uri="{FF2B5EF4-FFF2-40B4-BE49-F238E27FC236}">
                <a16:creationId xmlns:a16="http://schemas.microsoft.com/office/drawing/2014/main" id="{973A8790-CE3E-493E-BC51-88E068D9E96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a:t>Antecedentes</a:t>
            </a:r>
            <a:endParaRPr lang="es-PE" b="1" dirty="0"/>
          </a:p>
        </p:txBody>
      </p:sp>
    </p:spTree>
    <p:extLst>
      <p:ext uri="{BB962C8B-B14F-4D97-AF65-F5344CB8AC3E}">
        <p14:creationId xmlns:p14="http://schemas.microsoft.com/office/powerpoint/2010/main" val="1650933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3" name="Object 3">
            <a:extLst>
              <a:ext uri="{FF2B5EF4-FFF2-40B4-BE49-F238E27FC236}">
                <a16:creationId xmlns:a16="http://schemas.microsoft.com/office/drawing/2014/main" id="{BDBA5ACF-7821-4CE4-9AC9-E80A3BEC4A24}"/>
              </a:ext>
            </a:extLst>
          </p:cNvPr>
          <p:cNvGraphicFramePr>
            <a:graphicFrameLocks noGrp="1" noChangeAspect="1"/>
          </p:cNvGraphicFramePr>
          <p:nvPr>
            <p:ph type="tbl" idx="4294967295"/>
          </p:nvPr>
        </p:nvGraphicFramePr>
        <p:xfrm>
          <a:off x="954156" y="1690688"/>
          <a:ext cx="9382540" cy="4620730"/>
        </p:xfrm>
        <a:graphic>
          <a:graphicData uri="http://schemas.openxmlformats.org/presentationml/2006/ole">
            <mc:AlternateContent xmlns:mc="http://schemas.openxmlformats.org/markup-compatibility/2006">
              <mc:Choice xmlns:v="urn:schemas-microsoft-com:vml" Requires="v">
                <p:oleObj spid="_x0000_s4111" name="Documento" r:id="rId3" imgW="8804880" imgH="6564240" progId="Word.Document.8">
                  <p:embed/>
                </p:oleObj>
              </mc:Choice>
              <mc:Fallback>
                <p:oleObj name="Documento" r:id="rId3" imgW="8804880" imgH="6564240" progId="Word.Document.8">
                  <p:embed/>
                  <p:pic>
                    <p:nvPicPr>
                      <p:cNvPr id="61443" name="Object 3">
                        <a:extLst>
                          <a:ext uri="{FF2B5EF4-FFF2-40B4-BE49-F238E27FC236}">
                            <a16:creationId xmlns:a16="http://schemas.microsoft.com/office/drawing/2014/main" id="{BDBA5ACF-7821-4CE4-9AC9-E80A3BEC4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156" y="1690688"/>
                        <a:ext cx="9382540" cy="4620730"/>
                      </a:xfrm>
                      <a:prstGeom prst="rect">
                        <a:avLst/>
                      </a:prstGeom>
                      <a:solidFill>
                        <a:schemeClr val="accent1"/>
                      </a:solidFill>
                    </p:spPr>
                  </p:pic>
                </p:oleObj>
              </mc:Fallback>
            </mc:AlternateContent>
          </a:graphicData>
        </a:graphic>
      </p:graphicFrame>
      <p:sp>
        <p:nvSpPr>
          <p:cNvPr id="5" name="Título 4">
            <a:extLst>
              <a:ext uri="{FF2B5EF4-FFF2-40B4-BE49-F238E27FC236}">
                <a16:creationId xmlns:a16="http://schemas.microsoft.com/office/drawing/2014/main" id="{65094712-E2BD-4D1F-B3EA-D8398B79941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a:t>Antecedentes</a:t>
            </a:r>
            <a:endParaRPr lang="es-PE" b="1" dirty="0"/>
          </a:p>
        </p:txBody>
      </p:sp>
    </p:spTree>
    <p:extLst>
      <p:ext uri="{BB962C8B-B14F-4D97-AF65-F5344CB8AC3E}">
        <p14:creationId xmlns:p14="http://schemas.microsoft.com/office/powerpoint/2010/main" val="187011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418B7-6A0E-4053-8564-9D046C95DB3E}"/>
              </a:ext>
            </a:extLst>
          </p:cNvPr>
          <p:cNvSpPr>
            <a:spLocks noGrp="1"/>
          </p:cNvSpPr>
          <p:nvPr>
            <p:ph type="title"/>
          </p:nvPr>
        </p:nvSpPr>
        <p:spPr/>
        <p:txBody>
          <a:bodyPr/>
          <a:lstStyle/>
          <a:p>
            <a:r>
              <a:rPr lang="es-PE" b="1" dirty="0"/>
              <a:t>Definiciones de IO</a:t>
            </a:r>
          </a:p>
        </p:txBody>
      </p:sp>
      <p:sp>
        <p:nvSpPr>
          <p:cNvPr id="4" name="Text Box 5">
            <a:extLst>
              <a:ext uri="{FF2B5EF4-FFF2-40B4-BE49-F238E27FC236}">
                <a16:creationId xmlns:a16="http://schemas.microsoft.com/office/drawing/2014/main" id="{9E037501-9733-48C8-8E9A-BA54A0BFC8B9}"/>
              </a:ext>
            </a:extLst>
          </p:cNvPr>
          <p:cNvSpPr txBox="1">
            <a:spLocks noGrp="1" noChangeArrowheads="1"/>
          </p:cNvSpPr>
          <p:nvPr>
            <p:ph idx="1"/>
          </p:nvPr>
        </p:nvSpPr>
        <p:spPr bwMode="auto">
          <a:xfrm>
            <a:off x="838199" y="1478861"/>
            <a:ext cx="10515599" cy="3780522"/>
          </a:xfrm>
          <a:prstGeom prst="rect">
            <a:avLst/>
          </a:prstGeom>
          <a:noFill/>
          <a:ln w="9525">
            <a:noFill/>
            <a:miter lim="800000"/>
            <a:headEnd/>
            <a:tailEnd/>
          </a:ln>
          <a:effectLst/>
        </p:spPr>
        <p:txBody>
          <a:bodyPr wrap="square">
            <a:spAutoFit/>
          </a:bodyPr>
          <a:lstStyle/>
          <a:p>
            <a:pPr algn="just">
              <a:buFont typeface="Wingdings" pitchFamily="2" charset="2"/>
              <a:buChar char="ü"/>
            </a:pPr>
            <a:endParaRPr lang="es-ES" sz="2200" dirty="0"/>
          </a:p>
          <a:p>
            <a:pPr algn="just">
              <a:buFont typeface="Wingdings" pitchFamily="2" charset="2"/>
              <a:buChar char="ü"/>
            </a:pPr>
            <a:r>
              <a:rPr lang="es-ES" sz="2200" dirty="0"/>
              <a:t>La Investigación de Operaciones es una ciencia, enfocada hacia la </a:t>
            </a:r>
            <a:r>
              <a:rPr lang="es-ES" sz="2200" b="1" i="1" dirty="0"/>
              <a:t>toma de decisiones </a:t>
            </a:r>
            <a:r>
              <a:rPr lang="es-ES" sz="2200" dirty="0"/>
              <a:t>gerenciales, basada en el método científico para resolver problemas.</a:t>
            </a:r>
          </a:p>
          <a:p>
            <a:pPr algn="just">
              <a:buFont typeface="Wingdings" pitchFamily="2" charset="2"/>
              <a:buChar char="ü"/>
            </a:pPr>
            <a:endParaRPr lang="es-ES" sz="2200" dirty="0"/>
          </a:p>
          <a:p>
            <a:pPr algn="just">
              <a:buFont typeface="Wingdings" pitchFamily="2" charset="2"/>
              <a:buChar char="ü"/>
            </a:pPr>
            <a:r>
              <a:rPr lang="es-ES_tradnl" sz="2200" dirty="0"/>
              <a:t>Aplicación del </a:t>
            </a:r>
            <a:r>
              <a:rPr lang="es-ES_tradnl" sz="2200" b="1" i="1" dirty="0"/>
              <a:t>método científico </a:t>
            </a:r>
            <a:r>
              <a:rPr lang="es-ES_tradnl" sz="2200" dirty="0"/>
              <a:t>por un grupo multidisciplinario de personas a la resolución de un problema.</a:t>
            </a:r>
          </a:p>
          <a:p>
            <a:pPr algn="just">
              <a:buFont typeface="Wingdings" pitchFamily="2" charset="2"/>
              <a:buChar char="ü"/>
            </a:pPr>
            <a:endParaRPr lang="es-ES_tradnl" sz="2200" dirty="0"/>
          </a:p>
          <a:p>
            <a:pPr algn="just">
              <a:buFont typeface="Wingdings" pitchFamily="2" charset="2"/>
              <a:buChar char="ü"/>
            </a:pPr>
            <a:r>
              <a:rPr lang="es-ES_tradnl" sz="2200" dirty="0"/>
              <a:t>Ciencia para la representación de problemas reales mediante </a:t>
            </a:r>
            <a:r>
              <a:rPr lang="es-ES_tradnl" sz="2200" b="1" i="1" dirty="0"/>
              <a:t>modelos matemáticos </a:t>
            </a:r>
            <a:r>
              <a:rPr lang="es-ES_tradnl" sz="2200" dirty="0"/>
              <a:t>que junto con </a:t>
            </a:r>
            <a:r>
              <a:rPr lang="es-ES_tradnl" sz="2200" b="1" i="1" dirty="0"/>
              <a:t>métodos cuantitativos </a:t>
            </a:r>
            <a:r>
              <a:rPr lang="es-ES_tradnl" sz="2200" dirty="0"/>
              <a:t>nos permiten obtener una solución numérica a los mismos</a:t>
            </a:r>
          </a:p>
        </p:txBody>
      </p:sp>
    </p:spTree>
    <p:extLst>
      <p:ext uri="{BB962C8B-B14F-4D97-AF65-F5344CB8AC3E}">
        <p14:creationId xmlns:p14="http://schemas.microsoft.com/office/powerpoint/2010/main" val="360383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9715641-AFD6-40DE-A51C-90FE3B31A342}"/>
              </a:ext>
            </a:extLst>
          </p:cNvPr>
          <p:cNvSpPr>
            <a:spLocks noGrp="1"/>
          </p:cNvSpPr>
          <p:nvPr>
            <p:ph type="title"/>
          </p:nvPr>
        </p:nvSpPr>
        <p:spPr>
          <a:xfrm>
            <a:off x="838200" y="365125"/>
            <a:ext cx="10515600" cy="1325563"/>
          </a:xfrm>
        </p:spPr>
        <p:txBody>
          <a:bodyPr/>
          <a:lstStyle/>
          <a:p>
            <a:r>
              <a:rPr lang="es-PE" b="1" dirty="0"/>
              <a:t>Definiciones de IO</a:t>
            </a:r>
          </a:p>
        </p:txBody>
      </p:sp>
      <p:sp>
        <p:nvSpPr>
          <p:cNvPr id="5" name="Rectangle 3">
            <a:extLst>
              <a:ext uri="{FF2B5EF4-FFF2-40B4-BE49-F238E27FC236}">
                <a16:creationId xmlns:a16="http://schemas.microsoft.com/office/drawing/2014/main" id="{A3DB6BB7-B48B-4975-A26D-2744D4C9FCEA}"/>
              </a:ext>
            </a:extLst>
          </p:cNvPr>
          <p:cNvSpPr txBox="1">
            <a:spLocks noChangeArrowheads="1"/>
          </p:cNvSpPr>
          <p:nvPr/>
        </p:nvSpPr>
        <p:spPr>
          <a:xfrm>
            <a:off x="1358348" y="1981200"/>
            <a:ext cx="82296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s-PE" altLang="es-PE" sz="3200" b="1"/>
          </a:p>
          <a:p>
            <a:pPr algn="ctr">
              <a:buFont typeface="Arial" panose="020B0604020202020204" pitchFamily="34" charset="0"/>
              <a:buNone/>
            </a:pPr>
            <a:r>
              <a:rPr lang="es-PE" altLang="es-PE" sz="3200"/>
              <a:t>Se intenta encontrar una </a:t>
            </a:r>
            <a:r>
              <a:rPr lang="es-PE" altLang="es-PE" sz="3200" i="1">
                <a:latin typeface="TimesNewRomanPS-BoldMT;TimesNew"/>
              </a:rPr>
              <a:t>mejor</a:t>
            </a:r>
          </a:p>
          <a:p>
            <a:pPr algn="ctr">
              <a:buFont typeface="Arial" panose="020B0604020202020204" pitchFamily="34" charset="0"/>
              <a:buNone/>
            </a:pPr>
            <a:r>
              <a:rPr lang="es-PE" altLang="es-PE" sz="3200"/>
              <a:t>solución llamada </a:t>
            </a:r>
            <a:r>
              <a:rPr lang="es-PE" altLang="es-PE" sz="3200" i="1">
                <a:latin typeface="TimesNewRomanPS-BoldMT;TimesNew"/>
              </a:rPr>
              <a:t>solución</a:t>
            </a:r>
          </a:p>
          <a:p>
            <a:pPr algn="ctr">
              <a:buFont typeface="Arial" panose="020B0604020202020204" pitchFamily="34" charset="0"/>
              <a:buNone/>
            </a:pPr>
            <a:r>
              <a:rPr lang="es-PE" altLang="es-PE" sz="3200" i="1">
                <a:latin typeface="TimesNewRomanPS-BoldMT;TimesNew"/>
              </a:rPr>
              <a:t>óptima</a:t>
            </a:r>
            <a:endParaRPr lang="es-ES_tradnl" altLang="es-PE" sz="3200" dirty="0"/>
          </a:p>
        </p:txBody>
      </p:sp>
    </p:spTree>
    <p:extLst>
      <p:ext uri="{BB962C8B-B14F-4D97-AF65-F5344CB8AC3E}">
        <p14:creationId xmlns:p14="http://schemas.microsoft.com/office/powerpoint/2010/main" val="147693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a:extLst>
              <a:ext uri="{FF2B5EF4-FFF2-40B4-BE49-F238E27FC236}">
                <a16:creationId xmlns:a16="http://schemas.microsoft.com/office/drawing/2014/main" id="{FA0B8635-F65A-4EEE-A99D-184B662D4D3D}"/>
              </a:ext>
            </a:extLst>
          </p:cNvPr>
          <p:cNvSpPr>
            <a:spLocks noGrp="1"/>
          </p:cNvSpPr>
          <p:nvPr>
            <p:ph idx="1"/>
          </p:nvPr>
        </p:nvSpPr>
        <p:spPr>
          <a:xfrm>
            <a:off x="1510748" y="2017642"/>
            <a:ext cx="9170503" cy="3203713"/>
          </a:xfrm>
        </p:spPr>
        <p:txBody>
          <a:bodyPr/>
          <a:lstStyle/>
          <a:p>
            <a:pPr algn="just"/>
            <a:r>
              <a:rPr lang="es-ES" sz="2400" dirty="0"/>
              <a:t>Tomar </a:t>
            </a:r>
            <a:r>
              <a:rPr lang="es-ES" sz="2400" dirty="0">
                <a:solidFill>
                  <a:srgbClr val="C00000"/>
                </a:solidFill>
              </a:rPr>
              <a:t>decisiones</a:t>
            </a:r>
            <a:r>
              <a:rPr lang="es-ES" sz="2400" dirty="0"/>
              <a:t> es la tarea esencial de toda persona o grupo que tiene bajo su responsabilidad el funcionamiento de una organización entera o parte de ella.</a:t>
            </a:r>
          </a:p>
          <a:p>
            <a:pPr algn="just"/>
            <a:endParaRPr lang="es-ES" sz="2400" dirty="0"/>
          </a:p>
          <a:p>
            <a:pPr algn="just"/>
            <a:r>
              <a:rPr lang="es-ES" sz="2400" dirty="0"/>
              <a:t>En la toma de decisiones el análisis puede tomar dos formas: </a:t>
            </a:r>
            <a:r>
              <a:rPr lang="es-ES" sz="2400" dirty="0">
                <a:solidFill>
                  <a:srgbClr val="C00000"/>
                </a:solidFill>
              </a:rPr>
              <a:t>cualitativo y cuantitativo</a:t>
            </a:r>
            <a:r>
              <a:rPr lang="es-ES" sz="2400" dirty="0"/>
              <a:t>.</a:t>
            </a:r>
          </a:p>
        </p:txBody>
      </p:sp>
    </p:spTree>
    <p:extLst>
      <p:ext uri="{BB962C8B-B14F-4D97-AF65-F5344CB8AC3E}">
        <p14:creationId xmlns:p14="http://schemas.microsoft.com/office/powerpoint/2010/main" val="314885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15887" y="1666179"/>
            <a:ext cx="9760226" cy="3785652"/>
          </a:xfrm>
          <a:prstGeom prst="rect">
            <a:avLst/>
          </a:prstGeom>
        </p:spPr>
        <p:txBody>
          <a:bodyPr wrap="square">
            <a:spAutoFit/>
          </a:bodyPr>
          <a:lstStyle/>
          <a:p>
            <a:pPr algn="just"/>
            <a:r>
              <a:rPr lang="es-ES" sz="2400" b="1" dirty="0">
                <a:solidFill>
                  <a:srgbClr val="C00000"/>
                </a:solidFill>
              </a:rPr>
              <a:t>El análisis cualitativo: </a:t>
            </a:r>
            <a:r>
              <a:rPr lang="es-ES" sz="2400" dirty="0"/>
              <a:t>Se basa principalmente en el juicio y experiencia de la gerencia, incluye sentimientos intuitivos sobre el problema tratado y es más un arte que una ciencia.</a:t>
            </a:r>
          </a:p>
          <a:p>
            <a:pPr algn="just"/>
            <a:endParaRPr lang="es-ES" sz="2400" dirty="0"/>
          </a:p>
          <a:p>
            <a:pPr algn="just"/>
            <a:r>
              <a:rPr lang="es-ES" sz="2400" b="1" dirty="0">
                <a:solidFill>
                  <a:srgbClr val="C00000"/>
                </a:solidFill>
              </a:rPr>
              <a:t>El análisis cuantitativo: </a:t>
            </a:r>
            <a:r>
              <a:rPr lang="es-ES" sz="2400" dirty="0"/>
              <a:t>se concentra en hechos cuantitativos o datos asociados con los problemas y desarrolla expresiones matemáticas, que describen las relaciones existentes en ellos. Seguidamente, se hacen recomendaciones basadas en los resultados obtenidos.</a:t>
            </a:r>
          </a:p>
          <a:p>
            <a:pPr algn="just"/>
            <a:endParaRPr lang="es-ES" sz="2400" dirty="0"/>
          </a:p>
          <a:p>
            <a:pPr algn="just"/>
            <a:r>
              <a:rPr lang="es-ES" sz="2400" b="1" dirty="0">
                <a:solidFill>
                  <a:srgbClr val="5151D3"/>
                </a:solidFill>
              </a:rPr>
              <a:t>(Los modelos matemáticos son la base del análisis cuantitativo)</a:t>
            </a:r>
            <a:endParaRPr lang="es-E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9DF61-C63C-42C3-AEFF-0D9E74964AF6}"/>
              </a:ext>
            </a:extLst>
          </p:cNvPr>
          <p:cNvSpPr>
            <a:spLocks noGrp="1"/>
          </p:cNvSpPr>
          <p:nvPr>
            <p:ph type="title"/>
          </p:nvPr>
        </p:nvSpPr>
        <p:spPr/>
        <p:txBody>
          <a:bodyPr/>
          <a:lstStyle/>
          <a:p>
            <a:r>
              <a:rPr lang="es-PE" b="1" dirty="0"/>
              <a:t>Etapas del modelamiento</a:t>
            </a:r>
          </a:p>
        </p:txBody>
      </p:sp>
      <p:sp>
        <p:nvSpPr>
          <p:cNvPr id="3" name="Marcador de contenido 2">
            <a:extLst>
              <a:ext uri="{FF2B5EF4-FFF2-40B4-BE49-F238E27FC236}">
                <a16:creationId xmlns:a16="http://schemas.microsoft.com/office/drawing/2014/main" id="{4DB99E9B-C93A-4673-A0D2-C58C3B78C9AC}"/>
              </a:ext>
            </a:extLst>
          </p:cNvPr>
          <p:cNvSpPr>
            <a:spLocks noGrp="1"/>
          </p:cNvSpPr>
          <p:nvPr>
            <p:ph idx="1"/>
          </p:nvPr>
        </p:nvSpPr>
        <p:spPr>
          <a:xfrm>
            <a:off x="626166" y="2141537"/>
            <a:ext cx="10515600" cy="4351338"/>
          </a:xfrm>
        </p:spPr>
        <p:txBody>
          <a:bodyPr/>
          <a:lstStyle/>
          <a:p>
            <a:pPr algn="just"/>
            <a:r>
              <a:rPr lang="es-PE" dirty="0"/>
              <a:t>La mayor parte de este curso está dedicada a los métodos matemáticos de investigación de operaciones (IO). Esta situación resulta apropiada puesto que las técnicas cuantitativas constituyen la parte principal de lo que se conoce sobre el tema. Sin embargo, ello no significa que los estudios prácticos de IO sean, en esencia, ejercicios de matemáticas. Con frecuencia, el análisis matemático sólo representa una pequeña parte del trabajo.</a:t>
            </a:r>
          </a:p>
        </p:txBody>
      </p:sp>
    </p:spTree>
    <p:extLst>
      <p:ext uri="{BB962C8B-B14F-4D97-AF65-F5344CB8AC3E}">
        <p14:creationId xmlns:p14="http://schemas.microsoft.com/office/powerpoint/2010/main" val="361892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346927C-4095-4228-9DD8-2E7092ABD0F0}"/>
              </a:ext>
            </a:extLst>
          </p:cNvPr>
          <p:cNvSpPr txBox="1">
            <a:spLocks/>
          </p:cNvSpPr>
          <p:nvPr/>
        </p:nvSpPr>
        <p:spPr>
          <a:xfrm>
            <a:off x="5840896" y="1981200"/>
            <a:ext cx="5131904"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altLang="es-PE" dirty="0"/>
              <a:t>Definición del problema y Recolección de la información.</a:t>
            </a:r>
          </a:p>
          <a:p>
            <a:r>
              <a:rPr lang="es-PE" altLang="es-PE" dirty="0"/>
              <a:t>Formulación de un modelo matemático.</a:t>
            </a:r>
          </a:p>
          <a:p>
            <a:r>
              <a:rPr lang="es-PE" altLang="es-PE" dirty="0"/>
              <a:t>Obtención de la solución a partir de un modelo.</a:t>
            </a:r>
          </a:p>
          <a:p>
            <a:r>
              <a:rPr lang="es-PE" altLang="es-PE" dirty="0"/>
              <a:t>Prueba del modelo</a:t>
            </a:r>
          </a:p>
          <a:p>
            <a:r>
              <a:rPr lang="es-PE" altLang="es-PE" dirty="0"/>
              <a:t>Preparación para la aplicación del modelo.</a:t>
            </a:r>
          </a:p>
          <a:p>
            <a:r>
              <a:rPr lang="es-PE" altLang="es-PE" dirty="0"/>
              <a:t>Implantación</a:t>
            </a:r>
          </a:p>
        </p:txBody>
      </p:sp>
      <p:pic>
        <p:nvPicPr>
          <p:cNvPr id="5" name="Picture 9" descr="MP900409042[1]">
            <a:extLst>
              <a:ext uri="{FF2B5EF4-FFF2-40B4-BE49-F238E27FC236}">
                <a16:creationId xmlns:a16="http://schemas.microsoft.com/office/drawing/2014/main" id="{85565A70-EB74-44D3-A18E-593FB5D06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8313" y="2047875"/>
            <a:ext cx="4363278" cy="4038600"/>
          </a:xfrm>
          <a:prstGeom prst="rect">
            <a:avLst/>
          </a:prstGeom>
        </p:spPr>
      </p:pic>
      <p:sp>
        <p:nvSpPr>
          <p:cNvPr id="6" name="Título 1">
            <a:extLst>
              <a:ext uri="{FF2B5EF4-FFF2-40B4-BE49-F238E27FC236}">
                <a16:creationId xmlns:a16="http://schemas.microsoft.com/office/drawing/2014/main" id="{6E314ACC-2A3D-4699-AF12-98A247B89F62}"/>
              </a:ext>
            </a:extLst>
          </p:cNvPr>
          <p:cNvSpPr>
            <a:spLocks noGrp="1"/>
          </p:cNvSpPr>
          <p:nvPr>
            <p:ph type="title"/>
          </p:nvPr>
        </p:nvSpPr>
        <p:spPr>
          <a:xfrm>
            <a:off x="838200" y="365125"/>
            <a:ext cx="10515600" cy="1325563"/>
          </a:xfrm>
        </p:spPr>
        <p:txBody>
          <a:bodyPr/>
          <a:lstStyle/>
          <a:p>
            <a:r>
              <a:rPr lang="es-PE" b="1" dirty="0"/>
              <a:t>Etapas del modelamiento</a:t>
            </a:r>
          </a:p>
        </p:txBody>
      </p:sp>
    </p:spTree>
    <p:extLst>
      <p:ext uri="{BB962C8B-B14F-4D97-AF65-F5344CB8AC3E}">
        <p14:creationId xmlns:p14="http://schemas.microsoft.com/office/powerpoint/2010/main" val="800651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5729B0D-AF25-458B-8F9C-D83C29E8E234}"/>
              </a:ext>
            </a:extLst>
          </p:cNvPr>
          <p:cNvSpPr txBox="1">
            <a:spLocks noChangeArrowheads="1"/>
          </p:cNvSpPr>
          <p:nvPr/>
        </p:nvSpPr>
        <p:spPr bwMode="auto">
          <a:xfrm>
            <a:off x="838200" y="365125"/>
            <a:ext cx="10515600" cy="1325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altLang="es-PE" sz="3600" b="1" dirty="0"/>
              <a:t>1. Definición del problema y Recolección de la información</a:t>
            </a:r>
            <a:endParaRPr lang="es-ES_tradnl" altLang="es-PE" sz="3600" b="1" dirty="0"/>
          </a:p>
        </p:txBody>
      </p:sp>
      <p:sp>
        <p:nvSpPr>
          <p:cNvPr id="3" name="2 Marcador de contenido">
            <a:extLst>
              <a:ext uri="{FF2B5EF4-FFF2-40B4-BE49-F238E27FC236}">
                <a16:creationId xmlns:a16="http://schemas.microsoft.com/office/drawing/2014/main" id="{41896BE3-71FE-4B81-9654-1FE53E40ED0E}"/>
              </a:ext>
            </a:extLst>
          </p:cNvPr>
          <p:cNvSpPr txBox="1">
            <a:spLocks/>
          </p:cNvSpPr>
          <p:nvPr/>
        </p:nvSpPr>
        <p:spPr>
          <a:xfrm>
            <a:off x="838199" y="1878495"/>
            <a:ext cx="10515599" cy="434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Definir el problema es el paso inicial del análisis cuantitativo, es primordial y muchas veces el paso más difícil. La esencia del problema se debe establecer explícitamente y no de manera ambigua</a:t>
            </a:r>
          </a:p>
          <a:p>
            <a:pPr marL="0" indent="0" algn="just">
              <a:buNone/>
            </a:pPr>
            <a:endParaRPr lang="es-ES" sz="2400" dirty="0"/>
          </a:p>
          <a:p>
            <a:pPr algn="just"/>
            <a:r>
              <a:rPr lang="es-ES" sz="2400" dirty="0"/>
              <a:t>Se debe describir el problema, delimitar el problema, identificar los entes afectados, identificar alternativas, criterios para evaluar esas alternativas y seleccionarlas.</a:t>
            </a:r>
          </a:p>
          <a:p>
            <a:pPr algn="just"/>
            <a:endParaRPr lang="es-ES" sz="2400" dirty="0"/>
          </a:p>
          <a:p>
            <a:pPr algn="just"/>
            <a:r>
              <a:rPr lang="es-ES" sz="2400" dirty="0"/>
              <a:t> </a:t>
            </a:r>
            <a:r>
              <a:rPr lang="es-ES" sz="2400" dirty="0">
                <a:solidFill>
                  <a:srgbClr val="C00000"/>
                </a:solidFill>
              </a:rPr>
              <a:t>La optimización </a:t>
            </a:r>
            <a:r>
              <a:rPr lang="es-ES" sz="2400" dirty="0"/>
              <a:t>es un criterio utilizado y es sinónimo de maximización o minimización. </a:t>
            </a:r>
          </a:p>
        </p:txBody>
      </p:sp>
    </p:spTree>
    <p:extLst>
      <p:ext uri="{BB962C8B-B14F-4D97-AF65-F5344CB8AC3E}">
        <p14:creationId xmlns:p14="http://schemas.microsoft.com/office/powerpoint/2010/main" val="86681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7EDCF25-4489-4996-AC6D-0919EE7C5EAE}"/>
              </a:ext>
            </a:extLst>
          </p:cNvPr>
          <p:cNvSpPr txBox="1">
            <a:spLocks noChangeArrowheads="1"/>
          </p:cNvSpPr>
          <p:nvPr/>
        </p:nvSpPr>
        <p:spPr bwMode="auto">
          <a:xfrm>
            <a:off x="838200" y="365125"/>
            <a:ext cx="10515600" cy="1325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altLang="es-PE" sz="3600" b="1" dirty="0"/>
              <a:t>1. Definición del problema y Recolección de la información</a:t>
            </a:r>
            <a:endParaRPr lang="es-ES_tradnl" altLang="es-PE" sz="3600" b="1" dirty="0"/>
          </a:p>
        </p:txBody>
      </p:sp>
      <p:sp>
        <p:nvSpPr>
          <p:cNvPr id="3" name="2 Marcador de contenido">
            <a:extLst>
              <a:ext uri="{FF2B5EF4-FFF2-40B4-BE49-F238E27FC236}">
                <a16:creationId xmlns:a16="http://schemas.microsoft.com/office/drawing/2014/main" id="{2E9A0C8F-498D-4566-9433-35CE6CF98F96}"/>
              </a:ext>
            </a:extLst>
          </p:cNvPr>
          <p:cNvSpPr txBox="1">
            <a:spLocks/>
          </p:cNvSpPr>
          <p:nvPr/>
        </p:nvSpPr>
        <p:spPr>
          <a:xfrm>
            <a:off x="1192696" y="1974574"/>
            <a:ext cx="8852452"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a:t>La recolección de los datos, se refiere a obtener la información cuantitativa que es necesaria para obtener una solución.</a:t>
            </a:r>
          </a:p>
          <a:p>
            <a:pPr algn="just"/>
            <a:r>
              <a:rPr lang="es-ES" sz="2400"/>
              <a:t>Las fuentes de datos incluyen:</a:t>
            </a:r>
          </a:p>
          <a:p>
            <a:pPr marL="857250" lvl="1" indent="-457200" algn="just">
              <a:buFont typeface="+mj-lt"/>
              <a:buAutoNum type="alphaLcParenR"/>
            </a:pPr>
            <a:r>
              <a:rPr lang="es-ES" sz="2000"/>
              <a:t>Reportes de la organización y documentos.</a:t>
            </a:r>
          </a:p>
          <a:p>
            <a:pPr marL="857250" lvl="1" indent="-457200" algn="just">
              <a:buFont typeface="+mj-lt"/>
              <a:buAutoNum type="alphaLcParenR"/>
            </a:pPr>
            <a:r>
              <a:rPr lang="es-ES" sz="2000"/>
              <a:t>Muestreos estadísticos.</a:t>
            </a:r>
          </a:p>
          <a:p>
            <a:pPr marL="857250" lvl="1" indent="-457200" algn="just">
              <a:buFont typeface="+mj-lt"/>
              <a:buAutoNum type="alphaLcParenR"/>
            </a:pPr>
            <a:r>
              <a:rPr lang="es-ES" sz="2000"/>
              <a:t>Entrevistas con personas empleados o relacionadas con la organización cuyo juicio y experiencia son invalorables y a menudo proporcionan información excelente.</a:t>
            </a:r>
          </a:p>
          <a:p>
            <a:pPr marL="857250" lvl="1" indent="-457200" algn="just">
              <a:buFont typeface="Arial" panose="020B0604020202020204" pitchFamily="34" charset="0"/>
              <a:buNone/>
            </a:pPr>
            <a:endParaRPr lang="es-ES" sz="2000"/>
          </a:p>
          <a:p>
            <a:pPr algn="just"/>
            <a:r>
              <a:rPr lang="es-ES" sz="2400"/>
              <a:t>Si se tienen datos buenos, se obtendrán buenos resultados.</a:t>
            </a:r>
            <a:endParaRPr lang="es-ES" sz="2400" dirty="0"/>
          </a:p>
        </p:txBody>
      </p:sp>
    </p:spTree>
    <p:extLst>
      <p:ext uri="{BB962C8B-B14F-4D97-AF65-F5344CB8AC3E}">
        <p14:creationId xmlns:p14="http://schemas.microsoft.com/office/powerpoint/2010/main" val="320187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5 Marcador de contenido">
            <a:extLst>
              <a:ext uri="{FF2B5EF4-FFF2-40B4-BE49-F238E27FC236}">
                <a16:creationId xmlns:a16="http://schemas.microsoft.com/office/drawing/2014/main" id="{EBC1EEF0-7DB0-4625-9EF4-522FA71A73F6}"/>
              </a:ext>
            </a:extLst>
          </p:cNvPr>
          <p:cNvSpPr>
            <a:spLocks noGrp="1"/>
          </p:cNvSpPr>
          <p:nvPr>
            <p:ph sz="half" idx="4294967295"/>
          </p:nvPr>
        </p:nvSpPr>
        <p:spPr>
          <a:xfrm>
            <a:off x="2640014" y="1557339"/>
            <a:ext cx="3381375" cy="4568825"/>
          </a:xfrm>
        </p:spPr>
        <p:txBody>
          <a:bodyPr/>
          <a:lstStyle/>
          <a:p>
            <a:r>
              <a:rPr lang="es-ES" altLang="es-PE" b="1">
                <a:solidFill>
                  <a:srgbClr val="FFCC66"/>
                </a:solidFill>
              </a:rPr>
              <a:t>WAYNE L. WINSTON.</a:t>
            </a:r>
            <a:r>
              <a:rPr lang="es-ES" altLang="es-PE"/>
              <a:t> Investigación de Operaciones. Aplicaciones y Algoritmos. 4a ed. México: Thomson, 2005.</a:t>
            </a:r>
          </a:p>
          <a:p>
            <a:endParaRPr lang="es-PE" altLang="es-PE"/>
          </a:p>
        </p:txBody>
      </p:sp>
      <p:pic>
        <p:nvPicPr>
          <p:cNvPr id="3" name="Imagen 2">
            <a:extLst>
              <a:ext uri="{FF2B5EF4-FFF2-40B4-BE49-F238E27FC236}">
                <a16:creationId xmlns:a16="http://schemas.microsoft.com/office/drawing/2014/main" id="{B881B56E-9DF1-493C-B7D5-7C8BFBC17FBA}"/>
              </a:ext>
            </a:extLst>
          </p:cNvPr>
          <p:cNvPicPr>
            <a:picLocks noChangeAspect="1"/>
          </p:cNvPicPr>
          <p:nvPr/>
        </p:nvPicPr>
        <p:blipFill>
          <a:blip r:embed="rId3"/>
          <a:stretch>
            <a:fillRect/>
          </a:stretch>
        </p:blipFill>
        <p:spPr>
          <a:xfrm>
            <a:off x="6527265" y="924788"/>
            <a:ext cx="3696216" cy="5201376"/>
          </a:xfrm>
          <a:prstGeom prst="rect">
            <a:avLst/>
          </a:prstGeom>
        </p:spPr>
      </p:pic>
      <p:sp>
        <p:nvSpPr>
          <p:cNvPr id="6" name="Rectangle 5">
            <a:extLst>
              <a:ext uri="{FF2B5EF4-FFF2-40B4-BE49-F238E27FC236}">
                <a16:creationId xmlns:a16="http://schemas.microsoft.com/office/drawing/2014/main" id="{DDC2FD04-03CC-4280-8852-70919AB1BBCF}"/>
              </a:ext>
            </a:extLst>
          </p:cNvPr>
          <p:cNvSpPr txBox="1">
            <a:spLocks noChangeArrowheads="1"/>
          </p:cNvSpPr>
          <p:nvPr/>
        </p:nvSpPr>
        <p:spPr bwMode="auto">
          <a:xfrm>
            <a:off x="609600" y="381000"/>
            <a:ext cx="1097280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altLang="es-PE" b="1"/>
              <a:t>Bibliografía</a:t>
            </a:r>
            <a:endParaRPr lang="es-PE" altLang="es-PE" b="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6">
            <a:extLst>
              <a:ext uri="{FF2B5EF4-FFF2-40B4-BE49-F238E27FC236}">
                <a16:creationId xmlns:a16="http://schemas.microsoft.com/office/drawing/2014/main" id="{299ACDA7-31D9-47E8-9692-A334CC59216C}"/>
              </a:ext>
            </a:extLst>
          </p:cNvPr>
          <p:cNvSpPr>
            <a:spLocks noGrp="1"/>
          </p:cNvSpPr>
          <p:nvPr>
            <p:ph type="body" sz="half" idx="1"/>
          </p:nvPr>
        </p:nvSpPr>
        <p:spPr>
          <a:xfrm>
            <a:off x="1992313" y="1628775"/>
            <a:ext cx="4038600" cy="4876800"/>
          </a:xfrm>
        </p:spPr>
        <p:txBody>
          <a:bodyPr/>
          <a:lstStyle/>
          <a:p>
            <a:r>
              <a:rPr lang="es-PE" altLang="es-PE" sz="1800"/>
              <a:t>Recolección de INFORMACIÓN:</a:t>
            </a:r>
          </a:p>
          <a:p>
            <a:pPr lvl="1"/>
            <a:r>
              <a:rPr lang="es-PE" altLang="es-PE" sz="1600"/>
              <a:t>Contabilidad</a:t>
            </a:r>
          </a:p>
          <a:p>
            <a:pPr lvl="1"/>
            <a:r>
              <a:rPr lang="es-PE" altLang="es-PE" sz="1600"/>
              <a:t>Clientes</a:t>
            </a:r>
          </a:p>
          <a:p>
            <a:pPr lvl="1"/>
            <a:r>
              <a:rPr lang="es-PE" altLang="es-PE" sz="1600"/>
              <a:t>Proveedores</a:t>
            </a:r>
          </a:p>
          <a:p>
            <a:pPr lvl="1"/>
            <a:r>
              <a:rPr lang="es-PE" altLang="es-PE" sz="1600"/>
              <a:t>Empleados</a:t>
            </a:r>
          </a:p>
          <a:p>
            <a:pPr lvl="1"/>
            <a:r>
              <a:rPr lang="es-PE" altLang="es-PE" sz="1600"/>
              <a:t>Mercado</a:t>
            </a:r>
          </a:p>
          <a:p>
            <a:pPr lvl="1"/>
            <a:r>
              <a:rPr lang="es-PE" altLang="es-PE" sz="1600"/>
              <a:t>Impuestos</a:t>
            </a:r>
          </a:p>
          <a:p>
            <a:pPr lvl="1"/>
            <a:r>
              <a:rPr lang="es-PE" altLang="es-PE" sz="1600"/>
              <a:t>Productos</a:t>
            </a:r>
          </a:p>
          <a:p>
            <a:pPr lvl="1"/>
            <a:r>
              <a:rPr lang="es-PE" altLang="es-PE" sz="1600"/>
              <a:t>Demandas</a:t>
            </a:r>
          </a:p>
          <a:p>
            <a:pPr lvl="1"/>
            <a:r>
              <a:rPr lang="es-PE" altLang="es-PE" sz="1600"/>
              <a:t>Competencia</a:t>
            </a:r>
          </a:p>
          <a:p>
            <a:pPr lvl="1"/>
            <a:r>
              <a:rPr lang="es-PE" altLang="es-PE" sz="1600"/>
              <a:t>Recursos</a:t>
            </a:r>
          </a:p>
          <a:p>
            <a:pPr lvl="1"/>
            <a:r>
              <a:rPr lang="es-PE" altLang="es-PE" sz="1600"/>
              <a:t>Futuro</a:t>
            </a:r>
          </a:p>
          <a:p>
            <a:pPr lvl="1"/>
            <a:r>
              <a:rPr lang="es-PE" altLang="es-PE" sz="1600"/>
              <a:t>Antecedentes históricos</a:t>
            </a:r>
          </a:p>
          <a:p>
            <a:pPr lvl="1"/>
            <a:r>
              <a:rPr lang="es-PE" altLang="es-PE" sz="1600"/>
              <a:t>Costos y precios</a:t>
            </a:r>
          </a:p>
          <a:p>
            <a:r>
              <a:rPr lang="es-PE" altLang="es-PE" sz="1800"/>
              <a:t>Sistemas de Información Gerencial</a:t>
            </a:r>
          </a:p>
        </p:txBody>
      </p:sp>
      <p:pic>
        <p:nvPicPr>
          <p:cNvPr id="68617" name="Picture 9" descr="MP900385317[1]">
            <a:extLst>
              <a:ext uri="{FF2B5EF4-FFF2-40B4-BE49-F238E27FC236}">
                <a16:creationId xmlns:a16="http://schemas.microsoft.com/office/drawing/2014/main" id="{EA098949-A0F3-45C8-8DD5-01B0FD38F35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595564"/>
            <a:ext cx="4038600" cy="2884487"/>
          </a:xfrm>
        </p:spPr>
      </p:pic>
      <p:sp>
        <p:nvSpPr>
          <p:cNvPr id="5" name="Rectangle 4">
            <a:extLst>
              <a:ext uri="{FF2B5EF4-FFF2-40B4-BE49-F238E27FC236}">
                <a16:creationId xmlns:a16="http://schemas.microsoft.com/office/drawing/2014/main" id="{CB5DFFD7-98E0-420C-8D08-7F121D834DF9}"/>
              </a:ext>
            </a:extLst>
          </p:cNvPr>
          <p:cNvSpPr txBox="1">
            <a:spLocks noGrp="1" noChangeArrowheads="1"/>
          </p:cNvSpPr>
          <p:nvPr>
            <p:ph type="title"/>
          </p:nvPr>
        </p:nvSpPr>
        <p:spPr bwMode="auto">
          <a:xfrm>
            <a:off x="609600" y="533400"/>
            <a:ext cx="1097280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altLang="es-PE" sz="3600" b="1" dirty="0"/>
              <a:t>1. Definición del problema y Recolección de la información</a:t>
            </a:r>
            <a:endParaRPr lang="es-ES_tradnl" altLang="es-PE" sz="3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2937061A-7217-4755-AA83-149560D6739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2. Formulación de un modelo matemático</a:t>
            </a:r>
          </a:p>
        </p:txBody>
      </p:sp>
      <p:sp>
        <p:nvSpPr>
          <p:cNvPr id="69637" name="Rectangle 5">
            <a:extLst>
              <a:ext uri="{FF2B5EF4-FFF2-40B4-BE49-F238E27FC236}">
                <a16:creationId xmlns:a16="http://schemas.microsoft.com/office/drawing/2014/main" id="{6523FB7E-D8B7-40A6-BCEC-1726F386A02C}"/>
              </a:ext>
            </a:extLst>
          </p:cNvPr>
          <p:cNvSpPr>
            <a:spLocks noGrp="1"/>
          </p:cNvSpPr>
          <p:nvPr>
            <p:ph type="body" sz="half" idx="2"/>
          </p:nvPr>
        </p:nvSpPr>
        <p:spPr/>
        <p:txBody>
          <a:bodyPr/>
          <a:lstStyle/>
          <a:p>
            <a:r>
              <a:rPr lang="es-PE" altLang="es-PE"/>
              <a:t>UN MODELO ES UNA REPRESENTACIÓN IDEALIZADA DE UN SISTEMA.</a:t>
            </a:r>
          </a:p>
          <a:p>
            <a:endParaRPr lang="es-PE" altLang="es-PE"/>
          </a:p>
          <a:p>
            <a:r>
              <a:rPr lang="es-PE" altLang="es-PE"/>
              <a:t>Un modelo matemático también es una</a:t>
            </a:r>
            <a:r>
              <a:rPr lang="es-MX" altLang="es-PE"/>
              <a:t> </a:t>
            </a:r>
            <a:r>
              <a:rPr lang="es-PE" altLang="es-PE"/>
              <a:t>representación idealizada, pero</a:t>
            </a:r>
            <a:r>
              <a:rPr lang="es-MX" altLang="es-PE"/>
              <a:t> </a:t>
            </a:r>
            <a:r>
              <a:rPr lang="es-PE" altLang="es-PE"/>
              <a:t>expresada en términos de símbolos y</a:t>
            </a:r>
            <a:r>
              <a:rPr lang="es-MX" altLang="es-PE"/>
              <a:t> </a:t>
            </a:r>
            <a:r>
              <a:rPr lang="es-PE" altLang="es-PE"/>
              <a:t>expresiones matemáticas.</a:t>
            </a:r>
          </a:p>
        </p:txBody>
      </p:sp>
      <p:pic>
        <p:nvPicPr>
          <p:cNvPr id="69639" name="Picture 7" descr="MP900401794[1]">
            <a:extLst>
              <a:ext uri="{FF2B5EF4-FFF2-40B4-BE49-F238E27FC236}">
                <a16:creationId xmlns:a16="http://schemas.microsoft.com/office/drawing/2014/main" id="{0CF4D4C3-95DC-4499-A497-E0999CC10EFD}"/>
              </a:ext>
            </a:extLst>
          </p:cNvPr>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2379663" y="2506664"/>
            <a:ext cx="3263900" cy="312102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B22BA3-0544-4D02-9E78-91A4583D4B1E}"/>
              </a:ext>
            </a:extLst>
          </p:cNvPr>
          <p:cNvSpPr>
            <a:spLocks noGrp="1" noChangeArrowheads="1"/>
          </p:cNvSpPr>
          <p:nvPr>
            <p:ph type="title"/>
          </p:nvPr>
        </p:nvSpPr>
        <p:spPr bwMode="auto">
          <a:xfrm>
            <a:off x="609600" y="533400"/>
            <a:ext cx="109728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2. Formulación de un modelo matemático</a:t>
            </a:r>
          </a:p>
        </p:txBody>
      </p:sp>
      <p:sp>
        <p:nvSpPr>
          <p:cNvPr id="6" name="2 Marcador de contenido">
            <a:extLst>
              <a:ext uri="{FF2B5EF4-FFF2-40B4-BE49-F238E27FC236}">
                <a16:creationId xmlns:a16="http://schemas.microsoft.com/office/drawing/2014/main" id="{E8C08DDD-D70A-4EA7-8DA1-5E5EEFAFBE39}"/>
              </a:ext>
            </a:extLst>
          </p:cNvPr>
          <p:cNvSpPr txBox="1">
            <a:spLocks/>
          </p:cNvSpPr>
          <p:nvPr/>
        </p:nvSpPr>
        <p:spPr>
          <a:xfrm>
            <a:off x="768625" y="1822174"/>
            <a:ext cx="10588487" cy="4190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a:t>Los modelos matemáticos representan SISTEMAS (conjunto de elementos que interactúan entre si) del mundo real; cuantifican sus variables y las combinan en expresiones y fórmulas matemáticas. </a:t>
            </a:r>
          </a:p>
          <a:p>
            <a:pPr algn="just"/>
            <a:endParaRPr lang="es-ES" sz="2400"/>
          </a:p>
          <a:p>
            <a:pPr algn="just"/>
            <a:r>
              <a:rPr lang="es-ES" sz="2400"/>
              <a:t>Son idealizaciones de problemas de la vida real basados en supuestos, estimados y/o estimaciones estadísticas.</a:t>
            </a:r>
          </a:p>
          <a:p>
            <a:pPr algn="just"/>
            <a:endParaRPr lang="es-ES" sz="2400"/>
          </a:p>
          <a:p>
            <a:pPr algn="just"/>
            <a:r>
              <a:rPr lang="es-ES" sz="2400"/>
              <a:t>Los </a:t>
            </a:r>
            <a:r>
              <a:rPr lang="es-ES" sz="2400">
                <a:solidFill>
                  <a:srgbClr val="C00000"/>
                </a:solidFill>
              </a:rPr>
              <a:t>modelos matemáticos</a:t>
            </a:r>
            <a:r>
              <a:rPr lang="es-ES" sz="2400"/>
              <a:t> son los que, tradicionalmente, han sido identificados con la IO.</a:t>
            </a:r>
            <a:endParaRPr lang="es-ES" sz="2400" dirty="0"/>
          </a:p>
        </p:txBody>
      </p:sp>
    </p:spTree>
    <p:extLst>
      <p:ext uri="{BB962C8B-B14F-4D97-AF65-F5344CB8AC3E}">
        <p14:creationId xmlns:p14="http://schemas.microsoft.com/office/powerpoint/2010/main" val="1038402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C1812C-AD2C-4051-A840-7F52179FD71D}"/>
              </a:ext>
            </a:extLst>
          </p:cNvPr>
          <p:cNvSpPr>
            <a:spLocks noGrp="1" noChangeArrowheads="1"/>
          </p:cNvSpPr>
          <p:nvPr>
            <p:ph type="title"/>
          </p:nvPr>
        </p:nvSpPr>
        <p:spPr bwMode="auto">
          <a:xfrm>
            <a:off x="609600" y="533400"/>
            <a:ext cx="109728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2. Formulación de un modelo matemático</a:t>
            </a:r>
          </a:p>
        </p:txBody>
      </p:sp>
      <p:sp>
        <p:nvSpPr>
          <p:cNvPr id="6" name="2 Marcador de contenido">
            <a:extLst>
              <a:ext uri="{FF2B5EF4-FFF2-40B4-BE49-F238E27FC236}">
                <a16:creationId xmlns:a16="http://schemas.microsoft.com/office/drawing/2014/main" id="{72101069-9421-4356-B55E-B56D06628549}"/>
              </a:ext>
            </a:extLst>
          </p:cNvPr>
          <p:cNvSpPr txBox="1">
            <a:spLocks/>
          </p:cNvSpPr>
          <p:nvPr/>
        </p:nvSpPr>
        <p:spPr>
          <a:xfrm>
            <a:off x="1066799" y="1676400"/>
            <a:ext cx="9959009"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200"/>
              <a:t>Los modelos matemáticos, base para el análisis cuantitativo, contienen variables y parámetros.</a:t>
            </a:r>
          </a:p>
          <a:p>
            <a:pPr algn="just"/>
            <a:endParaRPr lang="es-ES" sz="2200"/>
          </a:p>
          <a:p>
            <a:pPr algn="just">
              <a:buFont typeface="Arial" panose="020B0604020202020204" pitchFamily="34" charset="0"/>
              <a:buNone/>
            </a:pPr>
            <a:r>
              <a:rPr lang="es-ES" sz="2200"/>
              <a:t>	Relacionan </a:t>
            </a:r>
            <a:r>
              <a:rPr lang="es-ES" sz="2200" b="1"/>
              <a:t>variables de decisión </a:t>
            </a:r>
            <a:r>
              <a:rPr lang="es-ES" sz="2200"/>
              <a:t>(Insumos Controlables) con </a:t>
            </a:r>
            <a:r>
              <a:rPr lang="es-ES" sz="2200" b="1"/>
              <a:t>parámetros o coeficientes fijos </a:t>
            </a:r>
            <a:r>
              <a:rPr lang="es-ES" sz="2200"/>
              <a:t>(Insumos Incontrolables) y frecuentemente buscan maximizar o minimizar una función objetivo sujeta a restricciones.</a:t>
            </a:r>
          </a:p>
          <a:p>
            <a:pPr algn="just">
              <a:buFont typeface="Arial" panose="020B0604020202020204" pitchFamily="34" charset="0"/>
              <a:buNone/>
            </a:pPr>
            <a:endParaRPr lang="es-ES" sz="2200"/>
          </a:p>
          <a:p>
            <a:pPr algn="just"/>
            <a:r>
              <a:rPr lang="es-ES" sz="2200"/>
              <a:t>El desarrollo de los modelos, y en general el análisis cuantitativo, involucra a grupos interdisciplinarios.</a:t>
            </a:r>
          </a:p>
          <a:p>
            <a:pPr algn="just"/>
            <a:endParaRPr lang="es-ES" sz="2200"/>
          </a:p>
          <a:p>
            <a:pPr algn="just"/>
            <a:r>
              <a:rPr lang="es-ES" sz="2200"/>
              <a:t>El modelo debe tener solución, ser realista, fácil de entender y de modificar.</a:t>
            </a:r>
            <a:endParaRPr lang="es-ES" sz="2200" dirty="0"/>
          </a:p>
        </p:txBody>
      </p:sp>
    </p:spTree>
    <p:extLst>
      <p:ext uri="{BB962C8B-B14F-4D97-AF65-F5344CB8AC3E}">
        <p14:creationId xmlns:p14="http://schemas.microsoft.com/office/powerpoint/2010/main" val="333114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843B48FD-28CD-4452-AB98-378AD3C3F8A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sz="3600"/>
              <a:t>Definición de Variables y</a:t>
            </a:r>
            <a:br>
              <a:rPr lang="es-PE" altLang="es-PE" sz="3600"/>
            </a:br>
            <a:r>
              <a:rPr lang="es-PE" altLang="es-PE" sz="3600"/>
              <a:t>Parámetros</a:t>
            </a:r>
          </a:p>
        </p:txBody>
      </p:sp>
      <p:sp>
        <p:nvSpPr>
          <p:cNvPr id="70659" name="Rectangle 5">
            <a:extLst>
              <a:ext uri="{FF2B5EF4-FFF2-40B4-BE49-F238E27FC236}">
                <a16:creationId xmlns:a16="http://schemas.microsoft.com/office/drawing/2014/main" id="{43B6E171-90F7-4B8C-858E-217B4213B3E0}"/>
              </a:ext>
            </a:extLst>
          </p:cNvPr>
          <p:cNvSpPr>
            <a:spLocks noGrp="1" noChangeArrowheads="1"/>
          </p:cNvSpPr>
          <p:nvPr>
            <p:ph type="body" idx="1"/>
          </p:nvPr>
        </p:nvSpPr>
        <p:spPr/>
        <p:txBody>
          <a:bodyPr/>
          <a:lstStyle/>
          <a:p>
            <a:pPr>
              <a:lnSpc>
                <a:spcPct val="90000"/>
              </a:lnSpc>
            </a:pPr>
            <a:r>
              <a:rPr lang="es-PE" altLang="es-PE"/>
              <a:t>n decisiones </a:t>
            </a:r>
            <a:r>
              <a:rPr lang="es-PE" altLang="es-PE">
                <a:sym typeface="Symbol" panose="05050102010706020507" pitchFamily="18" charset="2"/>
              </a:rPr>
              <a:t></a:t>
            </a:r>
            <a:r>
              <a:rPr lang="es-PE" altLang="es-PE">
                <a:sym typeface="Monotype Sorts" pitchFamily="2" charset="2"/>
              </a:rPr>
              <a:t> </a:t>
            </a:r>
            <a:r>
              <a:rPr lang="es-PE" altLang="es-PE"/>
              <a:t>Variables de decisión x1, x2, ..., xn</a:t>
            </a:r>
          </a:p>
          <a:p>
            <a:pPr>
              <a:lnSpc>
                <a:spcPct val="90000"/>
              </a:lnSpc>
            </a:pPr>
            <a:r>
              <a:rPr lang="es-PE" altLang="es-PE"/>
              <a:t>Medida del desempeño conjunto</a:t>
            </a:r>
          </a:p>
          <a:p>
            <a:pPr>
              <a:lnSpc>
                <a:spcPct val="90000"/>
              </a:lnSpc>
              <a:buFont typeface="Arial" panose="020B0604020202020204" pitchFamily="34" charset="0"/>
              <a:buNone/>
            </a:pPr>
            <a:r>
              <a:rPr lang="es-PE" altLang="es-PE"/>
              <a:t>	Función Objetivo (F.O.)</a:t>
            </a:r>
          </a:p>
          <a:p>
            <a:pPr>
              <a:lnSpc>
                <a:spcPct val="90000"/>
              </a:lnSpc>
              <a:buFont typeface="Arial" panose="020B0604020202020204" pitchFamily="34" charset="0"/>
              <a:buNone/>
            </a:pPr>
            <a:r>
              <a:rPr lang="es-PE" altLang="es-PE"/>
              <a:t>	Ejemplo: Z = f (x1, x2, ..., xn) = 5x1 + 7x2 + ..+ 20xn</a:t>
            </a:r>
          </a:p>
          <a:p>
            <a:pPr>
              <a:lnSpc>
                <a:spcPct val="90000"/>
              </a:lnSpc>
            </a:pPr>
            <a:r>
              <a:rPr lang="es-PE" altLang="es-PE"/>
              <a:t>Conjunto de limitaciones </a:t>
            </a:r>
            <a:r>
              <a:rPr lang="es-PE" altLang="es-PE">
                <a:sym typeface="Symbol" panose="05050102010706020507" pitchFamily="18" charset="2"/>
              </a:rPr>
              <a:t></a:t>
            </a:r>
            <a:r>
              <a:rPr lang="es-PE" altLang="es-PE"/>
              <a:t> Restricciones:</a:t>
            </a:r>
          </a:p>
          <a:p>
            <a:pPr>
              <a:lnSpc>
                <a:spcPct val="90000"/>
              </a:lnSpc>
              <a:buFont typeface="Arial" panose="020B0604020202020204" pitchFamily="34" charset="0"/>
              <a:buNone/>
            </a:pPr>
            <a:r>
              <a:rPr lang="es-PE" altLang="es-PE"/>
              <a:t>	como ecuaciones y desigualdades.</a:t>
            </a:r>
          </a:p>
          <a:p>
            <a:pPr>
              <a:lnSpc>
                <a:spcPct val="90000"/>
              </a:lnSpc>
              <a:buFont typeface="Arial" panose="020B0604020202020204" pitchFamily="34" charset="0"/>
              <a:buNone/>
            </a:pPr>
            <a:r>
              <a:rPr lang="es-PE" altLang="es-PE"/>
              <a:t>	Ejemplo: 5x1 + 7x4 &lt;= 10</a:t>
            </a:r>
          </a:p>
          <a:p>
            <a:pPr>
              <a:lnSpc>
                <a:spcPct val="90000"/>
              </a:lnSpc>
            </a:pPr>
            <a:r>
              <a:rPr lang="es-PE" altLang="es-PE"/>
              <a:t>Coeficientes y los lados derechos </a:t>
            </a:r>
            <a:r>
              <a:rPr lang="es-PE" altLang="es-PE">
                <a:sym typeface="Symbol" panose="05050102010706020507" pitchFamily="18" charset="2"/>
              </a:rPr>
              <a:t></a:t>
            </a:r>
            <a:r>
              <a:rPr lang="es-PE" altLang="es-PE"/>
              <a:t> </a:t>
            </a:r>
            <a:r>
              <a:rPr lang="es-PE" altLang="es-PE">
                <a:sym typeface="Monotype Sorts" pitchFamily="2" charset="2"/>
              </a:rPr>
              <a:t> </a:t>
            </a:r>
            <a:r>
              <a:rPr lang="es-PE" altLang="es-PE"/>
              <a:t>Parámetros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a:extLst>
              <a:ext uri="{FF2B5EF4-FFF2-40B4-BE49-F238E27FC236}">
                <a16:creationId xmlns:a16="http://schemas.microsoft.com/office/drawing/2014/main" id="{7355B949-5B2E-4587-91F7-7DBD2652E61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3. Obtención de la Solución a partir de un Modelo</a:t>
            </a:r>
          </a:p>
        </p:txBody>
      </p:sp>
      <p:sp>
        <p:nvSpPr>
          <p:cNvPr id="6" name="2 Marcador de contenido">
            <a:extLst>
              <a:ext uri="{FF2B5EF4-FFF2-40B4-BE49-F238E27FC236}">
                <a16:creationId xmlns:a16="http://schemas.microsoft.com/office/drawing/2014/main" id="{2FCE65C6-B17B-4DBC-A1FE-B069F317964D}"/>
              </a:ext>
            </a:extLst>
          </p:cNvPr>
          <p:cNvSpPr>
            <a:spLocks noGrp="1"/>
          </p:cNvSpPr>
          <p:nvPr>
            <p:ph idx="1"/>
          </p:nvPr>
        </p:nvSpPr>
        <p:spPr>
          <a:xfrm>
            <a:off x="988944" y="1966912"/>
            <a:ext cx="10214112" cy="4525963"/>
          </a:xfrm>
        </p:spPr>
        <p:txBody>
          <a:bodyPr/>
          <a:lstStyle/>
          <a:p>
            <a:pPr algn="just"/>
            <a:r>
              <a:rPr lang="es-ES" sz="2200" dirty="0"/>
              <a:t>La solución de modelos matemáticos, incluye un algoritmo o serie de cálculos específicos que deben realizarse. Cada modelo usa un particular algoritmo. Muchos de ellos contienen pasos repetitivos y por eso se les llama </a:t>
            </a:r>
            <a:r>
              <a:rPr lang="es-ES" sz="2200" b="1" dirty="0"/>
              <a:t>iterativos</a:t>
            </a:r>
            <a:r>
              <a:rPr lang="es-ES" sz="2200" dirty="0"/>
              <a:t>, esto permite su fácil implementación en la computadora.</a:t>
            </a:r>
          </a:p>
          <a:p>
            <a:pPr algn="just"/>
            <a:endParaRPr lang="es-ES" sz="2200" dirty="0"/>
          </a:p>
          <a:p>
            <a:pPr algn="just"/>
            <a:r>
              <a:rPr lang="es-ES" sz="2200" dirty="0"/>
              <a:t>En análisis cuantitativo la </a:t>
            </a:r>
            <a:r>
              <a:rPr lang="es-ES" sz="2200" b="1" dirty="0">
                <a:solidFill>
                  <a:srgbClr val="C00000"/>
                </a:solidFill>
              </a:rPr>
              <a:t>solución óptima </a:t>
            </a:r>
            <a:r>
              <a:rPr lang="es-ES" sz="2200" dirty="0"/>
              <a:t>es la mejor solución matemática.</a:t>
            </a:r>
          </a:p>
          <a:p>
            <a:pPr algn="just"/>
            <a:endParaRPr lang="es-ES" sz="2200" dirty="0"/>
          </a:p>
          <a:p>
            <a:pPr algn="just"/>
            <a:r>
              <a:rPr lang="es-ES" sz="2200" dirty="0"/>
              <a:t>Las microcomputadoras, al realizar cálculos largos y complejos, han permitido usar las técnicas cuantitativas aún en empresas pequeñas.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a:extLst>
              <a:ext uri="{FF2B5EF4-FFF2-40B4-BE49-F238E27FC236}">
                <a16:creationId xmlns:a16="http://schemas.microsoft.com/office/drawing/2014/main" id="{CAAB85ED-1FDB-4E02-BAFF-5A98AD7DF6E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4. Prueba del Modelo</a:t>
            </a:r>
          </a:p>
        </p:txBody>
      </p:sp>
      <p:sp>
        <p:nvSpPr>
          <p:cNvPr id="6" name="2 Marcador de contenido">
            <a:extLst>
              <a:ext uri="{FF2B5EF4-FFF2-40B4-BE49-F238E27FC236}">
                <a16:creationId xmlns:a16="http://schemas.microsoft.com/office/drawing/2014/main" id="{760D36A2-B5C7-49A1-97B8-8397DE7DFEAE}"/>
              </a:ext>
            </a:extLst>
          </p:cNvPr>
          <p:cNvSpPr>
            <a:spLocks noGrp="1"/>
          </p:cNvSpPr>
          <p:nvPr>
            <p:ph idx="1"/>
          </p:nvPr>
        </p:nvSpPr>
        <p:spPr>
          <a:xfrm>
            <a:off x="838200" y="2133600"/>
            <a:ext cx="9475304" cy="2590799"/>
          </a:xfrm>
        </p:spPr>
        <p:txBody>
          <a:bodyPr>
            <a:noAutofit/>
          </a:bodyPr>
          <a:lstStyle/>
          <a:p>
            <a:pPr algn="just"/>
            <a:r>
              <a:rPr lang="es-ES" dirty="0"/>
              <a:t>Los modelos deben ser probados para su validez, los resultados obtenidos del modelo deben tener sentido cuando se comparan con la realidad de la situación que es estudiada.</a:t>
            </a:r>
          </a:p>
          <a:p>
            <a:pPr algn="just"/>
            <a:endParaRPr lang="es-ES" dirty="0"/>
          </a:p>
          <a:p>
            <a:pPr algn="just"/>
            <a:r>
              <a:rPr lang="es-ES" dirty="0"/>
              <a:t>Datos pasados pueden ser usados frecuentemente para probar la validez de un modelo matemático.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a:extLst>
              <a:ext uri="{FF2B5EF4-FFF2-40B4-BE49-F238E27FC236}">
                <a16:creationId xmlns:a16="http://schemas.microsoft.com/office/drawing/2014/main" id="{79308313-76B7-42E3-885B-78DC5BAD476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5. Preparación para la aplicación del Modelo</a:t>
            </a:r>
          </a:p>
        </p:txBody>
      </p:sp>
      <p:sp>
        <p:nvSpPr>
          <p:cNvPr id="74757" name="Rectangle 5">
            <a:extLst>
              <a:ext uri="{FF2B5EF4-FFF2-40B4-BE49-F238E27FC236}">
                <a16:creationId xmlns:a16="http://schemas.microsoft.com/office/drawing/2014/main" id="{67417004-5BAF-44CB-9A4D-BB122AC0B639}"/>
              </a:ext>
            </a:extLst>
          </p:cNvPr>
          <p:cNvSpPr>
            <a:spLocks noGrp="1"/>
          </p:cNvSpPr>
          <p:nvPr>
            <p:ph type="body" idx="1"/>
          </p:nvPr>
        </p:nvSpPr>
        <p:spPr>
          <a:xfrm>
            <a:off x="3882887" y="3998982"/>
            <a:ext cx="5840896" cy="4351338"/>
          </a:xfrm>
        </p:spPr>
        <p:txBody>
          <a:bodyPr>
            <a:normAutofit/>
          </a:bodyPr>
          <a:lstStyle/>
          <a:p>
            <a:r>
              <a:rPr lang="es-PE" altLang="es-PE" sz="1800" dirty="0"/>
              <a:t>Interfaz gráfico para bases de datos</a:t>
            </a:r>
          </a:p>
          <a:p>
            <a:r>
              <a:rPr lang="es-PE" altLang="es-PE" sz="1800" dirty="0"/>
              <a:t>Procedimiento de obtener solución</a:t>
            </a:r>
          </a:p>
          <a:p>
            <a:r>
              <a:rPr lang="es-PE" altLang="es-PE" sz="1800" dirty="0"/>
              <a:t>Manual de uso de la aplicación</a:t>
            </a:r>
          </a:p>
          <a:p>
            <a:r>
              <a:rPr lang="es-PE" altLang="es-PE" sz="1800" dirty="0"/>
              <a:t>F. A. Q. (Preguntas más frecuentes)</a:t>
            </a:r>
          </a:p>
          <a:p>
            <a:r>
              <a:rPr lang="es-PE" altLang="es-PE" sz="1800" dirty="0"/>
              <a:t>Sistema de soporte de decisiones (DSS)</a:t>
            </a:r>
          </a:p>
          <a:p>
            <a:r>
              <a:rPr lang="es-PE" altLang="es-PE" sz="1800" dirty="0"/>
              <a:t>Informes gerenciales</a:t>
            </a:r>
          </a:p>
        </p:txBody>
      </p:sp>
      <p:sp>
        <p:nvSpPr>
          <p:cNvPr id="2" name="Rectángulo 1">
            <a:extLst>
              <a:ext uri="{FF2B5EF4-FFF2-40B4-BE49-F238E27FC236}">
                <a16:creationId xmlns:a16="http://schemas.microsoft.com/office/drawing/2014/main" id="{980E6AF8-FAB4-4C7F-BD98-D5B54F5EE24B}"/>
              </a:ext>
            </a:extLst>
          </p:cNvPr>
          <p:cNvSpPr/>
          <p:nvPr/>
        </p:nvSpPr>
        <p:spPr>
          <a:xfrm>
            <a:off x="530086" y="1658689"/>
            <a:ext cx="10823713" cy="1938992"/>
          </a:xfrm>
          <a:prstGeom prst="rect">
            <a:avLst/>
          </a:prstGeom>
        </p:spPr>
        <p:txBody>
          <a:bodyPr wrap="square">
            <a:spAutoFit/>
          </a:bodyPr>
          <a:lstStyle/>
          <a:p>
            <a:pPr algn="just"/>
            <a:r>
              <a:rPr lang="es-PE" sz="2400" dirty="0"/>
              <a:t>El siguiente paso es instalar un sistema bien documentado para aplicarlo según lo establecido por la administración. Este sistema debe incorporar el modelo y el procedimiento de solución y los procedimientos operativos para su implantación. Así, aun cuando cambie el personal, el sistema puede ser consultado de </a:t>
            </a:r>
            <a:r>
              <a:rPr lang="es-PE" sz="2400" dirty="0" err="1"/>
              <a:t>manera</a:t>
            </a:r>
            <a:r>
              <a:rPr lang="es-PE" sz="2400" dirty="0"/>
              <a:t> periódica para proporcionar una solución numérica </a:t>
            </a:r>
            <a:r>
              <a:rPr lang="es-PE" sz="2400" dirty="0" err="1"/>
              <a:t>específi</a:t>
            </a:r>
            <a:r>
              <a:rPr lang="es-PE" sz="2400" dirty="0"/>
              <a:t> ca.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a:extLst>
              <a:ext uri="{FF2B5EF4-FFF2-40B4-BE49-F238E27FC236}">
                <a16:creationId xmlns:a16="http://schemas.microsoft.com/office/drawing/2014/main" id="{23983234-B8EC-4DC5-AD1B-CC1787AFE2C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a:t>6. Implantación</a:t>
            </a:r>
          </a:p>
        </p:txBody>
      </p:sp>
      <p:sp>
        <p:nvSpPr>
          <p:cNvPr id="75781" name="Rectangle 5">
            <a:extLst>
              <a:ext uri="{FF2B5EF4-FFF2-40B4-BE49-F238E27FC236}">
                <a16:creationId xmlns:a16="http://schemas.microsoft.com/office/drawing/2014/main" id="{C32EB0B1-EFA3-4A6C-B44C-3B4E389DD6AB}"/>
              </a:ext>
            </a:extLst>
          </p:cNvPr>
          <p:cNvSpPr>
            <a:spLocks noGrp="1"/>
          </p:cNvSpPr>
          <p:nvPr>
            <p:ph type="body" idx="1"/>
          </p:nvPr>
        </p:nvSpPr>
        <p:spPr/>
        <p:txBody>
          <a:bodyPr/>
          <a:lstStyle/>
          <a:p>
            <a:r>
              <a:rPr lang="es-PE" altLang="es-PE"/>
              <a:t>El equipo de IO explica a la gerencia operativa.</a:t>
            </a:r>
          </a:p>
          <a:p>
            <a:r>
              <a:rPr lang="es-PE" altLang="es-PE"/>
              <a:t>Se comparte la responsabilidad entre estos 2 grupos.</a:t>
            </a:r>
          </a:p>
          <a:p>
            <a:r>
              <a:rPr lang="es-PE" altLang="es-PE"/>
              <a:t>Capacitación detallada al personal</a:t>
            </a:r>
          </a:p>
          <a:p>
            <a:r>
              <a:rPr lang="es-PE" altLang="es-PE"/>
              <a:t>Pruebas piloto</a:t>
            </a:r>
          </a:p>
          <a:p>
            <a:r>
              <a:rPr lang="es-PE" altLang="es-PE"/>
              <a:t>Desarrollo del programa de implantación.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a:extLst>
              <a:ext uri="{FF2B5EF4-FFF2-40B4-BE49-F238E27FC236}">
                <a16:creationId xmlns:a16="http://schemas.microsoft.com/office/drawing/2014/main" id="{5D813CEF-1373-4EAA-816C-A0541F0927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8976" y="1773239"/>
            <a:ext cx="30892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Marcador de contenido">
            <a:extLst>
              <a:ext uri="{FF2B5EF4-FFF2-40B4-BE49-F238E27FC236}">
                <a16:creationId xmlns:a16="http://schemas.microsoft.com/office/drawing/2014/main" id="{1F20EC11-6266-4786-B177-6782E306124F}"/>
              </a:ext>
            </a:extLst>
          </p:cNvPr>
          <p:cNvSpPr>
            <a:spLocks noGrp="1"/>
          </p:cNvSpPr>
          <p:nvPr>
            <p:ph sz="half" idx="4294967295"/>
          </p:nvPr>
        </p:nvSpPr>
        <p:spPr>
          <a:xfrm>
            <a:off x="1981200" y="1600200"/>
            <a:ext cx="4033838" cy="4876800"/>
          </a:xfrm>
        </p:spPr>
        <p:txBody>
          <a:bodyPr/>
          <a:lstStyle/>
          <a:p>
            <a:pPr>
              <a:spcBef>
                <a:spcPts val="700"/>
              </a:spcBef>
            </a:pPr>
            <a:r>
              <a:rPr lang="es-ES" altLang="es-PE" b="1" dirty="0">
                <a:solidFill>
                  <a:srgbClr val="FFCC66"/>
                </a:solidFill>
                <a:effectLst>
                  <a:outerShdw blurRad="38100" dist="38100" dir="2700000" algn="tl">
                    <a:srgbClr val="C0C0C0"/>
                  </a:outerShdw>
                </a:effectLst>
              </a:rPr>
              <a:t>TAHA, Hamdy</a:t>
            </a:r>
            <a:r>
              <a:rPr lang="es-ES" altLang="es-PE" dirty="0">
                <a:effectLst>
                  <a:outerShdw blurRad="38100" dist="38100" dir="2700000" algn="tl">
                    <a:srgbClr val="C0C0C0"/>
                  </a:outerShdw>
                </a:effectLst>
              </a:rPr>
              <a:t>. Investigación de Operaciones.</a:t>
            </a:r>
          </a:p>
          <a:p>
            <a:pPr>
              <a:spcBef>
                <a:spcPts val="700"/>
              </a:spcBef>
              <a:buNone/>
            </a:pPr>
            <a:r>
              <a:rPr lang="es-ES" altLang="es-PE" dirty="0">
                <a:effectLst>
                  <a:outerShdw blurRad="38100" dist="38100" dir="2700000" algn="tl">
                    <a:srgbClr val="C0C0C0"/>
                  </a:outerShdw>
                </a:effectLst>
              </a:rPr>
              <a:t>	Ed. Alfaomega, Quinta Edición. México, 1995</a:t>
            </a:r>
          </a:p>
        </p:txBody>
      </p:sp>
      <p:sp>
        <p:nvSpPr>
          <p:cNvPr id="6" name="Rectangle 5">
            <a:extLst>
              <a:ext uri="{FF2B5EF4-FFF2-40B4-BE49-F238E27FC236}">
                <a16:creationId xmlns:a16="http://schemas.microsoft.com/office/drawing/2014/main" id="{25D8C468-3DBB-496B-9888-753B8CB2A902}"/>
              </a:ext>
            </a:extLst>
          </p:cNvPr>
          <p:cNvSpPr txBox="1">
            <a:spLocks noChangeArrowheads="1"/>
          </p:cNvSpPr>
          <p:nvPr/>
        </p:nvSpPr>
        <p:spPr bwMode="auto">
          <a:xfrm>
            <a:off x="609600" y="381000"/>
            <a:ext cx="1097280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altLang="es-PE" b="1"/>
              <a:t>Bibliografía</a:t>
            </a:r>
            <a:endParaRPr lang="es-PE" altLang="es-PE"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a:extLst>
              <a:ext uri="{FF2B5EF4-FFF2-40B4-BE49-F238E27FC236}">
                <a16:creationId xmlns:a16="http://schemas.microsoft.com/office/drawing/2014/main" id="{1A7BD958-56CE-488D-B88A-3F802E8D5A8A}"/>
              </a:ext>
            </a:extLst>
          </p:cNvPr>
          <p:cNvSpPr>
            <a:spLocks noGrp="1" noChangeArrowheads="1"/>
          </p:cNvSpPr>
          <p:nvPr>
            <p:ph type="title"/>
          </p:nvPr>
        </p:nvSpPr>
        <p:spPr bwMode="auto">
          <a:xfrm>
            <a:off x="609600" y="381000"/>
            <a:ext cx="109728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Bibliografía</a:t>
            </a:r>
          </a:p>
        </p:txBody>
      </p:sp>
      <p:sp>
        <p:nvSpPr>
          <p:cNvPr id="5" name="4 Marcador de contenido">
            <a:extLst>
              <a:ext uri="{FF2B5EF4-FFF2-40B4-BE49-F238E27FC236}">
                <a16:creationId xmlns:a16="http://schemas.microsoft.com/office/drawing/2014/main" id="{54A83087-43E1-48DB-9880-06C9CFB6DB02}"/>
              </a:ext>
            </a:extLst>
          </p:cNvPr>
          <p:cNvSpPr>
            <a:spLocks noGrp="1"/>
          </p:cNvSpPr>
          <p:nvPr>
            <p:ph sz="half" idx="4294967295"/>
          </p:nvPr>
        </p:nvSpPr>
        <p:spPr>
          <a:xfrm>
            <a:off x="1437861" y="2276061"/>
            <a:ext cx="4038600" cy="4876800"/>
          </a:xfrm>
        </p:spPr>
        <p:txBody>
          <a:bodyPr/>
          <a:lstStyle/>
          <a:p>
            <a:r>
              <a:rPr lang="en-US" altLang="es-PE" b="1" dirty="0">
                <a:solidFill>
                  <a:srgbClr val="FFCC66"/>
                </a:solidFill>
                <a:effectLst>
                  <a:outerShdw blurRad="38100" dist="38100" dir="2700000" algn="tl">
                    <a:srgbClr val="C0C0C0"/>
                  </a:outerShdw>
                </a:effectLst>
              </a:rPr>
              <a:t>GOULD, F., G. </a:t>
            </a:r>
            <a:r>
              <a:rPr lang="en-US" altLang="es-PE" b="1" dirty="0" err="1">
                <a:solidFill>
                  <a:srgbClr val="FFCC66"/>
                </a:solidFill>
                <a:effectLst>
                  <a:outerShdw blurRad="38100" dist="38100" dir="2700000" algn="tl">
                    <a:srgbClr val="C0C0C0"/>
                  </a:outerShdw>
                </a:effectLst>
              </a:rPr>
              <a:t>Eppen</a:t>
            </a:r>
            <a:r>
              <a:rPr lang="en-US" altLang="es-PE" b="1" dirty="0">
                <a:solidFill>
                  <a:srgbClr val="FFCC66"/>
                </a:solidFill>
                <a:effectLst>
                  <a:outerShdw blurRad="38100" dist="38100" dir="2700000" algn="tl">
                    <a:srgbClr val="C0C0C0"/>
                  </a:outerShdw>
                </a:effectLst>
              </a:rPr>
              <a:t> y C. </a:t>
            </a:r>
            <a:r>
              <a:rPr lang="en-US" altLang="es-PE" b="1" dirty="0" err="1">
                <a:solidFill>
                  <a:srgbClr val="FFCC66"/>
                </a:solidFill>
                <a:effectLst>
                  <a:outerShdw blurRad="38100" dist="38100" dir="2700000" algn="tl">
                    <a:srgbClr val="C0C0C0"/>
                  </a:outerShdw>
                </a:effectLst>
              </a:rPr>
              <a:t>Schmindt</a:t>
            </a:r>
            <a:r>
              <a:rPr lang="en-US" altLang="es-PE" b="1" dirty="0">
                <a:solidFill>
                  <a:srgbClr val="FFCC66"/>
                </a:solidFill>
                <a:effectLst>
                  <a:outerShdw blurRad="38100" dist="38100" dir="2700000" algn="tl">
                    <a:srgbClr val="C0C0C0"/>
                  </a:outerShdw>
                </a:effectLst>
              </a:rPr>
              <a:t>.</a:t>
            </a:r>
            <a:r>
              <a:rPr lang="en-US" altLang="es-PE" dirty="0">
                <a:effectLst>
                  <a:outerShdw blurRad="38100" dist="38100" dir="2700000" algn="tl">
                    <a:srgbClr val="C0C0C0"/>
                  </a:outerShdw>
                </a:effectLst>
              </a:rPr>
              <a:t> </a:t>
            </a:r>
            <a:r>
              <a:rPr lang="es-MX" altLang="es-PE" dirty="0">
                <a:effectLst>
                  <a:outerShdw blurRad="38100" dist="38100" dir="2700000" algn="tl">
                    <a:srgbClr val="C0C0C0"/>
                  </a:outerShdw>
                </a:effectLst>
              </a:rPr>
              <a:t>Investigación de Operaciones en la Ciencia Administrativa. Ed, Prentice-Hall, Tercera Edición. México, 1992.</a:t>
            </a:r>
          </a:p>
        </p:txBody>
      </p:sp>
      <p:pic>
        <p:nvPicPr>
          <p:cNvPr id="2" name="Imagen 1">
            <a:extLst>
              <a:ext uri="{FF2B5EF4-FFF2-40B4-BE49-F238E27FC236}">
                <a16:creationId xmlns:a16="http://schemas.microsoft.com/office/drawing/2014/main" id="{5A15FD8B-E8BA-4FED-A404-A65C047946F2}"/>
              </a:ext>
            </a:extLst>
          </p:cNvPr>
          <p:cNvPicPr>
            <a:picLocks noChangeAspect="1"/>
          </p:cNvPicPr>
          <p:nvPr/>
        </p:nvPicPr>
        <p:blipFill rotWithShape="1">
          <a:blip r:embed="rId3"/>
          <a:srcRect l="3969" r="2275"/>
          <a:stretch/>
        </p:blipFill>
        <p:spPr>
          <a:xfrm>
            <a:off x="6599583" y="1524920"/>
            <a:ext cx="3670852" cy="4629796"/>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6DC2148-0961-47B4-BD60-8C7399525912}"/>
              </a:ext>
            </a:extLst>
          </p:cNvPr>
          <p:cNvSpPr>
            <a:spLocks noGrp="1" noChangeArrowheads="1"/>
          </p:cNvSpPr>
          <p:nvPr>
            <p:ph type="title"/>
          </p:nvPr>
        </p:nvSpPr>
        <p:spPr bwMode="auto">
          <a:xfrm>
            <a:off x="609600" y="381000"/>
            <a:ext cx="109728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s-PE" altLang="es-PE" b="1" dirty="0"/>
              <a:t>Bibliografía</a:t>
            </a:r>
          </a:p>
        </p:txBody>
      </p:sp>
      <p:sp>
        <p:nvSpPr>
          <p:cNvPr id="7" name="4 Marcador de contenido">
            <a:extLst>
              <a:ext uri="{FF2B5EF4-FFF2-40B4-BE49-F238E27FC236}">
                <a16:creationId xmlns:a16="http://schemas.microsoft.com/office/drawing/2014/main" id="{27B5F706-A51A-4354-A7BB-1E60AD5314D9}"/>
              </a:ext>
            </a:extLst>
          </p:cNvPr>
          <p:cNvSpPr txBox="1">
            <a:spLocks/>
          </p:cNvSpPr>
          <p:nvPr/>
        </p:nvSpPr>
        <p:spPr>
          <a:xfrm>
            <a:off x="1530627" y="1981200"/>
            <a:ext cx="40386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s-PE" b="1" dirty="0">
                <a:solidFill>
                  <a:srgbClr val="FFCC66"/>
                </a:solidFill>
                <a:effectLst>
                  <a:outerShdw blurRad="38100" dist="38100" dir="2700000" algn="tl">
                    <a:srgbClr val="C0C0C0"/>
                  </a:outerShdw>
                </a:effectLst>
              </a:rPr>
              <a:t>Hillier, F., </a:t>
            </a:r>
            <a:r>
              <a:rPr lang="en-US" altLang="es-PE" b="1" dirty="0" err="1">
                <a:solidFill>
                  <a:srgbClr val="FFCC66"/>
                </a:solidFill>
                <a:effectLst>
                  <a:outerShdw blurRad="38100" dist="38100" dir="2700000" algn="tl">
                    <a:srgbClr val="C0C0C0"/>
                  </a:outerShdw>
                </a:effectLst>
              </a:rPr>
              <a:t>Lieberman,G</a:t>
            </a:r>
            <a:r>
              <a:rPr lang="en-US" altLang="es-PE" b="1" dirty="0">
                <a:solidFill>
                  <a:srgbClr val="FFCC66"/>
                </a:solidFill>
                <a:effectLst>
                  <a:outerShdw blurRad="38100" dist="38100" dir="2700000" algn="tl">
                    <a:srgbClr val="C0C0C0"/>
                  </a:outerShdw>
                </a:effectLst>
              </a:rPr>
              <a:t>.</a:t>
            </a:r>
            <a:r>
              <a:rPr lang="en-US" altLang="es-PE" dirty="0">
                <a:effectLst>
                  <a:outerShdw blurRad="38100" dist="38100" dir="2700000" algn="tl">
                    <a:srgbClr val="C0C0C0"/>
                  </a:outerShdw>
                </a:effectLst>
              </a:rPr>
              <a:t> </a:t>
            </a:r>
            <a:r>
              <a:rPr lang="en-US" altLang="es-PE" dirty="0" err="1">
                <a:effectLst>
                  <a:outerShdw blurRad="38100" dist="38100" dir="2700000" algn="tl">
                    <a:srgbClr val="C0C0C0"/>
                  </a:outerShdw>
                </a:effectLst>
              </a:rPr>
              <a:t>Introdución</a:t>
            </a:r>
            <a:r>
              <a:rPr lang="en-US" altLang="es-PE" dirty="0">
                <a:effectLst>
                  <a:outerShdw blurRad="38100" dist="38100" dir="2700000" algn="tl">
                    <a:srgbClr val="C0C0C0"/>
                  </a:outerShdw>
                </a:effectLst>
              </a:rPr>
              <a:t> a la </a:t>
            </a:r>
            <a:r>
              <a:rPr lang="es-MX" altLang="es-PE" dirty="0">
                <a:effectLst>
                  <a:outerShdw blurRad="38100" dist="38100" dir="2700000" algn="tl">
                    <a:srgbClr val="C0C0C0"/>
                  </a:outerShdw>
                </a:effectLst>
              </a:rPr>
              <a:t>Investigación de Operaciones. </a:t>
            </a:r>
            <a:r>
              <a:rPr lang="es-MX" altLang="es-PE" dirty="0" err="1">
                <a:effectLst>
                  <a:outerShdw blurRad="38100" dist="38100" dir="2700000" algn="tl">
                    <a:srgbClr val="C0C0C0"/>
                  </a:outerShdw>
                </a:effectLst>
              </a:rPr>
              <a:t>McGrawHill</a:t>
            </a:r>
            <a:r>
              <a:rPr lang="es-MX" altLang="es-PE" dirty="0">
                <a:effectLst>
                  <a:outerShdw blurRad="38100" dist="38100" dir="2700000" algn="tl">
                    <a:srgbClr val="C0C0C0"/>
                  </a:outerShdw>
                </a:effectLst>
              </a:rPr>
              <a:t>, Novena Edición. México, 2010.</a:t>
            </a:r>
          </a:p>
        </p:txBody>
      </p:sp>
      <p:pic>
        <p:nvPicPr>
          <p:cNvPr id="8" name="Imagen 7">
            <a:extLst>
              <a:ext uri="{FF2B5EF4-FFF2-40B4-BE49-F238E27FC236}">
                <a16:creationId xmlns:a16="http://schemas.microsoft.com/office/drawing/2014/main" id="{DDFA47EE-49B9-4F62-BC76-AA81DDE9BB24}"/>
              </a:ext>
            </a:extLst>
          </p:cNvPr>
          <p:cNvPicPr>
            <a:picLocks noChangeAspect="1"/>
          </p:cNvPicPr>
          <p:nvPr/>
        </p:nvPicPr>
        <p:blipFill>
          <a:blip r:embed="rId2"/>
          <a:stretch>
            <a:fillRect/>
          </a:stretch>
        </p:blipFill>
        <p:spPr>
          <a:xfrm>
            <a:off x="6622775" y="1371600"/>
            <a:ext cx="3829584" cy="4896533"/>
          </a:xfrm>
          <a:prstGeom prst="rect">
            <a:avLst/>
          </a:prstGeom>
        </p:spPr>
      </p:pic>
    </p:spTree>
    <p:extLst>
      <p:ext uri="{BB962C8B-B14F-4D97-AF65-F5344CB8AC3E}">
        <p14:creationId xmlns:p14="http://schemas.microsoft.com/office/powerpoint/2010/main" val="353293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8E0C0C2-47ED-40F4-9445-8BB33777813A}"/>
              </a:ext>
            </a:extLst>
          </p:cNvPr>
          <p:cNvSpPr>
            <a:spLocks noGrp="1"/>
          </p:cNvSpPr>
          <p:nvPr>
            <p:ph type="title"/>
          </p:nvPr>
        </p:nvSpPr>
        <p:spPr/>
        <p:txBody>
          <a:bodyPr/>
          <a:lstStyle/>
          <a:p>
            <a:r>
              <a:rPr lang="es-PE" b="1" dirty="0"/>
              <a:t>Antecedentes</a:t>
            </a:r>
          </a:p>
        </p:txBody>
      </p:sp>
      <p:sp>
        <p:nvSpPr>
          <p:cNvPr id="7" name="Text Box 3">
            <a:extLst>
              <a:ext uri="{FF2B5EF4-FFF2-40B4-BE49-F238E27FC236}">
                <a16:creationId xmlns:a16="http://schemas.microsoft.com/office/drawing/2014/main" id="{718004BD-DC61-41AF-9F46-A508FE543CAA}"/>
              </a:ext>
            </a:extLst>
          </p:cNvPr>
          <p:cNvSpPr txBox="1">
            <a:spLocks noGrp="1" noChangeArrowheads="1"/>
          </p:cNvSpPr>
          <p:nvPr>
            <p:ph idx="1"/>
          </p:nvPr>
        </p:nvSpPr>
        <p:spPr bwMode="auto">
          <a:xfrm>
            <a:off x="838200" y="1308790"/>
            <a:ext cx="10515600" cy="5484578"/>
          </a:xfrm>
          <a:prstGeom prst="rect">
            <a:avLst/>
          </a:prstGeom>
          <a:noFill/>
          <a:ln w="9525">
            <a:noFill/>
            <a:miter lim="800000"/>
            <a:headEnd/>
            <a:tailEnd/>
          </a:ln>
          <a:effectLst/>
        </p:spPr>
        <p:txBody>
          <a:bodyPr wrap="square">
            <a:spAutoFit/>
          </a:bodyPr>
          <a:lstStyle/>
          <a:p>
            <a:pPr marL="0" indent="0" algn="just">
              <a:spcBef>
                <a:spcPct val="50000"/>
              </a:spcBef>
              <a:buNone/>
            </a:pPr>
            <a:endParaRPr lang="es-ES_tradnl" sz="2400" b="1" dirty="0">
              <a:solidFill>
                <a:schemeClr val="accent6"/>
              </a:solidFill>
            </a:endParaRPr>
          </a:p>
          <a:p>
            <a:pPr marL="514350" indent="-514350" algn="just">
              <a:spcBef>
                <a:spcPct val="50000"/>
              </a:spcBef>
              <a:buFont typeface="Wingdings" pitchFamily="2" charset="2"/>
              <a:buChar char="ü"/>
            </a:pPr>
            <a:r>
              <a:rPr lang="es-ES" sz="2400" dirty="0"/>
              <a:t>La Investigación de Operaciones tiene sus raíces en las operaciones militares de la Segunda Guerra Mundial; </a:t>
            </a:r>
            <a:r>
              <a:rPr lang="es-ES_tradnl" sz="2400" dirty="0"/>
              <a:t>luego y con motivo de la </a:t>
            </a:r>
            <a:r>
              <a:rPr lang="es-ES_tradnl" sz="2400" dirty="0">
                <a:solidFill>
                  <a:srgbClr val="C00000"/>
                </a:solidFill>
              </a:rPr>
              <a:t>revolución industrial</a:t>
            </a:r>
            <a:r>
              <a:rPr lang="es-ES_tradnl" sz="2400" dirty="0"/>
              <a:t> (el crecimiento y complejidad de las nuevas organizaciones) </a:t>
            </a:r>
          </a:p>
          <a:p>
            <a:pPr marL="514350" indent="-514350" algn="just">
              <a:spcBef>
                <a:spcPct val="50000"/>
              </a:spcBef>
              <a:buFont typeface="Wingdings" pitchFamily="2" charset="2"/>
              <a:buChar char="ü"/>
            </a:pPr>
            <a:r>
              <a:rPr lang="es-PE" sz="2400" dirty="0"/>
              <a:t>Un problema relacionado es que, en la medida que aumentan la complejidad y la especialización, es más difícil asignar los recursos disponibles a las diferentes actividades de la manera más eficaz para la organización como un todo. Este tipo de problemas y la necesidad de encontrar la mejor forma de resolverlos crearon el ambiente propicio para el surgimiento de la investigación de operaciones, a la que también se hace referencia como IO.</a:t>
            </a:r>
            <a:endParaRPr lang="es-ES_tradnl" sz="2400" dirty="0"/>
          </a:p>
          <a:p>
            <a:pPr marL="514350" indent="-514350" algn="just">
              <a:spcBef>
                <a:spcPct val="50000"/>
              </a:spcBef>
              <a:buFont typeface="Wingdings" pitchFamily="2" charset="2"/>
              <a:buChar char="ü"/>
            </a:pPr>
            <a:r>
              <a:rPr lang="es-ES_tradnl" sz="2400" dirty="0"/>
              <a:t>La </a:t>
            </a:r>
            <a:r>
              <a:rPr lang="es-ES" sz="2400" dirty="0"/>
              <a:t>creación de las bases teóricas y </a:t>
            </a:r>
            <a:r>
              <a:rPr lang="es-ES" sz="2400" dirty="0">
                <a:solidFill>
                  <a:srgbClr val="C00000"/>
                </a:solidFill>
              </a:rPr>
              <a:t>el desarrollo de la computadora </a:t>
            </a:r>
            <a:r>
              <a:rPr lang="es-ES" sz="2400" dirty="0"/>
              <a:t>permitió que esta nueva disciplina fuese incluida como asignatura en las universidades a partir de la década de los 50.</a:t>
            </a:r>
            <a:endParaRPr lang="es-ES_tradnl" sz="2400" dirty="0"/>
          </a:p>
          <a:p>
            <a:pPr algn="just">
              <a:spcBef>
                <a:spcPct val="50000"/>
              </a:spcBef>
              <a:buNone/>
            </a:pPr>
            <a:endParaRPr lang="es-ES" sz="2400" dirty="0"/>
          </a:p>
        </p:txBody>
      </p:sp>
    </p:spTree>
    <p:extLst>
      <p:ext uri="{BB962C8B-B14F-4D97-AF65-F5344CB8AC3E}">
        <p14:creationId xmlns:p14="http://schemas.microsoft.com/office/powerpoint/2010/main" val="94001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additive="base">
                                        <p:cTn id="12"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4">
            <a:extLst>
              <a:ext uri="{FF2B5EF4-FFF2-40B4-BE49-F238E27FC236}">
                <a16:creationId xmlns:a16="http://schemas.microsoft.com/office/drawing/2014/main" id="{6C1BC619-A39A-4F47-BEB2-D3182738BCDD}"/>
              </a:ext>
            </a:extLst>
          </p:cNvPr>
          <p:cNvSpPr>
            <a:spLocks noGrp="1"/>
          </p:cNvSpPr>
          <p:nvPr>
            <p:ph type="title"/>
          </p:nvPr>
        </p:nvSpPr>
        <p:spPr>
          <a:xfrm>
            <a:off x="838200" y="365125"/>
            <a:ext cx="10515600" cy="1325563"/>
          </a:xfrm>
        </p:spPr>
        <p:txBody>
          <a:bodyPr/>
          <a:lstStyle/>
          <a:p>
            <a:r>
              <a:rPr lang="es-PE" b="1" dirty="0"/>
              <a:t>Antecedentes</a:t>
            </a:r>
          </a:p>
        </p:txBody>
      </p:sp>
      <p:sp>
        <p:nvSpPr>
          <p:cNvPr id="5" name="Text Box 3">
            <a:extLst>
              <a:ext uri="{FF2B5EF4-FFF2-40B4-BE49-F238E27FC236}">
                <a16:creationId xmlns:a16="http://schemas.microsoft.com/office/drawing/2014/main" id="{E7A98B09-4616-4457-A7D5-8DAE7D1551C1}"/>
              </a:ext>
            </a:extLst>
          </p:cNvPr>
          <p:cNvSpPr txBox="1">
            <a:spLocks noGrp="1" noChangeArrowheads="1"/>
          </p:cNvSpPr>
          <p:nvPr>
            <p:ph idx="1"/>
          </p:nvPr>
        </p:nvSpPr>
        <p:spPr bwMode="auto">
          <a:xfrm>
            <a:off x="1007166" y="1488428"/>
            <a:ext cx="9157252" cy="4487382"/>
          </a:xfrm>
          <a:prstGeom prst="rect">
            <a:avLst/>
          </a:prstGeom>
          <a:noFill/>
          <a:ln w="9525">
            <a:noFill/>
            <a:miter lim="800000"/>
            <a:headEnd/>
            <a:tailEnd/>
          </a:ln>
          <a:effectLst/>
        </p:spPr>
        <p:txBody>
          <a:bodyPr wrap="square">
            <a:spAutoFit/>
          </a:bodyPr>
          <a:lstStyle/>
          <a:p>
            <a:pPr marL="0" indent="0" algn="just">
              <a:spcBef>
                <a:spcPct val="50000"/>
              </a:spcBef>
              <a:buNone/>
            </a:pPr>
            <a:endParaRPr lang="es-ES_tradnl" sz="2400" b="1" dirty="0">
              <a:solidFill>
                <a:schemeClr val="accent6"/>
              </a:solidFill>
            </a:endParaRPr>
          </a:p>
          <a:p>
            <a:pPr marL="514350" indent="-514350" algn="just">
              <a:spcBef>
                <a:spcPct val="50000"/>
              </a:spcBef>
              <a:buFont typeface="Wingdings" pitchFamily="2" charset="2"/>
              <a:buChar char="ü"/>
            </a:pPr>
            <a:r>
              <a:rPr lang="es-ES" sz="2400" dirty="0"/>
              <a:t>Una de las áreas mas importantes y activas de la investigación operativa es la </a:t>
            </a:r>
            <a:r>
              <a:rPr lang="es-ES" sz="2400" b="1" dirty="0">
                <a:solidFill>
                  <a:srgbClr val="C00000"/>
                </a:solidFill>
              </a:rPr>
              <a:t>programación Lineal.</a:t>
            </a:r>
          </a:p>
          <a:p>
            <a:pPr marL="514350" indent="-514350" algn="just">
              <a:spcBef>
                <a:spcPct val="50000"/>
              </a:spcBef>
              <a:buFont typeface="Wingdings" pitchFamily="2" charset="2"/>
              <a:buChar char="ü"/>
            </a:pPr>
            <a:r>
              <a:rPr lang="es-ES" sz="2400" dirty="0"/>
              <a:t>Los problemas de programación lineal, se basan en la optimización de una </a:t>
            </a:r>
            <a:r>
              <a:rPr lang="es-ES" sz="2400" dirty="0">
                <a:solidFill>
                  <a:srgbClr val="C00000"/>
                </a:solidFill>
              </a:rPr>
              <a:t>función objetivo </a:t>
            </a:r>
            <a:r>
              <a:rPr lang="es-ES" sz="2400" dirty="0"/>
              <a:t>(función lineal), sujeta a una serie de </a:t>
            </a:r>
            <a:r>
              <a:rPr lang="es-ES" sz="2400" dirty="0">
                <a:solidFill>
                  <a:srgbClr val="C00000"/>
                </a:solidFill>
              </a:rPr>
              <a:t>restricciones</a:t>
            </a:r>
            <a:r>
              <a:rPr lang="es-ES" sz="2400" dirty="0"/>
              <a:t> lineales de igualdad o desigualdad</a:t>
            </a:r>
          </a:p>
          <a:p>
            <a:pPr marL="514350" indent="-514350" algn="just">
              <a:spcBef>
                <a:spcPct val="50000"/>
              </a:spcBef>
              <a:buFont typeface="Wingdings" pitchFamily="2" charset="2"/>
              <a:buChar char="ü"/>
            </a:pPr>
            <a:r>
              <a:rPr lang="es-ES" sz="2400" dirty="0"/>
              <a:t>El reconocimiento de la importancia de la programación lineal vino acompañado con: El desarrollo de un método eficiente para resolver dicho problema: </a:t>
            </a:r>
            <a:r>
              <a:rPr lang="es-ES" sz="2400" b="1" dirty="0">
                <a:solidFill>
                  <a:srgbClr val="C00000"/>
                </a:solidFill>
              </a:rPr>
              <a:t>“El método simplex” </a:t>
            </a:r>
            <a:r>
              <a:rPr lang="es-ES" sz="2400" dirty="0"/>
              <a:t>y un medio, </a:t>
            </a:r>
            <a:r>
              <a:rPr lang="es-ES" sz="2400" dirty="0">
                <a:solidFill>
                  <a:srgbClr val="C00000"/>
                </a:solidFill>
              </a:rPr>
              <a:t>la computadora</a:t>
            </a:r>
            <a:r>
              <a:rPr lang="es-ES" sz="2400" dirty="0"/>
              <a:t> para aplicarlo.</a:t>
            </a:r>
          </a:p>
          <a:p>
            <a:pPr marL="514350" indent="-514350" algn="just">
              <a:spcBef>
                <a:spcPct val="50000"/>
              </a:spcBef>
              <a:buFont typeface="Wingdings" pitchFamily="2" charset="2"/>
              <a:buChar char="ü"/>
            </a:pPr>
            <a:endParaRPr lang="es-ES" sz="2400" dirty="0"/>
          </a:p>
        </p:txBody>
      </p:sp>
    </p:spTree>
    <p:extLst>
      <p:ext uri="{BB962C8B-B14F-4D97-AF65-F5344CB8AC3E}">
        <p14:creationId xmlns:p14="http://schemas.microsoft.com/office/powerpoint/2010/main" val="87888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4">
            <a:extLst>
              <a:ext uri="{FF2B5EF4-FFF2-40B4-BE49-F238E27FC236}">
                <a16:creationId xmlns:a16="http://schemas.microsoft.com/office/drawing/2014/main" id="{069D822B-8D74-41DA-A331-495B4D385F6A}"/>
              </a:ext>
            </a:extLst>
          </p:cNvPr>
          <p:cNvSpPr>
            <a:spLocks noGrp="1"/>
          </p:cNvSpPr>
          <p:nvPr>
            <p:ph type="title"/>
          </p:nvPr>
        </p:nvSpPr>
        <p:spPr>
          <a:xfrm>
            <a:off x="838200" y="365125"/>
            <a:ext cx="10515600" cy="1325563"/>
          </a:xfrm>
        </p:spPr>
        <p:txBody>
          <a:bodyPr/>
          <a:lstStyle/>
          <a:p>
            <a:r>
              <a:rPr lang="es-PE" b="1" dirty="0"/>
              <a:t>Antecedentes</a:t>
            </a:r>
          </a:p>
        </p:txBody>
      </p:sp>
      <p:sp>
        <p:nvSpPr>
          <p:cNvPr id="5" name="Text Box 3">
            <a:extLst>
              <a:ext uri="{FF2B5EF4-FFF2-40B4-BE49-F238E27FC236}">
                <a16:creationId xmlns:a16="http://schemas.microsoft.com/office/drawing/2014/main" id="{996EAAF8-21F0-467E-A9E2-F9AD3D6EF8E5}"/>
              </a:ext>
            </a:extLst>
          </p:cNvPr>
          <p:cNvSpPr txBox="1">
            <a:spLocks noGrp="1" noChangeArrowheads="1"/>
          </p:cNvSpPr>
          <p:nvPr>
            <p:ph idx="1"/>
          </p:nvPr>
        </p:nvSpPr>
        <p:spPr bwMode="auto">
          <a:xfrm>
            <a:off x="838200" y="1711601"/>
            <a:ext cx="9379226" cy="2456057"/>
          </a:xfrm>
          <a:prstGeom prst="rect">
            <a:avLst/>
          </a:prstGeom>
          <a:noFill/>
          <a:ln w="9525">
            <a:noFill/>
            <a:miter lim="800000"/>
            <a:headEnd/>
            <a:tailEnd/>
          </a:ln>
          <a:effectLst/>
        </p:spPr>
        <p:txBody>
          <a:bodyPr wrap="square">
            <a:spAutoFit/>
          </a:bodyPr>
          <a:lstStyle/>
          <a:p>
            <a:pPr marL="0" indent="0" algn="just">
              <a:spcBef>
                <a:spcPct val="50000"/>
              </a:spcBef>
              <a:buNone/>
            </a:pPr>
            <a:endParaRPr lang="es-ES_tradnl" sz="2400" b="1" dirty="0">
              <a:solidFill>
                <a:schemeClr val="accent6"/>
              </a:solidFill>
            </a:endParaRPr>
          </a:p>
          <a:p>
            <a:pPr marL="514350" indent="-514350" algn="just">
              <a:spcBef>
                <a:spcPct val="50000"/>
              </a:spcBef>
              <a:buFont typeface="Wingdings" pitchFamily="2" charset="2"/>
              <a:buChar char="ü"/>
            </a:pPr>
            <a:r>
              <a:rPr lang="es-ES" sz="2400" dirty="0"/>
              <a:t>En la actualidad el algoritmo simplex es una herramienta que ha ahorrado enormes cantidades de dinero a las empresas.</a:t>
            </a:r>
          </a:p>
          <a:p>
            <a:pPr marL="514350" indent="-514350" algn="just">
              <a:spcBef>
                <a:spcPct val="50000"/>
              </a:spcBef>
              <a:buFont typeface="Wingdings" pitchFamily="2" charset="2"/>
              <a:buChar char="ü"/>
            </a:pPr>
            <a:r>
              <a:rPr lang="es-ES" sz="2400" dirty="0"/>
              <a:t>El algoritmo simplex ha sido elegido como uno de los algoritmos de mayor influencia en el desarrollo y la practica de la ciencia y la ingeniería en el siglo XX. </a:t>
            </a:r>
          </a:p>
        </p:txBody>
      </p:sp>
    </p:spTree>
    <p:extLst>
      <p:ext uri="{BB962C8B-B14F-4D97-AF65-F5344CB8AC3E}">
        <p14:creationId xmlns:p14="http://schemas.microsoft.com/office/powerpoint/2010/main" val="425769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84759F-0A6E-451C-A3ED-AFC6D2E3B3C1}"/>
              </a:ext>
            </a:extLst>
          </p:cNvPr>
          <p:cNvSpPr>
            <a:spLocks noGrp="1"/>
          </p:cNvSpPr>
          <p:nvPr>
            <p:ph idx="1"/>
          </p:nvPr>
        </p:nvSpPr>
        <p:spPr/>
        <p:txBody>
          <a:bodyPr/>
          <a:lstStyle/>
          <a:p>
            <a:pPr algn="just"/>
            <a:r>
              <a:rPr lang="es-PE" dirty="0"/>
              <a:t>La investigación de operaciones ha tenido un efecto impresionante en el mejoramiento de la eficiencia de numerosas organizaciones de todo el mundo. En el proceso, la IO ha contribuido de manera significativa al incremento de la productividad de la economía de varios países.</a:t>
            </a:r>
          </a:p>
        </p:txBody>
      </p:sp>
      <p:sp>
        <p:nvSpPr>
          <p:cNvPr id="6" name="Título 4">
            <a:extLst>
              <a:ext uri="{FF2B5EF4-FFF2-40B4-BE49-F238E27FC236}">
                <a16:creationId xmlns:a16="http://schemas.microsoft.com/office/drawing/2014/main" id="{CDC4182B-64EE-485E-944C-BCE9E1D6FD30}"/>
              </a:ext>
            </a:extLst>
          </p:cNvPr>
          <p:cNvSpPr>
            <a:spLocks noGrp="1"/>
          </p:cNvSpPr>
          <p:nvPr>
            <p:ph type="title"/>
          </p:nvPr>
        </p:nvSpPr>
        <p:spPr>
          <a:xfrm>
            <a:off x="838200" y="365125"/>
            <a:ext cx="10515600" cy="1325563"/>
          </a:xfrm>
        </p:spPr>
        <p:txBody>
          <a:bodyPr/>
          <a:lstStyle/>
          <a:p>
            <a:r>
              <a:rPr lang="es-PE" b="1" dirty="0"/>
              <a:t>Antecedentes</a:t>
            </a:r>
          </a:p>
        </p:txBody>
      </p:sp>
    </p:spTree>
    <p:extLst>
      <p:ext uri="{BB962C8B-B14F-4D97-AF65-F5344CB8AC3E}">
        <p14:creationId xmlns:p14="http://schemas.microsoft.com/office/powerpoint/2010/main" val="39692963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1522</Words>
  <Application>Microsoft Office PowerPoint</Application>
  <PresentationFormat>Panorámica</PresentationFormat>
  <Paragraphs>143</Paragraphs>
  <Slides>28</Slides>
  <Notes>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28</vt:i4>
      </vt:variant>
    </vt:vector>
  </HeadingPairs>
  <TitlesOfParts>
    <vt:vector size="35" baseType="lpstr">
      <vt:lpstr>Arial</vt:lpstr>
      <vt:lpstr>Calibri</vt:lpstr>
      <vt:lpstr>Calibri Light</vt:lpstr>
      <vt:lpstr>TimesNewRomanPS-BoldMT;TimesNew</vt:lpstr>
      <vt:lpstr>Wingdings</vt:lpstr>
      <vt:lpstr>Tema de Office</vt:lpstr>
      <vt:lpstr>Documento</vt:lpstr>
      <vt:lpstr>Introducción</vt:lpstr>
      <vt:lpstr>Presentación de PowerPoint</vt:lpstr>
      <vt:lpstr>Presentación de PowerPoint</vt:lpstr>
      <vt:lpstr>Bibliografía</vt:lpstr>
      <vt:lpstr>Bibliografía</vt:lpstr>
      <vt:lpstr>Antecedentes</vt:lpstr>
      <vt:lpstr>Antecedentes</vt:lpstr>
      <vt:lpstr>Antecedentes</vt:lpstr>
      <vt:lpstr>Antecedentes</vt:lpstr>
      <vt:lpstr>Presentación de PowerPoint</vt:lpstr>
      <vt:lpstr>Presentación de PowerPoint</vt:lpstr>
      <vt:lpstr>Definiciones de IO</vt:lpstr>
      <vt:lpstr>Definiciones de IO</vt:lpstr>
      <vt:lpstr>Presentación de PowerPoint</vt:lpstr>
      <vt:lpstr>Presentación de PowerPoint</vt:lpstr>
      <vt:lpstr>Etapas del modelamiento</vt:lpstr>
      <vt:lpstr>Etapas del modelamiento</vt:lpstr>
      <vt:lpstr>Presentación de PowerPoint</vt:lpstr>
      <vt:lpstr>Presentación de PowerPoint</vt:lpstr>
      <vt:lpstr>1. Definición del problema y Recolección de la información</vt:lpstr>
      <vt:lpstr>2. Formulación de un modelo matemático</vt:lpstr>
      <vt:lpstr>2. Formulación de un modelo matemático</vt:lpstr>
      <vt:lpstr>2. Formulación de un modelo matemático</vt:lpstr>
      <vt:lpstr>Definición de Variables y Parámetros</vt:lpstr>
      <vt:lpstr>3. Obtención de la Solución a partir de un Modelo</vt:lpstr>
      <vt:lpstr>4. Prueba del Modelo</vt:lpstr>
      <vt:lpstr>5. Preparación para la aplicación del Modelo</vt:lpstr>
      <vt:lpstr>6. Implantación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Admin</dc:creator>
  <cp:lastModifiedBy>LENOVO</cp:lastModifiedBy>
  <cp:revision>17</cp:revision>
  <dcterms:created xsi:type="dcterms:W3CDTF">2021-07-05T02:09:51Z</dcterms:created>
  <dcterms:modified xsi:type="dcterms:W3CDTF">2025-08-27T18:02:20Z</dcterms:modified>
</cp:coreProperties>
</file>