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64" r:id="rId6"/>
    <p:sldId id="260" r:id="rId7"/>
    <p:sldId id="276" r:id="rId8"/>
    <p:sldId id="275" r:id="rId9"/>
    <p:sldId id="268" r:id="rId10"/>
    <p:sldId id="272" r:id="rId11"/>
    <p:sldId id="273" r:id="rId12"/>
    <p:sldId id="274" r:id="rId13"/>
    <p:sldId id="277" r:id="rId14"/>
    <p:sldId id="278" r:id="rId15"/>
    <p:sldId id="279" r:id="rId16"/>
    <p:sldId id="280" r:id="rId17"/>
    <p:sldId id="281" r:id="rId18"/>
    <p:sldId id="282" r:id="rId19"/>
    <p:sldId id="283" r:id="rId20"/>
    <p:sldId id="28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0" autoAdjust="0"/>
    <p:restoredTop sz="94619" autoAdjust="0"/>
  </p:normalViewPr>
  <p:slideViewPr>
    <p:cSldViewPr snapToGrid="0">
      <p:cViewPr varScale="1">
        <p:scale>
          <a:sx n="88" d="100"/>
          <a:sy n="88" d="100"/>
        </p:scale>
        <p:origin x="-57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3/5/2020</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3/5/2020</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3/5/2020</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3/5/2020</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3/5/2020</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81191" y="1020431"/>
            <a:ext cx="10993549" cy="1475013"/>
          </a:xfrm>
        </p:spPr>
        <p:txBody>
          <a:bodyPr>
            <a:normAutofit/>
          </a:bodyPr>
          <a:lstStyle/>
          <a:p>
            <a:r>
              <a:rPr lang="en-US" dirty="0"/>
              <a:t>Electric vehicle</a:t>
            </a:r>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581194" y="2495445"/>
            <a:ext cx="10993546" cy="468233"/>
          </a:xfrm>
        </p:spPr>
        <p:txBody>
          <a:bodyPr>
            <a:normAutofit lnSpcReduction="10000"/>
          </a:bodyPr>
          <a:lstStyle/>
          <a:p>
            <a:r>
              <a:rPr lang="en-US" dirty="0"/>
              <a:t>DATA 557 - Winter 2020 </a:t>
            </a:r>
            <a:r>
              <a:rPr lang="en-US" sz="2400" dirty="0"/>
              <a:t>|</a:t>
            </a:r>
            <a:r>
              <a:rPr lang="en-US" dirty="0"/>
              <a:t> </a:t>
            </a:r>
            <a:r>
              <a:rPr lang="en-US" sz="2000" b="1" dirty="0">
                <a:solidFill>
                  <a:srgbClr val="00B050"/>
                </a:solidFill>
                <a:latin typeface="Calibri" panose="020F0502020204030204" pitchFamily="34" charset="0"/>
                <a:cs typeface="Calibri" panose="020F0502020204030204" pitchFamily="34" charset="0"/>
              </a:rPr>
              <a:t>Ankita pal,  chavi gupta,  liem luong,  kirti kharb</a:t>
            </a:r>
            <a:endParaRPr lang="en-US" b="1" dirty="0">
              <a:solidFill>
                <a:srgbClr val="00B050"/>
              </a:solidFill>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3090334"/>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#2 – </a:t>
            </a:r>
            <a:r>
              <a:rPr lang="en-US" sz="2000" dirty="0">
                <a:solidFill>
                  <a:srgbClr val="00B050"/>
                </a:solidFill>
              </a:rPr>
              <a:t>dataset description</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xmlns=""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45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#2 – </a:t>
            </a:r>
            <a:r>
              <a:rPr lang="en-US" sz="2000" dirty="0">
                <a:solidFill>
                  <a:srgbClr val="00B050"/>
                </a:solidFill>
              </a:rPr>
              <a:t>analysis plan </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xmlns=""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5784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#2 – </a:t>
            </a:r>
            <a:r>
              <a:rPr lang="en-US" sz="2000" dirty="0">
                <a:solidFill>
                  <a:srgbClr val="00B050"/>
                </a:solidFill>
              </a:rPr>
              <a:t>statistical method</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xmlns=""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552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#2 – </a:t>
            </a:r>
            <a:r>
              <a:rPr lang="en-US" sz="2000" dirty="0">
                <a:solidFill>
                  <a:srgbClr val="00B050"/>
                </a:solidFill>
              </a:rPr>
              <a:t>results</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xmlns=""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08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#3 – </a:t>
            </a:r>
            <a:r>
              <a:rPr lang="en-US" sz="2000" dirty="0">
                <a:solidFill>
                  <a:srgbClr val="00B050"/>
                </a:solidFill>
              </a:rPr>
              <a:t>dataset description</a:t>
            </a:r>
            <a:endParaRPr lang="en-US" dirty="0">
              <a:solidFill>
                <a:srgbClr val="00B050"/>
              </a:solidFill>
            </a:endParaRPr>
          </a:p>
        </p:txBody>
      </p:sp>
      <p:graphicFrame>
        <p:nvGraphicFramePr>
          <p:cNvPr id="6" name="Table 6">
            <a:extLst>
              <a:ext uri="{FF2B5EF4-FFF2-40B4-BE49-F238E27FC236}">
                <a16:creationId xmlns:a16="http://schemas.microsoft.com/office/drawing/2014/main" xmlns="" id="{AF6588BC-CED3-4423-A5CE-A97EB7D786E0}"/>
              </a:ext>
            </a:extLst>
          </p:cNvPr>
          <p:cNvGraphicFramePr>
            <a:graphicFrameLocks noGrp="1"/>
          </p:cNvGraphicFramePr>
          <p:nvPr>
            <p:extLst>
              <p:ext uri="{D42A27DB-BD31-4B8C-83A1-F6EECF244321}">
                <p14:modId xmlns:p14="http://schemas.microsoft.com/office/powerpoint/2010/main" val="3398284224"/>
              </p:ext>
            </p:extLst>
          </p:nvPr>
        </p:nvGraphicFramePr>
        <p:xfrm>
          <a:off x="644635" y="1360351"/>
          <a:ext cx="11037613" cy="4658786"/>
        </p:xfrm>
        <a:graphic>
          <a:graphicData uri="http://schemas.openxmlformats.org/drawingml/2006/table">
            <a:tbl>
              <a:tblPr firstRow="1" bandRow="1">
                <a:tableStyleId>{69012ECD-51FC-41F1-AA8D-1B2483CD663E}</a:tableStyleId>
              </a:tblPr>
              <a:tblGrid>
                <a:gridCol w="1546772">
                  <a:extLst>
                    <a:ext uri="{9D8B030D-6E8A-4147-A177-3AD203B41FA5}">
                      <a16:colId xmlns:a16="http://schemas.microsoft.com/office/drawing/2014/main" xmlns="" val="79440665"/>
                    </a:ext>
                  </a:extLst>
                </a:gridCol>
                <a:gridCol w="3673365">
                  <a:extLst>
                    <a:ext uri="{9D8B030D-6E8A-4147-A177-3AD203B41FA5}">
                      <a16:colId xmlns:a16="http://schemas.microsoft.com/office/drawing/2014/main" xmlns="" val="1455305722"/>
                    </a:ext>
                  </a:extLst>
                </a:gridCol>
                <a:gridCol w="5817476">
                  <a:extLst>
                    <a:ext uri="{9D8B030D-6E8A-4147-A177-3AD203B41FA5}">
                      <a16:colId xmlns:a16="http://schemas.microsoft.com/office/drawing/2014/main" xmlns="" val="3735898087"/>
                    </a:ext>
                  </a:extLst>
                </a:gridCol>
              </a:tblGrid>
              <a:tr h="351003">
                <a:tc>
                  <a:txBody>
                    <a:bodyPr/>
                    <a:lstStyle/>
                    <a:p>
                      <a:r>
                        <a:rPr lang="en-US" b="1" dirty="0"/>
                        <a:t>Dataset</a:t>
                      </a:r>
                    </a:p>
                  </a:txBody>
                  <a:tcPr/>
                </a:tc>
                <a:tc>
                  <a:txBody>
                    <a:bodyPr/>
                    <a:lstStyle/>
                    <a:p>
                      <a:r>
                        <a:rPr lang="en-US" b="1" dirty="0"/>
                        <a:t>Fields</a:t>
                      </a:r>
                    </a:p>
                  </a:txBody>
                  <a:tcPr/>
                </a:tc>
                <a:tc>
                  <a:txBody>
                    <a:bodyPr/>
                    <a:lstStyle/>
                    <a:p>
                      <a:r>
                        <a:rPr lang="en-US" b="1" dirty="0"/>
                        <a:t>Description</a:t>
                      </a:r>
                    </a:p>
                  </a:txBody>
                  <a:tcPr/>
                </a:tc>
                <a:extLst>
                  <a:ext uri="{0D108BD9-81ED-4DB2-BD59-A6C34878D82A}">
                    <a16:rowId xmlns:a16="http://schemas.microsoft.com/office/drawing/2014/main" xmlns="" val="3447992204"/>
                  </a:ext>
                </a:extLst>
              </a:tr>
              <a:tr h="548640">
                <a:tc rowSpan="7">
                  <a:txBody>
                    <a:bodyPr/>
                    <a:lstStyle/>
                    <a:p>
                      <a:r>
                        <a:rPr lang="en-US" b="0" dirty="0"/>
                        <a:t>Hypothesis 3</a:t>
                      </a:r>
                    </a:p>
                  </a:txBody>
                  <a:tcPr anchor="ctr"/>
                </a:tc>
                <a:tc>
                  <a:txBody>
                    <a:bodyPr/>
                    <a:lstStyle/>
                    <a:p>
                      <a:r>
                        <a:rPr lang="en-US" b="0" dirty="0"/>
                        <a:t>County</a:t>
                      </a:r>
                    </a:p>
                  </a:txBody>
                  <a:tcPr anchor="ctr"/>
                </a:tc>
                <a:tc>
                  <a:txBody>
                    <a:bodyPr/>
                    <a:lstStyle/>
                    <a:p>
                      <a:r>
                        <a:rPr lang="en-US" b="0" dirty="0"/>
                        <a:t>WA county name</a:t>
                      </a:r>
                    </a:p>
                  </a:txBody>
                  <a:tcPr anchor="ctr"/>
                </a:tc>
                <a:extLst>
                  <a:ext uri="{0D108BD9-81ED-4DB2-BD59-A6C34878D82A}">
                    <a16:rowId xmlns:a16="http://schemas.microsoft.com/office/drawing/2014/main" xmlns="" val="3921571520"/>
                  </a:ext>
                </a:extLst>
              </a:tr>
              <a:tr h="635426">
                <a:tc vMerge="1">
                  <a:txBody>
                    <a:bodyPr/>
                    <a:lstStyle/>
                    <a:p>
                      <a:endParaRPr lang="en-US" b="0" dirty="0"/>
                    </a:p>
                  </a:txBody>
                  <a:tcPr anchor="ctr"/>
                </a:tc>
                <a:tc>
                  <a:txBody>
                    <a:bodyPr/>
                    <a:lstStyle/>
                    <a:p>
                      <a:r>
                        <a:rPr lang="en-US" b="0" dirty="0" err="1"/>
                        <a:t>Count.of.sales</a:t>
                      </a:r>
                      <a:endParaRPr lang="en-US" b="0" dirty="0"/>
                    </a:p>
                  </a:txBody>
                  <a:tcPr anchor="ctr"/>
                </a:tc>
                <a:tc>
                  <a:txBody>
                    <a:bodyPr/>
                    <a:lstStyle/>
                    <a:p>
                      <a:r>
                        <a:rPr lang="en-US" b="0" dirty="0"/>
                        <a:t>Total EV sales by WA county in 2019</a:t>
                      </a:r>
                    </a:p>
                  </a:txBody>
                  <a:tcPr anchor="ctr"/>
                </a:tc>
                <a:extLst>
                  <a:ext uri="{0D108BD9-81ED-4DB2-BD59-A6C34878D82A}">
                    <a16:rowId xmlns:a16="http://schemas.microsoft.com/office/drawing/2014/main" xmlns="" val="3183733672"/>
                  </a:ext>
                </a:extLst>
              </a:tr>
              <a:tr h="548640">
                <a:tc vMerge="1">
                  <a:txBody>
                    <a:bodyPr/>
                    <a:lstStyle/>
                    <a:p>
                      <a:endParaRPr lang="en-US" b="0" dirty="0"/>
                    </a:p>
                  </a:txBody>
                  <a:tcPr anchor="ctr"/>
                </a:tc>
                <a:tc>
                  <a:txBody>
                    <a:bodyPr/>
                    <a:lstStyle/>
                    <a:p>
                      <a:r>
                        <a:rPr lang="en-US" b="0" dirty="0" err="1"/>
                        <a:t>Gross.Domestic.Product.All.Industry</a:t>
                      </a:r>
                      <a:endParaRPr lang="en-US" b="0" dirty="0"/>
                    </a:p>
                  </a:txBody>
                  <a:tcPr anchor="ctr"/>
                </a:tc>
                <a:tc>
                  <a:txBody>
                    <a:bodyPr/>
                    <a:lstStyle/>
                    <a:p>
                      <a:r>
                        <a:rPr lang="en-US" b="0" dirty="0"/>
                        <a:t>GDP by WA county in 2019 (unit: Thousands of U.S. Dollars)</a:t>
                      </a:r>
                    </a:p>
                  </a:txBody>
                  <a:tcPr anchor="ctr"/>
                </a:tc>
                <a:extLst>
                  <a:ext uri="{0D108BD9-81ED-4DB2-BD59-A6C34878D82A}">
                    <a16:rowId xmlns:a16="http://schemas.microsoft.com/office/drawing/2014/main" xmlns="" val="2197559632"/>
                  </a:ext>
                </a:extLst>
              </a:tr>
              <a:tr h="548640">
                <a:tc vMerge="1">
                  <a:txBody>
                    <a:bodyPr/>
                    <a:lstStyle/>
                    <a:p>
                      <a:endParaRPr lang="en-US" b="0" dirty="0"/>
                    </a:p>
                  </a:txBody>
                  <a:tcPr anchor="ctr"/>
                </a:tc>
                <a:tc>
                  <a:txBody>
                    <a:bodyPr/>
                    <a:lstStyle/>
                    <a:p>
                      <a:r>
                        <a:rPr lang="en-US" b="0" dirty="0" err="1"/>
                        <a:t>Mean.Real.Wages</a:t>
                      </a:r>
                      <a:endParaRPr lang="en-US" b="0" dirty="0"/>
                    </a:p>
                  </a:txBody>
                  <a:tcPr anchor="ctr"/>
                </a:tc>
                <a:tc>
                  <a:txBody>
                    <a:bodyPr/>
                    <a:lstStyle/>
                    <a:p>
                      <a:r>
                        <a:rPr lang="en-US" sz="1800" b="0" i="0" u="none" strike="noStrike" kern="1200" dirty="0">
                          <a:solidFill>
                            <a:schemeClr val="tx1"/>
                          </a:solidFill>
                          <a:effectLst/>
                          <a:latin typeface="+mn-lt"/>
                          <a:ea typeface="+mn-ea"/>
                          <a:cs typeface="+mn-cs"/>
                        </a:rPr>
                        <a:t>Mean household wages by WA county in 2019 (unit: U.S. Dollars)</a:t>
                      </a:r>
                      <a:endParaRPr lang="en-US" b="0" dirty="0"/>
                    </a:p>
                  </a:txBody>
                  <a:tcPr anchor="ctr"/>
                </a:tc>
                <a:extLst>
                  <a:ext uri="{0D108BD9-81ED-4DB2-BD59-A6C34878D82A}">
                    <a16:rowId xmlns:a16="http://schemas.microsoft.com/office/drawing/2014/main" xmlns="" val="425293522"/>
                  </a:ext>
                </a:extLst>
              </a:tr>
              <a:tr h="548640">
                <a:tc vMerge="1">
                  <a:txBody>
                    <a:bodyPr/>
                    <a:lstStyle/>
                    <a:p>
                      <a:endParaRPr lang="en-US" b="0" dirty="0"/>
                    </a:p>
                  </a:txBody>
                  <a:tcPr anchor="ctr"/>
                </a:tc>
                <a:tc>
                  <a:txBody>
                    <a:bodyPr/>
                    <a:lstStyle/>
                    <a:p>
                      <a:r>
                        <a:rPr lang="en-US" b="0" dirty="0" err="1"/>
                        <a:t>Per.Capita.Personal.Income</a:t>
                      </a:r>
                      <a:endParaRPr lang="en-US" b="0" dirty="0"/>
                    </a:p>
                  </a:txBody>
                  <a:tcPr anchor="ctr"/>
                </a:tc>
                <a:tc>
                  <a:txBody>
                    <a:bodyPr/>
                    <a:lstStyle/>
                    <a:p>
                      <a:r>
                        <a:rPr lang="en-US" sz="1800" b="0" i="0" u="none" strike="noStrike" kern="1200" dirty="0">
                          <a:solidFill>
                            <a:schemeClr val="tx1"/>
                          </a:solidFill>
                          <a:effectLst/>
                          <a:latin typeface="+mn-lt"/>
                          <a:ea typeface="+mn-ea"/>
                          <a:cs typeface="+mn-cs"/>
                        </a:rPr>
                        <a:t>Personal income that is received by persons from all sources by WA county in 2019 (unit: U.S. Dollars)</a:t>
                      </a:r>
                      <a:endParaRPr lang="en-US" b="0" dirty="0"/>
                    </a:p>
                  </a:txBody>
                  <a:tcPr anchor="ctr"/>
                </a:tc>
                <a:extLst>
                  <a:ext uri="{0D108BD9-81ED-4DB2-BD59-A6C34878D82A}">
                    <a16:rowId xmlns:a16="http://schemas.microsoft.com/office/drawing/2014/main" xmlns="" val="489892455"/>
                  </a:ext>
                </a:extLst>
              </a:tr>
              <a:tr h="548640">
                <a:tc vMerge="1">
                  <a:txBody>
                    <a:bodyPr/>
                    <a:lstStyle/>
                    <a:p>
                      <a:endParaRPr lang="en-US" b="0" dirty="0"/>
                    </a:p>
                  </a:txBody>
                  <a:tcPr anchor="ctr"/>
                </a:tc>
                <a:tc>
                  <a:txBody>
                    <a:bodyPr/>
                    <a:lstStyle/>
                    <a:p>
                      <a:r>
                        <a:rPr lang="en-US" b="0" dirty="0" err="1"/>
                        <a:t>Unemployment.Rate</a:t>
                      </a:r>
                      <a:endParaRPr lang="en-US" b="0" dirty="0"/>
                    </a:p>
                  </a:txBody>
                  <a:tcPr anchor="ctr"/>
                </a:tc>
                <a:tc>
                  <a:txBody>
                    <a:bodyPr/>
                    <a:lstStyle/>
                    <a:p>
                      <a:r>
                        <a:rPr lang="en-US" b="0" dirty="0"/>
                        <a:t>Unemployment rate by WA county in 2019 (unit: percent)</a:t>
                      </a:r>
                    </a:p>
                  </a:txBody>
                  <a:tcPr anchor="ctr"/>
                </a:tc>
                <a:extLst>
                  <a:ext uri="{0D108BD9-81ED-4DB2-BD59-A6C34878D82A}">
                    <a16:rowId xmlns:a16="http://schemas.microsoft.com/office/drawing/2014/main" xmlns="" val="362202127"/>
                  </a:ext>
                </a:extLst>
              </a:tr>
              <a:tr h="548640">
                <a:tc vMerge="1">
                  <a:txBody>
                    <a:bodyPr/>
                    <a:lstStyle/>
                    <a:p>
                      <a:endParaRPr lang="en-US" b="0" dirty="0"/>
                    </a:p>
                  </a:txBody>
                  <a:tcPr anchor="ctr"/>
                </a:tc>
                <a:tc>
                  <a:txBody>
                    <a:bodyPr/>
                    <a:lstStyle/>
                    <a:p>
                      <a:r>
                        <a:rPr lang="en-US" b="0" dirty="0"/>
                        <a:t>Population</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Population number by WA county in 2018</a:t>
                      </a:r>
                    </a:p>
                  </a:txBody>
                  <a:tcPr anchor="ctr"/>
                </a:tc>
                <a:extLst>
                  <a:ext uri="{0D108BD9-81ED-4DB2-BD59-A6C34878D82A}">
                    <a16:rowId xmlns:a16="http://schemas.microsoft.com/office/drawing/2014/main" xmlns="" val="1696573813"/>
                  </a:ext>
                </a:extLst>
              </a:tr>
            </a:tbl>
          </a:graphicData>
        </a:graphic>
      </p:graphicFrame>
    </p:spTree>
    <p:extLst>
      <p:ext uri="{BB962C8B-B14F-4D97-AF65-F5344CB8AC3E}">
        <p14:creationId xmlns:p14="http://schemas.microsoft.com/office/powerpoint/2010/main" val="2275960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#3 – </a:t>
            </a:r>
            <a:r>
              <a:rPr lang="en-US" sz="2000" dirty="0">
                <a:solidFill>
                  <a:srgbClr val="00B050"/>
                </a:solidFill>
              </a:rPr>
              <a:t>analysis plan </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xmlns=""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207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#3 – </a:t>
            </a:r>
            <a:r>
              <a:rPr lang="en-US" sz="2000" dirty="0">
                <a:solidFill>
                  <a:srgbClr val="00B050"/>
                </a:solidFill>
              </a:rPr>
              <a:t>statistical method</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xmlns=""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5284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#3 – </a:t>
            </a:r>
            <a:r>
              <a:rPr lang="en-US" sz="2000" dirty="0">
                <a:solidFill>
                  <a:srgbClr val="00B050"/>
                </a:solidFill>
              </a:rPr>
              <a:t>results</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xmlns=""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7628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conclusion</a:t>
            </a:r>
          </a:p>
        </p:txBody>
      </p:sp>
      <p:graphicFrame>
        <p:nvGraphicFramePr>
          <p:cNvPr id="4" name="Content Placeholder 2" descr="timeline">
            <a:extLst>
              <a:ext uri="{FF2B5EF4-FFF2-40B4-BE49-F238E27FC236}">
                <a16:creationId xmlns:a16="http://schemas.microsoft.com/office/drawing/2014/main" xmlns=""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23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Problem definition</a:t>
            </a:r>
          </a:p>
        </p:txBody>
      </p:sp>
      <p:sp>
        <p:nvSpPr>
          <p:cNvPr id="5" name="Content Placeholder 4">
            <a:extLst>
              <a:ext uri="{FF2B5EF4-FFF2-40B4-BE49-F238E27FC236}">
                <a16:creationId xmlns:a16="http://schemas.microsoft.com/office/drawing/2014/main" xmlns="" id="{2FA6057C-20C2-44A6-A8B6-392E68586320}"/>
              </a:ext>
            </a:extLst>
          </p:cNvPr>
          <p:cNvSpPr>
            <a:spLocks noGrp="1"/>
          </p:cNvSpPr>
          <p:nvPr>
            <p:ph idx="1"/>
          </p:nvPr>
        </p:nvSpPr>
        <p:spPr/>
        <p:txBody>
          <a:bodyPr/>
          <a:lstStyle/>
          <a:p>
            <a:r>
              <a:rPr lang="en-US" dirty="0"/>
              <a:t>Electric Vehicle (EV) has been growing in the last decade. As more car manufacturers start producing their EV products for this competitive market, the adoption from car owners is also on the rise. This is a great topic to explore with our statistical experiments. For the scope of this project, we focus our experiment on the EV population in Washington State</a:t>
            </a:r>
          </a:p>
        </p:txBody>
      </p:sp>
    </p:spTree>
    <p:extLst>
      <p:ext uri="{BB962C8B-B14F-4D97-AF65-F5344CB8AC3E}">
        <p14:creationId xmlns:p14="http://schemas.microsoft.com/office/powerpoint/2010/main" val="349699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overview</a:t>
            </a:r>
          </a:p>
        </p:txBody>
      </p:sp>
      <p:graphicFrame>
        <p:nvGraphicFramePr>
          <p:cNvPr id="4" name="Content Placeholder 2" descr="timeline">
            <a:extLst>
              <a:ext uri="{FF2B5EF4-FFF2-40B4-BE49-F238E27FC236}">
                <a16:creationId xmlns:a16="http://schemas.microsoft.com/office/drawing/2014/main" xmlns="" id="{FF3F0D82-0AA6-45C3-8367-955CBFA02ED6}"/>
              </a:ext>
            </a:extLst>
          </p:cNvPr>
          <p:cNvGraphicFramePr>
            <a:graphicFrameLocks noGrp="1"/>
          </p:cNvGraphicFramePr>
          <p:nvPr>
            <p:ph idx="1"/>
            <p:extLst>
              <p:ext uri="{D42A27DB-BD31-4B8C-83A1-F6EECF244321}">
                <p14:modId xmlns:p14="http://schemas.microsoft.com/office/powerpoint/2010/main" val="283905012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39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err="1"/>
              <a:t>Tbd</a:t>
            </a:r>
            <a:r>
              <a:rPr lang="en-US" dirty="0"/>
              <a:t> - visualization</a:t>
            </a:r>
          </a:p>
        </p:txBody>
      </p:sp>
      <p:graphicFrame>
        <p:nvGraphicFramePr>
          <p:cNvPr id="4" name="Content Placeholder 2" descr="timeline">
            <a:extLst>
              <a:ext uri="{FF2B5EF4-FFF2-40B4-BE49-F238E27FC236}">
                <a16:creationId xmlns:a16="http://schemas.microsoft.com/office/drawing/2014/main" xmlns=""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43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err="1"/>
              <a:t>Tbd</a:t>
            </a:r>
            <a:r>
              <a:rPr lang="en-US" dirty="0"/>
              <a:t> - visualization</a:t>
            </a:r>
          </a:p>
        </p:txBody>
      </p:sp>
      <p:graphicFrame>
        <p:nvGraphicFramePr>
          <p:cNvPr id="4" name="Content Placeholder 2" descr="timeline">
            <a:extLst>
              <a:ext uri="{FF2B5EF4-FFF2-40B4-BE49-F238E27FC236}">
                <a16:creationId xmlns:a16="http://schemas.microsoft.com/office/drawing/2014/main" xmlns=""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46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1" y="702156"/>
            <a:ext cx="11029616" cy="448033"/>
          </a:xfrm>
        </p:spPr>
        <p:txBody>
          <a:bodyPr>
            <a:normAutofit fontScale="90000"/>
          </a:bodyPr>
          <a:lstStyle/>
          <a:p>
            <a:r>
              <a:rPr lang="en-US" dirty="0"/>
              <a:t>Hypothesis #1 – </a:t>
            </a:r>
            <a:r>
              <a:rPr lang="en-US" sz="2000" dirty="0">
                <a:solidFill>
                  <a:srgbClr val="00B050"/>
                </a:solidFill>
              </a:rPr>
              <a:t>dataset description</a:t>
            </a:r>
            <a:endParaRPr lang="en-US" dirty="0">
              <a:solidFill>
                <a:srgbClr val="00B050"/>
              </a:solidFill>
            </a:endParaRPr>
          </a:p>
        </p:txBody>
      </p:sp>
      <p:graphicFrame>
        <p:nvGraphicFramePr>
          <p:cNvPr id="6" name="Table 6">
            <a:extLst>
              <a:ext uri="{FF2B5EF4-FFF2-40B4-BE49-F238E27FC236}">
                <a16:creationId xmlns:a16="http://schemas.microsoft.com/office/drawing/2014/main" xmlns="" id="{5E565D9B-F6AB-4162-8169-7533E4A00F90}"/>
              </a:ext>
            </a:extLst>
          </p:cNvPr>
          <p:cNvGraphicFramePr>
            <a:graphicFrameLocks noGrp="1"/>
          </p:cNvGraphicFramePr>
          <p:nvPr>
            <p:extLst>
              <p:ext uri="{D42A27DB-BD31-4B8C-83A1-F6EECF244321}">
                <p14:modId xmlns:p14="http://schemas.microsoft.com/office/powerpoint/2010/main" val="2236219963"/>
              </p:ext>
            </p:extLst>
          </p:nvPr>
        </p:nvGraphicFramePr>
        <p:xfrm>
          <a:off x="644635" y="1360351"/>
          <a:ext cx="11037613" cy="3749040"/>
        </p:xfrm>
        <a:graphic>
          <a:graphicData uri="http://schemas.openxmlformats.org/drawingml/2006/table">
            <a:tbl>
              <a:tblPr firstRow="1" bandRow="1">
                <a:tableStyleId>{69012ECD-51FC-41F1-AA8D-1B2483CD663E}</a:tableStyleId>
              </a:tblPr>
              <a:tblGrid>
                <a:gridCol w="1509986">
                  <a:extLst>
                    <a:ext uri="{9D8B030D-6E8A-4147-A177-3AD203B41FA5}">
                      <a16:colId xmlns:a16="http://schemas.microsoft.com/office/drawing/2014/main" xmlns="" val="79440665"/>
                    </a:ext>
                  </a:extLst>
                </a:gridCol>
                <a:gridCol w="2091558">
                  <a:extLst>
                    <a:ext uri="{9D8B030D-6E8A-4147-A177-3AD203B41FA5}">
                      <a16:colId xmlns:a16="http://schemas.microsoft.com/office/drawing/2014/main" xmlns="" val="1455305722"/>
                    </a:ext>
                  </a:extLst>
                </a:gridCol>
                <a:gridCol w="7436069">
                  <a:extLst>
                    <a:ext uri="{9D8B030D-6E8A-4147-A177-3AD203B41FA5}">
                      <a16:colId xmlns:a16="http://schemas.microsoft.com/office/drawing/2014/main" xmlns="" val="3735898087"/>
                    </a:ext>
                  </a:extLst>
                </a:gridCol>
              </a:tblGrid>
              <a:tr h="351003">
                <a:tc>
                  <a:txBody>
                    <a:bodyPr/>
                    <a:lstStyle/>
                    <a:p>
                      <a:r>
                        <a:rPr lang="en-US" dirty="0"/>
                        <a:t>Dataset</a:t>
                      </a:r>
                    </a:p>
                  </a:txBody>
                  <a:tcPr/>
                </a:tc>
                <a:tc>
                  <a:txBody>
                    <a:bodyPr/>
                    <a:lstStyle/>
                    <a:p>
                      <a:r>
                        <a:rPr lang="en-US" dirty="0"/>
                        <a:t>Fields</a:t>
                      </a:r>
                    </a:p>
                  </a:txBody>
                  <a:tcPr/>
                </a:tc>
                <a:tc>
                  <a:txBody>
                    <a:bodyPr/>
                    <a:lstStyle/>
                    <a:p>
                      <a:r>
                        <a:rPr lang="en-US" dirty="0"/>
                        <a:t>Description</a:t>
                      </a:r>
                    </a:p>
                  </a:txBody>
                  <a:tcPr/>
                </a:tc>
                <a:extLst>
                  <a:ext uri="{0D108BD9-81ED-4DB2-BD59-A6C34878D82A}">
                    <a16:rowId xmlns:a16="http://schemas.microsoft.com/office/drawing/2014/main" xmlns="" val="3447992204"/>
                  </a:ext>
                </a:extLst>
              </a:tr>
              <a:tr h="548640">
                <a:tc rowSpan="6">
                  <a:txBody>
                    <a:bodyPr/>
                    <a:lstStyle/>
                    <a:p>
                      <a:r>
                        <a:rPr lang="en-US" dirty="0"/>
                        <a:t>Hypothesis 1</a:t>
                      </a:r>
                    </a:p>
                  </a:txBody>
                  <a:tcPr anchor="ctr"/>
                </a:tc>
                <a:tc>
                  <a:txBody>
                    <a:bodyPr/>
                    <a:lstStyle/>
                    <a:p>
                      <a:r>
                        <a:rPr lang="en-US" dirty="0" err="1"/>
                        <a:t>US_States</a:t>
                      </a:r>
                      <a:endParaRPr lang="en-US" dirty="0"/>
                    </a:p>
                  </a:txBody>
                  <a:tcPr anchor="ctr"/>
                </a:tc>
                <a:tc>
                  <a:txBody>
                    <a:bodyPr/>
                    <a:lstStyle/>
                    <a:p>
                      <a:r>
                        <a:rPr lang="en-US" dirty="0"/>
                        <a:t>US state name</a:t>
                      </a:r>
                    </a:p>
                  </a:txBody>
                  <a:tcPr anchor="ctr"/>
                </a:tc>
                <a:extLst>
                  <a:ext uri="{0D108BD9-81ED-4DB2-BD59-A6C34878D82A}">
                    <a16:rowId xmlns:a16="http://schemas.microsoft.com/office/drawing/2014/main" xmlns="" val="3921571520"/>
                  </a:ext>
                </a:extLst>
              </a:tr>
              <a:tr h="548640">
                <a:tc vMerge="1">
                  <a:txBody>
                    <a:bodyPr/>
                    <a:lstStyle/>
                    <a:p>
                      <a:endParaRPr lang="en-US" dirty="0"/>
                    </a:p>
                  </a:txBody>
                  <a:tcPr anchor="ctr"/>
                </a:tc>
                <a:tc>
                  <a:txBody>
                    <a:bodyPr/>
                    <a:lstStyle/>
                    <a:p>
                      <a:r>
                        <a:rPr lang="en-US" dirty="0" err="1"/>
                        <a:t>State_Codes</a:t>
                      </a:r>
                      <a:endParaRPr lang="en-US" dirty="0"/>
                    </a:p>
                  </a:txBody>
                  <a:tcPr anchor="ctr"/>
                </a:tc>
                <a:tc>
                  <a:txBody>
                    <a:bodyPr/>
                    <a:lstStyle/>
                    <a:p>
                      <a:r>
                        <a:rPr lang="en-US" dirty="0"/>
                        <a:t>US state abbreviation</a:t>
                      </a:r>
                    </a:p>
                  </a:txBody>
                  <a:tcPr anchor="ctr"/>
                </a:tc>
                <a:extLst>
                  <a:ext uri="{0D108BD9-81ED-4DB2-BD59-A6C34878D82A}">
                    <a16:rowId xmlns:a16="http://schemas.microsoft.com/office/drawing/2014/main" xmlns="" val="3183733672"/>
                  </a:ext>
                </a:extLst>
              </a:tr>
              <a:tr h="548640">
                <a:tc vMerge="1">
                  <a:txBody>
                    <a:bodyPr/>
                    <a:lstStyle/>
                    <a:p>
                      <a:endParaRPr lang="en-US" dirty="0"/>
                    </a:p>
                  </a:txBody>
                  <a:tcPr anchor="ctr"/>
                </a:tc>
                <a:tc>
                  <a:txBody>
                    <a:bodyPr/>
                    <a:lstStyle/>
                    <a:p>
                      <a:r>
                        <a:rPr lang="en-US" dirty="0" err="1"/>
                        <a:t>Electricity_Price</a:t>
                      </a:r>
                      <a:endParaRPr lang="en-US" dirty="0"/>
                    </a:p>
                  </a:txBody>
                  <a:tcPr anchor="ctr"/>
                </a:tc>
                <a:tc>
                  <a:txBody>
                    <a:bodyPr/>
                    <a:lstStyle/>
                    <a:p>
                      <a:r>
                        <a:rPr lang="en-US" dirty="0"/>
                        <a:t>Price of electricity by US state in 2017 (unit: cents/kWh)</a:t>
                      </a:r>
                    </a:p>
                  </a:txBody>
                  <a:tcPr anchor="ctr"/>
                </a:tc>
                <a:extLst>
                  <a:ext uri="{0D108BD9-81ED-4DB2-BD59-A6C34878D82A}">
                    <a16:rowId xmlns:a16="http://schemas.microsoft.com/office/drawing/2014/main" xmlns="" val="2197559632"/>
                  </a:ext>
                </a:extLst>
              </a:tr>
              <a:tr h="548640">
                <a:tc vMerge="1">
                  <a:txBody>
                    <a:bodyPr/>
                    <a:lstStyle/>
                    <a:p>
                      <a:endParaRPr lang="en-US" dirty="0"/>
                    </a:p>
                  </a:txBody>
                  <a:tcPr anchor="ctr"/>
                </a:tc>
                <a:tc>
                  <a:txBody>
                    <a:bodyPr/>
                    <a:lstStyle/>
                    <a:p>
                      <a:r>
                        <a:rPr lang="en-US" dirty="0" err="1"/>
                        <a:t>EV_Registration</a:t>
                      </a:r>
                      <a:endParaRPr lang="en-US" dirty="0"/>
                    </a:p>
                  </a:txBody>
                  <a:tcPr anchor="ctr"/>
                </a:tc>
                <a:tc>
                  <a:txBody>
                    <a:bodyPr/>
                    <a:lstStyle/>
                    <a:p>
                      <a:r>
                        <a:rPr lang="en-US" dirty="0"/>
                        <a:t>Number of registered EV by state in 2017</a:t>
                      </a:r>
                    </a:p>
                  </a:txBody>
                  <a:tcPr anchor="ctr"/>
                </a:tc>
                <a:extLst>
                  <a:ext uri="{0D108BD9-81ED-4DB2-BD59-A6C34878D82A}">
                    <a16:rowId xmlns:a16="http://schemas.microsoft.com/office/drawing/2014/main" xmlns="" val="425293522"/>
                  </a:ext>
                </a:extLst>
              </a:tr>
              <a:tr h="548640">
                <a:tc vMerge="1">
                  <a:txBody>
                    <a:bodyPr/>
                    <a:lstStyle/>
                    <a:p>
                      <a:endParaRPr lang="en-US" dirty="0"/>
                    </a:p>
                  </a:txBody>
                  <a:tcPr anchor="ctr"/>
                </a:tc>
                <a:tc>
                  <a:txBody>
                    <a:bodyPr/>
                    <a:lstStyle/>
                    <a:p>
                      <a:r>
                        <a:rPr lang="en-US" dirty="0"/>
                        <a:t>Population</a:t>
                      </a:r>
                    </a:p>
                  </a:txBody>
                  <a:tcPr anchor="ctr"/>
                </a:tc>
                <a:tc>
                  <a:txBody>
                    <a:bodyPr/>
                    <a:lstStyle/>
                    <a:p>
                      <a:r>
                        <a:rPr lang="en-US" dirty="0"/>
                        <a:t>Population number by state in 2018</a:t>
                      </a:r>
                    </a:p>
                  </a:txBody>
                  <a:tcPr anchor="ctr"/>
                </a:tc>
                <a:extLst>
                  <a:ext uri="{0D108BD9-81ED-4DB2-BD59-A6C34878D82A}">
                    <a16:rowId xmlns:a16="http://schemas.microsoft.com/office/drawing/2014/main" xmlns="" val="489892455"/>
                  </a:ext>
                </a:extLst>
              </a:tr>
              <a:tr h="548640">
                <a:tc vMerge="1">
                  <a:txBody>
                    <a:bodyPr/>
                    <a:lstStyle/>
                    <a:p>
                      <a:endParaRPr lang="en-US" dirty="0"/>
                    </a:p>
                  </a:txBody>
                  <a:tcPr anchor="ctr"/>
                </a:tc>
                <a:tc>
                  <a:txBody>
                    <a:bodyPr/>
                    <a:lstStyle/>
                    <a:p>
                      <a:r>
                        <a:rPr lang="en-US" dirty="0"/>
                        <a:t>EV_by_Population</a:t>
                      </a:r>
                    </a:p>
                  </a:txBody>
                  <a:tcPr anchor="ctr"/>
                </a:tc>
                <a:tc>
                  <a:txBody>
                    <a:bodyPr/>
                    <a:lstStyle/>
                    <a:p>
                      <a:r>
                        <a:rPr lang="en-US" dirty="0"/>
                        <a:t>Number of EV registration by 100000 people per state</a:t>
                      </a:r>
                    </a:p>
                  </a:txBody>
                  <a:tcPr anchor="ctr"/>
                </a:tc>
                <a:extLst>
                  <a:ext uri="{0D108BD9-81ED-4DB2-BD59-A6C34878D82A}">
                    <a16:rowId xmlns:a16="http://schemas.microsoft.com/office/drawing/2014/main" xmlns="" val="362202127"/>
                  </a:ext>
                </a:extLst>
              </a:tr>
            </a:tbl>
          </a:graphicData>
        </a:graphic>
      </p:graphicFrame>
    </p:spTree>
    <p:extLst>
      <p:ext uri="{BB962C8B-B14F-4D97-AF65-F5344CB8AC3E}">
        <p14:creationId xmlns:p14="http://schemas.microsoft.com/office/powerpoint/2010/main" val="325264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#1 – </a:t>
            </a:r>
            <a:r>
              <a:rPr lang="en-US" sz="2000" dirty="0">
                <a:solidFill>
                  <a:srgbClr val="00B050"/>
                </a:solidFill>
              </a:rPr>
              <a:t>analysis plan </a:t>
            </a:r>
            <a:endParaRPr lang="en-US" dirty="0">
              <a:solidFill>
                <a:srgbClr val="00B050"/>
              </a:solidFill>
            </a:endParaRPr>
          </a:p>
        </p:txBody>
      </p:sp>
      <p:sp>
        <p:nvSpPr>
          <p:cNvPr id="5" name="Content Placeholder 4">
            <a:extLst>
              <a:ext uri="{FF2B5EF4-FFF2-40B4-BE49-F238E27FC236}">
                <a16:creationId xmlns:a16="http://schemas.microsoft.com/office/drawing/2014/main" xmlns="" id="{08ADB3B7-C01B-4CBF-BF7A-3599084AD860}"/>
              </a:ext>
            </a:extLst>
          </p:cNvPr>
          <p:cNvSpPr>
            <a:spLocks noGrp="1"/>
          </p:cNvSpPr>
          <p:nvPr>
            <p:ph idx="1"/>
          </p:nvPr>
        </p:nvSpPr>
        <p:spPr/>
        <p:txBody>
          <a:bodyPr/>
          <a:lstStyle/>
          <a:p>
            <a:r>
              <a:rPr lang="en-US" dirty="0"/>
              <a:t>We want to study whether there is a relationship between electricity costs and the population with the registered EV car for 50 U.S. states (+ 1 District of Columbia) in 2017. </a:t>
            </a:r>
          </a:p>
        </p:txBody>
      </p:sp>
    </p:spTree>
    <p:extLst>
      <p:ext uri="{BB962C8B-B14F-4D97-AF65-F5344CB8AC3E}">
        <p14:creationId xmlns:p14="http://schemas.microsoft.com/office/powerpoint/2010/main" val="16006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#1 – </a:t>
            </a:r>
            <a:r>
              <a:rPr lang="en-US" sz="2000" dirty="0">
                <a:solidFill>
                  <a:srgbClr val="00B050"/>
                </a:solidFill>
              </a:rPr>
              <a:t>statistical method</a:t>
            </a:r>
            <a:endParaRPr lang="en-US" dirty="0">
              <a:solidFill>
                <a:srgbClr val="00B050"/>
              </a:solidFill>
            </a:endParaRPr>
          </a:p>
        </p:txBody>
      </p:sp>
      <p:sp>
        <p:nvSpPr>
          <p:cNvPr id="5" name="Content Placeholder 4">
            <a:extLst>
              <a:ext uri="{FF2B5EF4-FFF2-40B4-BE49-F238E27FC236}">
                <a16:creationId xmlns:a16="http://schemas.microsoft.com/office/drawing/2014/main" xmlns="" id="{A730A86C-9A1B-490C-94D5-17DD8A8BFDE6}"/>
              </a:ext>
            </a:extLst>
          </p:cNvPr>
          <p:cNvSpPr>
            <a:spLocks noGrp="1"/>
          </p:cNvSpPr>
          <p:nvPr>
            <p:ph idx="1"/>
          </p:nvPr>
        </p:nvSpPr>
        <p:spPr/>
        <p:txBody>
          <a:bodyPr/>
          <a:lstStyle/>
          <a:p>
            <a:r>
              <a:rPr lang="en-US" dirty="0"/>
              <a:t>Perform the data transformation</a:t>
            </a:r>
          </a:p>
        </p:txBody>
      </p:sp>
    </p:spTree>
    <p:extLst>
      <p:ext uri="{BB962C8B-B14F-4D97-AF65-F5344CB8AC3E}">
        <p14:creationId xmlns:p14="http://schemas.microsoft.com/office/powerpoint/2010/main" val="18969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#1 – </a:t>
            </a:r>
            <a:r>
              <a:rPr lang="en-US" sz="2000" dirty="0">
                <a:solidFill>
                  <a:srgbClr val="00B050"/>
                </a:solidFill>
              </a:rPr>
              <a:t>results</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xmlns=""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49134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{AE33A71D-319F-4DAB-8920-E357DC7F54C4}tf33552983</Template>
  <TotalTime>0</TotalTime>
  <Words>351</Words>
  <Application>Microsoft Office PowerPoint</Application>
  <PresentationFormat>Custom</PresentationFormat>
  <Paragraphs>56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Electric vehicle</vt:lpstr>
      <vt:lpstr>Problem definition</vt:lpstr>
      <vt:lpstr>overview</vt:lpstr>
      <vt:lpstr>Tbd - visualization</vt:lpstr>
      <vt:lpstr>Tbd - visualization</vt:lpstr>
      <vt:lpstr>Hypothesis #1 – dataset description</vt:lpstr>
      <vt:lpstr>Hypothesis #1 – analysis plan </vt:lpstr>
      <vt:lpstr>Hypothesis #1 – statistical method</vt:lpstr>
      <vt:lpstr>Hypothesis #1 – results</vt:lpstr>
      <vt:lpstr>Hypothesis #2 – dataset description</vt:lpstr>
      <vt:lpstr>Hypothesis #2 – analysis plan </vt:lpstr>
      <vt:lpstr>Hypothesis #2 – statistical method</vt:lpstr>
      <vt:lpstr>Hypothesis #2 – results</vt:lpstr>
      <vt:lpstr>Hypothesis #3 – dataset description</vt:lpstr>
      <vt:lpstr>Hypothesis #3 – analysis plan </vt:lpstr>
      <vt:lpstr>Hypothesis #3 – statistical method</vt:lpstr>
      <vt:lpstr>Hypothesis #3 – 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2020-03-02T01:44:42Z</dcterms:created>
  <dcterms:modified xsi:type="dcterms:W3CDTF">2020-03-06T00:47:39Z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