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60" r:id="rId6"/>
    <p:sldId id="264" r:id="rId7"/>
    <p:sldId id="275" r:id="rId8"/>
    <p:sldId id="276" r:id="rId9"/>
    <p:sldId id="268" r:id="rId10"/>
    <p:sldId id="272" r:id="rId11"/>
    <p:sldId id="273" r:id="rId12"/>
    <p:sldId id="274" r:id="rId13"/>
    <p:sldId id="277" r:id="rId14"/>
    <p:sldId id="278" r:id="rId15"/>
    <p:sldId id="279" r:id="rId16"/>
    <p:sldId id="280" r:id="rId17"/>
    <p:sldId id="281" r:id="rId18"/>
    <p:sldId id="282" r:id="rId19"/>
    <p:sldId id="283" r:id="rId20"/>
    <p:sldId id="28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0" autoAdjust="0"/>
    <p:restoredTop sz="94619" autoAdjust="0"/>
  </p:normalViewPr>
  <p:slideViewPr>
    <p:cSldViewPr snapToGrid="0">
      <p:cViewPr varScale="1">
        <p:scale>
          <a:sx n="91" d="100"/>
          <a:sy n="91" d="100"/>
        </p:scale>
        <p:origin x="51"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Electric vehicle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DATA 557 - Winter 2020 </a:t>
            </a:r>
            <a:r>
              <a:rPr lang="en-US" sz="2400" dirty="0"/>
              <a:t>|</a:t>
            </a:r>
            <a:r>
              <a:rPr lang="en-US" dirty="0"/>
              <a:t> </a:t>
            </a:r>
            <a:r>
              <a:rPr lang="en-US" sz="2000" b="1" dirty="0">
                <a:solidFill>
                  <a:srgbClr val="00B050"/>
                </a:solidFill>
                <a:latin typeface="Calibri" panose="020F0502020204030204" pitchFamily="34" charset="0"/>
                <a:cs typeface="Calibri" panose="020F0502020204030204" pitchFamily="34" charset="0"/>
              </a:rPr>
              <a:t>Ankita pal,  chavi gupta,  liem luong,  kirti kharb</a:t>
            </a:r>
            <a:endParaRPr lang="en-US" b="1" dirty="0">
              <a:solidFill>
                <a:srgbClr val="00B050"/>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6534" y="3090334"/>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dataset description</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45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analysis plan </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578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statistical method</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52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#2 – </a:t>
            </a:r>
            <a:r>
              <a:rPr lang="en-US" sz="2000" dirty="0">
                <a:solidFill>
                  <a:srgbClr val="00B050"/>
                </a:solidFill>
              </a:rPr>
              <a:t>results</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8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dataset description</a:t>
            </a:r>
            <a:endParaRPr lang="en-US" dirty="0">
              <a:solidFill>
                <a:srgbClr val="00B050"/>
              </a:solidFill>
            </a:endParaRPr>
          </a:p>
        </p:txBody>
      </p:sp>
      <p:graphicFrame>
        <p:nvGraphicFramePr>
          <p:cNvPr id="6" name="Table 6">
            <a:extLst>
              <a:ext uri="{FF2B5EF4-FFF2-40B4-BE49-F238E27FC236}">
                <a16:creationId xmlns:a16="http://schemas.microsoft.com/office/drawing/2014/main" id="{AF6588BC-CED3-4423-A5CE-A97EB7D786E0}"/>
              </a:ext>
            </a:extLst>
          </p:cNvPr>
          <p:cNvGraphicFramePr>
            <a:graphicFrameLocks noGrp="1"/>
          </p:cNvGraphicFramePr>
          <p:nvPr>
            <p:extLst>
              <p:ext uri="{D42A27DB-BD31-4B8C-83A1-F6EECF244321}">
                <p14:modId xmlns:p14="http://schemas.microsoft.com/office/powerpoint/2010/main" val="3398284224"/>
              </p:ext>
            </p:extLst>
          </p:nvPr>
        </p:nvGraphicFramePr>
        <p:xfrm>
          <a:off x="644635" y="1360351"/>
          <a:ext cx="11037613" cy="4567346"/>
        </p:xfrm>
        <a:graphic>
          <a:graphicData uri="http://schemas.openxmlformats.org/drawingml/2006/table">
            <a:tbl>
              <a:tblPr firstRow="1" bandRow="1">
                <a:tableStyleId>{69012ECD-51FC-41F1-AA8D-1B2483CD663E}</a:tableStyleId>
              </a:tblPr>
              <a:tblGrid>
                <a:gridCol w="1546772">
                  <a:extLst>
                    <a:ext uri="{9D8B030D-6E8A-4147-A177-3AD203B41FA5}">
                      <a16:colId xmlns:a16="http://schemas.microsoft.com/office/drawing/2014/main" val="79440665"/>
                    </a:ext>
                  </a:extLst>
                </a:gridCol>
                <a:gridCol w="3673365">
                  <a:extLst>
                    <a:ext uri="{9D8B030D-6E8A-4147-A177-3AD203B41FA5}">
                      <a16:colId xmlns:a16="http://schemas.microsoft.com/office/drawing/2014/main" val="1455305722"/>
                    </a:ext>
                  </a:extLst>
                </a:gridCol>
                <a:gridCol w="5817476">
                  <a:extLst>
                    <a:ext uri="{9D8B030D-6E8A-4147-A177-3AD203B41FA5}">
                      <a16:colId xmlns:a16="http://schemas.microsoft.com/office/drawing/2014/main" val="3735898087"/>
                    </a:ext>
                  </a:extLst>
                </a:gridCol>
              </a:tblGrid>
              <a:tr h="351003">
                <a:tc>
                  <a:txBody>
                    <a:bodyPr/>
                    <a:lstStyle/>
                    <a:p>
                      <a:r>
                        <a:rPr lang="en-US" b="1" dirty="0"/>
                        <a:t>Dataset</a:t>
                      </a:r>
                    </a:p>
                  </a:txBody>
                  <a:tcPr/>
                </a:tc>
                <a:tc>
                  <a:txBody>
                    <a:bodyPr/>
                    <a:lstStyle/>
                    <a:p>
                      <a:r>
                        <a:rPr lang="en-US" b="1" dirty="0"/>
                        <a:t>Fields</a:t>
                      </a:r>
                    </a:p>
                  </a:txBody>
                  <a:tcPr/>
                </a:tc>
                <a:tc>
                  <a:txBody>
                    <a:bodyPr/>
                    <a:lstStyle/>
                    <a:p>
                      <a:r>
                        <a:rPr lang="en-US" b="1" dirty="0"/>
                        <a:t>Description</a:t>
                      </a:r>
                    </a:p>
                  </a:txBody>
                  <a:tcPr/>
                </a:tc>
                <a:extLst>
                  <a:ext uri="{0D108BD9-81ED-4DB2-BD59-A6C34878D82A}">
                    <a16:rowId xmlns:a16="http://schemas.microsoft.com/office/drawing/2014/main" val="3447992204"/>
                  </a:ext>
                </a:extLst>
              </a:tr>
              <a:tr h="548640">
                <a:tc rowSpan="7">
                  <a:txBody>
                    <a:bodyPr/>
                    <a:lstStyle/>
                    <a:p>
                      <a:r>
                        <a:rPr lang="en-US" b="0" dirty="0"/>
                        <a:t>Hypothesis 3</a:t>
                      </a:r>
                    </a:p>
                  </a:txBody>
                  <a:tcPr anchor="ctr"/>
                </a:tc>
                <a:tc>
                  <a:txBody>
                    <a:bodyPr/>
                    <a:lstStyle/>
                    <a:p>
                      <a:r>
                        <a:rPr lang="en-US" b="0" dirty="0"/>
                        <a:t>County</a:t>
                      </a:r>
                    </a:p>
                  </a:txBody>
                  <a:tcPr anchor="ctr"/>
                </a:tc>
                <a:tc>
                  <a:txBody>
                    <a:bodyPr/>
                    <a:lstStyle/>
                    <a:p>
                      <a:r>
                        <a:rPr lang="en-US" b="0" dirty="0"/>
                        <a:t>WA county name</a:t>
                      </a:r>
                    </a:p>
                  </a:txBody>
                  <a:tcPr anchor="ctr"/>
                </a:tc>
                <a:extLst>
                  <a:ext uri="{0D108BD9-81ED-4DB2-BD59-A6C34878D82A}">
                    <a16:rowId xmlns:a16="http://schemas.microsoft.com/office/drawing/2014/main" val="3921571520"/>
                  </a:ext>
                </a:extLst>
              </a:tr>
              <a:tr h="635426">
                <a:tc vMerge="1">
                  <a:txBody>
                    <a:bodyPr/>
                    <a:lstStyle/>
                    <a:p>
                      <a:endParaRPr lang="en-US" b="0" dirty="0"/>
                    </a:p>
                  </a:txBody>
                  <a:tcPr anchor="ctr"/>
                </a:tc>
                <a:tc>
                  <a:txBody>
                    <a:bodyPr/>
                    <a:lstStyle/>
                    <a:p>
                      <a:r>
                        <a:rPr lang="en-US" b="0" dirty="0" err="1"/>
                        <a:t>Count.of.sales</a:t>
                      </a:r>
                      <a:endParaRPr lang="en-US" b="0" dirty="0"/>
                    </a:p>
                  </a:txBody>
                  <a:tcPr anchor="ctr"/>
                </a:tc>
                <a:tc>
                  <a:txBody>
                    <a:bodyPr/>
                    <a:lstStyle/>
                    <a:p>
                      <a:r>
                        <a:rPr lang="en-US" b="0" dirty="0"/>
                        <a:t>Total EV sales by WA county in 2019</a:t>
                      </a:r>
                    </a:p>
                  </a:txBody>
                  <a:tcPr anchor="ctr"/>
                </a:tc>
                <a:extLst>
                  <a:ext uri="{0D108BD9-81ED-4DB2-BD59-A6C34878D82A}">
                    <a16:rowId xmlns:a16="http://schemas.microsoft.com/office/drawing/2014/main" val="3183733672"/>
                  </a:ext>
                </a:extLst>
              </a:tr>
              <a:tr h="548640">
                <a:tc vMerge="1">
                  <a:txBody>
                    <a:bodyPr/>
                    <a:lstStyle/>
                    <a:p>
                      <a:endParaRPr lang="en-US" b="0" dirty="0"/>
                    </a:p>
                  </a:txBody>
                  <a:tcPr anchor="ctr"/>
                </a:tc>
                <a:tc>
                  <a:txBody>
                    <a:bodyPr/>
                    <a:lstStyle/>
                    <a:p>
                      <a:r>
                        <a:rPr lang="en-US" b="0" dirty="0" err="1"/>
                        <a:t>Gross.Domestic.Product.All.Industry</a:t>
                      </a:r>
                      <a:endParaRPr lang="en-US" b="0" dirty="0"/>
                    </a:p>
                  </a:txBody>
                  <a:tcPr anchor="ctr"/>
                </a:tc>
                <a:tc>
                  <a:txBody>
                    <a:bodyPr/>
                    <a:lstStyle/>
                    <a:p>
                      <a:r>
                        <a:rPr lang="en-US" b="0" dirty="0"/>
                        <a:t>GDP by WA county in 2019 (unit: Thousands of U.S. Dollars)</a:t>
                      </a:r>
                    </a:p>
                  </a:txBody>
                  <a:tcPr anchor="ctr"/>
                </a:tc>
                <a:extLst>
                  <a:ext uri="{0D108BD9-81ED-4DB2-BD59-A6C34878D82A}">
                    <a16:rowId xmlns:a16="http://schemas.microsoft.com/office/drawing/2014/main" val="2197559632"/>
                  </a:ext>
                </a:extLst>
              </a:tr>
              <a:tr h="548640">
                <a:tc vMerge="1">
                  <a:txBody>
                    <a:bodyPr/>
                    <a:lstStyle/>
                    <a:p>
                      <a:endParaRPr lang="en-US" b="0" dirty="0"/>
                    </a:p>
                  </a:txBody>
                  <a:tcPr anchor="ctr"/>
                </a:tc>
                <a:tc>
                  <a:txBody>
                    <a:bodyPr/>
                    <a:lstStyle/>
                    <a:p>
                      <a:r>
                        <a:rPr lang="en-US" b="0" dirty="0" err="1"/>
                        <a:t>Mean.Real.Wages</a:t>
                      </a:r>
                      <a:endParaRPr lang="en-US" b="0" dirty="0"/>
                    </a:p>
                  </a:txBody>
                  <a:tcPr anchor="ctr"/>
                </a:tc>
                <a:tc>
                  <a:txBody>
                    <a:bodyPr/>
                    <a:lstStyle/>
                    <a:p>
                      <a:r>
                        <a:rPr lang="en-US" sz="1800" b="0" i="0" u="none" strike="noStrike" kern="1200" dirty="0">
                          <a:solidFill>
                            <a:schemeClr val="tx1"/>
                          </a:solidFill>
                          <a:effectLst/>
                          <a:latin typeface="+mn-lt"/>
                          <a:ea typeface="+mn-ea"/>
                          <a:cs typeface="+mn-cs"/>
                        </a:rPr>
                        <a:t>Mean household wages by WA county in 2019 (unit: U.S. Dollars)</a:t>
                      </a:r>
                      <a:endParaRPr lang="en-US" b="0" dirty="0"/>
                    </a:p>
                  </a:txBody>
                  <a:tcPr anchor="ctr"/>
                </a:tc>
                <a:extLst>
                  <a:ext uri="{0D108BD9-81ED-4DB2-BD59-A6C34878D82A}">
                    <a16:rowId xmlns:a16="http://schemas.microsoft.com/office/drawing/2014/main" val="425293522"/>
                  </a:ext>
                </a:extLst>
              </a:tr>
              <a:tr h="548640">
                <a:tc vMerge="1">
                  <a:txBody>
                    <a:bodyPr/>
                    <a:lstStyle/>
                    <a:p>
                      <a:endParaRPr lang="en-US" b="0" dirty="0"/>
                    </a:p>
                  </a:txBody>
                  <a:tcPr anchor="ctr"/>
                </a:tc>
                <a:tc>
                  <a:txBody>
                    <a:bodyPr/>
                    <a:lstStyle/>
                    <a:p>
                      <a:r>
                        <a:rPr lang="en-US" b="0" dirty="0" err="1"/>
                        <a:t>Per.Capita.Personal.Income</a:t>
                      </a:r>
                      <a:endParaRPr lang="en-US" b="0" dirty="0"/>
                    </a:p>
                  </a:txBody>
                  <a:tcPr anchor="ctr"/>
                </a:tc>
                <a:tc>
                  <a:txBody>
                    <a:bodyPr/>
                    <a:lstStyle/>
                    <a:p>
                      <a:r>
                        <a:rPr lang="en-US" sz="1800" b="0" i="0" u="none" strike="noStrike" kern="1200" dirty="0">
                          <a:solidFill>
                            <a:schemeClr val="tx1"/>
                          </a:solidFill>
                          <a:effectLst/>
                          <a:latin typeface="+mn-lt"/>
                          <a:ea typeface="+mn-ea"/>
                          <a:cs typeface="+mn-cs"/>
                        </a:rPr>
                        <a:t>Personal income that is received by persons from all sources by WA county in 2019 (unit: U.S. Dollars)</a:t>
                      </a:r>
                      <a:endParaRPr lang="en-US" b="0" dirty="0"/>
                    </a:p>
                  </a:txBody>
                  <a:tcPr anchor="ctr"/>
                </a:tc>
                <a:extLst>
                  <a:ext uri="{0D108BD9-81ED-4DB2-BD59-A6C34878D82A}">
                    <a16:rowId xmlns:a16="http://schemas.microsoft.com/office/drawing/2014/main" val="489892455"/>
                  </a:ext>
                </a:extLst>
              </a:tr>
              <a:tr h="548640">
                <a:tc vMerge="1">
                  <a:txBody>
                    <a:bodyPr/>
                    <a:lstStyle/>
                    <a:p>
                      <a:endParaRPr lang="en-US" b="0" dirty="0"/>
                    </a:p>
                  </a:txBody>
                  <a:tcPr anchor="ctr"/>
                </a:tc>
                <a:tc>
                  <a:txBody>
                    <a:bodyPr/>
                    <a:lstStyle/>
                    <a:p>
                      <a:r>
                        <a:rPr lang="en-US" b="0" dirty="0" err="1"/>
                        <a:t>Unemployment.Rate</a:t>
                      </a:r>
                      <a:endParaRPr lang="en-US" b="0" dirty="0"/>
                    </a:p>
                  </a:txBody>
                  <a:tcPr anchor="ctr"/>
                </a:tc>
                <a:tc>
                  <a:txBody>
                    <a:bodyPr/>
                    <a:lstStyle/>
                    <a:p>
                      <a:r>
                        <a:rPr lang="en-US" b="0" dirty="0"/>
                        <a:t>Unemployment rate by WA county in 2019 (unit: percent)</a:t>
                      </a:r>
                    </a:p>
                  </a:txBody>
                  <a:tcPr anchor="ctr"/>
                </a:tc>
                <a:extLst>
                  <a:ext uri="{0D108BD9-81ED-4DB2-BD59-A6C34878D82A}">
                    <a16:rowId xmlns:a16="http://schemas.microsoft.com/office/drawing/2014/main" val="362202127"/>
                  </a:ext>
                </a:extLst>
              </a:tr>
              <a:tr h="548640">
                <a:tc vMerge="1">
                  <a:txBody>
                    <a:bodyPr/>
                    <a:lstStyle/>
                    <a:p>
                      <a:endParaRPr lang="en-US" b="0" dirty="0"/>
                    </a:p>
                  </a:txBody>
                  <a:tcPr anchor="ctr"/>
                </a:tc>
                <a:tc>
                  <a:txBody>
                    <a:bodyPr/>
                    <a:lstStyle/>
                    <a:p>
                      <a:r>
                        <a:rPr lang="en-US" b="0" dirty="0"/>
                        <a:t>Population</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Population number by WA county in 2018</a:t>
                      </a:r>
                    </a:p>
                  </a:txBody>
                  <a:tcPr anchor="ctr"/>
                </a:tc>
                <a:extLst>
                  <a:ext uri="{0D108BD9-81ED-4DB2-BD59-A6C34878D82A}">
                    <a16:rowId xmlns:a16="http://schemas.microsoft.com/office/drawing/2014/main" val="1696573813"/>
                  </a:ext>
                </a:extLst>
              </a:tr>
            </a:tbl>
          </a:graphicData>
        </a:graphic>
      </p:graphicFrame>
    </p:spTree>
    <p:extLst>
      <p:ext uri="{BB962C8B-B14F-4D97-AF65-F5344CB8AC3E}">
        <p14:creationId xmlns:p14="http://schemas.microsoft.com/office/powerpoint/2010/main" val="2275960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analysis plan </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07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statistical method</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28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#3 – </a:t>
            </a:r>
            <a:r>
              <a:rPr lang="en-US" sz="2000" dirty="0">
                <a:solidFill>
                  <a:srgbClr val="00B050"/>
                </a:solidFill>
              </a:rPr>
              <a:t>results</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7628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conclusion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23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overview</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905012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39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Problem definition</a:t>
            </a:r>
          </a:p>
        </p:txBody>
      </p:sp>
      <p:sp>
        <p:nvSpPr>
          <p:cNvPr id="5" name="Content Placeholder 4">
            <a:extLst>
              <a:ext uri="{FF2B5EF4-FFF2-40B4-BE49-F238E27FC236}">
                <a16:creationId xmlns:a16="http://schemas.microsoft.com/office/drawing/2014/main" id="{2FA6057C-20C2-44A6-A8B6-392E68586320}"/>
              </a:ext>
            </a:extLst>
          </p:cNvPr>
          <p:cNvSpPr>
            <a:spLocks noGrp="1"/>
          </p:cNvSpPr>
          <p:nvPr>
            <p:ph idx="1"/>
          </p:nvPr>
        </p:nvSpPr>
        <p:spPr/>
        <p:txBody>
          <a:bodyPr/>
          <a:lstStyle/>
          <a:p>
            <a:r>
              <a:rPr lang="en-US" dirty="0"/>
              <a:t>Electric Vehicle (EV) has been growing in the last decade. As more car manufacturers start producing their EV products for this competitive market, the adoption from car owners is also on the rise. This is a great topic to explore with our statistical experiments. For the scope of this project, we focus our experiment on the EV population in Washington State</a:t>
            </a:r>
          </a:p>
        </p:txBody>
      </p:sp>
    </p:spTree>
    <p:extLst>
      <p:ext uri="{BB962C8B-B14F-4D97-AF65-F5344CB8AC3E}">
        <p14:creationId xmlns:p14="http://schemas.microsoft.com/office/powerpoint/2010/main" val="349699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err="1"/>
              <a:t>Tbd</a:t>
            </a:r>
            <a:r>
              <a:rPr lang="en-US" dirty="0"/>
              <a:t> - visualization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46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err="1"/>
              <a:t>Tbd</a:t>
            </a:r>
            <a:r>
              <a:rPr lang="en-US" dirty="0"/>
              <a:t> - visualization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43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702156"/>
            <a:ext cx="11029616" cy="448033"/>
          </a:xfrm>
        </p:spPr>
        <p:txBody>
          <a:bodyPr>
            <a:normAutofit fontScale="90000"/>
          </a:bodyPr>
          <a:lstStyle/>
          <a:p>
            <a:r>
              <a:rPr lang="en-US" dirty="0"/>
              <a:t>Hypothesis #1 – </a:t>
            </a:r>
            <a:r>
              <a:rPr lang="en-US" sz="2000" dirty="0">
                <a:solidFill>
                  <a:srgbClr val="00B050"/>
                </a:solidFill>
              </a:rPr>
              <a:t>dataset description</a:t>
            </a:r>
            <a:endParaRPr lang="en-US" dirty="0">
              <a:solidFill>
                <a:srgbClr val="00B050"/>
              </a:solidFill>
            </a:endParaRPr>
          </a:p>
        </p:txBody>
      </p:sp>
      <p:graphicFrame>
        <p:nvGraphicFramePr>
          <p:cNvPr id="6" name="Table 6">
            <a:extLst>
              <a:ext uri="{FF2B5EF4-FFF2-40B4-BE49-F238E27FC236}">
                <a16:creationId xmlns:a16="http://schemas.microsoft.com/office/drawing/2014/main" id="{5E565D9B-F6AB-4162-8169-7533E4A00F90}"/>
              </a:ext>
            </a:extLst>
          </p:cNvPr>
          <p:cNvGraphicFramePr>
            <a:graphicFrameLocks noGrp="1"/>
          </p:cNvGraphicFramePr>
          <p:nvPr>
            <p:extLst>
              <p:ext uri="{D42A27DB-BD31-4B8C-83A1-F6EECF244321}">
                <p14:modId xmlns:p14="http://schemas.microsoft.com/office/powerpoint/2010/main" val="2236219963"/>
              </p:ext>
            </p:extLst>
          </p:nvPr>
        </p:nvGraphicFramePr>
        <p:xfrm>
          <a:off x="644635" y="1360351"/>
          <a:ext cx="11037613" cy="3657600"/>
        </p:xfrm>
        <a:graphic>
          <a:graphicData uri="http://schemas.openxmlformats.org/drawingml/2006/table">
            <a:tbl>
              <a:tblPr firstRow="1" bandRow="1">
                <a:tableStyleId>{69012ECD-51FC-41F1-AA8D-1B2483CD663E}</a:tableStyleId>
              </a:tblPr>
              <a:tblGrid>
                <a:gridCol w="1509986">
                  <a:extLst>
                    <a:ext uri="{9D8B030D-6E8A-4147-A177-3AD203B41FA5}">
                      <a16:colId xmlns:a16="http://schemas.microsoft.com/office/drawing/2014/main" val="79440665"/>
                    </a:ext>
                  </a:extLst>
                </a:gridCol>
                <a:gridCol w="2091558">
                  <a:extLst>
                    <a:ext uri="{9D8B030D-6E8A-4147-A177-3AD203B41FA5}">
                      <a16:colId xmlns:a16="http://schemas.microsoft.com/office/drawing/2014/main" val="1455305722"/>
                    </a:ext>
                  </a:extLst>
                </a:gridCol>
                <a:gridCol w="7436069">
                  <a:extLst>
                    <a:ext uri="{9D8B030D-6E8A-4147-A177-3AD203B41FA5}">
                      <a16:colId xmlns:a16="http://schemas.microsoft.com/office/drawing/2014/main" val="3735898087"/>
                    </a:ext>
                  </a:extLst>
                </a:gridCol>
              </a:tblGrid>
              <a:tr h="351003">
                <a:tc>
                  <a:txBody>
                    <a:bodyPr/>
                    <a:lstStyle/>
                    <a:p>
                      <a:r>
                        <a:rPr lang="en-US" dirty="0"/>
                        <a:t>Dataset</a:t>
                      </a:r>
                    </a:p>
                  </a:txBody>
                  <a:tcPr/>
                </a:tc>
                <a:tc>
                  <a:txBody>
                    <a:bodyPr/>
                    <a:lstStyle/>
                    <a:p>
                      <a:r>
                        <a:rPr lang="en-US" dirty="0"/>
                        <a:t>Fields</a:t>
                      </a:r>
                    </a:p>
                  </a:txBody>
                  <a:tcPr/>
                </a:tc>
                <a:tc>
                  <a:txBody>
                    <a:bodyPr/>
                    <a:lstStyle/>
                    <a:p>
                      <a:r>
                        <a:rPr lang="en-US" dirty="0"/>
                        <a:t>Description</a:t>
                      </a:r>
                    </a:p>
                  </a:txBody>
                  <a:tcPr/>
                </a:tc>
                <a:extLst>
                  <a:ext uri="{0D108BD9-81ED-4DB2-BD59-A6C34878D82A}">
                    <a16:rowId xmlns:a16="http://schemas.microsoft.com/office/drawing/2014/main" val="3447992204"/>
                  </a:ext>
                </a:extLst>
              </a:tr>
              <a:tr h="548640">
                <a:tc rowSpan="6">
                  <a:txBody>
                    <a:bodyPr/>
                    <a:lstStyle/>
                    <a:p>
                      <a:r>
                        <a:rPr lang="en-US" dirty="0"/>
                        <a:t>Hypothesis 1</a:t>
                      </a:r>
                    </a:p>
                  </a:txBody>
                  <a:tcPr anchor="ctr"/>
                </a:tc>
                <a:tc>
                  <a:txBody>
                    <a:bodyPr/>
                    <a:lstStyle/>
                    <a:p>
                      <a:r>
                        <a:rPr lang="en-US" dirty="0" err="1"/>
                        <a:t>US_States</a:t>
                      </a:r>
                      <a:endParaRPr lang="en-US" dirty="0"/>
                    </a:p>
                  </a:txBody>
                  <a:tcPr anchor="ctr"/>
                </a:tc>
                <a:tc>
                  <a:txBody>
                    <a:bodyPr/>
                    <a:lstStyle/>
                    <a:p>
                      <a:r>
                        <a:rPr lang="en-US" dirty="0"/>
                        <a:t>US state name</a:t>
                      </a:r>
                    </a:p>
                  </a:txBody>
                  <a:tcPr anchor="ctr"/>
                </a:tc>
                <a:extLst>
                  <a:ext uri="{0D108BD9-81ED-4DB2-BD59-A6C34878D82A}">
                    <a16:rowId xmlns:a16="http://schemas.microsoft.com/office/drawing/2014/main" val="3921571520"/>
                  </a:ext>
                </a:extLst>
              </a:tr>
              <a:tr h="548640">
                <a:tc vMerge="1">
                  <a:txBody>
                    <a:bodyPr/>
                    <a:lstStyle/>
                    <a:p>
                      <a:endParaRPr lang="en-US" dirty="0"/>
                    </a:p>
                  </a:txBody>
                  <a:tcPr anchor="ctr"/>
                </a:tc>
                <a:tc>
                  <a:txBody>
                    <a:bodyPr/>
                    <a:lstStyle/>
                    <a:p>
                      <a:r>
                        <a:rPr lang="en-US" dirty="0" err="1"/>
                        <a:t>State_Codes</a:t>
                      </a:r>
                      <a:endParaRPr lang="en-US" dirty="0"/>
                    </a:p>
                  </a:txBody>
                  <a:tcPr anchor="ctr"/>
                </a:tc>
                <a:tc>
                  <a:txBody>
                    <a:bodyPr/>
                    <a:lstStyle/>
                    <a:p>
                      <a:r>
                        <a:rPr lang="en-US" dirty="0"/>
                        <a:t>US state abbreviation</a:t>
                      </a:r>
                    </a:p>
                  </a:txBody>
                  <a:tcPr anchor="ctr"/>
                </a:tc>
                <a:extLst>
                  <a:ext uri="{0D108BD9-81ED-4DB2-BD59-A6C34878D82A}">
                    <a16:rowId xmlns:a16="http://schemas.microsoft.com/office/drawing/2014/main" val="3183733672"/>
                  </a:ext>
                </a:extLst>
              </a:tr>
              <a:tr h="548640">
                <a:tc vMerge="1">
                  <a:txBody>
                    <a:bodyPr/>
                    <a:lstStyle/>
                    <a:p>
                      <a:endParaRPr lang="en-US" dirty="0"/>
                    </a:p>
                  </a:txBody>
                  <a:tcPr anchor="ctr"/>
                </a:tc>
                <a:tc>
                  <a:txBody>
                    <a:bodyPr/>
                    <a:lstStyle/>
                    <a:p>
                      <a:r>
                        <a:rPr lang="en-US" dirty="0" err="1"/>
                        <a:t>Electricity_Price</a:t>
                      </a:r>
                      <a:endParaRPr lang="en-US" dirty="0"/>
                    </a:p>
                  </a:txBody>
                  <a:tcPr anchor="ctr"/>
                </a:tc>
                <a:tc>
                  <a:txBody>
                    <a:bodyPr/>
                    <a:lstStyle/>
                    <a:p>
                      <a:r>
                        <a:rPr lang="en-US" dirty="0"/>
                        <a:t>Price of electricity by US state in 2017 (unit: cents/kWh)</a:t>
                      </a:r>
                    </a:p>
                  </a:txBody>
                  <a:tcPr anchor="ctr"/>
                </a:tc>
                <a:extLst>
                  <a:ext uri="{0D108BD9-81ED-4DB2-BD59-A6C34878D82A}">
                    <a16:rowId xmlns:a16="http://schemas.microsoft.com/office/drawing/2014/main" val="2197559632"/>
                  </a:ext>
                </a:extLst>
              </a:tr>
              <a:tr h="548640">
                <a:tc vMerge="1">
                  <a:txBody>
                    <a:bodyPr/>
                    <a:lstStyle/>
                    <a:p>
                      <a:endParaRPr lang="en-US" dirty="0"/>
                    </a:p>
                  </a:txBody>
                  <a:tcPr anchor="ctr"/>
                </a:tc>
                <a:tc>
                  <a:txBody>
                    <a:bodyPr/>
                    <a:lstStyle/>
                    <a:p>
                      <a:r>
                        <a:rPr lang="en-US" dirty="0" err="1"/>
                        <a:t>EV_Registration</a:t>
                      </a:r>
                      <a:endParaRPr lang="en-US" dirty="0"/>
                    </a:p>
                  </a:txBody>
                  <a:tcPr anchor="ctr"/>
                </a:tc>
                <a:tc>
                  <a:txBody>
                    <a:bodyPr/>
                    <a:lstStyle/>
                    <a:p>
                      <a:r>
                        <a:rPr lang="en-US" dirty="0"/>
                        <a:t>Number of registered EV by state in 2017</a:t>
                      </a:r>
                    </a:p>
                  </a:txBody>
                  <a:tcPr anchor="ctr"/>
                </a:tc>
                <a:extLst>
                  <a:ext uri="{0D108BD9-81ED-4DB2-BD59-A6C34878D82A}">
                    <a16:rowId xmlns:a16="http://schemas.microsoft.com/office/drawing/2014/main" val="425293522"/>
                  </a:ext>
                </a:extLst>
              </a:tr>
              <a:tr h="548640">
                <a:tc vMerge="1">
                  <a:txBody>
                    <a:bodyPr/>
                    <a:lstStyle/>
                    <a:p>
                      <a:endParaRPr lang="en-US" dirty="0"/>
                    </a:p>
                  </a:txBody>
                  <a:tcPr anchor="ctr"/>
                </a:tc>
                <a:tc>
                  <a:txBody>
                    <a:bodyPr/>
                    <a:lstStyle/>
                    <a:p>
                      <a:r>
                        <a:rPr lang="en-US" dirty="0"/>
                        <a:t>Population</a:t>
                      </a:r>
                    </a:p>
                  </a:txBody>
                  <a:tcPr anchor="ctr"/>
                </a:tc>
                <a:tc>
                  <a:txBody>
                    <a:bodyPr/>
                    <a:lstStyle/>
                    <a:p>
                      <a:r>
                        <a:rPr lang="en-US" dirty="0"/>
                        <a:t>Population number by state in 2018</a:t>
                      </a:r>
                    </a:p>
                  </a:txBody>
                  <a:tcPr anchor="ctr"/>
                </a:tc>
                <a:extLst>
                  <a:ext uri="{0D108BD9-81ED-4DB2-BD59-A6C34878D82A}">
                    <a16:rowId xmlns:a16="http://schemas.microsoft.com/office/drawing/2014/main" val="489892455"/>
                  </a:ext>
                </a:extLst>
              </a:tr>
              <a:tr h="548640">
                <a:tc vMerge="1">
                  <a:txBody>
                    <a:bodyPr/>
                    <a:lstStyle/>
                    <a:p>
                      <a:endParaRPr lang="en-US" dirty="0"/>
                    </a:p>
                  </a:txBody>
                  <a:tcPr anchor="ctr"/>
                </a:tc>
                <a:tc>
                  <a:txBody>
                    <a:bodyPr/>
                    <a:lstStyle/>
                    <a:p>
                      <a:r>
                        <a:rPr lang="en-US" dirty="0"/>
                        <a:t>EV_by_Population</a:t>
                      </a:r>
                    </a:p>
                  </a:txBody>
                  <a:tcPr anchor="ctr"/>
                </a:tc>
                <a:tc>
                  <a:txBody>
                    <a:bodyPr/>
                    <a:lstStyle/>
                    <a:p>
                      <a:r>
                        <a:rPr lang="en-US" dirty="0"/>
                        <a:t>Number of EV registration by 100000 people per state</a:t>
                      </a:r>
                    </a:p>
                  </a:txBody>
                  <a:tcPr anchor="ctr"/>
                </a:tc>
                <a:extLst>
                  <a:ext uri="{0D108BD9-81ED-4DB2-BD59-A6C34878D82A}">
                    <a16:rowId xmlns:a16="http://schemas.microsoft.com/office/drawing/2014/main" val="362202127"/>
                  </a:ext>
                </a:extLst>
              </a:tr>
            </a:tbl>
          </a:graphicData>
        </a:graphic>
      </p:graphicFrame>
    </p:spTree>
    <p:extLst>
      <p:ext uri="{BB962C8B-B14F-4D97-AF65-F5344CB8AC3E}">
        <p14:creationId xmlns:p14="http://schemas.microsoft.com/office/powerpoint/2010/main" val="32526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#1 – </a:t>
            </a:r>
            <a:r>
              <a:rPr lang="en-US" sz="2000" dirty="0">
                <a:solidFill>
                  <a:srgbClr val="00B050"/>
                </a:solidFill>
              </a:rPr>
              <a:t>analysis plan </a:t>
            </a:r>
            <a:endParaRPr lang="en-US" dirty="0">
              <a:solidFill>
                <a:srgbClr val="00B050"/>
              </a:solidFill>
            </a:endParaRPr>
          </a:p>
        </p:txBody>
      </p:sp>
      <p:sp>
        <p:nvSpPr>
          <p:cNvPr id="5" name="Content Placeholder 4">
            <a:extLst>
              <a:ext uri="{FF2B5EF4-FFF2-40B4-BE49-F238E27FC236}">
                <a16:creationId xmlns:a16="http://schemas.microsoft.com/office/drawing/2014/main" id="{08ADB3B7-C01B-4CBF-BF7A-3599084AD860}"/>
              </a:ext>
            </a:extLst>
          </p:cNvPr>
          <p:cNvSpPr>
            <a:spLocks noGrp="1"/>
          </p:cNvSpPr>
          <p:nvPr>
            <p:ph idx="1"/>
          </p:nvPr>
        </p:nvSpPr>
        <p:spPr/>
        <p:txBody>
          <a:bodyPr/>
          <a:lstStyle/>
          <a:p>
            <a:r>
              <a:rPr lang="en-US" dirty="0"/>
              <a:t>We want to study whether there is a relationship between electricity costs and the population with the registered EV car for 50 U.S. states (+ 1 District of Columbia) in 2017. </a:t>
            </a:r>
          </a:p>
        </p:txBody>
      </p:sp>
    </p:spTree>
    <p:extLst>
      <p:ext uri="{BB962C8B-B14F-4D97-AF65-F5344CB8AC3E}">
        <p14:creationId xmlns:p14="http://schemas.microsoft.com/office/powerpoint/2010/main" val="16006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#1 – </a:t>
            </a:r>
            <a:r>
              <a:rPr lang="en-US" sz="2000" dirty="0">
                <a:solidFill>
                  <a:srgbClr val="00B050"/>
                </a:solidFill>
              </a:rPr>
              <a:t>statistical method</a:t>
            </a:r>
            <a:endParaRPr lang="en-US" dirty="0">
              <a:solidFill>
                <a:srgbClr val="00B050"/>
              </a:solidFill>
            </a:endParaRPr>
          </a:p>
        </p:txBody>
      </p:sp>
      <p:sp>
        <p:nvSpPr>
          <p:cNvPr id="5" name="Content Placeholder 4">
            <a:extLst>
              <a:ext uri="{FF2B5EF4-FFF2-40B4-BE49-F238E27FC236}">
                <a16:creationId xmlns:a16="http://schemas.microsoft.com/office/drawing/2014/main" id="{A730A86C-9A1B-490C-94D5-17DD8A8BFDE6}"/>
              </a:ext>
            </a:extLst>
          </p:cNvPr>
          <p:cNvSpPr>
            <a:spLocks noGrp="1"/>
          </p:cNvSpPr>
          <p:nvPr>
            <p:ph idx="1"/>
          </p:nvPr>
        </p:nvSpPr>
        <p:spPr/>
        <p:txBody>
          <a:bodyPr/>
          <a:lstStyle/>
          <a:p>
            <a:r>
              <a:rPr lang="en-US" dirty="0"/>
              <a:t>Perform the data transformation</a:t>
            </a:r>
          </a:p>
        </p:txBody>
      </p:sp>
    </p:spTree>
    <p:extLst>
      <p:ext uri="{BB962C8B-B14F-4D97-AF65-F5344CB8AC3E}">
        <p14:creationId xmlns:p14="http://schemas.microsoft.com/office/powerpoint/2010/main" val="18969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448033"/>
          </a:xfrm>
        </p:spPr>
        <p:txBody>
          <a:bodyPr>
            <a:normAutofit fontScale="90000"/>
          </a:bodyPr>
          <a:lstStyle/>
          <a:p>
            <a:r>
              <a:rPr lang="en-US" dirty="0"/>
              <a:t>Hypothesis #1 – </a:t>
            </a:r>
            <a:r>
              <a:rPr lang="en-US" sz="2000" dirty="0">
                <a:solidFill>
                  <a:srgbClr val="00B050"/>
                </a:solidFill>
              </a:rPr>
              <a:t>results</a:t>
            </a:r>
            <a:endParaRPr lang="en-US" dirty="0">
              <a:solidFill>
                <a:srgbClr val="00B050"/>
              </a:solidFill>
            </a:endParaRP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9134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{AE33A71D-319F-4DAB-8920-E357DC7F54C4}tf33552983</Template>
  <TotalTime>0</TotalTime>
  <Words>397</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Franklin Gothic Book</vt:lpstr>
      <vt:lpstr>Franklin Gothic Demi</vt:lpstr>
      <vt:lpstr>Wingdings 2</vt:lpstr>
      <vt:lpstr>DividendVTI</vt:lpstr>
      <vt:lpstr>Electric vehicle</vt:lpstr>
      <vt:lpstr>overview</vt:lpstr>
      <vt:lpstr>Problem definition</vt:lpstr>
      <vt:lpstr>Tbd - visualization</vt:lpstr>
      <vt:lpstr>Tbd - visualization</vt:lpstr>
      <vt:lpstr>Hypothesis #1 – dataset description</vt:lpstr>
      <vt:lpstr>Hypothesis #1 – analysis plan </vt:lpstr>
      <vt:lpstr>Hypothesis #1 – statistical method</vt:lpstr>
      <vt:lpstr>Hypothesis #1 – results</vt:lpstr>
      <vt:lpstr>Hypothesis #2 – dataset description</vt:lpstr>
      <vt:lpstr>Hypothesis #2 – analysis plan </vt:lpstr>
      <vt:lpstr>Hypothesis #2 – statistical method</vt:lpstr>
      <vt:lpstr>Hypothesis #2 – results</vt:lpstr>
      <vt:lpstr>Hypothesis #3 – dataset description</vt:lpstr>
      <vt:lpstr>Hypothesis #3 – analysis plan </vt:lpstr>
      <vt:lpstr>Hypothesis #3 – statistical method</vt:lpstr>
      <vt:lpstr>Hypothesis #3 –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2020-03-02T01:44:42Z</dcterms:created>
  <dcterms:modified xsi:type="dcterms:W3CDTF">2020-03-02T03:42:11Z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