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0" r:id="rId4"/>
    <p:sldId id="257" r:id="rId5"/>
    <p:sldId id="267" r:id="rId6"/>
    <p:sldId id="259"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87"/>
  </p:normalViewPr>
  <p:slideViewPr>
    <p:cSldViewPr snapToGrid="0" snapToObjects="1">
      <p:cViewPr varScale="1">
        <p:scale>
          <a:sx n="112" d="100"/>
          <a:sy n="112" d="100"/>
        </p:scale>
        <p:origin x="5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DDA13B-1F12-A64B-9B0B-A13DCEE1D27C}" type="datetimeFigureOut">
              <a:rPr lang="en-US" smtClean="0"/>
              <a:t>4/21/20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0562E-2B4C-334A-8737-21753F0A1429}" type="slidenum">
              <a:rPr lang="en-US" smtClean="0"/>
              <a:t>‹#›</a:t>
            </a:fld>
            <a:endParaRPr lang="en-US"/>
          </a:p>
        </p:txBody>
      </p:sp>
    </p:spTree>
    <p:extLst>
      <p:ext uri="{BB962C8B-B14F-4D97-AF65-F5344CB8AC3E}">
        <p14:creationId xmlns:p14="http://schemas.microsoft.com/office/powerpoint/2010/main" val="1318719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DDA13B-1F12-A64B-9B0B-A13DCEE1D27C}" type="datetimeFigureOut">
              <a:rPr lang="en-US" smtClean="0"/>
              <a:t>4/21/20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0562E-2B4C-334A-8737-21753F0A1429}" type="slidenum">
              <a:rPr lang="en-US" smtClean="0"/>
              <a:t>‹#›</a:t>
            </a:fld>
            <a:endParaRPr lang="en-US"/>
          </a:p>
        </p:txBody>
      </p:sp>
    </p:spTree>
    <p:extLst>
      <p:ext uri="{BB962C8B-B14F-4D97-AF65-F5344CB8AC3E}">
        <p14:creationId xmlns:p14="http://schemas.microsoft.com/office/powerpoint/2010/main" val="552897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DDA13B-1F12-A64B-9B0B-A13DCEE1D27C}" type="datetimeFigureOut">
              <a:rPr lang="en-US" smtClean="0"/>
              <a:t>4/21/20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0562E-2B4C-334A-8737-21753F0A1429}" type="slidenum">
              <a:rPr lang="en-US" smtClean="0"/>
              <a:t>‹#›</a:t>
            </a:fld>
            <a:endParaRPr lang="en-US"/>
          </a:p>
        </p:txBody>
      </p:sp>
    </p:spTree>
    <p:extLst>
      <p:ext uri="{BB962C8B-B14F-4D97-AF65-F5344CB8AC3E}">
        <p14:creationId xmlns:p14="http://schemas.microsoft.com/office/powerpoint/2010/main" val="378928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DDA13B-1F12-A64B-9B0B-A13DCEE1D27C}" type="datetimeFigureOut">
              <a:rPr lang="en-US" smtClean="0"/>
              <a:t>4/21/20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0562E-2B4C-334A-8737-21753F0A1429}" type="slidenum">
              <a:rPr lang="en-US" smtClean="0"/>
              <a:t>‹#›</a:t>
            </a:fld>
            <a:endParaRPr lang="en-US"/>
          </a:p>
        </p:txBody>
      </p:sp>
    </p:spTree>
    <p:extLst>
      <p:ext uri="{BB962C8B-B14F-4D97-AF65-F5344CB8AC3E}">
        <p14:creationId xmlns:p14="http://schemas.microsoft.com/office/powerpoint/2010/main" val="1686424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DDA13B-1F12-A64B-9B0B-A13DCEE1D27C}" type="datetimeFigureOut">
              <a:rPr lang="en-US" smtClean="0"/>
              <a:t>4/21/20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0562E-2B4C-334A-8737-21753F0A1429}" type="slidenum">
              <a:rPr lang="en-US" smtClean="0"/>
              <a:t>‹#›</a:t>
            </a:fld>
            <a:endParaRPr lang="en-US"/>
          </a:p>
        </p:txBody>
      </p:sp>
    </p:spTree>
    <p:extLst>
      <p:ext uri="{BB962C8B-B14F-4D97-AF65-F5344CB8AC3E}">
        <p14:creationId xmlns:p14="http://schemas.microsoft.com/office/powerpoint/2010/main" val="1249986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DDA13B-1F12-A64B-9B0B-A13DCEE1D27C}" type="datetimeFigureOut">
              <a:rPr lang="en-US" smtClean="0"/>
              <a:t>4/21/20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0562E-2B4C-334A-8737-21753F0A1429}" type="slidenum">
              <a:rPr lang="en-US" smtClean="0"/>
              <a:t>‹#›</a:t>
            </a:fld>
            <a:endParaRPr lang="en-US"/>
          </a:p>
        </p:txBody>
      </p:sp>
    </p:spTree>
    <p:extLst>
      <p:ext uri="{BB962C8B-B14F-4D97-AF65-F5344CB8AC3E}">
        <p14:creationId xmlns:p14="http://schemas.microsoft.com/office/powerpoint/2010/main" val="1840961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DDA13B-1F12-A64B-9B0B-A13DCEE1D27C}" type="datetimeFigureOut">
              <a:rPr lang="en-US" smtClean="0"/>
              <a:t>4/21/20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50562E-2B4C-334A-8737-21753F0A1429}" type="slidenum">
              <a:rPr lang="en-US" smtClean="0"/>
              <a:t>‹#›</a:t>
            </a:fld>
            <a:endParaRPr lang="en-US"/>
          </a:p>
        </p:txBody>
      </p:sp>
    </p:spTree>
    <p:extLst>
      <p:ext uri="{BB962C8B-B14F-4D97-AF65-F5344CB8AC3E}">
        <p14:creationId xmlns:p14="http://schemas.microsoft.com/office/powerpoint/2010/main" val="93023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DDA13B-1F12-A64B-9B0B-A13DCEE1D27C}" type="datetimeFigureOut">
              <a:rPr lang="en-US" smtClean="0"/>
              <a:t>4/21/20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50562E-2B4C-334A-8737-21753F0A1429}" type="slidenum">
              <a:rPr lang="en-US" smtClean="0"/>
              <a:t>‹#›</a:t>
            </a:fld>
            <a:endParaRPr lang="en-US"/>
          </a:p>
        </p:txBody>
      </p:sp>
    </p:spTree>
    <p:extLst>
      <p:ext uri="{BB962C8B-B14F-4D97-AF65-F5344CB8AC3E}">
        <p14:creationId xmlns:p14="http://schemas.microsoft.com/office/powerpoint/2010/main" val="7743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DDA13B-1F12-A64B-9B0B-A13DCEE1D27C}" type="datetimeFigureOut">
              <a:rPr lang="en-US" smtClean="0"/>
              <a:t>4/21/20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50562E-2B4C-334A-8737-21753F0A1429}" type="slidenum">
              <a:rPr lang="en-US" smtClean="0"/>
              <a:t>‹#›</a:t>
            </a:fld>
            <a:endParaRPr lang="en-US"/>
          </a:p>
        </p:txBody>
      </p:sp>
    </p:spTree>
    <p:extLst>
      <p:ext uri="{BB962C8B-B14F-4D97-AF65-F5344CB8AC3E}">
        <p14:creationId xmlns:p14="http://schemas.microsoft.com/office/powerpoint/2010/main" val="3297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DDA13B-1F12-A64B-9B0B-A13DCEE1D27C}" type="datetimeFigureOut">
              <a:rPr lang="en-US" smtClean="0"/>
              <a:t>4/21/20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0562E-2B4C-334A-8737-21753F0A1429}" type="slidenum">
              <a:rPr lang="en-US" smtClean="0"/>
              <a:t>‹#›</a:t>
            </a:fld>
            <a:endParaRPr lang="en-US"/>
          </a:p>
        </p:txBody>
      </p:sp>
    </p:spTree>
    <p:extLst>
      <p:ext uri="{BB962C8B-B14F-4D97-AF65-F5344CB8AC3E}">
        <p14:creationId xmlns:p14="http://schemas.microsoft.com/office/powerpoint/2010/main" val="93353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DDA13B-1F12-A64B-9B0B-A13DCEE1D27C}" type="datetimeFigureOut">
              <a:rPr lang="en-US" smtClean="0"/>
              <a:t>4/21/20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0562E-2B4C-334A-8737-21753F0A1429}" type="slidenum">
              <a:rPr lang="en-US" smtClean="0"/>
              <a:t>‹#›</a:t>
            </a:fld>
            <a:endParaRPr lang="en-US"/>
          </a:p>
        </p:txBody>
      </p:sp>
    </p:spTree>
    <p:extLst>
      <p:ext uri="{BB962C8B-B14F-4D97-AF65-F5344CB8AC3E}">
        <p14:creationId xmlns:p14="http://schemas.microsoft.com/office/powerpoint/2010/main" val="1335901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DDA13B-1F12-A64B-9B0B-A13DCEE1D27C}" type="datetimeFigureOut">
              <a:rPr lang="en-US" smtClean="0"/>
              <a:t>4/21/20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50562E-2B4C-334A-8737-21753F0A1429}" type="slidenum">
              <a:rPr lang="en-US" smtClean="0"/>
              <a:t>‹#›</a:t>
            </a:fld>
            <a:endParaRPr lang="en-US"/>
          </a:p>
        </p:txBody>
      </p:sp>
    </p:spTree>
    <p:extLst>
      <p:ext uri="{BB962C8B-B14F-4D97-AF65-F5344CB8AC3E}">
        <p14:creationId xmlns:p14="http://schemas.microsoft.com/office/powerpoint/2010/main" val="1180958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accent4">
                    <a:lumMod val="50000"/>
                  </a:schemeClr>
                </a:solidFill>
              </a:rPr>
              <a:t>Foundations of Business Analytics</a:t>
            </a:r>
          </a:p>
        </p:txBody>
      </p:sp>
      <p:sp>
        <p:nvSpPr>
          <p:cNvPr id="3" name="Subtitle 2"/>
          <p:cNvSpPr>
            <a:spLocks noGrp="1"/>
          </p:cNvSpPr>
          <p:nvPr>
            <p:ph type="subTitle" idx="1"/>
          </p:nvPr>
        </p:nvSpPr>
        <p:spPr>
          <a:xfrm>
            <a:off x="1524000" y="3602038"/>
            <a:ext cx="9144000" cy="518549"/>
          </a:xfrm>
        </p:spPr>
        <p:txBody>
          <a:bodyPr/>
          <a:lstStyle/>
          <a:p>
            <a:r>
              <a:rPr lang="en-US" b="1" dirty="0">
                <a:solidFill>
                  <a:schemeClr val="accent4">
                    <a:lumMod val="75000"/>
                  </a:schemeClr>
                </a:solidFill>
              </a:rPr>
              <a:t>Analysis using Tableau</a:t>
            </a:r>
          </a:p>
        </p:txBody>
      </p:sp>
      <p:sp>
        <p:nvSpPr>
          <p:cNvPr id="4" name="TextBox 3"/>
          <p:cNvSpPr txBox="1"/>
          <p:nvPr/>
        </p:nvSpPr>
        <p:spPr>
          <a:xfrm>
            <a:off x="1639746" y="4294209"/>
            <a:ext cx="8912507" cy="646331"/>
          </a:xfrm>
          <a:prstGeom prst="rect">
            <a:avLst/>
          </a:prstGeom>
          <a:noFill/>
        </p:spPr>
        <p:txBody>
          <a:bodyPr wrap="square" rtlCol="0">
            <a:spAutoFit/>
          </a:bodyPr>
          <a:lstStyle/>
          <a:p>
            <a:pPr algn="ctr"/>
            <a:r>
              <a:rPr lang="en-US" b="1" dirty="0">
                <a:solidFill>
                  <a:schemeClr val="accent4">
                    <a:lumMod val="50000"/>
                  </a:schemeClr>
                </a:solidFill>
              </a:rPr>
              <a:t>CHAVI SINGAL</a:t>
            </a:r>
          </a:p>
          <a:p>
            <a:pPr algn="ctr"/>
            <a:r>
              <a:rPr lang="en-US" dirty="0">
                <a:solidFill>
                  <a:schemeClr val="accent4">
                    <a:lumMod val="50000"/>
                  </a:schemeClr>
                </a:solidFill>
              </a:rPr>
              <a:t>MSBA 2019-20</a:t>
            </a:r>
          </a:p>
        </p:txBody>
      </p:sp>
    </p:spTree>
    <p:extLst>
      <p:ext uri="{BB962C8B-B14F-4D97-AF65-F5344CB8AC3E}">
        <p14:creationId xmlns:p14="http://schemas.microsoft.com/office/powerpoint/2010/main" val="1359933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85178" cy="6858000"/>
          </a:xfrm>
          <a:prstGeom prst="rect">
            <a:avLst/>
          </a:prstGeom>
        </p:spPr>
      </p:pic>
      <p:sp>
        <p:nvSpPr>
          <p:cNvPr id="5" name="TextBox 4"/>
          <p:cNvSpPr txBox="1"/>
          <p:nvPr/>
        </p:nvSpPr>
        <p:spPr>
          <a:xfrm>
            <a:off x="8485179" y="486137"/>
            <a:ext cx="3575642" cy="5909310"/>
          </a:xfrm>
          <a:prstGeom prst="rect">
            <a:avLst/>
          </a:prstGeom>
          <a:noFill/>
        </p:spPr>
        <p:txBody>
          <a:bodyPr wrap="square" rtlCol="0">
            <a:spAutoFit/>
          </a:bodyPr>
          <a:lstStyle/>
          <a:p>
            <a:pPr algn="just"/>
            <a:r>
              <a:rPr lang="en-US" b="1" dirty="0">
                <a:solidFill>
                  <a:schemeClr val="accent4">
                    <a:lumMod val="50000"/>
                  </a:schemeClr>
                </a:solidFill>
              </a:rPr>
              <a:t>Dashboard : Overview of Suicide Rates by Age</a:t>
            </a:r>
          </a:p>
          <a:p>
            <a:pPr algn="just"/>
            <a:endParaRPr lang="en-US" b="1" dirty="0">
              <a:solidFill>
                <a:schemeClr val="accent4">
                  <a:lumMod val="50000"/>
                </a:schemeClr>
              </a:solidFill>
            </a:endParaRPr>
          </a:p>
          <a:p>
            <a:pPr algn="just"/>
            <a:r>
              <a:rPr lang="en-US" dirty="0">
                <a:solidFill>
                  <a:schemeClr val="accent4">
                    <a:lumMod val="50000"/>
                  </a:schemeClr>
                </a:solidFill>
              </a:rPr>
              <a:t>-We observe that the people in the age group 35-54 have the greatest number of suicides.</a:t>
            </a:r>
          </a:p>
          <a:p>
            <a:pPr algn="just"/>
            <a:endParaRPr lang="en-US" dirty="0">
              <a:solidFill>
                <a:schemeClr val="accent4">
                  <a:lumMod val="50000"/>
                </a:schemeClr>
              </a:solidFill>
            </a:endParaRPr>
          </a:p>
          <a:p>
            <a:pPr algn="just"/>
            <a:r>
              <a:rPr lang="en-US" dirty="0">
                <a:solidFill>
                  <a:schemeClr val="accent4">
                    <a:lumMod val="50000"/>
                  </a:schemeClr>
                </a:solidFill>
              </a:rPr>
              <a:t>-However, we see that the average suicide rate increases with the increase in age. </a:t>
            </a:r>
          </a:p>
          <a:p>
            <a:pPr algn="just"/>
            <a:r>
              <a:rPr lang="en-US" dirty="0">
                <a:solidFill>
                  <a:schemeClr val="accent4">
                    <a:lumMod val="50000"/>
                  </a:schemeClr>
                </a:solidFill>
              </a:rPr>
              <a:t>For example, the age group between 75+ has the highest suicide rate. While this may seem odd, it can be attributed to the fact that the population for this age group is significantly low which is evident from the population plot on the left. Thus, even small increase in suicide count in this age group causes a high change in the average suicide rate.</a:t>
            </a:r>
          </a:p>
        </p:txBody>
      </p:sp>
    </p:spTree>
    <p:extLst>
      <p:ext uri="{BB962C8B-B14F-4D97-AF65-F5344CB8AC3E}">
        <p14:creationId xmlns:p14="http://schemas.microsoft.com/office/powerpoint/2010/main" val="1585598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solidFill>
                  <a:schemeClr val="accent4">
                    <a:lumMod val="50000"/>
                  </a:schemeClr>
                </a:solidFill>
              </a:rPr>
              <a:t>Insights/Hypotheses</a:t>
            </a:r>
          </a:p>
        </p:txBody>
      </p:sp>
      <p:sp>
        <p:nvSpPr>
          <p:cNvPr id="3" name="Content Placeholder 2"/>
          <p:cNvSpPr>
            <a:spLocks noGrp="1"/>
          </p:cNvSpPr>
          <p:nvPr>
            <p:ph idx="1"/>
          </p:nvPr>
        </p:nvSpPr>
        <p:spPr>
          <a:xfrm>
            <a:off x="381965" y="1134318"/>
            <a:ext cx="11320039" cy="5405377"/>
          </a:xfrm>
        </p:spPr>
        <p:txBody>
          <a:bodyPr>
            <a:normAutofit fontScale="85000" lnSpcReduction="20000"/>
          </a:bodyPr>
          <a:lstStyle/>
          <a:p>
            <a:pPr algn="just"/>
            <a:r>
              <a:rPr lang="en-US" dirty="0">
                <a:solidFill>
                  <a:schemeClr val="accent4">
                    <a:lumMod val="50000"/>
                  </a:schemeClr>
                </a:solidFill>
              </a:rPr>
              <a:t>From the above visualizations we see that there is a general decline in the average suicide rates globally. This paints a positive picture for the world. It could be attributed to the anti-depressants available in the recent years. It could also be due to the increase in awareness and help available over the past few years.</a:t>
            </a:r>
          </a:p>
          <a:p>
            <a:pPr algn="just"/>
            <a:r>
              <a:rPr lang="en-US" dirty="0">
                <a:solidFill>
                  <a:schemeClr val="accent4">
                    <a:lumMod val="50000"/>
                  </a:schemeClr>
                </a:solidFill>
              </a:rPr>
              <a:t>We also see that the top 10 countries with lowest suicide rate per 100k people are warm countries with higher temperatures relative to most countries which have a high suicide rate. So perhaps there could be a relation between temperatures and suicide rates.</a:t>
            </a:r>
          </a:p>
          <a:p>
            <a:pPr algn="just"/>
            <a:r>
              <a:rPr lang="en-US" dirty="0">
                <a:solidFill>
                  <a:schemeClr val="accent4">
                    <a:lumMod val="50000"/>
                  </a:schemeClr>
                </a:solidFill>
              </a:rPr>
              <a:t>The spikes in the suicide numbers by generation plot for the years 1990 and 2008 could be attributed to the economic recession during those years. However, because of the high age range in the dataset, the generation plot could be misleading (especially when there is a change in generations).</a:t>
            </a:r>
          </a:p>
          <a:p>
            <a:pPr algn="just"/>
            <a:r>
              <a:rPr lang="en-US" dirty="0">
                <a:solidFill>
                  <a:schemeClr val="accent4">
                    <a:lumMod val="50000"/>
                  </a:schemeClr>
                </a:solidFill>
              </a:rPr>
              <a:t>The high difference in suicide rate by gender could imply that women express and seek help more often. It could also be due to the substance abuse or possession of guns which is more common comparatively among men.</a:t>
            </a:r>
          </a:p>
          <a:p>
            <a:pPr algn="just"/>
            <a:r>
              <a:rPr lang="en-US" dirty="0">
                <a:solidFill>
                  <a:schemeClr val="accent4">
                    <a:lumMod val="50000"/>
                  </a:schemeClr>
                </a:solidFill>
              </a:rPr>
              <a:t>The number of suicides for the age group 35-54 years could be highest due to the ’mid-life crisis’ that most people go through.</a:t>
            </a:r>
          </a:p>
          <a:p>
            <a:pPr algn="just"/>
            <a:r>
              <a:rPr lang="en-US" dirty="0">
                <a:solidFill>
                  <a:schemeClr val="accent4">
                    <a:lumMod val="50000"/>
                  </a:schemeClr>
                </a:solidFill>
              </a:rPr>
              <a:t>However, more data and analysis would be required to conclude the above hypotheses.</a:t>
            </a:r>
          </a:p>
        </p:txBody>
      </p:sp>
    </p:spTree>
    <p:extLst>
      <p:ext uri="{BB962C8B-B14F-4D97-AF65-F5344CB8AC3E}">
        <p14:creationId xmlns:p14="http://schemas.microsoft.com/office/powerpoint/2010/main" val="1079222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269" y="2506441"/>
            <a:ext cx="10515600" cy="1325563"/>
          </a:xfrm>
        </p:spPr>
        <p:txBody>
          <a:bodyPr/>
          <a:lstStyle/>
          <a:p>
            <a:pPr algn="ctr"/>
            <a:r>
              <a:rPr lang="en-US" b="1" dirty="0">
                <a:solidFill>
                  <a:schemeClr val="accent4">
                    <a:lumMod val="50000"/>
                  </a:schemeClr>
                </a:solidFill>
              </a:rPr>
              <a:t>SUICIDE RATES OVERVIEW 1985 TO 2016</a:t>
            </a:r>
          </a:p>
        </p:txBody>
      </p:sp>
    </p:spTree>
    <p:extLst>
      <p:ext uri="{BB962C8B-B14F-4D97-AF65-F5344CB8AC3E}">
        <p14:creationId xmlns:p14="http://schemas.microsoft.com/office/powerpoint/2010/main" val="1173890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5207"/>
            <a:ext cx="10515600" cy="838642"/>
          </a:xfrm>
        </p:spPr>
        <p:txBody>
          <a:bodyPr>
            <a:normAutofit/>
          </a:bodyPr>
          <a:lstStyle/>
          <a:p>
            <a:r>
              <a:rPr lang="en-US" sz="3600" b="1" dirty="0">
                <a:solidFill>
                  <a:schemeClr val="accent4">
                    <a:lumMod val="50000"/>
                  </a:schemeClr>
                </a:solidFill>
              </a:rPr>
              <a:t>Data Overview</a:t>
            </a:r>
          </a:p>
        </p:txBody>
      </p:sp>
      <p:sp>
        <p:nvSpPr>
          <p:cNvPr id="3" name="Content Placeholder 2"/>
          <p:cNvSpPr>
            <a:spLocks noGrp="1"/>
          </p:cNvSpPr>
          <p:nvPr>
            <p:ph idx="1"/>
          </p:nvPr>
        </p:nvSpPr>
        <p:spPr>
          <a:xfrm>
            <a:off x="838200" y="902825"/>
            <a:ext cx="10515600" cy="5274137"/>
          </a:xfrm>
        </p:spPr>
        <p:txBody>
          <a:bodyPr>
            <a:normAutofit/>
          </a:bodyPr>
          <a:lstStyle/>
          <a:p>
            <a:r>
              <a:rPr lang="en-US" sz="1800" b="1" dirty="0">
                <a:solidFill>
                  <a:schemeClr val="accent4">
                    <a:lumMod val="50000"/>
                  </a:schemeClr>
                </a:solidFill>
              </a:rPr>
              <a:t>The data contains 12 variables and 27820 observations</a:t>
            </a:r>
          </a:p>
          <a:p>
            <a:r>
              <a:rPr lang="en-US" sz="1800" b="1" dirty="0">
                <a:solidFill>
                  <a:schemeClr val="accent4">
                    <a:lumMod val="50000"/>
                  </a:schemeClr>
                </a:solidFill>
              </a:rPr>
              <a:t>The HDI variable was not used due to 2/3</a:t>
            </a:r>
            <a:r>
              <a:rPr lang="en-US" sz="1800" b="1" baseline="30000" dirty="0">
                <a:solidFill>
                  <a:schemeClr val="accent4">
                    <a:lumMod val="50000"/>
                  </a:schemeClr>
                </a:solidFill>
              </a:rPr>
              <a:t>rd</a:t>
            </a:r>
            <a:r>
              <a:rPr lang="en-US" sz="1800" b="1" dirty="0">
                <a:solidFill>
                  <a:schemeClr val="accent4">
                    <a:lumMod val="50000"/>
                  </a:schemeClr>
                </a:solidFill>
              </a:rPr>
              <a:t> missing values</a:t>
            </a:r>
          </a:p>
          <a:p>
            <a:r>
              <a:rPr lang="en-US" sz="1800" b="1" dirty="0">
                <a:solidFill>
                  <a:schemeClr val="accent4">
                    <a:lumMod val="50000"/>
                  </a:schemeClr>
                </a:solidFill>
              </a:rPr>
              <a:t>Data for the year 2016 was not used as it was missing for most countries</a:t>
            </a:r>
          </a:p>
          <a:p>
            <a:r>
              <a:rPr lang="en-US" sz="1800" b="1" dirty="0">
                <a:solidFill>
                  <a:schemeClr val="accent4">
                    <a:lumMod val="50000"/>
                  </a:schemeClr>
                </a:solidFill>
              </a:rPr>
              <a:t>Generation variable is ambiguous as the age range is too large</a:t>
            </a:r>
          </a:p>
          <a:p>
            <a:r>
              <a:rPr lang="en-US" sz="1800" b="1" dirty="0">
                <a:solidFill>
                  <a:schemeClr val="accent4">
                    <a:lumMod val="50000"/>
                  </a:schemeClr>
                </a:solidFill>
              </a:rPr>
              <a:t>Data not available for most of the African and South-East Asian countries</a:t>
            </a:r>
          </a:p>
          <a:p>
            <a:endParaRPr lang="en-US" sz="1800" dirty="0"/>
          </a:p>
          <a:p>
            <a:endParaRPr lang="en-US" sz="1800" dirty="0"/>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11202"/>
            <a:ext cx="10058400" cy="3945987"/>
          </a:xfrm>
          <a:prstGeom prst="rect">
            <a:avLst/>
          </a:prstGeom>
        </p:spPr>
      </p:pic>
    </p:spTree>
    <p:extLst>
      <p:ext uri="{BB962C8B-B14F-4D97-AF65-F5344CB8AC3E}">
        <p14:creationId xmlns:p14="http://schemas.microsoft.com/office/powerpoint/2010/main" val="11039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715737" y="773070"/>
            <a:ext cx="3148315" cy="5355312"/>
          </a:xfrm>
          <a:prstGeom prst="rect">
            <a:avLst/>
          </a:prstGeom>
          <a:noFill/>
        </p:spPr>
        <p:txBody>
          <a:bodyPr wrap="square" rtlCol="0">
            <a:spAutoFit/>
          </a:bodyPr>
          <a:lstStyle/>
          <a:p>
            <a:pPr algn="just"/>
            <a:r>
              <a:rPr lang="en-US" b="1" dirty="0">
                <a:solidFill>
                  <a:schemeClr val="accent4">
                    <a:lumMod val="50000"/>
                  </a:schemeClr>
                </a:solidFill>
              </a:rPr>
              <a:t>Dashboard : Overview of Suicide Rates by Countries</a:t>
            </a:r>
          </a:p>
          <a:p>
            <a:pPr algn="just"/>
            <a:endParaRPr lang="en-US" b="1" dirty="0">
              <a:solidFill>
                <a:schemeClr val="accent4">
                  <a:lumMod val="50000"/>
                </a:schemeClr>
              </a:solidFill>
            </a:endParaRPr>
          </a:p>
          <a:p>
            <a:pPr algn="just"/>
            <a:r>
              <a:rPr lang="en-US" dirty="0">
                <a:solidFill>
                  <a:schemeClr val="accent4">
                    <a:lumMod val="50000"/>
                  </a:schemeClr>
                </a:solidFill>
              </a:rPr>
              <a:t>-The average suicide rate is 12.797 which implies that approximately 13 people suicide per 100k people.</a:t>
            </a:r>
          </a:p>
          <a:p>
            <a:pPr algn="just"/>
            <a:endParaRPr lang="en-US" dirty="0">
              <a:solidFill>
                <a:schemeClr val="accent4">
                  <a:lumMod val="50000"/>
                </a:schemeClr>
              </a:solidFill>
            </a:endParaRPr>
          </a:p>
          <a:p>
            <a:pPr algn="just"/>
            <a:r>
              <a:rPr lang="en-US" dirty="0">
                <a:solidFill>
                  <a:schemeClr val="accent4">
                    <a:lumMod val="50000"/>
                  </a:schemeClr>
                </a:solidFill>
              </a:rPr>
              <a:t>-The suicide rate hit a peak in 1995 at 15.663 and has been declining since then.</a:t>
            </a:r>
          </a:p>
          <a:p>
            <a:pPr algn="just"/>
            <a:endParaRPr lang="en-US" dirty="0">
              <a:solidFill>
                <a:schemeClr val="accent4">
                  <a:lumMod val="50000"/>
                </a:schemeClr>
              </a:solidFill>
            </a:endParaRPr>
          </a:p>
          <a:p>
            <a:pPr algn="just"/>
            <a:r>
              <a:rPr lang="en-US" dirty="0">
                <a:solidFill>
                  <a:schemeClr val="accent4">
                    <a:lumMod val="50000"/>
                  </a:schemeClr>
                </a:solidFill>
              </a:rPr>
              <a:t>-The average for top 10 countries with highest suicide rate is 31.64.</a:t>
            </a:r>
          </a:p>
          <a:p>
            <a:pPr algn="just"/>
            <a:endParaRPr lang="en-US" dirty="0">
              <a:solidFill>
                <a:schemeClr val="accent4">
                  <a:lumMod val="50000"/>
                </a:schemeClr>
              </a:solidFill>
            </a:endParaRPr>
          </a:p>
          <a:p>
            <a:pPr algn="just"/>
            <a:r>
              <a:rPr lang="en-US" dirty="0">
                <a:solidFill>
                  <a:schemeClr val="accent4">
                    <a:lumMod val="50000"/>
                  </a:schemeClr>
                </a:solidFill>
              </a:rPr>
              <a:t>-The average for top 10 countries with lowest suicide rates is 1.154.</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8699"/>
            <a:ext cx="8715737" cy="6484054"/>
          </a:xfrm>
        </p:spPr>
      </p:pic>
    </p:spTree>
    <p:extLst>
      <p:ext uri="{BB962C8B-B14F-4D97-AF65-F5344CB8AC3E}">
        <p14:creationId xmlns:p14="http://schemas.microsoft.com/office/powerpoint/2010/main" val="72824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3621" y="289366"/>
            <a:ext cx="5476958" cy="41090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745" y="289366"/>
            <a:ext cx="5583912" cy="4109014"/>
          </a:xfrm>
          <a:prstGeom prst="rect">
            <a:avLst/>
          </a:prstGeom>
        </p:spPr>
      </p:pic>
      <p:sp>
        <p:nvSpPr>
          <p:cNvPr id="6" name="TextBox 5"/>
          <p:cNvSpPr txBox="1"/>
          <p:nvPr/>
        </p:nvSpPr>
        <p:spPr>
          <a:xfrm>
            <a:off x="682744" y="4907665"/>
            <a:ext cx="10967835" cy="1200329"/>
          </a:xfrm>
          <a:prstGeom prst="rect">
            <a:avLst/>
          </a:prstGeom>
          <a:noFill/>
        </p:spPr>
        <p:txBody>
          <a:bodyPr wrap="square" rtlCol="0">
            <a:spAutoFit/>
          </a:bodyPr>
          <a:lstStyle/>
          <a:p>
            <a:pPr algn="just"/>
            <a:r>
              <a:rPr lang="en-US" dirty="0">
                <a:solidFill>
                  <a:schemeClr val="accent4">
                    <a:lumMod val="50000"/>
                  </a:schemeClr>
                </a:solidFill>
              </a:rPr>
              <a:t>We see that while the global trend has been decreasing, it is not true for all countries. For example, while the trend for Russia has been decreasing consistently, we see that for Mexico there has been an increase in the past few years. </a:t>
            </a:r>
          </a:p>
          <a:p>
            <a:pPr algn="just"/>
            <a:r>
              <a:rPr lang="en-US" dirty="0">
                <a:solidFill>
                  <a:schemeClr val="accent4">
                    <a:lumMod val="50000"/>
                  </a:schemeClr>
                </a:solidFill>
              </a:rPr>
              <a:t>Similarly, we can see the individual trends for other countries using the filters on the right side.</a:t>
            </a:r>
          </a:p>
        </p:txBody>
      </p:sp>
    </p:spTree>
    <p:extLst>
      <p:ext uri="{BB962C8B-B14F-4D97-AF65-F5344CB8AC3E}">
        <p14:creationId xmlns:p14="http://schemas.microsoft.com/office/powerpoint/2010/main" val="414105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45651"/>
            <a:ext cx="9238405" cy="6377650"/>
          </a:xfrm>
        </p:spPr>
      </p:pic>
      <p:sp>
        <p:nvSpPr>
          <p:cNvPr id="5" name="TextBox 4"/>
          <p:cNvSpPr txBox="1"/>
          <p:nvPr/>
        </p:nvSpPr>
        <p:spPr>
          <a:xfrm>
            <a:off x="9433367" y="229904"/>
            <a:ext cx="2476019" cy="6863417"/>
          </a:xfrm>
          <a:prstGeom prst="rect">
            <a:avLst/>
          </a:prstGeom>
          <a:noFill/>
        </p:spPr>
        <p:txBody>
          <a:bodyPr wrap="square" rtlCol="0">
            <a:spAutoFit/>
          </a:bodyPr>
          <a:lstStyle/>
          <a:p>
            <a:pPr algn="just"/>
            <a:r>
              <a:rPr lang="en-US" sz="2000" b="1" dirty="0">
                <a:solidFill>
                  <a:schemeClr val="accent4">
                    <a:lumMod val="50000"/>
                  </a:schemeClr>
                </a:solidFill>
              </a:rPr>
              <a:t>Worksheet : Heat Map of Suicide Rates by Countries</a:t>
            </a:r>
          </a:p>
          <a:p>
            <a:pPr algn="just"/>
            <a:endParaRPr lang="en-US" sz="2000" b="1" dirty="0">
              <a:solidFill>
                <a:schemeClr val="accent4">
                  <a:lumMod val="50000"/>
                </a:schemeClr>
              </a:solidFill>
            </a:endParaRPr>
          </a:p>
          <a:p>
            <a:pPr algn="just"/>
            <a:r>
              <a:rPr lang="en-US" sz="2000" dirty="0">
                <a:solidFill>
                  <a:schemeClr val="accent4">
                    <a:lumMod val="50000"/>
                  </a:schemeClr>
                </a:solidFill>
              </a:rPr>
              <a:t>-The intensity of the color shows us the average suicide rates.</a:t>
            </a:r>
          </a:p>
          <a:p>
            <a:pPr algn="just"/>
            <a:endParaRPr lang="en-US" sz="2000" dirty="0">
              <a:solidFill>
                <a:schemeClr val="accent4">
                  <a:lumMod val="50000"/>
                </a:schemeClr>
              </a:solidFill>
            </a:endParaRPr>
          </a:p>
          <a:p>
            <a:pPr algn="just"/>
            <a:r>
              <a:rPr lang="en-US" sz="2000" dirty="0">
                <a:solidFill>
                  <a:schemeClr val="accent4">
                    <a:lumMod val="50000"/>
                  </a:schemeClr>
                </a:solidFill>
              </a:rPr>
              <a:t>-For example, Russia has average suicide rate of 34.89 which is one of the highest in the world.</a:t>
            </a:r>
          </a:p>
          <a:p>
            <a:pPr algn="just"/>
            <a:endParaRPr lang="en-US" sz="2000" dirty="0">
              <a:solidFill>
                <a:schemeClr val="accent4">
                  <a:lumMod val="50000"/>
                </a:schemeClr>
              </a:solidFill>
            </a:endParaRPr>
          </a:p>
          <a:p>
            <a:pPr algn="just"/>
            <a:r>
              <a:rPr lang="en-US" sz="2000" dirty="0">
                <a:solidFill>
                  <a:schemeClr val="accent4">
                    <a:lumMod val="50000"/>
                  </a:schemeClr>
                </a:solidFill>
              </a:rPr>
              <a:t>-We use average suicides/100k Population and not No. of Suicides to remove the population bias from the countries.</a:t>
            </a:r>
          </a:p>
          <a:p>
            <a:pPr algn="just"/>
            <a:endParaRPr lang="en-US" sz="2000" dirty="0">
              <a:solidFill>
                <a:schemeClr val="accent4">
                  <a:lumMod val="50000"/>
                </a:schemeClr>
              </a:solidFill>
            </a:endParaRPr>
          </a:p>
        </p:txBody>
      </p:sp>
    </p:spTree>
    <p:extLst>
      <p:ext uri="{BB962C8B-B14F-4D97-AF65-F5344CB8AC3E}">
        <p14:creationId xmlns:p14="http://schemas.microsoft.com/office/powerpoint/2010/main" val="276433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5" name="TextBox 4"/>
          <p:cNvSpPr txBox="1"/>
          <p:nvPr/>
        </p:nvSpPr>
        <p:spPr>
          <a:xfrm>
            <a:off x="9722733" y="117693"/>
            <a:ext cx="2361237" cy="6740307"/>
          </a:xfrm>
          <a:prstGeom prst="rect">
            <a:avLst/>
          </a:prstGeom>
          <a:noFill/>
        </p:spPr>
        <p:txBody>
          <a:bodyPr wrap="square" rtlCol="0">
            <a:spAutoFit/>
          </a:bodyPr>
          <a:lstStyle/>
          <a:p>
            <a:pPr algn="just"/>
            <a:r>
              <a:rPr lang="en-US" b="1" dirty="0">
                <a:solidFill>
                  <a:schemeClr val="accent4">
                    <a:lumMod val="50000"/>
                  </a:schemeClr>
                </a:solidFill>
              </a:rPr>
              <a:t>Worksheet : Is the suicide rate low for developed countries?</a:t>
            </a:r>
          </a:p>
          <a:p>
            <a:pPr algn="just"/>
            <a:endParaRPr lang="en-US" b="1" dirty="0">
              <a:solidFill>
                <a:schemeClr val="accent4">
                  <a:lumMod val="50000"/>
                </a:schemeClr>
              </a:solidFill>
            </a:endParaRPr>
          </a:p>
          <a:p>
            <a:pPr algn="just"/>
            <a:r>
              <a:rPr lang="en-US" dirty="0">
                <a:solidFill>
                  <a:schemeClr val="accent4">
                    <a:lumMod val="50000"/>
                  </a:schemeClr>
                </a:solidFill>
              </a:rPr>
              <a:t>-We observe that there is no clear relation between the wealth of a country and its suicide rate. </a:t>
            </a:r>
          </a:p>
          <a:p>
            <a:pPr algn="just"/>
            <a:endParaRPr lang="en-US" dirty="0">
              <a:solidFill>
                <a:schemeClr val="accent4">
                  <a:lumMod val="50000"/>
                </a:schemeClr>
              </a:solidFill>
            </a:endParaRPr>
          </a:p>
          <a:p>
            <a:pPr algn="just"/>
            <a:r>
              <a:rPr lang="en-US" dirty="0">
                <a:solidFill>
                  <a:schemeClr val="accent4">
                    <a:lumMod val="50000"/>
                  </a:schemeClr>
                </a:solidFill>
              </a:rPr>
              <a:t>-There are many countries with low GDP Per Capita which have low suicide rates (for example Mexico) as well many which have a high rate (for example Lithuania).</a:t>
            </a:r>
          </a:p>
          <a:p>
            <a:pPr algn="just"/>
            <a:endParaRPr lang="en-US" dirty="0">
              <a:solidFill>
                <a:schemeClr val="accent4">
                  <a:lumMod val="50000"/>
                </a:schemeClr>
              </a:solidFill>
            </a:endParaRPr>
          </a:p>
          <a:p>
            <a:pPr algn="just"/>
            <a:r>
              <a:rPr lang="en-US" dirty="0">
                <a:solidFill>
                  <a:schemeClr val="accent4">
                    <a:lumMod val="50000"/>
                  </a:schemeClr>
                </a:solidFill>
              </a:rPr>
              <a:t>-Similarly there are many countries with high GDP as well as high suicide rates (for example Japan).</a:t>
            </a:r>
          </a:p>
        </p:txBody>
      </p:sp>
    </p:spTree>
    <p:extLst>
      <p:ext uri="{BB962C8B-B14F-4D97-AF65-F5344CB8AC3E}">
        <p14:creationId xmlns:p14="http://schemas.microsoft.com/office/powerpoint/2010/main" val="1912201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6818" y="365337"/>
            <a:ext cx="3615182" cy="6324808"/>
          </a:xfrm>
          <a:prstGeom prst="rect">
            <a:avLst/>
          </a:prstGeom>
          <a:noFill/>
        </p:spPr>
        <p:txBody>
          <a:bodyPr wrap="square" rtlCol="0">
            <a:spAutoFit/>
          </a:bodyPr>
          <a:lstStyle/>
          <a:p>
            <a:pPr algn="just"/>
            <a:r>
              <a:rPr lang="en-US" sz="1700" b="1" dirty="0">
                <a:solidFill>
                  <a:schemeClr val="accent4">
                    <a:lumMod val="50000"/>
                  </a:schemeClr>
                </a:solidFill>
              </a:rPr>
              <a:t>Worksheet : Overview of Suicide Rates by Generation</a:t>
            </a:r>
          </a:p>
          <a:p>
            <a:pPr algn="just"/>
            <a:endParaRPr lang="en-US" sz="1700" dirty="0">
              <a:solidFill>
                <a:schemeClr val="accent4">
                  <a:lumMod val="50000"/>
                </a:schemeClr>
              </a:solidFill>
            </a:endParaRPr>
          </a:p>
          <a:p>
            <a:pPr algn="just"/>
            <a:r>
              <a:rPr lang="en-US" sz="1700" dirty="0">
                <a:solidFill>
                  <a:schemeClr val="accent4">
                    <a:lumMod val="50000"/>
                  </a:schemeClr>
                </a:solidFill>
              </a:rPr>
              <a:t>-The dataset includes a generation variable to indicate born year. Roughly, generation means:</a:t>
            </a:r>
          </a:p>
          <a:p>
            <a:pPr algn="just"/>
            <a:endParaRPr lang="en-US" sz="1400" dirty="0">
              <a:solidFill>
                <a:schemeClr val="accent4">
                  <a:lumMod val="50000"/>
                </a:schemeClr>
              </a:solidFill>
            </a:endParaRPr>
          </a:p>
          <a:p>
            <a:pPr algn="just" fontAlgn="base"/>
            <a:r>
              <a:rPr lang="en-US" sz="1400" dirty="0">
                <a:solidFill>
                  <a:schemeClr val="accent4">
                    <a:lumMod val="50000"/>
                  </a:schemeClr>
                </a:solidFill>
              </a:rPr>
              <a:t>1) G.I. Generation - born between 1901 - 1927</a:t>
            </a:r>
          </a:p>
          <a:p>
            <a:pPr algn="just" fontAlgn="base"/>
            <a:r>
              <a:rPr lang="en-US" sz="1400" dirty="0">
                <a:solidFill>
                  <a:schemeClr val="accent4">
                    <a:lumMod val="50000"/>
                  </a:schemeClr>
                </a:solidFill>
              </a:rPr>
              <a:t>2) Silent - born between 1925 - 1942</a:t>
            </a:r>
          </a:p>
          <a:p>
            <a:pPr algn="just" fontAlgn="base"/>
            <a:r>
              <a:rPr lang="en-US" sz="1400" dirty="0">
                <a:solidFill>
                  <a:schemeClr val="accent4">
                    <a:lumMod val="50000"/>
                  </a:schemeClr>
                </a:solidFill>
              </a:rPr>
              <a:t>3) Boomers - born between 1946 - 1964</a:t>
            </a:r>
          </a:p>
          <a:p>
            <a:pPr algn="just" fontAlgn="base"/>
            <a:r>
              <a:rPr lang="en-US" sz="1400" dirty="0">
                <a:solidFill>
                  <a:schemeClr val="accent4">
                    <a:lumMod val="50000"/>
                  </a:schemeClr>
                </a:solidFill>
              </a:rPr>
              <a:t>4)  Generation X - born between 1960 - 1980</a:t>
            </a:r>
          </a:p>
          <a:p>
            <a:pPr algn="just" fontAlgn="base"/>
            <a:r>
              <a:rPr lang="en-US" sz="1400" dirty="0">
                <a:solidFill>
                  <a:schemeClr val="accent4">
                    <a:lumMod val="50000"/>
                  </a:schemeClr>
                </a:solidFill>
              </a:rPr>
              <a:t>5) Millennials - born between 1990 - early 2000</a:t>
            </a:r>
          </a:p>
          <a:p>
            <a:pPr algn="just" fontAlgn="base"/>
            <a:r>
              <a:rPr lang="en-US" sz="1400" dirty="0">
                <a:solidFill>
                  <a:schemeClr val="accent4">
                    <a:lumMod val="50000"/>
                  </a:schemeClr>
                </a:solidFill>
              </a:rPr>
              <a:t>6) Generation Z - born early 2000s</a:t>
            </a:r>
          </a:p>
          <a:p>
            <a:pPr algn="just" fontAlgn="base"/>
            <a:endParaRPr lang="en-US" dirty="0">
              <a:solidFill>
                <a:schemeClr val="accent4">
                  <a:lumMod val="50000"/>
                </a:schemeClr>
              </a:solidFill>
            </a:endParaRPr>
          </a:p>
          <a:p>
            <a:pPr algn="just" fontAlgn="base"/>
            <a:r>
              <a:rPr lang="en-US" sz="1700" dirty="0">
                <a:solidFill>
                  <a:schemeClr val="accent4">
                    <a:lumMod val="50000"/>
                  </a:schemeClr>
                </a:solidFill>
              </a:rPr>
              <a:t>-The age range is too wide in the dataset which makes the Suicide Numbers plot by generation comparatively unreliable (as a person could be from a different generation from what is stated in the dataset).</a:t>
            </a:r>
          </a:p>
          <a:p>
            <a:pPr algn="just" fontAlgn="base"/>
            <a:endParaRPr lang="en-US" sz="1700" dirty="0">
              <a:solidFill>
                <a:schemeClr val="accent4">
                  <a:lumMod val="50000"/>
                </a:schemeClr>
              </a:solidFill>
            </a:endParaRPr>
          </a:p>
          <a:p>
            <a:pPr algn="just" fontAlgn="base"/>
            <a:r>
              <a:rPr lang="en-US" sz="1700" dirty="0">
                <a:solidFill>
                  <a:schemeClr val="accent4">
                    <a:lumMod val="50000"/>
                  </a:schemeClr>
                </a:solidFill>
              </a:rPr>
              <a:t>-We are using average suicide number instead of average suicide rate to see the total number of people who committed suicide in a particular year.</a:t>
            </a:r>
            <a:endParaRPr lang="en-US" dirty="0">
              <a:solidFill>
                <a:schemeClr val="accent4">
                  <a:lumMod val="50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4879"/>
            <a:ext cx="8599208" cy="5955175"/>
          </a:xfrm>
          <a:prstGeom prst="rect">
            <a:avLst/>
          </a:prstGeom>
        </p:spPr>
      </p:pic>
    </p:spTree>
    <p:extLst>
      <p:ext uri="{BB962C8B-B14F-4D97-AF65-F5344CB8AC3E}">
        <p14:creationId xmlns:p14="http://schemas.microsoft.com/office/powerpoint/2010/main" val="1160899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6097268" cy="421318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7591" y="1"/>
            <a:ext cx="6117774" cy="4213184"/>
          </a:xfrm>
          <a:prstGeom prst="rect">
            <a:avLst/>
          </a:prstGeom>
        </p:spPr>
      </p:pic>
      <p:sp>
        <p:nvSpPr>
          <p:cNvPr id="6" name="TextBox 5"/>
          <p:cNvSpPr txBox="1"/>
          <p:nvPr/>
        </p:nvSpPr>
        <p:spPr>
          <a:xfrm>
            <a:off x="335666" y="4618299"/>
            <a:ext cx="11343190" cy="1754326"/>
          </a:xfrm>
          <a:prstGeom prst="rect">
            <a:avLst/>
          </a:prstGeom>
          <a:noFill/>
        </p:spPr>
        <p:txBody>
          <a:bodyPr wrap="square" rtlCol="0">
            <a:spAutoFit/>
          </a:bodyPr>
          <a:lstStyle/>
          <a:p>
            <a:pPr algn="just"/>
            <a:r>
              <a:rPr lang="en-US" b="1" dirty="0">
                <a:solidFill>
                  <a:schemeClr val="accent4">
                    <a:lumMod val="50000"/>
                  </a:schemeClr>
                </a:solidFill>
              </a:rPr>
              <a:t>Worksheet : Overview of Average Suicide Rate by Gender</a:t>
            </a:r>
          </a:p>
          <a:p>
            <a:pPr algn="just"/>
            <a:endParaRPr lang="en-US" b="1" dirty="0">
              <a:solidFill>
                <a:schemeClr val="accent4">
                  <a:lumMod val="50000"/>
                </a:schemeClr>
              </a:solidFill>
            </a:endParaRPr>
          </a:p>
          <a:p>
            <a:pPr algn="just"/>
            <a:r>
              <a:rPr lang="en-US" dirty="0">
                <a:solidFill>
                  <a:schemeClr val="accent4">
                    <a:lumMod val="50000"/>
                  </a:schemeClr>
                </a:solidFill>
              </a:rPr>
              <a:t>-The average suicide rate for males is much higher than females. </a:t>
            </a:r>
          </a:p>
          <a:p>
            <a:pPr algn="just"/>
            <a:endParaRPr lang="en-US" dirty="0">
              <a:solidFill>
                <a:schemeClr val="accent4">
                  <a:lumMod val="50000"/>
                </a:schemeClr>
              </a:solidFill>
            </a:endParaRPr>
          </a:p>
          <a:p>
            <a:pPr algn="just"/>
            <a:r>
              <a:rPr lang="en-US" dirty="0">
                <a:solidFill>
                  <a:schemeClr val="accent4">
                    <a:lumMod val="50000"/>
                  </a:schemeClr>
                </a:solidFill>
              </a:rPr>
              <a:t>-However, from the age filter as shown in the second graph, we observe the difference in the suicide rate between the two genders is smaller for the younger age groups and increases as the age increases. </a:t>
            </a:r>
          </a:p>
        </p:txBody>
      </p:sp>
    </p:spTree>
    <p:extLst>
      <p:ext uri="{BB962C8B-B14F-4D97-AF65-F5344CB8AC3E}">
        <p14:creationId xmlns:p14="http://schemas.microsoft.com/office/powerpoint/2010/main" val="1709429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2417</TotalTime>
  <Words>932</Words>
  <Application>Microsoft Macintosh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Foundations of Business Analytics</vt:lpstr>
      <vt:lpstr>SUICIDE RATES OVERVIEW 1985 TO 2016</vt:lpstr>
      <vt:lpstr>Data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Insights/Hypotheses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Chavi Singal-MSBA20B</dc:creator>
  <cp:lastModifiedBy>Chavi Singal-MSBA20B</cp:lastModifiedBy>
  <cp:revision>30</cp:revision>
  <dcterms:created xsi:type="dcterms:W3CDTF">2019-08-12T01:00:24Z</dcterms:created>
  <dcterms:modified xsi:type="dcterms:W3CDTF">2020-04-21T19:09:49Z</dcterms:modified>
</cp:coreProperties>
</file>