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65" r:id="rId5"/>
    <p:sldId id="262" r:id="rId6"/>
    <p:sldId id="264" r:id="rId7"/>
    <p:sldId id="263" r:id="rId8"/>
    <p:sldId id="266" r:id="rId9"/>
    <p:sldId id="267" r:id="rId10"/>
    <p:sldId id="268" r:id="rId11"/>
    <p:sldId id="269" r:id="rId12"/>
    <p:sldId id="270" r:id="rId13"/>
    <p:sldId id="256" r:id="rId14"/>
    <p:sldId id="257" r:id="rId15"/>
    <p:sldId id="258" r:id="rId16"/>
    <p:sldId id="259" r:id="rId17"/>
    <p:sldId id="260" r:id="rId18"/>
    <p:sldId id="261" r:id="rId19"/>
    <p:sldId id="271" r:id="rId20"/>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AE3D5B-2ED9-45F9-84DD-2F47A3C5292D}" v="291" dt="2022-03-28T04:00:53.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varScale="1">
        <p:scale>
          <a:sx n="112" d="100"/>
          <a:sy n="112" d="100"/>
        </p:scale>
        <p:origin x="534"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7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E5C380F-B986-440E-A941-F81B9E0984E3}" type="datetime1">
              <a:rPr lang="es-ES" smtClean="0"/>
              <a:t>27/03/2022</a:t>
            </a:fld>
            <a:endParaRPr lang="es-ES"/>
          </a:p>
        </p:txBody>
      </p:sp>
      <p:sp>
        <p:nvSpPr>
          <p:cNvPr id="4" name="Marcador de pie de página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es-ES" smtClean="0"/>
              <a:t>‹Nº›</a:t>
            </a:fld>
            <a:endParaRPr lang="es-E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78ED417-72B0-400E-9505-0FABEF441596}" type="datetime1">
              <a:rPr lang="es-ES" noProof="0" smtClean="0"/>
              <a:t>27/03/2022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8CCA95-4F40-4CDD-BF1E-B8C9EB86EE73}" type="slidenum">
              <a:rPr lang="es-ES" noProof="0" smtClean="0"/>
              <a:t>‹Nº›</a:t>
            </a:fld>
            <a:endParaRPr lang="es-ES" noProof="0"/>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918CCA95-4F40-4CDD-BF1E-B8C9EB86EE73}" type="slidenum">
              <a:rPr lang="es-ES" smtClean="0"/>
              <a:t>1</a:t>
            </a:fld>
            <a:endParaRPr lang="es-ES"/>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2611808" y="3428998"/>
            <a:ext cx="5518066" cy="2268559"/>
          </a:xfrm>
        </p:spPr>
        <p:txBody>
          <a:bodyPr rtlCol="0" anchor="t">
            <a:normAutofit/>
          </a:bodyPr>
          <a:lstStyle>
            <a:lvl1pPr algn="r">
              <a:defRPr sz="6000"/>
            </a:lvl1pPr>
          </a:lstStyle>
          <a:p>
            <a:pPr rtl="0"/>
            <a:r>
              <a:rPr lang="es-ES" noProof="0"/>
              <a:t>Haga clic para modificar el estilo de título del patrón</a:t>
            </a:r>
          </a:p>
        </p:txBody>
      </p:sp>
      <p:sp>
        <p:nvSpPr>
          <p:cNvPr id="3" name="Subtítulo 2"/>
          <p:cNvSpPr>
            <a:spLocks noGrp="1"/>
          </p:cNvSpPr>
          <p:nvPr>
            <p:ph type="subTitle" idx="1"/>
          </p:nvPr>
        </p:nvSpPr>
        <p:spPr>
          <a:xfrm>
            <a:off x="2772274" y="2268786"/>
            <a:ext cx="5357600" cy="1160213"/>
          </a:xfrm>
        </p:spPr>
        <p:txBody>
          <a:bodyPr tIns="0" rtlCol="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dirty="0"/>
              <a:t>Haga clic para modificar el estilo de subtítulo del patrón</a:t>
            </a:r>
          </a:p>
        </p:txBody>
      </p:sp>
      <p:sp>
        <p:nvSpPr>
          <p:cNvPr id="4" name="Marcador de fecha 3"/>
          <p:cNvSpPr>
            <a:spLocks noGrp="1"/>
          </p:cNvSpPr>
          <p:nvPr>
            <p:ph type="dt" sz="half" idx="10"/>
          </p:nvPr>
        </p:nvSpPr>
        <p:spPr/>
        <p:txBody>
          <a:bodyPr rtlCol="0"/>
          <a:lstStyle/>
          <a:p>
            <a:pPr rtl="0"/>
            <a:fld id="{77A3FD88-36EB-4292-BB42-746973C0F48E}" type="datetime1">
              <a:rPr lang="es-ES" noProof="0" smtClean="0"/>
              <a:t>27/03/2022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Ins="45720" rtlCol="0"/>
          <a:lstStyle/>
          <a:p>
            <a:pPr rtl="0"/>
            <a:fld id="{600CBFCC-E1FF-473E-BF42-70E7405CF173}" type="slidenum">
              <a:rPr lang="es-ES" noProof="0" smtClean="0"/>
              <a:t>‹Nº›</a:t>
            </a:fld>
            <a:endParaRPr lang="es-ES" noProof="0"/>
          </a:p>
        </p:txBody>
      </p:sp>
      <p:sp>
        <p:nvSpPr>
          <p:cNvPr id="13" name="Cuadro de texto 12"/>
          <p:cNvSpPr txBox="1"/>
          <p:nvPr/>
        </p:nvSpPr>
        <p:spPr>
          <a:xfrm>
            <a:off x="2191282" y="3262852"/>
            <a:ext cx="415636" cy="461665"/>
          </a:xfrm>
          <a:prstGeom prst="rect">
            <a:avLst/>
          </a:prstGeom>
          <a:noFill/>
        </p:spPr>
        <p:txBody>
          <a:bodyPr wrap="square" rtlCol="0">
            <a:spAutoFit/>
          </a:bodyPr>
          <a:lstStyle/>
          <a:p>
            <a:pPr algn="r" rtl="0"/>
            <a:r>
              <a:rPr lang="es-ES" sz="2400" noProof="0">
                <a:solidFill>
                  <a:schemeClr val="accent6"/>
                </a:solidFill>
                <a:latin typeface="Wingdings 3" panose="05040102010807070707" pitchFamily="18" charset="2"/>
              </a:rPr>
              <a:t>z</a:t>
            </a:r>
            <a:endParaRPr lang="es-ES" sz="24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ángulo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uadro de texto 8"/>
          <p:cNvSpPr txBox="1"/>
          <p:nvPr/>
        </p:nvSpPr>
        <p:spPr>
          <a:xfrm>
            <a:off x="2194236" y="641225"/>
            <a:ext cx="415636" cy="369332"/>
          </a:xfrm>
          <a:prstGeom prst="rect">
            <a:avLst/>
          </a:prstGeom>
          <a:noFill/>
        </p:spPr>
        <p:txBody>
          <a:bodyPr wrap="square" rtlCol="0">
            <a:spAutoFit/>
          </a:bodyPr>
          <a:lstStyle/>
          <a:p>
            <a:pPr algn="r" rtl="0"/>
            <a:r>
              <a:rPr lang="es-ES" sz="1800" noProof="0">
                <a:solidFill>
                  <a:schemeClr val="accent6"/>
                </a:solidFill>
                <a:latin typeface="Wingdings 3" panose="05040102010807070707" pitchFamily="18" charset="2"/>
              </a:rPr>
              <a:t>z</a:t>
            </a:r>
            <a:endParaRPr lang="es-ES" sz="1000" noProof="0">
              <a:solidFill>
                <a:schemeClr val="accent6"/>
              </a:solidFill>
              <a:latin typeface="MS Shell Dlg 2" panose="020B0604030504040204" pitchFamily="34" charset="0"/>
            </a:endParaRPr>
          </a:p>
        </p:txBody>
      </p:sp>
      <p:sp>
        <p:nvSpPr>
          <p:cNvPr id="2" name="Título 1"/>
          <p:cNvSpPr>
            <a:spLocks noGrp="1"/>
          </p:cNvSpPr>
          <p:nvPr>
            <p:ph type="title"/>
          </p:nvPr>
        </p:nvSpPr>
        <p:spPr>
          <a:xfrm>
            <a:off x="2611808" y="808056"/>
            <a:ext cx="7954091" cy="1077229"/>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28965914-9746-4B75-A8B7-635113FF0084}" type="datetime1">
              <a:rPr lang="es-ES" noProof="0" smtClean="0"/>
              <a:t>27/03/2022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00CBFCC-E1FF-473E-BF42-70E7405CF173}" type="slidenum">
              <a:rPr lang="es-ES" noProof="0" smtClean="0"/>
              <a:t>‹Nº›</a:t>
            </a:fld>
            <a:endParaRPr lang="es-ES" noProof="0"/>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ángulo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ángulo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uadro de texto 8"/>
          <p:cNvSpPr txBox="1"/>
          <p:nvPr/>
        </p:nvSpPr>
        <p:spPr>
          <a:xfrm rot="5400000">
            <a:off x="10337141" y="416061"/>
            <a:ext cx="415636" cy="369332"/>
          </a:xfrm>
          <a:prstGeom prst="rect">
            <a:avLst/>
          </a:prstGeom>
          <a:noFill/>
        </p:spPr>
        <p:txBody>
          <a:bodyPr wrap="square" rtlCol="0">
            <a:spAutoFit/>
          </a:bodyPr>
          <a:lstStyle/>
          <a:p>
            <a:pPr algn="r" rtl="0"/>
            <a:r>
              <a:rPr lang="es-ES" sz="1800" noProof="0">
                <a:solidFill>
                  <a:schemeClr val="accent6"/>
                </a:solidFill>
                <a:latin typeface="Wingdings 3" panose="05040102010807070707" pitchFamily="18" charset="2"/>
              </a:rPr>
              <a:t>z</a:t>
            </a:r>
            <a:endParaRPr lang="es-ES" sz="1000" noProof="0">
              <a:solidFill>
                <a:schemeClr val="accent6"/>
              </a:solidFill>
              <a:latin typeface="MS Shell Dlg 2" panose="020B0604030504040204" pitchFamily="34" charset="0"/>
            </a:endParaRPr>
          </a:p>
        </p:txBody>
      </p:sp>
      <p:sp>
        <p:nvSpPr>
          <p:cNvPr id="2" name="Título vertical 1"/>
          <p:cNvSpPr>
            <a:spLocks noGrp="1"/>
          </p:cNvSpPr>
          <p:nvPr>
            <p:ph type="title" orient="vert"/>
          </p:nvPr>
        </p:nvSpPr>
        <p:spPr>
          <a:xfrm>
            <a:off x="9239380" y="805818"/>
            <a:ext cx="1326519" cy="5244126"/>
          </a:xfrm>
        </p:spPr>
        <p:txBody>
          <a:bodyPr vert="eaVert" rtlCol="0"/>
          <a:lstStyle>
            <a:lvl1pPr algn="l">
              <a:defRPr/>
            </a:lvl1pPr>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2608751" y="970410"/>
            <a:ext cx="6466903" cy="5079534"/>
          </a:xfrm>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393BF7E-FEBA-41D9-8183-422E96B995DE}" type="datetime1">
              <a:rPr lang="es-ES" noProof="0" smtClean="0"/>
              <a:t>27/03/2022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00CBFCC-E1FF-473E-BF42-70E7405CF173}" type="slidenum">
              <a:rPr lang="es-ES" noProof="0" smtClean="0"/>
              <a:t>‹Nº›</a:t>
            </a:fld>
            <a:endParaRPr lang="es-ES" noProof="0"/>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9" name="Rectángulo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ángulo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CF0A7F79-F7AA-4C8C-9186-21D11DCBB42B}" type="datetime1">
              <a:rPr lang="es-ES" noProof="0" smtClean="0"/>
              <a:t>27/03/2022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00CBFCC-E1FF-473E-BF42-70E7405CF173}" type="slidenum">
              <a:rPr lang="es-ES" noProof="0" smtClean="0"/>
              <a:t>‹Nº›</a:t>
            </a:fld>
            <a:endParaRPr lang="es-ES" noProof="0"/>
          </a:p>
        </p:txBody>
      </p:sp>
      <p:sp>
        <p:nvSpPr>
          <p:cNvPr id="7" name="Cuadro de texto 6"/>
          <p:cNvSpPr txBox="1"/>
          <p:nvPr/>
        </p:nvSpPr>
        <p:spPr>
          <a:xfrm>
            <a:off x="2194943" y="641225"/>
            <a:ext cx="415636" cy="369332"/>
          </a:xfrm>
          <a:prstGeom prst="rect">
            <a:avLst/>
          </a:prstGeom>
          <a:noFill/>
        </p:spPr>
        <p:txBody>
          <a:bodyPr wrap="square" rtlCol="0">
            <a:spAutoFit/>
          </a:bodyPr>
          <a:lstStyle/>
          <a:p>
            <a:pPr algn="r" rtl="0"/>
            <a:r>
              <a:rPr lang="es-ES" sz="1800" noProof="0">
                <a:solidFill>
                  <a:schemeClr val="accent6"/>
                </a:solidFill>
                <a:latin typeface="Wingdings 3" panose="05040102010807070707" pitchFamily="18" charset="2"/>
              </a:rPr>
              <a:t>z</a:t>
            </a:r>
            <a:endParaRPr lang="es-ES"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ángulo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ángulo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Cuadro de texto 10"/>
          <p:cNvSpPr txBox="1"/>
          <p:nvPr/>
        </p:nvSpPr>
        <p:spPr>
          <a:xfrm>
            <a:off x="2191843" y="2962586"/>
            <a:ext cx="415636" cy="369332"/>
          </a:xfrm>
          <a:prstGeom prst="rect">
            <a:avLst/>
          </a:prstGeom>
          <a:noFill/>
        </p:spPr>
        <p:txBody>
          <a:bodyPr wrap="square" rtlCol="0">
            <a:spAutoFit/>
          </a:bodyPr>
          <a:lstStyle/>
          <a:p>
            <a:pPr algn="r" rtl="0"/>
            <a:r>
              <a:rPr lang="es-ES" sz="1800" noProof="0">
                <a:solidFill>
                  <a:schemeClr val="accent6"/>
                </a:solidFill>
                <a:latin typeface="Wingdings 3" panose="05040102010807070707" pitchFamily="18" charset="2"/>
              </a:rPr>
              <a:t>z</a:t>
            </a:r>
            <a:endParaRPr lang="es-ES" sz="1000" noProof="0">
              <a:solidFill>
                <a:schemeClr val="accent6"/>
              </a:solidFill>
              <a:latin typeface="MS Shell Dlg 2" panose="020B0604030504040204" pitchFamily="34" charset="0"/>
            </a:endParaRPr>
          </a:p>
        </p:txBody>
      </p:sp>
      <p:sp>
        <p:nvSpPr>
          <p:cNvPr id="2" name="Título 1"/>
          <p:cNvSpPr>
            <a:spLocks noGrp="1"/>
          </p:cNvSpPr>
          <p:nvPr>
            <p:ph type="title"/>
          </p:nvPr>
        </p:nvSpPr>
        <p:spPr>
          <a:xfrm>
            <a:off x="2609873" y="3147254"/>
            <a:ext cx="7956560" cy="1424746"/>
          </a:xfrm>
        </p:spPr>
        <p:txBody>
          <a:bodyPr rtlCol="0" anchor="t">
            <a:normAutofit/>
          </a:bodyPr>
          <a:lstStyle>
            <a:lvl1pPr algn="r">
              <a:defRPr sz="3200"/>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2773968" y="2268786"/>
            <a:ext cx="7791931" cy="878468"/>
          </a:xfrm>
        </p:spPr>
        <p:txBody>
          <a:bodyPr tIns="0" rtlCol="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p>
            <a:pPr rtl="0"/>
            <a:fld id="{462736BC-87A6-4A7F-992B-09556D9CE345}" type="datetime1">
              <a:rPr lang="es-ES" noProof="0" smtClean="0"/>
              <a:t>27/03/2022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00CBFCC-E1FF-473E-BF42-70E7405CF173}" type="slidenum">
              <a:rPr lang="es-ES" noProof="0" smtClean="0"/>
              <a:t>‹Nº›</a:t>
            </a:fld>
            <a:endParaRPr lang="es-ES" noProof="0"/>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6" name="Rectángulo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ángulo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2609873" y="805817"/>
            <a:ext cx="7950984" cy="1081705"/>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2605374" y="2052116"/>
            <a:ext cx="3891960" cy="399782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666636" y="2052114"/>
            <a:ext cx="3894222" cy="3997829"/>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147FC19E-8E84-4F9B-8254-611B6042A7AD}" type="datetime1">
              <a:rPr lang="es-ES" noProof="0" smtClean="0"/>
              <a:t>27/03/2022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600CBFCC-E1FF-473E-BF42-70E7405CF173}" type="slidenum">
              <a:rPr lang="es-ES" noProof="0" smtClean="0"/>
              <a:t>‹Nº›</a:t>
            </a:fld>
            <a:endParaRPr lang="es-ES" noProof="0"/>
          </a:p>
        </p:txBody>
      </p:sp>
      <p:sp>
        <p:nvSpPr>
          <p:cNvPr id="10" name="Cuadro de texto 9"/>
          <p:cNvSpPr txBox="1"/>
          <p:nvPr/>
        </p:nvSpPr>
        <p:spPr>
          <a:xfrm>
            <a:off x="2196172" y="641223"/>
            <a:ext cx="415636" cy="369332"/>
          </a:xfrm>
          <a:prstGeom prst="rect">
            <a:avLst/>
          </a:prstGeom>
          <a:noFill/>
        </p:spPr>
        <p:txBody>
          <a:bodyPr wrap="square" rtlCol="0">
            <a:spAutoFit/>
          </a:bodyPr>
          <a:lstStyle/>
          <a:p>
            <a:pPr algn="r" rtl="0"/>
            <a:r>
              <a:rPr lang="es-ES" sz="1800" noProof="0">
                <a:solidFill>
                  <a:schemeClr val="accent6"/>
                </a:solidFill>
                <a:latin typeface="Wingdings 3" panose="05040102010807070707" pitchFamily="18" charset="2"/>
              </a:rPr>
              <a:t>z</a:t>
            </a:r>
            <a:endParaRPr lang="es-ES"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ángulo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ángulo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Cuadro de texto 11"/>
          <p:cNvSpPr txBox="1"/>
          <p:nvPr/>
        </p:nvSpPr>
        <p:spPr>
          <a:xfrm>
            <a:off x="2193650" y="636424"/>
            <a:ext cx="415636" cy="369332"/>
          </a:xfrm>
          <a:prstGeom prst="rect">
            <a:avLst/>
          </a:prstGeom>
          <a:noFill/>
        </p:spPr>
        <p:txBody>
          <a:bodyPr wrap="square" rtlCol="0">
            <a:spAutoFit/>
          </a:bodyPr>
          <a:lstStyle/>
          <a:p>
            <a:pPr algn="r" rtl="0"/>
            <a:r>
              <a:rPr lang="es-ES" sz="1800" noProof="0">
                <a:solidFill>
                  <a:schemeClr val="accent6"/>
                </a:solidFill>
                <a:latin typeface="Wingdings 3" panose="05040102010807070707" pitchFamily="18" charset="2"/>
              </a:rPr>
              <a:t>z</a:t>
            </a:r>
            <a:endParaRPr lang="es-ES" sz="1000" noProof="0">
              <a:solidFill>
                <a:schemeClr val="accent6"/>
              </a:solidFill>
              <a:latin typeface="MS Shell Dlg 2" panose="020B0604030504040204" pitchFamily="34" charset="0"/>
            </a:endParaRPr>
          </a:p>
        </p:txBody>
      </p:sp>
      <p:sp>
        <p:nvSpPr>
          <p:cNvPr id="2" name="Título 1"/>
          <p:cNvSpPr>
            <a:spLocks noGrp="1"/>
          </p:cNvSpPr>
          <p:nvPr>
            <p:ph type="title"/>
          </p:nvPr>
        </p:nvSpPr>
        <p:spPr>
          <a:xfrm>
            <a:off x="2609873" y="805818"/>
            <a:ext cx="7956560" cy="1078348"/>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2609285" y="2052115"/>
            <a:ext cx="3896467"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2609285" y="2851331"/>
            <a:ext cx="3893623" cy="3071434"/>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666634" y="2052115"/>
            <a:ext cx="3899798"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666635" y="2851331"/>
            <a:ext cx="3899798" cy="3071434"/>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BEFA77-04B7-424E-B99A-3AB1D0021EAF}" type="datetime1">
              <a:rPr lang="es-ES" noProof="0" smtClean="0"/>
              <a:t>27/03/2022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600CBFCC-E1FF-473E-BF42-70E7405CF173}" type="slidenum">
              <a:rPr lang="es-ES" noProof="0" smtClean="0"/>
              <a:t>‹Nº›</a:t>
            </a:fld>
            <a:endParaRPr lang="es-ES" noProof="0"/>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ángulo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ángulo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9D07D41E-8EB7-41ED-96B9-F8DE5319F0FD}" type="datetime1">
              <a:rPr lang="es-ES" noProof="0" smtClean="0"/>
              <a:t>27/03/2022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600CBFCC-E1FF-473E-BF42-70E7405CF173}" type="slidenum">
              <a:rPr lang="es-ES" noProof="0" smtClean="0"/>
              <a:t>‹Nº›</a:t>
            </a:fld>
            <a:endParaRPr lang="es-ES" noProof="0"/>
          </a:p>
        </p:txBody>
      </p:sp>
      <p:sp>
        <p:nvSpPr>
          <p:cNvPr id="8" name="Cuadro de texto 7"/>
          <p:cNvSpPr txBox="1"/>
          <p:nvPr/>
        </p:nvSpPr>
        <p:spPr>
          <a:xfrm>
            <a:off x="2196172" y="641226"/>
            <a:ext cx="415636" cy="369332"/>
          </a:xfrm>
          <a:prstGeom prst="rect">
            <a:avLst/>
          </a:prstGeom>
          <a:noFill/>
        </p:spPr>
        <p:txBody>
          <a:bodyPr wrap="square" rtlCol="0">
            <a:spAutoFit/>
          </a:bodyPr>
          <a:lstStyle/>
          <a:p>
            <a:pPr algn="r" rtl="0"/>
            <a:r>
              <a:rPr lang="es-ES" sz="1800" noProof="0">
                <a:solidFill>
                  <a:schemeClr val="accent6"/>
                </a:solidFill>
                <a:latin typeface="Wingdings 3" panose="05040102010807070707" pitchFamily="18" charset="2"/>
              </a:rPr>
              <a:t>z</a:t>
            </a:r>
            <a:endParaRPr lang="es-ES"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ángulo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p:cNvSpPr>
            <a:spLocks noGrp="1"/>
          </p:cNvSpPr>
          <p:nvPr>
            <p:ph type="dt" sz="half" idx="10"/>
          </p:nvPr>
        </p:nvSpPr>
        <p:spPr/>
        <p:txBody>
          <a:bodyPr rtlCol="0"/>
          <a:lstStyle/>
          <a:p>
            <a:pPr rtl="0"/>
            <a:fld id="{83E8EB80-1712-4AE0-9696-FFF05A466073}" type="datetime1">
              <a:rPr lang="es-ES" noProof="0" smtClean="0"/>
              <a:t>27/03/2022</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600CBFCC-E1FF-473E-BF42-70E7405CF173}" type="slidenum">
              <a:rPr lang="es-ES" noProof="0" smtClean="0"/>
              <a:t>‹Nº›</a:t>
            </a:fld>
            <a:endParaRPr lang="es-ES" noProof="0"/>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ángulo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ángulo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uadro de texto 9"/>
          <p:cNvSpPr txBox="1"/>
          <p:nvPr/>
        </p:nvSpPr>
        <p:spPr>
          <a:xfrm>
            <a:off x="1554154" y="1127550"/>
            <a:ext cx="415636" cy="369332"/>
          </a:xfrm>
          <a:prstGeom prst="rect">
            <a:avLst/>
          </a:prstGeom>
          <a:noFill/>
        </p:spPr>
        <p:txBody>
          <a:bodyPr wrap="square" rtlCol="0">
            <a:spAutoFit/>
          </a:bodyPr>
          <a:lstStyle/>
          <a:p>
            <a:pPr algn="r" rtl="0"/>
            <a:r>
              <a:rPr lang="es-ES" sz="1800" noProof="0">
                <a:solidFill>
                  <a:schemeClr val="accent6"/>
                </a:solidFill>
                <a:latin typeface="Wingdings 3" panose="05040102010807070707" pitchFamily="18" charset="2"/>
              </a:rPr>
              <a:t>z</a:t>
            </a:r>
            <a:endParaRPr lang="es-ES" sz="1000" noProof="0">
              <a:solidFill>
                <a:schemeClr val="accent6"/>
              </a:solidFill>
              <a:latin typeface="MS Shell Dlg 2" panose="020B0604030504040204" pitchFamily="34" charset="0"/>
            </a:endParaRPr>
          </a:p>
        </p:txBody>
      </p:sp>
      <p:sp>
        <p:nvSpPr>
          <p:cNvPr id="2" name="Título 1"/>
          <p:cNvSpPr>
            <a:spLocks noGrp="1"/>
          </p:cNvSpPr>
          <p:nvPr>
            <p:ph type="title"/>
          </p:nvPr>
        </p:nvSpPr>
        <p:spPr>
          <a:xfrm>
            <a:off x="1970323" y="1282451"/>
            <a:ext cx="2664361" cy="1903241"/>
          </a:xfrm>
        </p:spPr>
        <p:txBody>
          <a:bodyPr rtlCol="0" anchor="b">
            <a:normAutofit/>
          </a:bodyPr>
          <a:lstStyle>
            <a:lvl1pPr algn="l">
              <a:defRPr sz="2400"/>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120154" y="805818"/>
            <a:ext cx="5446278" cy="5244126"/>
          </a:xfrm>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1970322" y="3186154"/>
            <a:ext cx="2664361" cy="2386397"/>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8323E2C1-0BF4-4450-8FCA-2D9C05211E03}" type="datetime1">
              <a:rPr lang="es-ES" noProof="0" smtClean="0"/>
              <a:t>27/03/2022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600CBFCC-E1FF-473E-BF42-70E7405CF173}" type="slidenum">
              <a:rPr lang="es-ES" noProof="0" smtClean="0"/>
              <a:t>‹Nº›</a:t>
            </a:fld>
            <a:endParaRPr lang="es-ES" noProof="0"/>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19" name="Rectángulo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ángulo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rtlCol="0"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10" name="Cuadro de texto 9"/>
          <p:cNvSpPr txBox="1"/>
          <p:nvPr/>
        </p:nvSpPr>
        <p:spPr>
          <a:xfrm>
            <a:off x="1554686" y="1127550"/>
            <a:ext cx="415636" cy="369332"/>
          </a:xfrm>
          <a:prstGeom prst="rect">
            <a:avLst/>
          </a:prstGeom>
          <a:noFill/>
        </p:spPr>
        <p:txBody>
          <a:bodyPr wrap="square" rtlCol="0">
            <a:spAutoFit/>
          </a:bodyPr>
          <a:lstStyle/>
          <a:p>
            <a:pPr algn="r" rtl="0"/>
            <a:r>
              <a:rPr lang="es-ES" sz="1800" noProof="0">
                <a:solidFill>
                  <a:schemeClr val="accent6"/>
                </a:solidFill>
                <a:latin typeface="Wingdings 3" panose="05040102010807070707" pitchFamily="18" charset="2"/>
              </a:rPr>
              <a:t>z</a:t>
            </a:r>
            <a:endParaRPr lang="es-ES" sz="1000" noProof="0">
              <a:solidFill>
                <a:schemeClr val="accent6"/>
              </a:solidFill>
              <a:latin typeface="MS Shell Dlg 2" panose="020B0604030504040204" pitchFamily="34" charset="0"/>
            </a:endParaRPr>
          </a:p>
        </p:txBody>
      </p:sp>
      <p:sp>
        <p:nvSpPr>
          <p:cNvPr id="2" name="Título 1"/>
          <p:cNvSpPr>
            <a:spLocks noGrp="1"/>
          </p:cNvSpPr>
          <p:nvPr>
            <p:ph type="title"/>
          </p:nvPr>
        </p:nvSpPr>
        <p:spPr>
          <a:xfrm>
            <a:off x="1971241" y="1282452"/>
            <a:ext cx="3970986" cy="1900473"/>
          </a:xfrm>
        </p:spPr>
        <p:txBody>
          <a:bodyPr rtlCol="0" anchor="b">
            <a:normAutofit/>
          </a:bodyPr>
          <a:lstStyle>
            <a:lvl1pPr algn="l">
              <a:defRPr sz="3200"/>
            </a:lvl1pPr>
          </a:lstStyle>
          <a:p>
            <a:pPr rtl="0"/>
            <a:r>
              <a:rPr lang="es-ES" noProof="0"/>
              <a:t>Haga clic para modificar el estilo de título del patrón</a:t>
            </a:r>
          </a:p>
        </p:txBody>
      </p:sp>
      <p:sp>
        <p:nvSpPr>
          <p:cNvPr id="4" name="Marcador de texto 3"/>
          <p:cNvSpPr>
            <a:spLocks noGrp="1"/>
          </p:cNvSpPr>
          <p:nvPr>
            <p:ph type="body" sz="half" idx="2" hasCustomPrompt="1"/>
          </p:nvPr>
        </p:nvSpPr>
        <p:spPr>
          <a:xfrm>
            <a:off x="1970322" y="3182928"/>
            <a:ext cx="3971874" cy="2386394"/>
          </a:xfrm>
        </p:spPr>
        <p:txBody>
          <a:bodyPr rtlCol="0">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7B20CF75-C9EB-4923-8504-823E1357C133}" type="datetime1">
              <a:rPr lang="es-ES" noProof="0" smtClean="0"/>
              <a:t>27/03/2022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600CBFCC-E1FF-473E-BF42-70E7405CF173}" type="slidenum">
              <a:rPr lang="es-ES" noProof="0" smtClean="0"/>
              <a:t>‹Nº›</a:t>
            </a:fld>
            <a:endParaRPr lang="es-ES" noProof="0"/>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Imagen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Imagen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ángulo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a:p>
            <a:pPr lvl="5" rtl="0"/>
            <a:r>
              <a:rPr lang="es-ES" noProof="0"/>
              <a:t>Sexto nivel</a:t>
            </a:r>
          </a:p>
          <a:p>
            <a:pPr lvl="6" rtl="0"/>
            <a:r>
              <a:rPr lang="es-ES" noProof="0"/>
              <a:t>Séptimo nivel</a:t>
            </a:r>
          </a:p>
          <a:p>
            <a:pPr lvl="7" rtl="0"/>
            <a:r>
              <a:rPr lang="es-ES" noProof="0"/>
              <a:t>Octavo nivel</a:t>
            </a:r>
          </a:p>
          <a:p>
            <a:pPr lvl="8" rtl="0"/>
            <a:r>
              <a:rPr lang="es-ES" noProof="0"/>
              <a:t>Noveno nivel</a:t>
            </a:r>
          </a:p>
        </p:txBody>
      </p:sp>
      <p:sp>
        <p:nvSpPr>
          <p:cNvPr id="4" name="Marcador de fecha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pPr rtl="0"/>
            <a:fld id="{6CA7AF09-DB89-44A4-ACD6-360CE1A220F1}" type="datetime1">
              <a:rPr lang="es-ES" noProof="0" smtClean="0"/>
              <a:t>27/03/2022</a:t>
            </a:fld>
            <a:endParaRPr lang="es-ES" noProof="0"/>
          </a:p>
        </p:txBody>
      </p:sp>
      <p:sp>
        <p:nvSpPr>
          <p:cNvPr id="5" name="Marcador de pie de página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pPr rtl="0"/>
            <a:endParaRPr lang="es-ES" noProof="0"/>
          </a:p>
        </p:txBody>
      </p:sp>
      <p:sp>
        <p:nvSpPr>
          <p:cNvPr id="6" name="Marcador de número de diapositiva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pPr rtl="0"/>
            <a:fld id="{600CBFCC-E1FF-473E-BF42-70E7405CF173}" type="slidenum">
              <a:rPr lang="es-ES" noProof="0" smtClean="0"/>
              <a:t>‹Nº›</a:t>
            </a:fld>
            <a:endParaRPr lang="es-ES" noProof="0"/>
          </a:p>
        </p:txBody>
      </p:sp>
      <p:sp>
        <p:nvSpPr>
          <p:cNvPr id="57" name="Rectángulo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ACFFC8-2DE5-C06A-546B-832AE611B1FA}"/>
              </a:ext>
            </a:extLst>
          </p:cNvPr>
          <p:cNvSpPr>
            <a:spLocks noGrp="1"/>
          </p:cNvSpPr>
          <p:nvPr>
            <p:ph type="ctrTitle"/>
          </p:nvPr>
        </p:nvSpPr>
        <p:spPr/>
        <p:txBody>
          <a:bodyPr>
            <a:normAutofit/>
          </a:bodyPr>
          <a:lstStyle/>
          <a:p>
            <a:pPr algn="ctr"/>
            <a:r>
              <a:rPr lang="es-ES" sz="2000" dirty="0">
                <a:cs typeface="Arial"/>
              </a:rPr>
              <a:t>Título del proyecto</a:t>
            </a:r>
            <a:br>
              <a:rPr lang="es-ES" sz="2000" dirty="0">
                <a:cs typeface="Arial"/>
              </a:rPr>
            </a:br>
            <a:br>
              <a:rPr lang="es-ES" sz="2000" dirty="0">
                <a:cs typeface="Arial"/>
              </a:rPr>
            </a:br>
            <a:br>
              <a:rPr lang="es-ES" sz="2000" dirty="0">
                <a:cs typeface="Arial"/>
              </a:rPr>
            </a:br>
            <a:r>
              <a:rPr lang="es-ES" sz="1400" dirty="0">
                <a:cs typeface="Arial"/>
              </a:rPr>
              <a:t>Por José Florentino Chavira Sánchez</a:t>
            </a:r>
            <a:br>
              <a:rPr lang="es-ES" sz="1400" dirty="0">
                <a:cs typeface="Arial"/>
              </a:rPr>
            </a:br>
            <a:endParaRPr lang="es-ES" sz="2000" dirty="0">
              <a:cs typeface="Arial"/>
            </a:endParaRPr>
          </a:p>
        </p:txBody>
      </p:sp>
      <p:sp>
        <p:nvSpPr>
          <p:cNvPr id="3" name="Subtítulo 2">
            <a:extLst>
              <a:ext uri="{FF2B5EF4-FFF2-40B4-BE49-F238E27FC236}">
                <a16:creationId xmlns:a16="http://schemas.microsoft.com/office/drawing/2014/main" id="{DD7BBD85-4E85-8EEF-41DE-612E3279546C}"/>
              </a:ext>
            </a:extLst>
          </p:cNvPr>
          <p:cNvSpPr>
            <a:spLocks noGrp="1"/>
          </p:cNvSpPr>
          <p:nvPr>
            <p:ph type="subTitle" idx="1"/>
          </p:nvPr>
        </p:nvSpPr>
        <p:spPr>
          <a:xfrm>
            <a:off x="2772274" y="576698"/>
            <a:ext cx="6209247" cy="2314419"/>
          </a:xfrm>
        </p:spPr>
        <p:txBody>
          <a:bodyPr>
            <a:noAutofit/>
          </a:bodyPr>
          <a:lstStyle/>
          <a:p>
            <a:pPr algn="just"/>
            <a:r>
              <a:rPr lang="es-ES" sz="4000" dirty="0">
                <a:ea typeface="+mn-lt"/>
                <a:cs typeface="+mn-lt"/>
              </a:rPr>
              <a:t>Comprobación de la autenticidad de imágenes digitales</a:t>
            </a:r>
            <a:endParaRPr lang="es-ES" sz="4000">
              <a:cs typeface="Arial"/>
            </a:endParaRPr>
          </a:p>
        </p:txBody>
      </p:sp>
    </p:spTree>
    <p:extLst>
      <p:ext uri="{BB962C8B-B14F-4D97-AF65-F5344CB8AC3E}">
        <p14:creationId xmlns:p14="http://schemas.microsoft.com/office/powerpoint/2010/main" val="2179934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B28281-3783-403A-B1AB-0182A003DFE3}"/>
              </a:ext>
            </a:extLst>
          </p:cNvPr>
          <p:cNvSpPr>
            <a:spLocks noGrp="1"/>
          </p:cNvSpPr>
          <p:nvPr>
            <p:ph type="ctrTitle"/>
          </p:nvPr>
        </p:nvSpPr>
        <p:spPr/>
        <p:txBody>
          <a:bodyPr rtlCol="0"/>
          <a:lstStyle/>
          <a:p>
            <a:r>
              <a:rPr lang="es-ES" dirty="0">
                <a:cs typeface="Arial"/>
              </a:rPr>
              <a:t>Ciclo de vida de los datos</a:t>
            </a:r>
            <a:endParaRPr lang="es-ES" dirty="0"/>
          </a:p>
        </p:txBody>
      </p:sp>
      <p:sp>
        <p:nvSpPr>
          <p:cNvPr id="3" name="Subtítulo 2">
            <a:extLst>
              <a:ext uri="{FF2B5EF4-FFF2-40B4-BE49-F238E27FC236}">
                <a16:creationId xmlns:a16="http://schemas.microsoft.com/office/drawing/2014/main" id="{C4542EAC-8BF3-4BFD-9891-145BC49409C2}"/>
              </a:ext>
            </a:extLst>
          </p:cNvPr>
          <p:cNvSpPr>
            <a:spLocks noGrp="1"/>
          </p:cNvSpPr>
          <p:nvPr>
            <p:ph type="subTitle" idx="1"/>
          </p:nvPr>
        </p:nvSpPr>
        <p:spPr>
          <a:xfrm>
            <a:off x="2772274" y="2771993"/>
            <a:ext cx="5932694" cy="671383"/>
          </a:xfrm>
        </p:spPr>
        <p:txBody>
          <a:bodyPr rtlCol="0"/>
          <a:lstStyle/>
          <a:p>
            <a:pPr rtl="0"/>
            <a:r>
              <a:rPr lang="es-ES"/>
              <a:t>Comprobación de la autenticidad de imágenes digitales</a:t>
            </a:r>
          </a:p>
        </p:txBody>
      </p:sp>
    </p:spTree>
    <p:extLst>
      <p:ext uri="{BB962C8B-B14F-4D97-AF65-F5344CB8AC3E}">
        <p14:creationId xmlns:p14="http://schemas.microsoft.com/office/powerpoint/2010/main" val="553726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95EA0-C328-B113-1F3B-E148159A9A74}"/>
              </a:ext>
            </a:extLst>
          </p:cNvPr>
          <p:cNvSpPr>
            <a:spLocks noGrp="1"/>
          </p:cNvSpPr>
          <p:nvPr>
            <p:ph type="title"/>
          </p:nvPr>
        </p:nvSpPr>
        <p:spPr/>
        <p:txBody>
          <a:bodyPr/>
          <a:lstStyle/>
          <a:p>
            <a:endParaRPr lang="es-ES"/>
          </a:p>
        </p:txBody>
      </p:sp>
      <p:pic>
        <p:nvPicPr>
          <p:cNvPr id="4" name="Imagen 4" descr="Diagrama&#10;&#10;Descripción generada automáticamente">
            <a:extLst>
              <a:ext uri="{FF2B5EF4-FFF2-40B4-BE49-F238E27FC236}">
                <a16:creationId xmlns:a16="http://schemas.microsoft.com/office/drawing/2014/main" id="{FD0C01BA-40E1-E4AE-DE58-CD4F6809266A}"/>
              </a:ext>
            </a:extLst>
          </p:cNvPr>
          <p:cNvPicPr>
            <a:picLocks noGrp="1" noChangeAspect="1"/>
          </p:cNvPicPr>
          <p:nvPr>
            <p:ph idx="1"/>
          </p:nvPr>
        </p:nvPicPr>
        <p:blipFill>
          <a:blip r:embed="rId2"/>
          <a:stretch>
            <a:fillRect/>
          </a:stretch>
        </p:blipFill>
        <p:spPr>
          <a:xfrm>
            <a:off x="1551524" y="2181548"/>
            <a:ext cx="9421181" cy="3868358"/>
          </a:xfrm>
        </p:spPr>
      </p:pic>
    </p:spTree>
    <p:extLst>
      <p:ext uri="{BB962C8B-B14F-4D97-AF65-F5344CB8AC3E}">
        <p14:creationId xmlns:p14="http://schemas.microsoft.com/office/powerpoint/2010/main" val="4170912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C95E5-C2D3-3092-040E-585B2D051DCF}"/>
              </a:ext>
            </a:extLst>
          </p:cNvPr>
          <p:cNvSpPr>
            <a:spLocks noGrp="1"/>
          </p:cNvSpPr>
          <p:nvPr>
            <p:ph type="title"/>
          </p:nvPr>
        </p:nvSpPr>
        <p:spPr/>
        <p:txBody>
          <a:bodyPr/>
          <a:lstStyle/>
          <a:p>
            <a:r>
              <a:rPr lang="es-ES" dirty="0">
                <a:cs typeface="Arial"/>
              </a:rPr>
              <a:t>Captura y obtención de datos       </a:t>
            </a:r>
            <a:endParaRPr lang="es-ES" dirty="0"/>
          </a:p>
        </p:txBody>
      </p:sp>
      <p:sp>
        <p:nvSpPr>
          <p:cNvPr id="3" name="Marcador de contenido 2">
            <a:extLst>
              <a:ext uri="{FF2B5EF4-FFF2-40B4-BE49-F238E27FC236}">
                <a16:creationId xmlns:a16="http://schemas.microsoft.com/office/drawing/2014/main" id="{C47DAFDA-803B-CBBF-16AA-EAC7E4788AD9}"/>
              </a:ext>
            </a:extLst>
          </p:cNvPr>
          <p:cNvSpPr>
            <a:spLocks noGrp="1"/>
          </p:cNvSpPr>
          <p:nvPr>
            <p:ph idx="1"/>
          </p:nvPr>
        </p:nvSpPr>
        <p:spPr/>
        <p:txBody>
          <a:bodyPr/>
          <a:lstStyle/>
          <a:p>
            <a:pPr marL="344170" indent="-344170"/>
            <a:r>
              <a:rPr lang="es-ES" dirty="0">
                <a:ea typeface="+mn-lt"/>
                <a:cs typeface="+mn-lt"/>
              </a:rPr>
              <a:t>Se podrían conseguir imágenes alteradas para poder aplicar los algoritmos que se estén aplicando y ver su efectividad para su análisis y a partir de ahí abordar algo nuevo.</a:t>
            </a:r>
            <a:endParaRPr lang="es-ES" dirty="0">
              <a:cs typeface="Arial" panose="020B0604020202020204"/>
            </a:endParaRPr>
          </a:p>
        </p:txBody>
      </p:sp>
    </p:spTree>
    <p:extLst>
      <p:ext uri="{BB962C8B-B14F-4D97-AF65-F5344CB8AC3E}">
        <p14:creationId xmlns:p14="http://schemas.microsoft.com/office/powerpoint/2010/main" val="1944248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8285B8-D290-DC44-0602-43E9F430C46D}"/>
              </a:ext>
            </a:extLst>
          </p:cNvPr>
          <p:cNvSpPr>
            <a:spLocks noGrp="1"/>
          </p:cNvSpPr>
          <p:nvPr>
            <p:ph idx="1"/>
          </p:nvPr>
        </p:nvSpPr>
        <p:spPr/>
        <p:txBody>
          <a:bodyPr/>
          <a:lstStyle/>
          <a:p>
            <a:pPr marL="344170" indent="-344170"/>
            <a:r>
              <a:rPr lang="es-ES" dirty="0">
                <a:ea typeface="+mn-lt"/>
                <a:cs typeface="+mn-lt"/>
              </a:rPr>
              <a:t>Se podrían almacenar y transmitir con total seguridad, si así fuera el caso. Se podría utilizar contraseña segura para el acceso a bases de datos si la información así lo requiriera.</a:t>
            </a:r>
            <a:endParaRPr lang="es-ES" dirty="0">
              <a:cs typeface="Arial" panose="020B0604020202020204"/>
            </a:endParaRPr>
          </a:p>
        </p:txBody>
      </p:sp>
      <p:sp>
        <p:nvSpPr>
          <p:cNvPr id="5" name="Título 4">
            <a:extLst>
              <a:ext uri="{FF2B5EF4-FFF2-40B4-BE49-F238E27FC236}">
                <a16:creationId xmlns:a16="http://schemas.microsoft.com/office/drawing/2014/main" id="{2774D395-3990-3E0F-969C-03223219F539}"/>
              </a:ext>
            </a:extLst>
          </p:cNvPr>
          <p:cNvSpPr>
            <a:spLocks noGrp="1"/>
          </p:cNvSpPr>
          <p:nvPr>
            <p:ph type="title"/>
          </p:nvPr>
        </p:nvSpPr>
        <p:spPr>
          <a:xfrm>
            <a:off x="2611808" y="808056"/>
            <a:ext cx="8360897" cy="1077229"/>
          </a:xfrm>
        </p:spPr>
        <p:txBody>
          <a:bodyPr/>
          <a:lstStyle/>
          <a:p>
            <a:r>
              <a:rPr lang="es-ES" dirty="0">
                <a:cs typeface="Arial"/>
              </a:rPr>
              <a:t>Seguridad, transmisión y almacenamiento</a:t>
            </a:r>
            <a:endParaRPr lang="es-ES" dirty="0" err="1"/>
          </a:p>
        </p:txBody>
      </p:sp>
    </p:spTree>
    <p:extLst>
      <p:ext uri="{BB962C8B-B14F-4D97-AF65-F5344CB8AC3E}">
        <p14:creationId xmlns:p14="http://schemas.microsoft.com/office/powerpoint/2010/main" val="391861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49509-3DF1-D48A-5B5E-3808E716FA86}"/>
              </a:ext>
            </a:extLst>
          </p:cNvPr>
          <p:cNvSpPr>
            <a:spLocks noGrp="1"/>
          </p:cNvSpPr>
          <p:nvPr>
            <p:ph type="title"/>
          </p:nvPr>
        </p:nvSpPr>
        <p:spPr/>
        <p:txBody>
          <a:bodyPr/>
          <a:lstStyle/>
          <a:p>
            <a:r>
              <a:rPr lang="es-ES" dirty="0">
                <a:ea typeface="+mj-lt"/>
                <a:cs typeface="+mj-lt"/>
              </a:rPr>
              <a:t>Trabajo y Gestión                      </a:t>
            </a:r>
            <a:endParaRPr lang="es-ES" dirty="0"/>
          </a:p>
        </p:txBody>
      </p:sp>
      <p:sp>
        <p:nvSpPr>
          <p:cNvPr id="3" name="Marcador de contenido 2">
            <a:extLst>
              <a:ext uri="{FF2B5EF4-FFF2-40B4-BE49-F238E27FC236}">
                <a16:creationId xmlns:a16="http://schemas.microsoft.com/office/drawing/2014/main" id="{BAB21CFB-6FD7-C6E1-6F92-62BC0013566D}"/>
              </a:ext>
            </a:extLst>
          </p:cNvPr>
          <p:cNvSpPr>
            <a:spLocks noGrp="1"/>
          </p:cNvSpPr>
          <p:nvPr>
            <p:ph idx="1"/>
          </p:nvPr>
        </p:nvSpPr>
        <p:spPr/>
        <p:txBody>
          <a:bodyPr/>
          <a:lstStyle/>
          <a:p>
            <a:pPr marL="344170" indent="-344170"/>
            <a:r>
              <a:rPr lang="es-ES" dirty="0">
                <a:ea typeface="+mn-lt"/>
                <a:cs typeface="+mn-lt"/>
              </a:rPr>
              <a:t>La información se podría compartir a través un Drive común, donde las personas involucradas puedan ver los avances que se están realizando y seguir trabajando</a:t>
            </a:r>
            <a:endParaRPr lang="es-ES" dirty="0">
              <a:cs typeface="Arial" panose="020B0604020202020204"/>
            </a:endParaRPr>
          </a:p>
        </p:txBody>
      </p:sp>
    </p:spTree>
    <p:extLst>
      <p:ext uri="{BB962C8B-B14F-4D97-AF65-F5344CB8AC3E}">
        <p14:creationId xmlns:p14="http://schemas.microsoft.com/office/powerpoint/2010/main" val="3652418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C1D09B-69B1-D79D-65C7-97DE1FFC317B}"/>
              </a:ext>
            </a:extLst>
          </p:cNvPr>
          <p:cNvSpPr>
            <a:spLocks noGrp="1"/>
          </p:cNvSpPr>
          <p:nvPr>
            <p:ph type="title"/>
          </p:nvPr>
        </p:nvSpPr>
        <p:spPr/>
        <p:txBody>
          <a:bodyPr/>
          <a:lstStyle/>
          <a:p>
            <a:r>
              <a:rPr lang="es-ES" dirty="0">
                <a:ea typeface="+mj-lt"/>
                <a:cs typeface="+mj-lt"/>
              </a:rPr>
              <a:t>Análisis y explotación de los datos</a:t>
            </a:r>
            <a:endParaRPr lang="es-ES" dirty="0"/>
          </a:p>
        </p:txBody>
      </p:sp>
      <p:sp>
        <p:nvSpPr>
          <p:cNvPr id="3" name="Marcador de contenido 2">
            <a:extLst>
              <a:ext uri="{FF2B5EF4-FFF2-40B4-BE49-F238E27FC236}">
                <a16:creationId xmlns:a16="http://schemas.microsoft.com/office/drawing/2014/main" id="{E620900A-4411-6871-FFA9-F1F19D4DBD94}"/>
              </a:ext>
            </a:extLst>
          </p:cNvPr>
          <p:cNvSpPr>
            <a:spLocks noGrp="1"/>
          </p:cNvSpPr>
          <p:nvPr>
            <p:ph idx="1"/>
          </p:nvPr>
        </p:nvSpPr>
        <p:spPr/>
        <p:txBody>
          <a:bodyPr/>
          <a:lstStyle/>
          <a:p>
            <a:pPr marL="344170" indent="-344170"/>
            <a:r>
              <a:rPr lang="es-ES" dirty="0">
                <a:ea typeface="+mn-lt"/>
                <a:cs typeface="+mn-lt"/>
              </a:rPr>
              <a:t>Aquí se trabaja sobre la base de datos compartida. Se aplicarán las técnicas necesarias para conocer la veracidad de la información proporcionada y se aplicará exploración de datos, si fuera el caso. Aquí se empezaría a generar otra base de datos elaborada por los integrantes, donde se mostraría todos los procesos aplicados hasta llegar a su solución</a:t>
            </a:r>
            <a:endParaRPr lang="es-ES" dirty="0">
              <a:cs typeface="Arial" panose="020B0604020202020204"/>
            </a:endParaRPr>
          </a:p>
        </p:txBody>
      </p:sp>
    </p:spTree>
    <p:extLst>
      <p:ext uri="{BB962C8B-B14F-4D97-AF65-F5344CB8AC3E}">
        <p14:creationId xmlns:p14="http://schemas.microsoft.com/office/powerpoint/2010/main" val="1859592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E9671-7222-FB9F-6F10-BD56FA3C7E0E}"/>
              </a:ext>
            </a:extLst>
          </p:cNvPr>
          <p:cNvSpPr>
            <a:spLocks noGrp="1"/>
          </p:cNvSpPr>
          <p:nvPr>
            <p:ph type="title"/>
          </p:nvPr>
        </p:nvSpPr>
        <p:spPr/>
        <p:txBody>
          <a:bodyPr/>
          <a:lstStyle/>
          <a:p>
            <a:pPr algn="ctr"/>
            <a:r>
              <a:rPr lang="es-ES" dirty="0">
                <a:cs typeface="Arial"/>
              </a:rPr>
              <a:t>Fuentes de información</a:t>
            </a:r>
            <a:endParaRPr lang="es-ES" dirty="0"/>
          </a:p>
        </p:txBody>
      </p:sp>
      <p:sp>
        <p:nvSpPr>
          <p:cNvPr id="3" name="Marcador de contenido 2">
            <a:extLst>
              <a:ext uri="{FF2B5EF4-FFF2-40B4-BE49-F238E27FC236}">
                <a16:creationId xmlns:a16="http://schemas.microsoft.com/office/drawing/2014/main" id="{20012D09-DD69-7A20-BA6A-1B67822B61A0}"/>
              </a:ext>
            </a:extLst>
          </p:cNvPr>
          <p:cNvSpPr>
            <a:spLocks noGrp="1"/>
          </p:cNvSpPr>
          <p:nvPr>
            <p:ph idx="1"/>
          </p:nvPr>
        </p:nvSpPr>
        <p:spPr>
          <a:xfrm>
            <a:off x="2773599" y="1435793"/>
            <a:ext cx="7807745" cy="4614151"/>
          </a:xfrm>
        </p:spPr>
        <p:txBody>
          <a:bodyPr>
            <a:normAutofit/>
          </a:bodyPr>
          <a:lstStyle/>
          <a:p>
            <a:pPr marL="344170" indent="-344170" algn="just"/>
            <a:r>
              <a:rPr lang="es-ES" sz="1400" dirty="0">
                <a:ea typeface="+mn-lt"/>
                <a:cs typeface="+mn-lt"/>
              </a:rPr>
              <a:t>[1] </a:t>
            </a:r>
            <a:r>
              <a:rPr lang="es-ES" sz="1400" dirty="0" err="1">
                <a:ea typeface="+mn-lt"/>
                <a:cs typeface="+mn-lt"/>
              </a:rPr>
              <a:t>Anushree</a:t>
            </a:r>
            <a:r>
              <a:rPr lang="es-ES" sz="1400" dirty="0">
                <a:ea typeface="+mn-lt"/>
                <a:cs typeface="+mn-lt"/>
              </a:rPr>
              <a:t> U. Tembe1, </a:t>
            </a:r>
            <a:r>
              <a:rPr lang="es-ES" sz="1400" dirty="0" err="1">
                <a:ea typeface="+mn-lt"/>
                <a:cs typeface="+mn-lt"/>
              </a:rPr>
              <a:t>Supriya</a:t>
            </a:r>
            <a:r>
              <a:rPr lang="es-ES" sz="1400" dirty="0">
                <a:ea typeface="+mn-lt"/>
                <a:cs typeface="+mn-lt"/>
              </a:rPr>
              <a:t> S. </a:t>
            </a:r>
            <a:r>
              <a:rPr lang="es-ES" sz="1400" dirty="0" err="1">
                <a:ea typeface="+mn-lt"/>
                <a:cs typeface="+mn-lt"/>
              </a:rPr>
              <a:t>Thombre</a:t>
            </a:r>
            <a:r>
              <a:rPr lang="es-ES" sz="1400" dirty="0">
                <a:ea typeface="+mn-lt"/>
                <a:cs typeface="+mn-lt"/>
              </a:rPr>
              <a:t>. (08 ABRIL 2017). </a:t>
            </a:r>
            <a:r>
              <a:rPr lang="es-ES" sz="1400" dirty="0" err="1">
                <a:ea typeface="+mn-lt"/>
                <a:cs typeface="+mn-lt"/>
              </a:rPr>
              <a:t>Copy</a:t>
            </a:r>
            <a:r>
              <a:rPr lang="es-ES" sz="1400" dirty="0">
                <a:ea typeface="+mn-lt"/>
                <a:cs typeface="+mn-lt"/>
              </a:rPr>
              <a:t>-Paste </a:t>
            </a:r>
            <a:r>
              <a:rPr lang="es-ES" sz="1400" dirty="0" err="1">
                <a:ea typeface="+mn-lt"/>
                <a:cs typeface="+mn-lt"/>
              </a:rPr>
              <a:t>Forgery</a:t>
            </a:r>
            <a:r>
              <a:rPr lang="es-ES" sz="1400" dirty="0">
                <a:ea typeface="+mn-lt"/>
                <a:cs typeface="+mn-lt"/>
              </a:rPr>
              <a:t> </a:t>
            </a:r>
            <a:r>
              <a:rPr lang="es-ES" sz="1400" dirty="0" err="1">
                <a:ea typeface="+mn-lt"/>
                <a:cs typeface="+mn-lt"/>
              </a:rPr>
              <a:t>Detection</a:t>
            </a:r>
            <a:r>
              <a:rPr lang="es-ES" sz="1400" dirty="0">
                <a:ea typeface="+mn-lt"/>
                <a:cs typeface="+mn-lt"/>
              </a:rPr>
              <a:t> in Digital </a:t>
            </a:r>
            <a:r>
              <a:rPr lang="es-ES" sz="1400" dirty="0" err="1">
                <a:ea typeface="+mn-lt"/>
                <a:cs typeface="+mn-lt"/>
              </a:rPr>
              <a:t>Image</a:t>
            </a:r>
            <a:r>
              <a:rPr lang="es-ES" sz="1400" dirty="0">
                <a:ea typeface="+mn-lt"/>
                <a:cs typeface="+mn-lt"/>
              </a:rPr>
              <a:t> </a:t>
            </a:r>
            <a:r>
              <a:rPr lang="es-ES" sz="1400" dirty="0" err="1">
                <a:ea typeface="+mn-lt"/>
                <a:cs typeface="+mn-lt"/>
              </a:rPr>
              <a:t>Forensic</a:t>
            </a:r>
            <a:r>
              <a:rPr lang="es-ES" sz="1400" dirty="0">
                <a:ea typeface="+mn-lt"/>
                <a:cs typeface="+mn-lt"/>
              </a:rPr>
              <a:t>. IJSRSET, 3, 495-500.</a:t>
            </a:r>
          </a:p>
          <a:p>
            <a:pPr marL="344170" indent="-344170" algn="just"/>
            <a:r>
              <a:rPr lang="es-ES" sz="1400" dirty="0">
                <a:ea typeface="+mn-lt"/>
                <a:cs typeface="+mn-lt"/>
              </a:rPr>
              <a:t> [2] CENDEJAS-VALDEZ, José Luis , ACUÑA-LÓPEZ, Miguel Ángel , CORTESMORALES, Griselda, BOLAÑOS-JIMÉNEZ, Gerardo. (Junio 2017). El uso de modelos y metodologías de minería de datos para la inteligencia de negocios . Revista de Sistemas Computacionales y </a:t>
            </a:r>
            <a:r>
              <a:rPr lang="es-ES" sz="1400" dirty="0" err="1">
                <a:ea typeface="+mn-lt"/>
                <a:cs typeface="+mn-lt"/>
              </a:rPr>
              <a:t>TIC’s</a:t>
            </a:r>
            <a:r>
              <a:rPr lang="es-ES" sz="1400" dirty="0">
                <a:ea typeface="+mn-lt"/>
                <a:cs typeface="+mn-lt"/>
              </a:rPr>
              <a:t>, Vol.3 No.8, 54-63. </a:t>
            </a:r>
            <a:endParaRPr lang="es-ES" sz="1400">
              <a:ea typeface="+mn-lt"/>
              <a:cs typeface="+mn-lt"/>
            </a:endParaRPr>
          </a:p>
          <a:p>
            <a:pPr marL="344170" indent="-344170" algn="just"/>
            <a:r>
              <a:rPr lang="es-ES" sz="1400" dirty="0">
                <a:ea typeface="+mn-lt"/>
                <a:cs typeface="+mn-lt"/>
              </a:rPr>
              <a:t>[3] Jorge Romero. (11 de junio 2019). Metodologías de Minería de Datos. 20 de febrero de 2022, de © 2021 JorgeRomero.net Sitio web: https://jorgeromero.net/metodologias-de-mineriade-datos/ </a:t>
            </a:r>
            <a:endParaRPr lang="es-ES" sz="1400">
              <a:ea typeface="+mn-lt"/>
              <a:cs typeface="+mn-lt"/>
            </a:endParaRPr>
          </a:p>
          <a:p>
            <a:pPr marL="344170" indent="-344170" algn="just"/>
            <a:r>
              <a:rPr lang="es-ES" sz="1400" dirty="0">
                <a:ea typeface="+mn-lt"/>
                <a:cs typeface="+mn-lt"/>
              </a:rPr>
              <a:t>[4] León, E. (s.f.) Minería de Datos. https://disi.unal.edu.co/~eleonguz/cursos/md/presentaciones/Sesion5_Metodolo gias.pdf</a:t>
            </a:r>
          </a:p>
          <a:p>
            <a:pPr marL="344170" indent="-344170" algn="just"/>
            <a:r>
              <a:rPr lang="es-ES" sz="1400" dirty="0">
                <a:ea typeface="+mn-lt"/>
                <a:cs typeface="+mn-lt"/>
              </a:rPr>
              <a:t> [5] Molina, J.M., López, J. y García, H., (2006). Técnicas de análisis de datos. http://matema.ujaen.es/jnavas/web_recursos/archivos/weka%20master%20recur sos%20naturales/apuntesAD.pdf</a:t>
            </a:r>
            <a:endParaRPr lang="es-ES" sz="1400">
              <a:cs typeface="Arial" panose="020B0604020202020204"/>
            </a:endParaRPr>
          </a:p>
        </p:txBody>
      </p:sp>
    </p:spTree>
    <p:extLst>
      <p:ext uri="{BB962C8B-B14F-4D97-AF65-F5344CB8AC3E}">
        <p14:creationId xmlns:p14="http://schemas.microsoft.com/office/powerpoint/2010/main" val="3911523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962AB3-68FC-F5A0-D1E2-FA444899A42B}"/>
              </a:ext>
            </a:extLst>
          </p:cNvPr>
          <p:cNvSpPr>
            <a:spLocks noGrp="1"/>
          </p:cNvSpPr>
          <p:nvPr>
            <p:ph type="title"/>
          </p:nvPr>
        </p:nvSpPr>
        <p:spPr/>
        <p:txBody>
          <a:bodyPr/>
          <a:lstStyle/>
          <a:p>
            <a:r>
              <a:rPr lang="es-ES" dirty="0">
                <a:ea typeface="+mj-lt"/>
                <a:cs typeface="+mj-lt"/>
              </a:rPr>
              <a:t>Introducción y antecedentes del tema</a:t>
            </a:r>
            <a:endParaRPr lang="es-ES" dirty="0"/>
          </a:p>
        </p:txBody>
      </p:sp>
      <p:sp>
        <p:nvSpPr>
          <p:cNvPr id="3" name="Marcador de contenido 2">
            <a:extLst>
              <a:ext uri="{FF2B5EF4-FFF2-40B4-BE49-F238E27FC236}">
                <a16:creationId xmlns:a16="http://schemas.microsoft.com/office/drawing/2014/main" id="{746B6DA9-10EA-6200-C5CC-025142502168}"/>
              </a:ext>
            </a:extLst>
          </p:cNvPr>
          <p:cNvSpPr>
            <a:spLocks noGrp="1"/>
          </p:cNvSpPr>
          <p:nvPr>
            <p:ph idx="1"/>
          </p:nvPr>
        </p:nvSpPr>
        <p:spPr>
          <a:xfrm>
            <a:off x="2045217" y="1379764"/>
            <a:ext cx="8536127" cy="4670180"/>
          </a:xfrm>
        </p:spPr>
        <p:txBody>
          <a:bodyPr>
            <a:normAutofit fontScale="85000" lnSpcReduction="10000"/>
          </a:bodyPr>
          <a:lstStyle/>
          <a:p>
            <a:pPr marL="344170" indent="-344170" algn="just"/>
            <a:r>
              <a:rPr lang="es-ES" dirty="0">
                <a:ea typeface="+mn-lt"/>
                <a:cs typeface="+mn-lt"/>
              </a:rPr>
              <a:t>En la actualidad, los desarrollos tecnológicos en el campo de procesamiento de imágenes digitales son ampliamente utilizados en muchos ámbitos laborables. Así, existen herramientas de edición, tales como Photoshop, </a:t>
            </a:r>
            <a:r>
              <a:rPr lang="es-ES" dirty="0" err="1">
                <a:ea typeface="+mn-lt"/>
                <a:cs typeface="+mn-lt"/>
              </a:rPr>
              <a:t>Freehand</a:t>
            </a:r>
            <a:r>
              <a:rPr lang="es-ES" dirty="0">
                <a:ea typeface="+mn-lt"/>
                <a:cs typeface="+mn-lt"/>
              </a:rPr>
              <a:t>, etc., que permiten alterar o modificar una imagen; con ello, se puede ocultar fácilmente alguna información significativa o útil para hacer imágenes falsificadas digitalmente, las cuales son difíciles de reconocer su alteración a simple vista. Para dar solución a ello, se pueden analizar las imágenes digitales utilizando herramientas de dibujo forense como </a:t>
            </a:r>
            <a:r>
              <a:rPr lang="es-ES" dirty="0" err="1">
                <a:ea typeface="+mn-lt"/>
                <a:cs typeface="+mn-lt"/>
              </a:rPr>
              <a:t>FotoForensic</a:t>
            </a:r>
            <a:r>
              <a:rPr lang="es-ES" dirty="0">
                <a:ea typeface="+mn-lt"/>
                <a:cs typeface="+mn-lt"/>
              </a:rPr>
              <a:t>, </a:t>
            </a:r>
            <a:r>
              <a:rPr lang="es-ES" dirty="0" err="1">
                <a:ea typeface="+mn-lt"/>
                <a:cs typeface="+mn-lt"/>
              </a:rPr>
              <a:t>Ghiro</a:t>
            </a:r>
            <a:r>
              <a:rPr lang="es-ES" dirty="0">
                <a:ea typeface="+mn-lt"/>
                <a:cs typeface="+mn-lt"/>
              </a:rPr>
              <a:t>, </a:t>
            </a:r>
            <a:r>
              <a:rPr lang="es-ES" dirty="0" err="1">
                <a:ea typeface="+mn-lt"/>
                <a:cs typeface="+mn-lt"/>
              </a:rPr>
              <a:t>Forensically</a:t>
            </a:r>
            <a:r>
              <a:rPr lang="es-ES" dirty="0">
                <a:ea typeface="+mn-lt"/>
                <a:cs typeface="+mn-lt"/>
              </a:rPr>
              <a:t> y </a:t>
            </a:r>
            <a:r>
              <a:rPr lang="es-ES" dirty="0" err="1">
                <a:ea typeface="+mn-lt"/>
                <a:cs typeface="+mn-lt"/>
              </a:rPr>
              <a:t>Jpegsnoop</a:t>
            </a:r>
            <a:r>
              <a:rPr lang="es-ES" dirty="0">
                <a:ea typeface="+mn-lt"/>
                <a:cs typeface="+mn-lt"/>
              </a:rPr>
              <a:t>. Sin embargo, existen otras técnicas como es el Análisis de Niveles de Error (ELA), los Metadatos y las técnicas de Compresión JPEG para verificar la autenticidad e integridad de la imagen digital. Todo ello se ha convertido en algo importante, especialmente cuando las imágenes juegan un papel importante como fuente de información o evidencia en diferentes organismos sociales: tribunales, documentos financieros, uso médico, sector del transporte, </a:t>
            </a:r>
            <a:r>
              <a:rPr lang="es-ES" dirty="0" err="1">
                <a:ea typeface="+mn-lt"/>
                <a:cs typeface="+mn-lt"/>
              </a:rPr>
              <a:t>etc</a:t>
            </a:r>
            <a:endParaRPr lang="es-ES" dirty="0" err="1">
              <a:cs typeface="Arial" panose="020B0604020202020204"/>
            </a:endParaRPr>
          </a:p>
        </p:txBody>
      </p:sp>
    </p:spTree>
    <p:extLst>
      <p:ext uri="{BB962C8B-B14F-4D97-AF65-F5344CB8AC3E}">
        <p14:creationId xmlns:p14="http://schemas.microsoft.com/office/powerpoint/2010/main" val="419155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733EEE-7249-C61B-B2DB-B02457D3BA32}"/>
              </a:ext>
            </a:extLst>
          </p:cNvPr>
          <p:cNvSpPr>
            <a:spLocks noGrp="1"/>
          </p:cNvSpPr>
          <p:nvPr>
            <p:ph type="title"/>
          </p:nvPr>
        </p:nvSpPr>
        <p:spPr/>
        <p:txBody>
          <a:bodyPr/>
          <a:lstStyle/>
          <a:p>
            <a:pPr algn="ctr"/>
            <a:r>
              <a:rPr lang="es-ES" dirty="0">
                <a:ea typeface="+mj-lt"/>
                <a:cs typeface="+mj-lt"/>
              </a:rPr>
              <a:t>Planteamiento del problema</a:t>
            </a:r>
            <a:endParaRPr lang="es-ES" dirty="0">
              <a:cs typeface="Arial" panose="020B0604020202020204"/>
            </a:endParaRPr>
          </a:p>
        </p:txBody>
      </p:sp>
      <p:sp>
        <p:nvSpPr>
          <p:cNvPr id="3" name="Marcador de contenido 2">
            <a:extLst>
              <a:ext uri="{FF2B5EF4-FFF2-40B4-BE49-F238E27FC236}">
                <a16:creationId xmlns:a16="http://schemas.microsoft.com/office/drawing/2014/main" id="{EA493171-30E3-238D-7D87-AB0C89855799}"/>
              </a:ext>
            </a:extLst>
          </p:cNvPr>
          <p:cNvSpPr>
            <a:spLocks noGrp="1"/>
          </p:cNvSpPr>
          <p:nvPr>
            <p:ph idx="1"/>
          </p:nvPr>
        </p:nvSpPr>
        <p:spPr/>
        <p:txBody>
          <a:bodyPr/>
          <a:lstStyle/>
          <a:p>
            <a:pPr marL="344170" indent="-344170"/>
            <a:r>
              <a:rPr lang="es-ES" dirty="0">
                <a:ea typeface="+mn-lt"/>
                <a:cs typeface="+mn-lt"/>
              </a:rPr>
              <a:t>Actualmente, cualquier persona que sepa utilizar las herramientas de edición, puede alterar cualquier imagen digital, ya sea por diversión o para fines delictivos. Por lo que se quiere verificar la veracidad de una imagen digital, si así fuera el caso. </a:t>
            </a:r>
            <a:endParaRPr lang="es-ES" dirty="0">
              <a:cs typeface="Arial" panose="020B0604020202020204"/>
            </a:endParaRPr>
          </a:p>
        </p:txBody>
      </p:sp>
    </p:spTree>
    <p:extLst>
      <p:ext uri="{BB962C8B-B14F-4D97-AF65-F5344CB8AC3E}">
        <p14:creationId xmlns:p14="http://schemas.microsoft.com/office/powerpoint/2010/main" val="392049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4FFC1-DC51-569D-8907-793ACE16D4AE}"/>
              </a:ext>
            </a:extLst>
          </p:cNvPr>
          <p:cNvSpPr>
            <a:spLocks noGrp="1"/>
          </p:cNvSpPr>
          <p:nvPr>
            <p:ph type="title"/>
          </p:nvPr>
        </p:nvSpPr>
        <p:spPr/>
        <p:txBody>
          <a:bodyPr/>
          <a:lstStyle/>
          <a:p>
            <a:pPr algn="ctr"/>
            <a:r>
              <a:rPr lang="es-ES" dirty="0">
                <a:cs typeface="Arial"/>
              </a:rPr>
              <a:t>Objetivo general</a:t>
            </a:r>
          </a:p>
        </p:txBody>
      </p:sp>
      <p:sp>
        <p:nvSpPr>
          <p:cNvPr id="3" name="Marcador de contenido 2">
            <a:extLst>
              <a:ext uri="{FF2B5EF4-FFF2-40B4-BE49-F238E27FC236}">
                <a16:creationId xmlns:a16="http://schemas.microsoft.com/office/drawing/2014/main" id="{817C124B-328D-0CAC-9EF7-87289ED92CFA}"/>
              </a:ext>
            </a:extLst>
          </p:cNvPr>
          <p:cNvSpPr>
            <a:spLocks noGrp="1"/>
          </p:cNvSpPr>
          <p:nvPr>
            <p:ph idx="1"/>
          </p:nvPr>
        </p:nvSpPr>
        <p:spPr/>
        <p:txBody>
          <a:bodyPr/>
          <a:lstStyle/>
          <a:p>
            <a:pPr marL="344170" indent="-344170"/>
            <a:r>
              <a:rPr lang="es-ES" dirty="0">
                <a:ea typeface="+mn-lt"/>
                <a:cs typeface="+mn-lt"/>
              </a:rPr>
              <a:t>Identificar las modificaciones comunes utilizadas para alterar las imágenes digitales</a:t>
            </a:r>
            <a:endParaRPr lang="es-ES" dirty="0">
              <a:cs typeface="Arial" panose="020B0604020202020204"/>
            </a:endParaRPr>
          </a:p>
        </p:txBody>
      </p:sp>
    </p:spTree>
    <p:extLst>
      <p:ext uri="{BB962C8B-B14F-4D97-AF65-F5344CB8AC3E}">
        <p14:creationId xmlns:p14="http://schemas.microsoft.com/office/powerpoint/2010/main" val="203268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D0AFE5-E091-5A2C-9A58-9B2348DF886C}"/>
              </a:ext>
            </a:extLst>
          </p:cNvPr>
          <p:cNvSpPr>
            <a:spLocks noGrp="1"/>
          </p:cNvSpPr>
          <p:nvPr>
            <p:ph type="title"/>
          </p:nvPr>
        </p:nvSpPr>
        <p:spPr/>
        <p:txBody>
          <a:bodyPr/>
          <a:lstStyle/>
          <a:p>
            <a:pPr algn="ctr"/>
            <a:r>
              <a:rPr lang="es-ES" dirty="0">
                <a:cs typeface="Arial"/>
              </a:rPr>
              <a:t>Objetivos Específicos</a:t>
            </a:r>
            <a:endParaRPr lang="es-ES" dirty="0"/>
          </a:p>
        </p:txBody>
      </p:sp>
      <p:sp>
        <p:nvSpPr>
          <p:cNvPr id="3" name="Marcador de contenido 2">
            <a:extLst>
              <a:ext uri="{FF2B5EF4-FFF2-40B4-BE49-F238E27FC236}">
                <a16:creationId xmlns:a16="http://schemas.microsoft.com/office/drawing/2014/main" id="{6C1DD5AF-7128-8333-4D8E-6F2211D05F07}"/>
              </a:ext>
            </a:extLst>
          </p:cNvPr>
          <p:cNvSpPr>
            <a:spLocks noGrp="1"/>
          </p:cNvSpPr>
          <p:nvPr>
            <p:ph idx="1"/>
          </p:nvPr>
        </p:nvSpPr>
        <p:spPr/>
        <p:txBody>
          <a:bodyPr/>
          <a:lstStyle/>
          <a:p>
            <a:pPr marL="344170" indent="-344170"/>
            <a:r>
              <a:rPr lang="es-ES" dirty="0">
                <a:ea typeface="+mn-lt"/>
                <a:cs typeface="+mn-lt"/>
              </a:rPr>
              <a:t>1.-Hacer uso de las características extraídas de los bloques para después ejecutar pruebas estadísticas que ayuden a determinar los bloques que han sido modificados.</a:t>
            </a:r>
          </a:p>
          <a:p>
            <a:pPr marL="344170" indent="-344170"/>
            <a:endParaRPr lang="es-ES" dirty="0">
              <a:ea typeface="+mn-lt"/>
              <a:cs typeface="+mn-lt"/>
            </a:endParaRPr>
          </a:p>
          <a:p>
            <a:pPr marL="344170" indent="-344170"/>
            <a:endParaRPr lang="es-ES" dirty="0">
              <a:ea typeface="+mn-lt"/>
              <a:cs typeface="+mn-lt"/>
            </a:endParaRPr>
          </a:p>
          <a:p>
            <a:pPr marL="344170" indent="-344170"/>
            <a:r>
              <a:rPr lang="es-ES" dirty="0">
                <a:ea typeface="+mn-lt"/>
                <a:cs typeface="+mn-lt"/>
              </a:rPr>
              <a:t> 2.-Probar en conjuntos de datos de acceso público para medir su precisión y eficiencia.</a:t>
            </a:r>
            <a:endParaRPr lang="es-ES">
              <a:cs typeface="Arial" panose="020B0604020202020204"/>
            </a:endParaRPr>
          </a:p>
        </p:txBody>
      </p:sp>
    </p:spTree>
    <p:extLst>
      <p:ext uri="{BB962C8B-B14F-4D97-AF65-F5344CB8AC3E}">
        <p14:creationId xmlns:p14="http://schemas.microsoft.com/office/powerpoint/2010/main" val="111552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5C3FE9-3216-229E-0778-DA1A409CFD29}"/>
              </a:ext>
            </a:extLst>
          </p:cNvPr>
          <p:cNvSpPr>
            <a:spLocks noGrp="1"/>
          </p:cNvSpPr>
          <p:nvPr>
            <p:ph type="title"/>
          </p:nvPr>
        </p:nvSpPr>
        <p:spPr/>
        <p:txBody>
          <a:bodyPr/>
          <a:lstStyle/>
          <a:p>
            <a:pPr algn="ctr"/>
            <a:r>
              <a:rPr lang="es-ES" dirty="0">
                <a:cs typeface="Arial"/>
              </a:rPr>
              <a:t>Resultados esperados</a:t>
            </a:r>
          </a:p>
        </p:txBody>
      </p:sp>
      <p:sp>
        <p:nvSpPr>
          <p:cNvPr id="3" name="Marcador de contenido 2">
            <a:extLst>
              <a:ext uri="{FF2B5EF4-FFF2-40B4-BE49-F238E27FC236}">
                <a16:creationId xmlns:a16="http://schemas.microsoft.com/office/drawing/2014/main" id="{4819CA3C-C62F-181B-861E-F887BFEF8F46}"/>
              </a:ext>
            </a:extLst>
          </p:cNvPr>
          <p:cNvSpPr>
            <a:spLocks noGrp="1"/>
          </p:cNvSpPr>
          <p:nvPr>
            <p:ph idx="1"/>
          </p:nvPr>
        </p:nvSpPr>
        <p:spPr/>
        <p:txBody>
          <a:bodyPr/>
          <a:lstStyle/>
          <a:p>
            <a:pPr marL="344170" indent="-344170"/>
            <a:r>
              <a:rPr lang="es-ES" dirty="0">
                <a:ea typeface="+mn-lt"/>
                <a:cs typeface="+mn-lt"/>
              </a:rPr>
              <a:t>Dentro de los resultados esperados, se podría esperar experimentar diferentes algoritmos para identificar si una imagen en cuestión es verídica, así como aplicar redes neuronales para comparar comportamientos con esta técnica. Al término de esta investigación, se </a:t>
            </a:r>
            <a:r>
              <a:rPr lang="es-ES" dirty="0" err="1">
                <a:ea typeface="+mn-lt"/>
                <a:cs typeface="+mn-lt"/>
              </a:rPr>
              <a:t>esprearía</a:t>
            </a:r>
            <a:r>
              <a:rPr lang="es-ES" dirty="0">
                <a:ea typeface="+mn-lt"/>
                <a:cs typeface="+mn-lt"/>
              </a:rPr>
              <a:t> realizar publicación con estos resultados obtenidos en una revista indexada</a:t>
            </a:r>
            <a:endParaRPr lang="es-ES" dirty="0">
              <a:cs typeface="Arial" panose="020B0604020202020204"/>
            </a:endParaRPr>
          </a:p>
        </p:txBody>
      </p:sp>
    </p:spTree>
    <p:extLst>
      <p:ext uri="{BB962C8B-B14F-4D97-AF65-F5344CB8AC3E}">
        <p14:creationId xmlns:p14="http://schemas.microsoft.com/office/powerpoint/2010/main" val="416496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037E3-C688-3BE0-643B-AB4D279D8E43}"/>
              </a:ext>
            </a:extLst>
          </p:cNvPr>
          <p:cNvSpPr>
            <a:spLocks noGrp="1"/>
          </p:cNvSpPr>
          <p:nvPr>
            <p:ph type="title"/>
          </p:nvPr>
        </p:nvSpPr>
        <p:spPr/>
        <p:txBody>
          <a:bodyPr/>
          <a:lstStyle/>
          <a:p>
            <a:pPr algn="ctr"/>
            <a:r>
              <a:rPr lang="es-ES" dirty="0">
                <a:cs typeface="Arial"/>
              </a:rPr>
              <a:t>Metodología</a:t>
            </a:r>
          </a:p>
        </p:txBody>
      </p:sp>
      <p:sp>
        <p:nvSpPr>
          <p:cNvPr id="3" name="Marcador de contenido 2">
            <a:extLst>
              <a:ext uri="{FF2B5EF4-FFF2-40B4-BE49-F238E27FC236}">
                <a16:creationId xmlns:a16="http://schemas.microsoft.com/office/drawing/2014/main" id="{F843FD78-CF0F-79F6-22AD-20DC5BC8ED55}"/>
              </a:ext>
            </a:extLst>
          </p:cNvPr>
          <p:cNvSpPr>
            <a:spLocks noGrp="1"/>
          </p:cNvSpPr>
          <p:nvPr>
            <p:ph idx="1"/>
          </p:nvPr>
        </p:nvSpPr>
        <p:spPr>
          <a:xfrm>
            <a:off x="2773599" y="1245293"/>
            <a:ext cx="7964628" cy="4804651"/>
          </a:xfrm>
        </p:spPr>
        <p:txBody>
          <a:bodyPr>
            <a:normAutofit fontScale="92500" lnSpcReduction="20000"/>
          </a:bodyPr>
          <a:lstStyle/>
          <a:p>
            <a:pPr marL="344170" indent="-344170" algn="just"/>
            <a:r>
              <a:rPr lang="es-ES" dirty="0">
                <a:ea typeface="+mn-lt"/>
                <a:cs typeface="+mn-lt"/>
              </a:rPr>
              <a:t>1.- Se exponen los antecedentes, planteamiento del problema, objetivo general, así como los objetivos específicos a cubrir. 2.- Se valora la factibilidad del planteamiento del problema y se generan propuestas. 3.-Se aborda el análisis de las diferentes propuestas encontradas, así como las herramientas que se encuentra inmiscuidas. a.- Análisis de otras investigaciones, técnicas y modelos. b.- Análisis de algoritmos matemáticos. c.- Consulta de personas expertas. 4.-Se prepara la información a través del modelo metodológico de minería de datos llamado CRISP DM, ya que puede ser predictivo y descriptivo. 5.- A partir de lo anterior se puede obtener datos nuevos para su análisis, obtener su confiabilidad, su correlación, agrupamiento y aplicación de </a:t>
            </a:r>
            <a:r>
              <a:rPr lang="es-ES" dirty="0" err="1">
                <a:ea typeface="+mn-lt"/>
                <a:cs typeface="+mn-lt"/>
              </a:rPr>
              <a:t>RedesNeuronales</a:t>
            </a:r>
            <a:r>
              <a:rPr lang="es-ES" dirty="0">
                <a:ea typeface="+mn-lt"/>
                <a:cs typeface="+mn-lt"/>
              </a:rPr>
              <a:t> Artificiales. 6.- Se realizan predicciones. 7-.- Si lo obtenido no es satisfactorio, se regresa al paso 5. 8.- Terminado para su comercialización.</a:t>
            </a:r>
            <a:endParaRPr lang="es-ES" dirty="0">
              <a:cs typeface="Arial" panose="020B0604020202020204"/>
            </a:endParaRPr>
          </a:p>
        </p:txBody>
      </p:sp>
    </p:spTree>
    <p:extLst>
      <p:ext uri="{BB962C8B-B14F-4D97-AF65-F5344CB8AC3E}">
        <p14:creationId xmlns:p14="http://schemas.microsoft.com/office/powerpoint/2010/main" val="3690296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88B60-0679-F51F-CF87-9A6AEDE7F61C}"/>
              </a:ext>
            </a:extLst>
          </p:cNvPr>
          <p:cNvSpPr>
            <a:spLocks noGrp="1"/>
          </p:cNvSpPr>
          <p:nvPr>
            <p:ph type="title"/>
          </p:nvPr>
        </p:nvSpPr>
        <p:spPr/>
        <p:txBody>
          <a:bodyPr/>
          <a:lstStyle/>
          <a:p>
            <a:pPr algn="ctr"/>
            <a:r>
              <a:rPr lang="es-ES" dirty="0">
                <a:cs typeface="Arial"/>
              </a:rPr>
              <a:t>Herramientas a utilizar</a:t>
            </a:r>
            <a:endParaRPr lang="es-ES"/>
          </a:p>
        </p:txBody>
      </p:sp>
      <p:pic>
        <p:nvPicPr>
          <p:cNvPr id="4" name="Imagen 4" descr="Imagen que contiene foto, pastel, comida, pequeño&#10;&#10;Descripción generada automáticamente">
            <a:extLst>
              <a:ext uri="{FF2B5EF4-FFF2-40B4-BE49-F238E27FC236}">
                <a16:creationId xmlns:a16="http://schemas.microsoft.com/office/drawing/2014/main" id="{6494D53C-9A8A-7BE5-0EE8-B7F659C8416C}"/>
              </a:ext>
            </a:extLst>
          </p:cNvPr>
          <p:cNvPicPr>
            <a:picLocks noGrp="1" noChangeAspect="1"/>
          </p:cNvPicPr>
          <p:nvPr>
            <p:ph idx="1"/>
          </p:nvPr>
        </p:nvPicPr>
        <p:blipFill>
          <a:blip r:embed="rId2"/>
          <a:stretch>
            <a:fillRect/>
          </a:stretch>
        </p:blipFill>
        <p:spPr>
          <a:xfrm>
            <a:off x="3136290" y="2052116"/>
            <a:ext cx="7071158" cy="3997828"/>
          </a:xfrm>
        </p:spPr>
      </p:pic>
    </p:spTree>
    <p:extLst>
      <p:ext uri="{BB962C8B-B14F-4D97-AF65-F5344CB8AC3E}">
        <p14:creationId xmlns:p14="http://schemas.microsoft.com/office/powerpoint/2010/main" val="1527638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0B7B6B-BA04-9DA9-1BF6-B7C7940644A5}"/>
              </a:ext>
            </a:extLst>
          </p:cNvPr>
          <p:cNvSpPr>
            <a:spLocks noGrp="1"/>
          </p:cNvSpPr>
          <p:nvPr>
            <p:ph type="title"/>
          </p:nvPr>
        </p:nvSpPr>
        <p:spPr/>
        <p:txBody>
          <a:bodyPr/>
          <a:lstStyle/>
          <a:p>
            <a:pPr algn="ctr"/>
            <a:r>
              <a:rPr lang="es-ES" dirty="0">
                <a:cs typeface="Arial"/>
              </a:rPr>
              <a:t>Herramientas, continuación</a:t>
            </a:r>
            <a:endParaRPr lang="es-ES"/>
          </a:p>
        </p:txBody>
      </p:sp>
      <p:pic>
        <p:nvPicPr>
          <p:cNvPr id="4" name="Imagen 4" descr="Interfaz de usuario gráfica&#10;&#10;Descripción generada automáticamente">
            <a:extLst>
              <a:ext uri="{FF2B5EF4-FFF2-40B4-BE49-F238E27FC236}">
                <a16:creationId xmlns:a16="http://schemas.microsoft.com/office/drawing/2014/main" id="{7F9C679D-9244-3F3A-3736-2ED734781EA4}"/>
              </a:ext>
            </a:extLst>
          </p:cNvPr>
          <p:cNvPicPr>
            <a:picLocks noGrp="1" noChangeAspect="1"/>
          </p:cNvPicPr>
          <p:nvPr>
            <p:ph idx="1"/>
          </p:nvPr>
        </p:nvPicPr>
        <p:blipFill>
          <a:blip r:embed="rId2"/>
          <a:stretch>
            <a:fillRect/>
          </a:stretch>
        </p:blipFill>
        <p:spPr>
          <a:xfrm>
            <a:off x="2773599" y="2385022"/>
            <a:ext cx="7796540" cy="3332015"/>
          </a:xfrm>
        </p:spPr>
      </p:pic>
    </p:spTree>
    <p:extLst>
      <p:ext uri="{BB962C8B-B14F-4D97-AF65-F5344CB8AC3E}">
        <p14:creationId xmlns:p14="http://schemas.microsoft.com/office/powerpoint/2010/main" val="2720248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Panorámica</PresentationFormat>
  <Paragraphs>1</Paragraphs>
  <Slides>16</Slides>
  <Notes>1</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Madison</vt:lpstr>
      <vt:lpstr>Título del proyecto   Por José Florentino Chavira Sánchez </vt:lpstr>
      <vt:lpstr>Introducción y antecedentes del tema</vt:lpstr>
      <vt:lpstr>Planteamiento del problema</vt:lpstr>
      <vt:lpstr>Objetivo general</vt:lpstr>
      <vt:lpstr>Objetivos Específicos</vt:lpstr>
      <vt:lpstr>Resultados esperados</vt:lpstr>
      <vt:lpstr>Metodología</vt:lpstr>
      <vt:lpstr>Herramientas a utilizar</vt:lpstr>
      <vt:lpstr>Herramientas, continuación</vt:lpstr>
      <vt:lpstr>Ciclo de vida de los datos</vt:lpstr>
      <vt:lpstr>Presentación de PowerPoint</vt:lpstr>
      <vt:lpstr>Captura y obtención de datos       </vt:lpstr>
      <vt:lpstr>Seguridad, transmisión y almacenamiento</vt:lpstr>
      <vt:lpstr>Trabajo y Gestión                      </vt:lpstr>
      <vt:lpstr>Análisis y explotación de los datos</vt:lpstr>
      <vt:lpstr>Fuentes de información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102</cp:revision>
  <dcterms:created xsi:type="dcterms:W3CDTF">2022-03-28T03:30:08Z</dcterms:created>
  <dcterms:modified xsi:type="dcterms:W3CDTF">2022-03-28T04:02:08Z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