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59" r:id="rId4"/>
    <p:sldId id="277" r:id="rId5"/>
    <p:sldId id="260" r:id="rId6"/>
    <p:sldId id="279" r:id="rId7"/>
    <p:sldId id="293" r:id="rId8"/>
    <p:sldId id="294" r:id="rId9"/>
    <p:sldId id="290" r:id="rId10"/>
    <p:sldId id="296" r:id="rId11"/>
    <p:sldId id="257" r:id="rId12"/>
    <p:sldId id="267" r:id="rId13"/>
    <p:sldId id="270" r:id="rId14"/>
    <p:sldId id="268" r:id="rId15"/>
    <p:sldId id="271" r:id="rId16"/>
    <p:sldId id="269" r:id="rId17"/>
    <p:sldId id="272" r:id="rId18"/>
    <p:sldId id="262" r:id="rId19"/>
    <p:sldId id="263"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1A093-AAC2-A46F-42C5-341BE2C18294}"/>
              </a:ext>
            </a:extLst>
          </p:cNvPr>
          <p:cNvSpPr>
            <a:spLocks noGrp="1"/>
          </p:cNvSpPr>
          <p:nvPr>
            <p:ph type="ctrTitle"/>
          </p:nvPr>
        </p:nvSpPr>
        <p:spPr>
          <a:xfrm>
            <a:off x="2589213" y="1769424"/>
            <a:ext cx="8915399" cy="2541319"/>
          </a:xfrm>
        </p:spPr>
        <p:txBody>
          <a:bodyPr>
            <a:normAutofit/>
          </a:bodyPr>
          <a:lstStyle/>
          <a:p>
            <a:r>
              <a:rPr lang="es-ES" sz="4000" b="1" dirty="0">
                <a:latin typeface="Arial" panose="020B0604020202020204" pitchFamily="34" charset="0"/>
                <a:ea typeface="+mn-lt"/>
                <a:cs typeface="Arial" panose="020B0604020202020204" pitchFamily="34" charset="0"/>
              </a:rPr>
              <a:t>Comprobar la </a:t>
            </a:r>
            <a:r>
              <a:rPr lang="es-ES" sz="4000" b="1" dirty="0" err="1">
                <a:latin typeface="Arial" panose="020B0604020202020204" pitchFamily="34" charset="0"/>
                <a:ea typeface="+mn-lt"/>
                <a:cs typeface="Arial" panose="020B0604020202020204" pitchFamily="34" charset="0"/>
              </a:rPr>
              <a:t>autentificaci</a:t>
            </a:r>
            <a:r>
              <a:rPr lang="es-MX" sz="4000" b="1" dirty="0" err="1">
                <a:latin typeface="Arial" panose="020B0604020202020204" pitchFamily="34" charset="0"/>
                <a:ea typeface="+mn-lt"/>
                <a:cs typeface="Arial" panose="020B0604020202020204" pitchFamily="34" charset="0"/>
              </a:rPr>
              <a:t>ón</a:t>
            </a:r>
            <a:r>
              <a:rPr lang="es-MX" sz="4000" b="1" dirty="0">
                <a:latin typeface="Arial" panose="020B0604020202020204" pitchFamily="34" charset="0"/>
                <a:ea typeface="+mn-lt"/>
                <a:cs typeface="Arial" panose="020B0604020202020204" pitchFamily="34" charset="0"/>
              </a:rPr>
              <a:t> </a:t>
            </a:r>
            <a:r>
              <a:rPr lang="es-ES" sz="4000" b="1" dirty="0">
                <a:latin typeface="Arial" panose="020B0604020202020204" pitchFamily="34" charset="0"/>
                <a:ea typeface="+mn-lt"/>
                <a:cs typeface="Arial" panose="020B0604020202020204" pitchFamily="34" charset="0"/>
              </a:rPr>
              <a:t>de imágenes digitales.</a:t>
            </a:r>
            <a:r>
              <a:rPr lang="es-MX" dirty="0"/>
              <a:t> </a:t>
            </a:r>
          </a:p>
        </p:txBody>
      </p:sp>
      <p:sp>
        <p:nvSpPr>
          <p:cNvPr id="3" name="Subtítulo 2">
            <a:extLst>
              <a:ext uri="{FF2B5EF4-FFF2-40B4-BE49-F238E27FC236}">
                <a16:creationId xmlns:a16="http://schemas.microsoft.com/office/drawing/2014/main" id="{F1F7FCDC-8538-B732-CDEA-411E56564DC4}"/>
              </a:ext>
            </a:extLst>
          </p:cNvPr>
          <p:cNvSpPr>
            <a:spLocks noGrp="1"/>
          </p:cNvSpPr>
          <p:nvPr>
            <p:ph type="subTitle" idx="1"/>
          </p:nvPr>
        </p:nvSpPr>
        <p:spPr/>
        <p:txBody>
          <a:bodyPr>
            <a:normAutofit lnSpcReduction="10000"/>
          </a:bodyPr>
          <a:lstStyle/>
          <a:p>
            <a:r>
              <a:rPr lang="es-MX" dirty="0"/>
              <a:t>Título propuesto del Proyecto</a:t>
            </a:r>
          </a:p>
          <a:p>
            <a:endParaRPr lang="es-MX" dirty="0"/>
          </a:p>
          <a:p>
            <a:r>
              <a:rPr lang="es-MX" dirty="0"/>
              <a:t>Por José Florentino Chavira Sánchez</a:t>
            </a:r>
          </a:p>
        </p:txBody>
      </p:sp>
    </p:spTree>
    <p:extLst>
      <p:ext uri="{BB962C8B-B14F-4D97-AF65-F5344CB8AC3E}">
        <p14:creationId xmlns:p14="http://schemas.microsoft.com/office/powerpoint/2010/main" val="9569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C3FE9-3216-229E-0778-DA1A409CFD29}"/>
              </a:ext>
            </a:extLst>
          </p:cNvPr>
          <p:cNvSpPr>
            <a:spLocks noGrp="1"/>
          </p:cNvSpPr>
          <p:nvPr>
            <p:ph type="title"/>
          </p:nvPr>
        </p:nvSpPr>
        <p:spPr/>
        <p:txBody>
          <a:bodyPr/>
          <a:lstStyle/>
          <a:p>
            <a:pPr algn="ctr"/>
            <a:r>
              <a:rPr lang="es-ES" dirty="0">
                <a:cs typeface="Arial"/>
              </a:rPr>
              <a:t>Resultados esperados</a:t>
            </a:r>
          </a:p>
        </p:txBody>
      </p:sp>
      <p:sp>
        <p:nvSpPr>
          <p:cNvPr id="3" name="Marcador de contenido 2">
            <a:extLst>
              <a:ext uri="{FF2B5EF4-FFF2-40B4-BE49-F238E27FC236}">
                <a16:creationId xmlns:a16="http://schemas.microsoft.com/office/drawing/2014/main" id="{4819CA3C-C62F-181B-861E-F887BFEF8F46}"/>
              </a:ext>
            </a:extLst>
          </p:cNvPr>
          <p:cNvSpPr>
            <a:spLocks noGrp="1"/>
          </p:cNvSpPr>
          <p:nvPr>
            <p:ph idx="1"/>
          </p:nvPr>
        </p:nvSpPr>
        <p:spPr/>
        <p:txBody>
          <a:bodyPr/>
          <a:lstStyle/>
          <a:p>
            <a:pPr marL="344170" indent="-344170" algn="just"/>
            <a:r>
              <a:rPr lang="es-ES" dirty="0">
                <a:ea typeface="+mn-lt"/>
                <a:cs typeface="+mn-lt"/>
              </a:rPr>
              <a:t>Se esperaría experimentar diferentes algoritmos de interpolación para identificar si una imagen en cuestión es verídica.</a:t>
            </a:r>
            <a:endParaRPr lang="es-ES" dirty="0">
              <a:cs typeface="Arial" panose="020B0604020202020204"/>
            </a:endParaRPr>
          </a:p>
        </p:txBody>
      </p:sp>
    </p:spTree>
    <p:extLst>
      <p:ext uri="{BB962C8B-B14F-4D97-AF65-F5344CB8AC3E}">
        <p14:creationId xmlns:p14="http://schemas.microsoft.com/office/powerpoint/2010/main" val="416496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A4D9D7B-FFED-BBEF-2FF0-F784DA84EA56}"/>
              </a:ext>
            </a:extLst>
          </p:cNvPr>
          <p:cNvPicPr>
            <a:picLocks noChangeAspect="1"/>
          </p:cNvPicPr>
          <p:nvPr/>
        </p:nvPicPr>
        <p:blipFill>
          <a:blip r:embed="rId2"/>
          <a:stretch>
            <a:fillRect/>
          </a:stretch>
        </p:blipFill>
        <p:spPr>
          <a:xfrm>
            <a:off x="6596269" y="296360"/>
            <a:ext cx="4734339" cy="6265280"/>
          </a:xfrm>
          <a:prstGeom prst="rect">
            <a:avLst/>
          </a:prstGeom>
        </p:spPr>
      </p:pic>
      <p:pic>
        <p:nvPicPr>
          <p:cNvPr id="5" name="Imagen 4">
            <a:extLst>
              <a:ext uri="{FF2B5EF4-FFF2-40B4-BE49-F238E27FC236}">
                <a16:creationId xmlns:a16="http://schemas.microsoft.com/office/drawing/2014/main" id="{DE2CA2C1-FD5C-B593-B57C-E7E42BB0EB85}"/>
              </a:ext>
            </a:extLst>
          </p:cNvPr>
          <p:cNvPicPr>
            <a:picLocks noChangeAspect="1"/>
          </p:cNvPicPr>
          <p:nvPr/>
        </p:nvPicPr>
        <p:blipFill>
          <a:blip r:embed="rId3"/>
          <a:stretch>
            <a:fillRect/>
          </a:stretch>
        </p:blipFill>
        <p:spPr>
          <a:xfrm>
            <a:off x="1829434" y="296359"/>
            <a:ext cx="4789572" cy="6265279"/>
          </a:xfrm>
          <a:prstGeom prst="rect">
            <a:avLst/>
          </a:prstGeom>
        </p:spPr>
      </p:pic>
    </p:spTree>
    <p:extLst>
      <p:ext uri="{BB962C8B-B14F-4D97-AF65-F5344CB8AC3E}">
        <p14:creationId xmlns:p14="http://schemas.microsoft.com/office/powerpoint/2010/main" val="333290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FCD73-57D2-763B-E2C6-52B965D56AAA}"/>
              </a:ext>
            </a:extLst>
          </p:cNvPr>
          <p:cNvSpPr>
            <a:spLocks noGrp="1"/>
          </p:cNvSpPr>
          <p:nvPr>
            <p:ph type="title"/>
          </p:nvPr>
        </p:nvSpPr>
        <p:spPr>
          <a:xfrm>
            <a:off x="2592925" y="624110"/>
            <a:ext cx="8870206" cy="899890"/>
          </a:xfrm>
        </p:spPr>
        <p:txBody>
          <a:bodyPr/>
          <a:lstStyle/>
          <a:p>
            <a:r>
              <a:rPr lang="es-ES" dirty="0"/>
              <a:t>Convertida a escala de grises</a:t>
            </a:r>
            <a:endParaRPr lang="es-MX" dirty="0"/>
          </a:p>
        </p:txBody>
      </p:sp>
      <p:pic>
        <p:nvPicPr>
          <p:cNvPr id="6" name="Imagen 5">
            <a:extLst>
              <a:ext uri="{FF2B5EF4-FFF2-40B4-BE49-F238E27FC236}">
                <a16:creationId xmlns:a16="http://schemas.microsoft.com/office/drawing/2014/main" id="{A1B6DFB0-7FFB-D945-01AD-ADDCD54BF9FF}"/>
              </a:ext>
            </a:extLst>
          </p:cNvPr>
          <p:cNvPicPr>
            <a:picLocks noChangeAspect="1"/>
          </p:cNvPicPr>
          <p:nvPr/>
        </p:nvPicPr>
        <p:blipFill>
          <a:blip r:embed="rId2"/>
          <a:stretch>
            <a:fillRect/>
          </a:stretch>
        </p:blipFill>
        <p:spPr>
          <a:xfrm>
            <a:off x="6124099" y="1642840"/>
            <a:ext cx="3957070" cy="5215160"/>
          </a:xfrm>
          <a:prstGeom prst="rect">
            <a:avLst/>
          </a:prstGeom>
        </p:spPr>
      </p:pic>
      <p:pic>
        <p:nvPicPr>
          <p:cNvPr id="8" name="Imagen 7">
            <a:extLst>
              <a:ext uri="{FF2B5EF4-FFF2-40B4-BE49-F238E27FC236}">
                <a16:creationId xmlns:a16="http://schemas.microsoft.com/office/drawing/2014/main" id="{121DECFE-C324-854F-CE7A-C7C554CB963A}"/>
              </a:ext>
            </a:extLst>
          </p:cNvPr>
          <p:cNvPicPr>
            <a:picLocks noChangeAspect="1"/>
          </p:cNvPicPr>
          <p:nvPr/>
        </p:nvPicPr>
        <p:blipFill>
          <a:blip r:embed="rId3"/>
          <a:stretch>
            <a:fillRect/>
          </a:stretch>
        </p:blipFill>
        <p:spPr>
          <a:xfrm>
            <a:off x="2120760" y="1642840"/>
            <a:ext cx="4003339" cy="5215160"/>
          </a:xfrm>
          <a:prstGeom prst="rect">
            <a:avLst/>
          </a:prstGeom>
        </p:spPr>
      </p:pic>
    </p:spTree>
    <p:extLst>
      <p:ext uri="{BB962C8B-B14F-4D97-AF65-F5344CB8AC3E}">
        <p14:creationId xmlns:p14="http://schemas.microsoft.com/office/powerpoint/2010/main" val="104873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E336-6421-552C-0273-429F5FC12F19}"/>
              </a:ext>
            </a:extLst>
          </p:cNvPr>
          <p:cNvSpPr>
            <a:spLocks noGrp="1"/>
          </p:cNvSpPr>
          <p:nvPr>
            <p:ph type="title"/>
          </p:nvPr>
        </p:nvSpPr>
        <p:spPr/>
        <p:txBody>
          <a:bodyPr/>
          <a:lstStyle/>
          <a:p>
            <a:r>
              <a:rPr lang="es-ES" dirty="0"/>
              <a:t>Histogramas</a:t>
            </a:r>
            <a:endParaRPr lang="es-MX" dirty="0"/>
          </a:p>
        </p:txBody>
      </p:sp>
      <p:pic>
        <p:nvPicPr>
          <p:cNvPr id="6" name="Imagen 5">
            <a:extLst>
              <a:ext uri="{FF2B5EF4-FFF2-40B4-BE49-F238E27FC236}">
                <a16:creationId xmlns:a16="http://schemas.microsoft.com/office/drawing/2014/main" id="{34480091-302A-FE39-0C1B-D6D1C13F1338}"/>
              </a:ext>
            </a:extLst>
          </p:cNvPr>
          <p:cNvPicPr>
            <a:picLocks noChangeAspect="1"/>
          </p:cNvPicPr>
          <p:nvPr/>
        </p:nvPicPr>
        <p:blipFill>
          <a:blip r:embed="rId2"/>
          <a:stretch>
            <a:fillRect/>
          </a:stretch>
        </p:blipFill>
        <p:spPr>
          <a:xfrm>
            <a:off x="457566" y="1582910"/>
            <a:ext cx="5866080" cy="3692180"/>
          </a:xfrm>
          <a:prstGeom prst="rect">
            <a:avLst/>
          </a:prstGeom>
        </p:spPr>
      </p:pic>
      <p:pic>
        <p:nvPicPr>
          <p:cNvPr id="8" name="Imagen 7">
            <a:extLst>
              <a:ext uri="{FF2B5EF4-FFF2-40B4-BE49-F238E27FC236}">
                <a16:creationId xmlns:a16="http://schemas.microsoft.com/office/drawing/2014/main" id="{7B701828-6C7A-800E-4CB5-3390AA30EA82}"/>
              </a:ext>
            </a:extLst>
          </p:cNvPr>
          <p:cNvPicPr>
            <a:picLocks noChangeAspect="1"/>
          </p:cNvPicPr>
          <p:nvPr/>
        </p:nvPicPr>
        <p:blipFill>
          <a:blip r:embed="rId3"/>
          <a:stretch>
            <a:fillRect/>
          </a:stretch>
        </p:blipFill>
        <p:spPr>
          <a:xfrm>
            <a:off x="6323646" y="1582910"/>
            <a:ext cx="5737080" cy="3692180"/>
          </a:xfrm>
          <a:prstGeom prst="rect">
            <a:avLst/>
          </a:prstGeom>
        </p:spPr>
      </p:pic>
    </p:spTree>
    <p:extLst>
      <p:ext uri="{BB962C8B-B14F-4D97-AF65-F5344CB8AC3E}">
        <p14:creationId xmlns:p14="http://schemas.microsoft.com/office/powerpoint/2010/main" val="98554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07778-6DC8-C575-1148-3AB6C44A7594}"/>
              </a:ext>
            </a:extLst>
          </p:cNvPr>
          <p:cNvSpPr>
            <a:spLocks noGrp="1"/>
          </p:cNvSpPr>
          <p:nvPr>
            <p:ph type="title"/>
          </p:nvPr>
        </p:nvSpPr>
        <p:spPr/>
        <p:txBody>
          <a:bodyPr/>
          <a:lstStyle/>
          <a:p>
            <a:r>
              <a:rPr lang="es-ES" dirty="0"/>
              <a:t>Ecualización de histograma</a:t>
            </a:r>
            <a:endParaRPr lang="es-MX" dirty="0"/>
          </a:p>
        </p:txBody>
      </p:sp>
      <p:pic>
        <p:nvPicPr>
          <p:cNvPr id="4" name="Imagen 3">
            <a:extLst>
              <a:ext uri="{FF2B5EF4-FFF2-40B4-BE49-F238E27FC236}">
                <a16:creationId xmlns:a16="http://schemas.microsoft.com/office/drawing/2014/main" id="{30586AD3-FF91-E9F4-4FA0-0EEAE2074479}"/>
              </a:ext>
            </a:extLst>
          </p:cNvPr>
          <p:cNvPicPr>
            <a:picLocks noChangeAspect="1"/>
          </p:cNvPicPr>
          <p:nvPr/>
        </p:nvPicPr>
        <p:blipFill>
          <a:blip r:embed="rId2"/>
          <a:stretch>
            <a:fillRect/>
          </a:stretch>
        </p:blipFill>
        <p:spPr>
          <a:xfrm>
            <a:off x="6248589" y="1623790"/>
            <a:ext cx="4220628" cy="5233124"/>
          </a:xfrm>
          <a:prstGeom prst="rect">
            <a:avLst/>
          </a:prstGeom>
        </p:spPr>
      </p:pic>
      <p:pic>
        <p:nvPicPr>
          <p:cNvPr id="6" name="Imagen 5">
            <a:extLst>
              <a:ext uri="{FF2B5EF4-FFF2-40B4-BE49-F238E27FC236}">
                <a16:creationId xmlns:a16="http://schemas.microsoft.com/office/drawing/2014/main" id="{0E2B4CB5-36F5-4E1F-D336-9D5716BEED35}"/>
              </a:ext>
            </a:extLst>
          </p:cNvPr>
          <p:cNvPicPr>
            <a:picLocks noChangeAspect="1"/>
          </p:cNvPicPr>
          <p:nvPr/>
        </p:nvPicPr>
        <p:blipFill>
          <a:blip r:embed="rId3"/>
          <a:stretch>
            <a:fillRect/>
          </a:stretch>
        </p:blipFill>
        <p:spPr>
          <a:xfrm>
            <a:off x="2258045" y="1623790"/>
            <a:ext cx="3990544" cy="5234210"/>
          </a:xfrm>
          <a:prstGeom prst="rect">
            <a:avLst/>
          </a:prstGeom>
        </p:spPr>
      </p:pic>
    </p:spTree>
    <p:extLst>
      <p:ext uri="{BB962C8B-B14F-4D97-AF65-F5344CB8AC3E}">
        <p14:creationId xmlns:p14="http://schemas.microsoft.com/office/powerpoint/2010/main" val="1192402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2112B-3C57-FD23-831D-F591452364D6}"/>
              </a:ext>
            </a:extLst>
          </p:cNvPr>
          <p:cNvSpPr>
            <a:spLocks noGrp="1"/>
          </p:cNvSpPr>
          <p:nvPr>
            <p:ph type="title"/>
          </p:nvPr>
        </p:nvSpPr>
        <p:spPr/>
        <p:txBody>
          <a:bodyPr/>
          <a:lstStyle/>
          <a:p>
            <a:r>
              <a:rPr lang="es-MX" dirty="0"/>
              <a:t>Ecualización de Histograma</a:t>
            </a:r>
          </a:p>
        </p:txBody>
      </p:sp>
      <p:pic>
        <p:nvPicPr>
          <p:cNvPr id="4" name="Imagen 3">
            <a:extLst>
              <a:ext uri="{FF2B5EF4-FFF2-40B4-BE49-F238E27FC236}">
                <a16:creationId xmlns:a16="http://schemas.microsoft.com/office/drawing/2014/main" id="{415AE358-75C4-60EB-0E09-1A92DA1FAA9D}"/>
              </a:ext>
            </a:extLst>
          </p:cNvPr>
          <p:cNvPicPr>
            <a:picLocks noChangeAspect="1"/>
          </p:cNvPicPr>
          <p:nvPr/>
        </p:nvPicPr>
        <p:blipFill>
          <a:blip r:embed="rId2"/>
          <a:stretch>
            <a:fillRect/>
          </a:stretch>
        </p:blipFill>
        <p:spPr>
          <a:xfrm>
            <a:off x="1749285" y="2424526"/>
            <a:ext cx="5282929" cy="3353422"/>
          </a:xfrm>
          <a:prstGeom prst="rect">
            <a:avLst/>
          </a:prstGeom>
        </p:spPr>
      </p:pic>
      <p:pic>
        <p:nvPicPr>
          <p:cNvPr id="6" name="Imagen 5">
            <a:extLst>
              <a:ext uri="{FF2B5EF4-FFF2-40B4-BE49-F238E27FC236}">
                <a16:creationId xmlns:a16="http://schemas.microsoft.com/office/drawing/2014/main" id="{CAA0C4F5-8EE2-471B-09B1-6348E37F6B92}"/>
              </a:ext>
            </a:extLst>
          </p:cNvPr>
          <p:cNvPicPr>
            <a:picLocks noChangeAspect="1"/>
          </p:cNvPicPr>
          <p:nvPr/>
        </p:nvPicPr>
        <p:blipFill>
          <a:blip r:embed="rId3"/>
          <a:stretch>
            <a:fillRect/>
          </a:stretch>
        </p:blipFill>
        <p:spPr>
          <a:xfrm>
            <a:off x="7144317" y="2510665"/>
            <a:ext cx="5047683" cy="3181144"/>
          </a:xfrm>
          <a:prstGeom prst="rect">
            <a:avLst/>
          </a:prstGeom>
        </p:spPr>
      </p:pic>
    </p:spTree>
    <p:extLst>
      <p:ext uri="{BB962C8B-B14F-4D97-AF65-F5344CB8AC3E}">
        <p14:creationId xmlns:p14="http://schemas.microsoft.com/office/powerpoint/2010/main" val="191346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05C862-FCDB-7F7D-6A20-A6AA3086B9AB}"/>
              </a:ext>
            </a:extLst>
          </p:cNvPr>
          <p:cNvSpPr>
            <a:spLocks noGrp="1"/>
          </p:cNvSpPr>
          <p:nvPr>
            <p:ph type="title"/>
          </p:nvPr>
        </p:nvSpPr>
        <p:spPr>
          <a:xfrm>
            <a:off x="2592924" y="624110"/>
            <a:ext cx="8472641" cy="674603"/>
          </a:xfrm>
        </p:spPr>
        <p:txBody>
          <a:bodyPr>
            <a:normAutofit fontScale="90000"/>
          </a:bodyPr>
          <a:lstStyle/>
          <a:p>
            <a:r>
              <a:rPr lang="es-MX" b="1" i="0" dirty="0">
                <a:effectLst/>
                <a:latin typeface="Sen"/>
              </a:rPr>
              <a:t>Filtro aplicado a la Ecualización de Histograma</a:t>
            </a:r>
            <a:br>
              <a:rPr lang="es-MX" b="1" i="0" dirty="0">
                <a:effectLst/>
                <a:latin typeface="Sen"/>
              </a:rPr>
            </a:br>
            <a:endParaRPr lang="es-MX" dirty="0"/>
          </a:p>
        </p:txBody>
      </p:sp>
      <p:pic>
        <p:nvPicPr>
          <p:cNvPr id="4" name="Imagen 3">
            <a:extLst>
              <a:ext uri="{FF2B5EF4-FFF2-40B4-BE49-F238E27FC236}">
                <a16:creationId xmlns:a16="http://schemas.microsoft.com/office/drawing/2014/main" id="{8CACA9ED-334B-5476-8239-FDF9CF7C86FD}"/>
              </a:ext>
            </a:extLst>
          </p:cNvPr>
          <p:cNvPicPr>
            <a:picLocks noChangeAspect="1"/>
          </p:cNvPicPr>
          <p:nvPr/>
        </p:nvPicPr>
        <p:blipFill>
          <a:blip r:embed="rId2"/>
          <a:stretch>
            <a:fillRect/>
          </a:stretch>
        </p:blipFill>
        <p:spPr>
          <a:xfrm>
            <a:off x="6096000" y="1835835"/>
            <a:ext cx="3692181" cy="4902896"/>
          </a:xfrm>
          <a:prstGeom prst="rect">
            <a:avLst/>
          </a:prstGeom>
        </p:spPr>
      </p:pic>
      <p:pic>
        <p:nvPicPr>
          <p:cNvPr id="6" name="Imagen 5">
            <a:extLst>
              <a:ext uri="{FF2B5EF4-FFF2-40B4-BE49-F238E27FC236}">
                <a16:creationId xmlns:a16="http://schemas.microsoft.com/office/drawing/2014/main" id="{454F0643-0726-E604-E2A2-40374D044559}"/>
              </a:ext>
            </a:extLst>
          </p:cNvPr>
          <p:cNvPicPr>
            <a:picLocks noChangeAspect="1"/>
          </p:cNvPicPr>
          <p:nvPr/>
        </p:nvPicPr>
        <p:blipFill>
          <a:blip r:embed="rId3"/>
          <a:stretch>
            <a:fillRect/>
          </a:stretch>
        </p:blipFill>
        <p:spPr>
          <a:xfrm>
            <a:off x="2103783" y="1835835"/>
            <a:ext cx="3692180" cy="4906185"/>
          </a:xfrm>
          <a:prstGeom prst="rect">
            <a:avLst/>
          </a:prstGeom>
        </p:spPr>
      </p:pic>
    </p:spTree>
    <p:extLst>
      <p:ext uri="{BB962C8B-B14F-4D97-AF65-F5344CB8AC3E}">
        <p14:creationId xmlns:p14="http://schemas.microsoft.com/office/powerpoint/2010/main" val="341440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4964D1-B4E3-E5E0-565D-569FD036B3FA}"/>
              </a:ext>
            </a:extLst>
          </p:cNvPr>
          <p:cNvSpPr>
            <a:spLocks noGrp="1"/>
          </p:cNvSpPr>
          <p:nvPr>
            <p:ph type="title"/>
          </p:nvPr>
        </p:nvSpPr>
        <p:spPr/>
        <p:txBody>
          <a:bodyPr/>
          <a:lstStyle/>
          <a:p>
            <a:r>
              <a:rPr lang="es-MX" b="1" i="0" dirty="0">
                <a:effectLst/>
                <a:latin typeface="Sen"/>
              </a:rPr>
              <a:t>Histograma del Filtro aplicado a la Ecualización de Histograma</a:t>
            </a:r>
            <a:endParaRPr lang="es-MX" dirty="0"/>
          </a:p>
        </p:txBody>
      </p:sp>
      <p:pic>
        <p:nvPicPr>
          <p:cNvPr id="4" name="Imagen 3">
            <a:extLst>
              <a:ext uri="{FF2B5EF4-FFF2-40B4-BE49-F238E27FC236}">
                <a16:creationId xmlns:a16="http://schemas.microsoft.com/office/drawing/2014/main" id="{32487E25-7A98-006A-2C26-1E2A21AB5D78}"/>
              </a:ext>
            </a:extLst>
          </p:cNvPr>
          <p:cNvPicPr>
            <a:picLocks noChangeAspect="1"/>
          </p:cNvPicPr>
          <p:nvPr/>
        </p:nvPicPr>
        <p:blipFill>
          <a:blip r:embed="rId2"/>
          <a:stretch>
            <a:fillRect/>
          </a:stretch>
        </p:blipFill>
        <p:spPr>
          <a:xfrm>
            <a:off x="975277" y="2263429"/>
            <a:ext cx="5450340" cy="3452606"/>
          </a:xfrm>
          <a:prstGeom prst="rect">
            <a:avLst/>
          </a:prstGeom>
        </p:spPr>
      </p:pic>
      <p:pic>
        <p:nvPicPr>
          <p:cNvPr id="6" name="Imagen 5">
            <a:extLst>
              <a:ext uri="{FF2B5EF4-FFF2-40B4-BE49-F238E27FC236}">
                <a16:creationId xmlns:a16="http://schemas.microsoft.com/office/drawing/2014/main" id="{A0B7269C-9873-9DBD-F29F-27FF59233736}"/>
              </a:ext>
            </a:extLst>
          </p:cNvPr>
          <p:cNvPicPr>
            <a:picLocks noChangeAspect="1"/>
          </p:cNvPicPr>
          <p:nvPr/>
        </p:nvPicPr>
        <p:blipFill>
          <a:blip r:embed="rId3"/>
          <a:stretch>
            <a:fillRect/>
          </a:stretch>
        </p:blipFill>
        <p:spPr>
          <a:xfrm>
            <a:off x="6425617" y="2263428"/>
            <a:ext cx="5377694" cy="3452605"/>
          </a:xfrm>
          <a:prstGeom prst="rect">
            <a:avLst/>
          </a:prstGeom>
        </p:spPr>
      </p:pic>
    </p:spTree>
    <p:extLst>
      <p:ext uri="{BB962C8B-B14F-4D97-AF65-F5344CB8AC3E}">
        <p14:creationId xmlns:p14="http://schemas.microsoft.com/office/powerpoint/2010/main" val="862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5390077-BF9C-26EC-F0B0-0347E8B1DDA8}"/>
              </a:ext>
            </a:extLst>
          </p:cNvPr>
          <p:cNvPicPr>
            <a:picLocks noChangeAspect="1"/>
          </p:cNvPicPr>
          <p:nvPr/>
        </p:nvPicPr>
        <p:blipFill>
          <a:blip r:embed="rId2"/>
          <a:stretch>
            <a:fillRect/>
          </a:stretch>
        </p:blipFill>
        <p:spPr>
          <a:xfrm>
            <a:off x="3605524" y="271857"/>
            <a:ext cx="4980952" cy="6314286"/>
          </a:xfrm>
          <a:prstGeom prst="rect">
            <a:avLst/>
          </a:prstGeom>
        </p:spPr>
      </p:pic>
    </p:spTree>
    <p:extLst>
      <p:ext uri="{BB962C8B-B14F-4D97-AF65-F5344CB8AC3E}">
        <p14:creationId xmlns:p14="http://schemas.microsoft.com/office/powerpoint/2010/main" val="391530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F42C2E-3F9E-ED5B-2D6C-2DC97A6617D1}"/>
              </a:ext>
            </a:extLst>
          </p:cNvPr>
          <p:cNvPicPr>
            <a:picLocks noChangeAspect="1"/>
          </p:cNvPicPr>
          <p:nvPr/>
        </p:nvPicPr>
        <p:blipFill>
          <a:blip r:embed="rId2"/>
          <a:stretch>
            <a:fillRect/>
          </a:stretch>
        </p:blipFill>
        <p:spPr>
          <a:xfrm>
            <a:off x="3576952" y="159026"/>
            <a:ext cx="5359468" cy="6169974"/>
          </a:xfrm>
          <a:prstGeom prst="rect">
            <a:avLst/>
          </a:prstGeom>
        </p:spPr>
      </p:pic>
    </p:spTree>
    <p:extLst>
      <p:ext uri="{BB962C8B-B14F-4D97-AF65-F5344CB8AC3E}">
        <p14:creationId xmlns:p14="http://schemas.microsoft.com/office/powerpoint/2010/main" val="248443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962AB3-68FC-F5A0-D1E2-FA444899A42B}"/>
              </a:ext>
            </a:extLst>
          </p:cNvPr>
          <p:cNvSpPr>
            <a:spLocks noGrp="1"/>
          </p:cNvSpPr>
          <p:nvPr>
            <p:ph type="title"/>
          </p:nvPr>
        </p:nvSpPr>
        <p:spPr>
          <a:xfrm>
            <a:off x="2045217" y="624110"/>
            <a:ext cx="9459395" cy="755654"/>
          </a:xfrm>
        </p:spPr>
        <p:txBody>
          <a:bodyPr/>
          <a:lstStyle/>
          <a:p>
            <a:pPr algn="ctr"/>
            <a:r>
              <a:rPr lang="es-ES" dirty="0">
                <a:ea typeface="+mj-lt"/>
                <a:cs typeface="+mj-lt"/>
              </a:rPr>
              <a:t>Definición del tema</a:t>
            </a:r>
            <a:endParaRPr lang="es-ES" dirty="0"/>
          </a:p>
        </p:txBody>
      </p:sp>
      <p:sp>
        <p:nvSpPr>
          <p:cNvPr id="3" name="Marcador de contenido 2">
            <a:extLst>
              <a:ext uri="{FF2B5EF4-FFF2-40B4-BE49-F238E27FC236}">
                <a16:creationId xmlns:a16="http://schemas.microsoft.com/office/drawing/2014/main" id="{746B6DA9-10EA-6200-C5CC-025142502168}"/>
              </a:ext>
            </a:extLst>
          </p:cNvPr>
          <p:cNvSpPr>
            <a:spLocks noGrp="1"/>
          </p:cNvSpPr>
          <p:nvPr>
            <p:ph idx="1"/>
          </p:nvPr>
        </p:nvSpPr>
        <p:spPr>
          <a:xfrm>
            <a:off x="2045217" y="1379763"/>
            <a:ext cx="9139618" cy="5272827"/>
          </a:xfrm>
        </p:spPr>
        <p:txBody>
          <a:bodyPr>
            <a:normAutofit/>
          </a:bodyPr>
          <a:lstStyle/>
          <a:p>
            <a:pPr marL="344170" indent="-344170" algn="just"/>
            <a:r>
              <a:rPr lang="es-ES" dirty="0">
                <a:ea typeface="+mn-lt"/>
                <a:cs typeface="+mn-lt"/>
              </a:rPr>
              <a:t>En la actualidad, los desarrollos tecnológicos en el campo de procesamiento de imágenes digitales son ampliamente utilizados en muchos ámbitos laborables. Así, existen herramientas de edición, tales como Photoshop, </a:t>
            </a:r>
            <a:r>
              <a:rPr lang="es-ES" dirty="0" err="1">
                <a:ea typeface="+mn-lt"/>
                <a:cs typeface="+mn-lt"/>
              </a:rPr>
              <a:t>Freehand</a:t>
            </a:r>
            <a:r>
              <a:rPr lang="es-ES" dirty="0">
                <a:ea typeface="+mn-lt"/>
                <a:cs typeface="+mn-lt"/>
              </a:rPr>
              <a:t>, etc., que permiten alterar o modificar una imagen; con ello, se puede ocultar fácilmente alguna información significativa o útil para hacer imágenes falsificadas digitalmente, las cuales son difíciles de reconocer su alteración a simple vista. Para dar solución a ello, se pueden analizar las imágenes digitales utilizando herramientas de dibujo forense como </a:t>
            </a:r>
            <a:r>
              <a:rPr lang="es-ES" dirty="0" err="1">
                <a:ea typeface="+mn-lt"/>
                <a:cs typeface="+mn-lt"/>
              </a:rPr>
              <a:t>FotoForensic</a:t>
            </a:r>
            <a:r>
              <a:rPr lang="es-ES" dirty="0">
                <a:ea typeface="+mn-lt"/>
                <a:cs typeface="+mn-lt"/>
              </a:rPr>
              <a:t>, </a:t>
            </a:r>
            <a:r>
              <a:rPr lang="es-ES" dirty="0" err="1">
                <a:ea typeface="+mn-lt"/>
                <a:cs typeface="+mn-lt"/>
              </a:rPr>
              <a:t>Ghiro</a:t>
            </a:r>
            <a:r>
              <a:rPr lang="es-ES" dirty="0">
                <a:ea typeface="+mn-lt"/>
                <a:cs typeface="+mn-lt"/>
              </a:rPr>
              <a:t>, </a:t>
            </a:r>
            <a:r>
              <a:rPr lang="es-ES" dirty="0" err="1">
                <a:ea typeface="+mn-lt"/>
                <a:cs typeface="+mn-lt"/>
              </a:rPr>
              <a:t>Forensically</a:t>
            </a:r>
            <a:r>
              <a:rPr lang="es-ES" dirty="0">
                <a:ea typeface="+mn-lt"/>
                <a:cs typeface="+mn-lt"/>
              </a:rPr>
              <a:t> y </a:t>
            </a:r>
            <a:r>
              <a:rPr lang="es-ES" dirty="0" err="1">
                <a:ea typeface="+mn-lt"/>
                <a:cs typeface="+mn-lt"/>
              </a:rPr>
              <a:t>Jpegsnoop</a:t>
            </a:r>
            <a:r>
              <a:rPr lang="es-ES" dirty="0">
                <a:ea typeface="+mn-lt"/>
                <a:cs typeface="+mn-lt"/>
              </a:rPr>
              <a:t>. Sin embargo, existen otras técnicas como es el Análisis de Niveles de Error (ELA), los Metadatos y las técnicas de Compresión JPEG para verificar la autenticidad e integridad de la imagen digital. Todo ello se ha convertido en algo importante, especialmente cuando las imágenes juegan un papel importante como fuente de información o evidencia en diferentes organismos sociales: tribunales, documentos financieros, uso médico, sector del transporte, </a:t>
            </a:r>
            <a:r>
              <a:rPr lang="es-ES" dirty="0" err="1">
                <a:ea typeface="+mn-lt"/>
                <a:cs typeface="+mn-lt"/>
              </a:rPr>
              <a:t>etc</a:t>
            </a:r>
            <a:endParaRPr lang="es-ES" dirty="0" err="1">
              <a:cs typeface="Arial" panose="020B0604020202020204"/>
            </a:endParaRPr>
          </a:p>
        </p:txBody>
      </p:sp>
    </p:spTree>
    <p:extLst>
      <p:ext uri="{BB962C8B-B14F-4D97-AF65-F5344CB8AC3E}">
        <p14:creationId xmlns:p14="http://schemas.microsoft.com/office/powerpoint/2010/main" val="419155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F092F-7635-CDB4-5363-8DD18034D752}"/>
              </a:ext>
            </a:extLst>
          </p:cNvPr>
          <p:cNvSpPr>
            <a:spLocks noGrp="1"/>
          </p:cNvSpPr>
          <p:nvPr>
            <p:ph type="title"/>
          </p:nvPr>
        </p:nvSpPr>
        <p:spPr/>
        <p:txBody>
          <a:bodyPr/>
          <a:lstStyle/>
          <a:p>
            <a:pPr algn="ctr"/>
            <a:r>
              <a:rPr lang="es-ES" dirty="0"/>
              <a:t>Conclusiones</a:t>
            </a:r>
            <a:endParaRPr lang="es-MX" dirty="0"/>
          </a:p>
        </p:txBody>
      </p:sp>
      <p:sp>
        <p:nvSpPr>
          <p:cNvPr id="3" name="Marcador de contenido 2">
            <a:extLst>
              <a:ext uri="{FF2B5EF4-FFF2-40B4-BE49-F238E27FC236}">
                <a16:creationId xmlns:a16="http://schemas.microsoft.com/office/drawing/2014/main" id="{D115A1CD-5BA8-8E8D-FA3A-E4AA1CE174D0}"/>
              </a:ext>
            </a:extLst>
          </p:cNvPr>
          <p:cNvSpPr>
            <a:spLocks noGrp="1"/>
          </p:cNvSpPr>
          <p:nvPr>
            <p:ph idx="1"/>
          </p:nvPr>
        </p:nvSpPr>
        <p:spPr/>
        <p:txBody>
          <a:bodyPr/>
          <a:lstStyle/>
          <a:p>
            <a:pPr algn="just"/>
            <a:r>
              <a:rPr lang="es-ES" dirty="0"/>
              <a:t>Conocer las </a:t>
            </a:r>
            <a:r>
              <a:rPr lang="es-ES" dirty="0" err="1"/>
              <a:t>caracter</a:t>
            </a:r>
            <a:r>
              <a:rPr lang="es-MX" dirty="0" err="1"/>
              <a:t>ísticas</a:t>
            </a:r>
            <a:r>
              <a:rPr lang="es-MX" dirty="0"/>
              <a:t> de una imagen, va permitir clasificar u organizar esa información para aplicarle algún algoritmo para verificar si es auténtico. Este trabajo, me va permitir, más adelante proponer un proyecto en la institución donde laboro, comprobar, en primera instancia, si algún documento presentado fue alterado</a:t>
            </a:r>
            <a:r>
              <a:rPr lang="es-ES" dirty="0"/>
              <a:t>;</a:t>
            </a:r>
            <a:r>
              <a:rPr lang="es-MX" dirty="0"/>
              <a:t> si es el caso, solicitar información del mismo al lugar correspondiente.</a:t>
            </a:r>
          </a:p>
          <a:p>
            <a:pPr algn="just"/>
            <a:endParaRPr lang="es-MX" dirty="0"/>
          </a:p>
        </p:txBody>
      </p:sp>
    </p:spTree>
    <p:extLst>
      <p:ext uri="{BB962C8B-B14F-4D97-AF65-F5344CB8AC3E}">
        <p14:creationId xmlns:p14="http://schemas.microsoft.com/office/powerpoint/2010/main" val="191887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56981-EBFE-82D1-1351-E9242BE2F50D}"/>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id="{C3057160-323D-0BAF-F898-641A48C79FCB}"/>
              </a:ext>
            </a:extLst>
          </p:cNvPr>
          <p:cNvSpPr>
            <a:spLocks noGrp="1"/>
          </p:cNvSpPr>
          <p:nvPr>
            <p:ph idx="1"/>
          </p:nvPr>
        </p:nvSpPr>
        <p:spPr/>
        <p:txBody>
          <a:bodyPr/>
          <a:lstStyle/>
          <a:p>
            <a:r>
              <a:rPr lang="es-MX" dirty="0"/>
              <a:t>Mediante la estimación de patrones de interpolación, detectar alteraciones en imágenes fotográficas.</a:t>
            </a:r>
          </a:p>
        </p:txBody>
      </p:sp>
    </p:spTree>
    <p:extLst>
      <p:ext uri="{BB962C8B-B14F-4D97-AF65-F5344CB8AC3E}">
        <p14:creationId xmlns:p14="http://schemas.microsoft.com/office/powerpoint/2010/main" val="143635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0AFE5-E091-5A2C-9A58-9B2348DF886C}"/>
              </a:ext>
            </a:extLst>
          </p:cNvPr>
          <p:cNvSpPr>
            <a:spLocks noGrp="1"/>
          </p:cNvSpPr>
          <p:nvPr>
            <p:ph type="title"/>
          </p:nvPr>
        </p:nvSpPr>
        <p:spPr/>
        <p:txBody>
          <a:bodyPr/>
          <a:lstStyle/>
          <a:p>
            <a:pPr algn="ctr"/>
            <a:r>
              <a:rPr lang="es-ES" dirty="0">
                <a:cs typeface="Arial"/>
              </a:rPr>
              <a:t>Objetivos Específicos</a:t>
            </a:r>
            <a:endParaRPr lang="es-ES" dirty="0"/>
          </a:p>
        </p:txBody>
      </p:sp>
      <p:sp>
        <p:nvSpPr>
          <p:cNvPr id="3" name="Marcador de contenido 2">
            <a:extLst>
              <a:ext uri="{FF2B5EF4-FFF2-40B4-BE49-F238E27FC236}">
                <a16:creationId xmlns:a16="http://schemas.microsoft.com/office/drawing/2014/main" id="{6C1DD5AF-7128-8333-4D8E-6F2211D05F07}"/>
              </a:ext>
            </a:extLst>
          </p:cNvPr>
          <p:cNvSpPr>
            <a:spLocks noGrp="1"/>
          </p:cNvSpPr>
          <p:nvPr>
            <p:ph idx="1"/>
          </p:nvPr>
        </p:nvSpPr>
        <p:spPr/>
        <p:txBody>
          <a:bodyPr/>
          <a:lstStyle/>
          <a:p>
            <a:pPr marL="344170" indent="-344170"/>
            <a:r>
              <a:rPr lang="es-ES" dirty="0">
                <a:ea typeface="+mn-lt"/>
                <a:cs typeface="+mn-lt"/>
              </a:rPr>
              <a:t>1.-Hacer uso de las características extraídas de los bloques para después ejecutar pruebas estadísticas que ayuden a determinar los bloques que han sido modificados.</a:t>
            </a:r>
          </a:p>
          <a:p>
            <a:pPr marL="344170" indent="-344170"/>
            <a:endParaRPr lang="es-ES" dirty="0">
              <a:ea typeface="+mn-lt"/>
              <a:cs typeface="+mn-lt"/>
            </a:endParaRPr>
          </a:p>
          <a:p>
            <a:pPr marL="344170" indent="-344170"/>
            <a:endParaRPr lang="es-ES" dirty="0">
              <a:ea typeface="+mn-lt"/>
              <a:cs typeface="+mn-lt"/>
            </a:endParaRPr>
          </a:p>
          <a:p>
            <a:pPr marL="344170" indent="-344170"/>
            <a:r>
              <a:rPr lang="es-ES" dirty="0">
                <a:ea typeface="+mn-lt"/>
                <a:cs typeface="+mn-lt"/>
              </a:rPr>
              <a:t> 2.-Determinar el algoritmo que se ajuste a los requerimientos especificados.</a:t>
            </a:r>
            <a:endParaRPr lang="es-ES" dirty="0">
              <a:cs typeface="Arial" panose="020B0604020202020204"/>
            </a:endParaRPr>
          </a:p>
        </p:txBody>
      </p:sp>
    </p:spTree>
    <p:extLst>
      <p:ext uri="{BB962C8B-B14F-4D97-AF65-F5344CB8AC3E}">
        <p14:creationId xmlns:p14="http://schemas.microsoft.com/office/powerpoint/2010/main" val="111552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BE157-77F1-4A19-0A4A-F3BFCC87202C}"/>
              </a:ext>
            </a:extLst>
          </p:cNvPr>
          <p:cNvSpPr>
            <a:spLocks noGrp="1"/>
          </p:cNvSpPr>
          <p:nvPr>
            <p:ph type="title"/>
          </p:nvPr>
        </p:nvSpPr>
        <p:spPr/>
        <p:txBody>
          <a:bodyPr/>
          <a:lstStyle/>
          <a:p>
            <a:r>
              <a:rPr lang="es-MX" dirty="0"/>
              <a:t>Cronograma de Actividades</a:t>
            </a:r>
          </a:p>
        </p:txBody>
      </p:sp>
      <p:graphicFrame>
        <p:nvGraphicFramePr>
          <p:cNvPr id="7" name="Tabla 7">
            <a:extLst>
              <a:ext uri="{FF2B5EF4-FFF2-40B4-BE49-F238E27FC236}">
                <a16:creationId xmlns:a16="http://schemas.microsoft.com/office/drawing/2014/main" id="{869FD5B3-B33C-6C61-AB6D-FF65EF3D5D18}"/>
              </a:ext>
            </a:extLst>
          </p:cNvPr>
          <p:cNvGraphicFramePr>
            <a:graphicFrameLocks noGrp="1"/>
          </p:cNvGraphicFramePr>
          <p:nvPr>
            <p:ph idx="1"/>
            <p:extLst>
              <p:ext uri="{D42A27DB-BD31-4B8C-83A1-F6EECF244321}">
                <p14:modId xmlns:p14="http://schemas.microsoft.com/office/powerpoint/2010/main" val="3839281625"/>
              </p:ext>
            </p:extLst>
          </p:nvPr>
        </p:nvGraphicFramePr>
        <p:xfrm>
          <a:off x="940904" y="2345634"/>
          <a:ext cx="10020367" cy="3302000"/>
        </p:xfrm>
        <a:graphic>
          <a:graphicData uri="http://schemas.openxmlformats.org/drawingml/2006/table">
            <a:tbl>
              <a:tblPr firstRow="1" bandRow="1">
                <a:tableStyleId>{5C22544A-7EE6-4342-B048-85BDC9FD1C3A}</a:tableStyleId>
              </a:tblPr>
              <a:tblGrid>
                <a:gridCol w="3419061">
                  <a:extLst>
                    <a:ext uri="{9D8B030D-6E8A-4147-A177-3AD203B41FA5}">
                      <a16:colId xmlns:a16="http://schemas.microsoft.com/office/drawing/2014/main" val="259013445"/>
                    </a:ext>
                  </a:extLst>
                </a:gridCol>
                <a:gridCol w="980661">
                  <a:extLst>
                    <a:ext uri="{9D8B030D-6E8A-4147-A177-3AD203B41FA5}">
                      <a16:colId xmlns:a16="http://schemas.microsoft.com/office/drawing/2014/main" val="133742601"/>
                    </a:ext>
                  </a:extLst>
                </a:gridCol>
                <a:gridCol w="927652">
                  <a:extLst>
                    <a:ext uri="{9D8B030D-6E8A-4147-A177-3AD203B41FA5}">
                      <a16:colId xmlns:a16="http://schemas.microsoft.com/office/drawing/2014/main" val="251214940"/>
                    </a:ext>
                  </a:extLst>
                </a:gridCol>
                <a:gridCol w="1219200">
                  <a:extLst>
                    <a:ext uri="{9D8B030D-6E8A-4147-A177-3AD203B41FA5}">
                      <a16:colId xmlns:a16="http://schemas.microsoft.com/office/drawing/2014/main" val="1704059491"/>
                    </a:ext>
                  </a:extLst>
                </a:gridCol>
                <a:gridCol w="1046921">
                  <a:extLst>
                    <a:ext uri="{9D8B030D-6E8A-4147-A177-3AD203B41FA5}">
                      <a16:colId xmlns:a16="http://schemas.microsoft.com/office/drawing/2014/main" val="4158305496"/>
                    </a:ext>
                  </a:extLst>
                </a:gridCol>
                <a:gridCol w="1338470">
                  <a:extLst>
                    <a:ext uri="{9D8B030D-6E8A-4147-A177-3AD203B41FA5}">
                      <a16:colId xmlns:a16="http://schemas.microsoft.com/office/drawing/2014/main" val="114490727"/>
                    </a:ext>
                  </a:extLst>
                </a:gridCol>
                <a:gridCol w="1088402">
                  <a:extLst>
                    <a:ext uri="{9D8B030D-6E8A-4147-A177-3AD203B41FA5}">
                      <a16:colId xmlns:a16="http://schemas.microsoft.com/office/drawing/2014/main" val="3575390954"/>
                    </a:ext>
                  </a:extLst>
                </a:gridCol>
              </a:tblGrid>
              <a:tr h="370840">
                <a:tc>
                  <a:txBody>
                    <a:bodyPr/>
                    <a:lstStyle/>
                    <a:p>
                      <a:r>
                        <a:rPr lang="es-MX" dirty="0"/>
                        <a:t>Actividad</a:t>
                      </a:r>
                    </a:p>
                  </a:txBody>
                  <a:tcPr/>
                </a:tc>
                <a:tc>
                  <a:txBody>
                    <a:bodyPr/>
                    <a:lstStyle/>
                    <a:p>
                      <a:r>
                        <a:rPr lang="es-MX" dirty="0"/>
                        <a:t>Mes1</a:t>
                      </a:r>
                    </a:p>
                  </a:txBody>
                  <a:tcPr/>
                </a:tc>
                <a:tc>
                  <a:txBody>
                    <a:bodyPr/>
                    <a:lstStyle/>
                    <a:p>
                      <a:r>
                        <a:rPr lang="es-MX" dirty="0"/>
                        <a:t>Mes2</a:t>
                      </a:r>
                    </a:p>
                  </a:txBody>
                  <a:tcPr/>
                </a:tc>
                <a:tc>
                  <a:txBody>
                    <a:bodyPr/>
                    <a:lstStyle/>
                    <a:p>
                      <a:r>
                        <a:rPr lang="es-MX" dirty="0"/>
                        <a:t>Mes3</a:t>
                      </a:r>
                    </a:p>
                  </a:txBody>
                  <a:tcPr/>
                </a:tc>
                <a:tc>
                  <a:txBody>
                    <a:bodyPr/>
                    <a:lstStyle/>
                    <a:p>
                      <a:r>
                        <a:rPr lang="es-MX" dirty="0"/>
                        <a:t>Mes4</a:t>
                      </a:r>
                    </a:p>
                  </a:txBody>
                  <a:tcPr/>
                </a:tc>
                <a:tc>
                  <a:txBody>
                    <a:bodyPr/>
                    <a:lstStyle/>
                    <a:p>
                      <a:r>
                        <a:rPr lang="es-MX" dirty="0"/>
                        <a:t>Mes5</a:t>
                      </a:r>
                    </a:p>
                  </a:txBody>
                  <a:tcPr/>
                </a:tc>
                <a:tc>
                  <a:txBody>
                    <a:bodyPr/>
                    <a:lstStyle/>
                    <a:p>
                      <a:r>
                        <a:rPr lang="es-MX" dirty="0"/>
                        <a:t>Mes6</a:t>
                      </a:r>
                    </a:p>
                  </a:txBody>
                  <a:tcPr/>
                </a:tc>
                <a:extLst>
                  <a:ext uri="{0D108BD9-81ED-4DB2-BD59-A6C34878D82A}">
                    <a16:rowId xmlns:a16="http://schemas.microsoft.com/office/drawing/2014/main" val="3652221800"/>
                  </a:ext>
                </a:extLst>
              </a:tr>
              <a:tr h="370840">
                <a:tc>
                  <a:txBody>
                    <a:bodyPr/>
                    <a:lstStyle/>
                    <a:p>
                      <a:r>
                        <a:rPr lang="es-MX" dirty="0"/>
                        <a:t>Recopilación información y Estado del Arte</a:t>
                      </a:r>
                    </a:p>
                  </a:txBody>
                  <a:tcPr/>
                </a:tc>
                <a:tc>
                  <a:txBody>
                    <a:bodyPr/>
                    <a:lstStyle/>
                    <a:p>
                      <a:r>
                        <a:rPr lang="es-MX" dirty="0"/>
                        <a:t>XXXX</a:t>
                      </a:r>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3765472536"/>
                  </a:ext>
                </a:extLst>
              </a:tr>
              <a:tr h="370840">
                <a:tc>
                  <a:txBody>
                    <a:bodyPr/>
                    <a:lstStyle/>
                    <a:p>
                      <a:r>
                        <a:rPr lang="es-MX" dirty="0"/>
                        <a:t>Patrones de interpolación</a:t>
                      </a:r>
                    </a:p>
                  </a:txBody>
                  <a:tcPr/>
                </a:tc>
                <a:tc>
                  <a:txBody>
                    <a:bodyPr/>
                    <a:lstStyle/>
                    <a:p>
                      <a:r>
                        <a:rPr lang="es-MX" dirty="0"/>
                        <a:t>XXX</a:t>
                      </a:r>
                    </a:p>
                  </a:txBody>
                  <a:tcPr/>
                </a:tc>
                <a:tc>
                  <a:txBody>
                    <a:bodyPr/>
                    <a:lstStyle/>
                    <a:p>
                      <a:r>
                        <a:rPr lang="es-MX" dirty="0"/>
                        <a:t>XXXXXXX</a:t>
                      </a:r>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193643362"/>
                  </a:ext>
                </a:extLst>
              </a:tr>
              <a:tr h="370840">
                <a:tc>
                  <a:txBody>
                    <a:bodyPr/>
                    <a:lstStyle/>
                    <a:p>
                      <a:r>
                        <a:rPr lang="es-MX" dirty="0"/>
                        <a:t>Experimentación de artículo relacionado</a:t>
                      </a:r>
                    </a:p>
                  </a:txBody>
                  <a:tcPr/>
                </a:tc>
                <a:tc>
                  <a:txBody>
                    <a:bodyPr/>
                    <a:lstStyle/>
                    <a:p>
                      <a:endParaRPr lang="es-MX" dirty="0"/>
                    </a:p>
                  </a:txBody>
                  <a:tcPr/>
                </a:tc>
                <a:tc>
                  <a:txBody>
                    <a:bodyPr/>
                    <a:lstStyle/>
                    <a:p>
                      <a:r>
                        <a:rPr lang="es-MX" dirty="0"/>
                        <a:t>XXXXXXX</a:t>
                      </a:r>
                    </a:p>
                  </a:txBody>
                  <a:tcPr/>
                </a:tc>
                <a:tc>
                  <a:txBody>
                    <a:bodyPr/>
                    <a:lstStyle/>
                    <a:p>
                      <a:endParaRPr lang="es-MX" dirty="0"/>
                    </a:p>
                  </a:txBody>
                  <a:tcPr/>
                </a:tc>
                <a:tc>
                  <a:txBody>
                    <a:bodyPr/>
                    <a:lstStyle/>
                    <a:p>
                      <a:endParaRPr lang="es-MX" dirty="0"/>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3626956886"/>
                  </a:ext>
                </a:extLst>
              </a:tr>
              <a:tr h="370840">
                <a:tc>
                  <a:txBody>
                    <a:bodyPr/>
                    <a:lstStyle/>
                    <a:p>
                      <a:r>
                        <a:rPr lang="es-MX" dirty="0"/>
                        <a:t>Desarrollo de artículo</a:t>
                      </a:r>
                    </a:p>
                  </a:txBody>
                  <a:tcPr/>
                </a:tc>
                <a:tc>
                  <a:txBody>
                    <a:bodyPr/>
                    <a:lstStyle/>
                    <a:p>
                      <a:endParaRPr lang="es-MX"/>
                    </a:p>
                  </a:txBody>
                  <a:tcPr/>
                </a:tc>
                <a:tc>
                  <a:txBody>
                    <a:bodyPr/>
                    <a:lstStyle/>
                    <a:p>
                      <a:endParaRPr lang="es-MX"/>
                    </a:p>
                  </a:txBody>
                  <a:tcPr/>
                </a:tc>
                <a:tc>
                  <a:txBody>
                    <a:bodyPr/>
                    <a:lstStyle/>
                    <a:p>
                      <a:r>
                        <a:rPr lang="es-MX" dirty="0"/>
                        <a:t>XXXXXXX</a:t>
                      </a:r>
                    </a:p>
                  </a:txBody>
                  <a:tcPr/>
                </a:tc>
                <a:tc>
                  <a:txBody>
                    <a:bodyPr/>
                    <a:lstStyle/>
                    <a:p>
                      <a:r>
                        <a:rPr lang="es-MX" dirty="0"/>
                        <a:t>XXXXXX</a:t>
                      </a:r>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1983814775"/>
                  </a:ext>
                </a:extLst>
              </a:tr>
              <a:tr h="370840">
                <a:tc>
                  <a:txBody>
                    <a:bodyPr/>
                    <a:lstStyle/>
                    <a:p>
                      <a:r>
                        <a:rPr lang="es-MX" dirty="0"/>
                        <a:t>Escritura</a:t>
                      </a:r>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r>
                        <a:rPr lang="es-MX" dirty="0"/>
                        <a:t>XXXXXXX</a:t>
                      </a:r>
                    </a:p>
                  </a:txBody>
                  <a:tcPr/>
                </a:tc>
                <a:tc>
                  <a:txBody>
                    <a:bodyPr/>
                    <a:lstStyle/>
                    <a:p>
                      <a:r>
                        <a:rPr lang="es-MX" dirty="0"/>
                        <a:t>XXXXXXX</a:t>
                      </a:r>
                    </a:p>
                  </a:txBody>
                  <a:tcPr/>
                </a:tc>
                <a:extLst>
                  <a:ext uri="{0D108BD9-81ED-4DB2-BD59-A6C34878D82A}">
                    <a16:rowId xmlns:a16="http://schemas.microsoft.com/office/drawing/2014/main" val="3143565737"/>
                  </a:ext>
                </a:extLst>
              </a:tr>
            </a:tbl>
          </a:graphicData>
        </a:graphic>
      </p:graphicFrame>
    </p:spTree>
    <p:extLst>
      <p:ext uri="{BB962C8B-B14F-4D97-AF65-F5344CB8AC3E}">
        <p14:creationId xmlns:p14="http://schemas.microsoft.com/office/powerpoint/2010/main" val="288047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037E3-C688-3BE0-643B-AB4D279D8E43}"/>
              </a:ext>
            </a:extLst>
          </p:cNvPr>
          <p:cNvSpPr>
            <a:spLocks noGrp="1"/>
          </p:cNvSpPr>
          <p:nvPr>
            <p:ph type="title"/>
          </p:nvPr>
        </p:nvSpPr>
        <p:spPr>
          <a:xfrm>
            <a:off x="2611808" y="195944"/>
            <a:ext cx="7958331" cy="599703"/>
          </a:xfrm>
        </p:spPr>
        <p:txBody>
          <a:bodyPr>
            <a:normAutofit fontScale="90000"/>
          </a:bodyPr>
          <a:lstStyle/>
          <a:p>
            <a:pPr algn="ctr"/>
            <a:r>
              <a:rPr lang="es-ES" dirty="0">
                <a:cs typeface="Arial"/>
              </a:rPr>
              <a:t>Metodología</a:t>
            </a:r>
          </a:p>
        </p:txBody>
      </p:sp>
      <p:sp>
        <p:nvSpPr>
          <p:cNvPr id="3" name="Marcador de contenido 2">
            <a:extLst>
              <a:ext uri="{FF2B5EF4-FFF2-40B4-BE49-F238E27FC236}">
                <a16:creationId xmlns:a16="http://schemas.microsoft.com/office/drawing/2014/main" id="{F843FD78-CF0F-79F6-22AD-20DC5BC8ED55}"/>
              </a:ext>
            </a:extLst>
          </p:cNvPr>
          <p:cNvSpPr>
            <a:spLocks noGrp="1"/>
          </p:cNvSpPr>
          <p:nvPr>
            <p:ph idx="1"/>
          </p:nvPr>
        </p:nvSpPr>
        <p:spPr>
          <a:xfrm>
            <a:off x="2410691" y="1139687"/>
            <a:ext cx="8514608" cy="5522370"/>
          </a:xfrm>
        </p:spPr>
        <p:txBody>
          <a:bodyPr>
            <a:normAutofit/>
          </a:bodyPr>
          <a:lstStyle/>
          <a:p>
            <a:pPr marL="344170" indent="-344170" algn="just"/>
            <a:r>
              <a:rPr lang="es-ES" sz="2000" dirty="0">
                <a:ea typeface="+mn-lt"/>
                <a:cs typeface="+mn-lt"/>
              </a:rPr>
              <a:t>1.- Se exponen los antecedentes, planteamiento del problema, objetivo general, así como los objetivos específicos a cubrir. </a:t>
            </a:r>
          </a:p>
          <a:p>
            <a:pPr marL="344170" indent="-344170" algn="just"/>
            <a:r>
              <a:rPr lang="es-ES" sz="2000" dirty="0">
                <a:ea typeface="+mn-lt"/>
                <a:cs typeface="+mn-lt"/>
              </a:rPr>
              <a:t>2.- Se valora la factibilidad del planteamiento del problema y se generan propuestas. </a:t>
            </a:r>
          </a:p>
          <a:p>
            <a:pPr marL="344170" indent="-344170" algn="just"/>
            <a:r>
              <a:rPr lang="es-ES" sz="2000" dirty="0">
                <a:ea typeface="+mn-lt"/>
                <a:cs typeface="+mn-lt"/>
              </a:rPr>
              <a:t>3.-Se aborda el análisis de las diferentes propuestas encontradas, así como las herramientas que se encuentran inmiscuidas. a.- Análisis de otras investigaciones, técnicas y modelos. b.- Análisis de algoritmos matemáticos. c.- Consulta de personas expertas. </a:t>
            </a:r>
          </a:p>
          <a:p>
            <a:pPr marL="344170" indent="-344170" algn="just"/>
            <a:r>
              <a:rPr lang="es-ES" sz="2000" dirty="0">
                <a:ea typeface="+mn-lt"/>
                <a:cs typeface="+mn-lt"/>
              </a:rPr>
              <a:t>4.-Se prepara la información a través del modelo metodológico de minería de datos llamado CRISP DM, ya que puede ser predictivo y descriptivo. </a:t>
            </a:r>
          </a:p>
          <a:p>
            <a:pPr marL="344170" indent="-344170" algn="just"/>
            <a:r>
              <a:rPr lang="es-ES" sz="2000" dirty="0">
                <a:ea typeface="+mn-lt"/>
                <a:cs typeface="+mn-lt"/>
              </a:rPr>
              <a:t>5.- A partir de lo anterior se puede obtener datos nuevos para su análisis, obtener su confiabilidad, su correlación, agrupamiento </a:t>
            </a:r>
          </a:p>
          <a:p>
            <a:pPr marL="344170" indent="-344170" algn="just"/>
            <a:r>
              <a:rPr lang="es-ES" sz="2000" dirty="0">
                <a:ea typeface="+mn-lt"/>
                <a:cs typeface="+mn-lt"/>
              </a:rPr>
              <a:t>6.- Se realizan predicciones</a:t>
            </a:r>
            <a:r>
              <a:rPr lang="es-ES" dirty="0">
                <a:ea typeface="+mn-lt"/>
                <a:cs typeface="+mn-lt"/>
              </a:rPr>
              <a:t>. </a:t>
            </a:r>
            <a:endParaRPr lang="es-ES" dirty="0">
              <a:cs typeface="Arial" panose="020B0604020202020204"/>
            </a:endParaRPr>
          </a:p>
        </p:txBody>
      </p:sp>
    </p:spTree>
    <p:extLst>
      <p:ext uri="{BB962C8B-B14F-4D97-AF65-F5344CB8AC3E}">
        <p14:creationId xmlns:p14="http://schemas.microsoft.com/office/powerpoint/2010/main" val="369029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88B60-0679-F51F-CF87-9A6AEDE7F61C}"/>
              </a:ext>
            </a:extLst>
          </p:cNvPr>
          <p:cNvSpPr>
            <a:spLocks noGrp="1"/>
          </p:cNvSpPr>
          <p:nvPr>
            <p:ph type="title"/>
          </p:nvPr>
        </p:nvSpPr>
        <p:spPr>
          <a:xfrm>
            <a:off x="2611808" y="808056"/>
            <a:ext cx="8432244" cy="1495757"/>
          </a:xfrm>
        </p:spPr>
        <p:txBody>
          <a:bodyPr>
            <a:normAutofit fontScale="90000"/>
          </a:bodyPr>
          <a:lstStyle/>
          <a:p>
            <a:pPr algn="ctr"/>
            <a:r>
              <a:rPr lang="es-ES" dirty="0">
                <a:cs typeface="Arial"/>
              </a:rPr>
              <a:t>Existen programas para manipulación de imágenes(</a:t>
            </a:r>
            <a:r>
              <a:rPr lang="es-ES" sz="2700" dirty="0">
                <a:effectLst/>
                <a:latin typeface="Open Sans" panose="020B0606030504020204" pitchFamily="34" charset="0"/>
                <a:ea typeface="Open Sans" panose="020B0606030504020204" pitchFamily="34" charset="0"/>
                <a:cs typeface="Open Sans" panose="020B0606030504020204" pitchFamily="34" charset="0"/>
              </a:rPr>
              <a:t>retoque fotográfico, composición de imágenes y creación de imágenes.</a:t>
            </a:r>
            <a:r>
              <a:rPr lang="es-ES" sz="2700" dirty="0">
                <a:cs typeface="Arial"/>
              </a:rPr>
              <a:t>)</a:t>
            </a:r>
            <a:endParaRPr lang="es-ES" sz="2700" dirty="0"/>
          </a:p>
        </p:txBody>
      </p:sp>
      <p:pic>
        <p:nvPicPr>
          <p:cNvPr id="4" name="Imagen 4" descr="Imagen que contiene foto, pastel, comida, pequeño&#10;&#10;Descripción generada automáticamente">
            <a:extLst>
              <a:ext uri="{FF2B5EF4-FFF2-40B4-BE49-F238E27FC236}">
                <a16:creationId xmlns:a16="http://schemas.microsoft.com/office/drawing/2014/main" id="{6494D53C-9A8A-7BE5-0EE8-B7F659C8416C}"/>
              </a:ext>
            </a:extLst>
          </p:cNvPr>
          <p:cNvPicPr>
            <a:picLocks noGrp="1" noChangeAspect="1"/>
          </p:cNvPicPr>
          <p:nvPr>
            <p:ph idx="1"/>
          </p:nvPr>
        </p:nvPicPr>
        <p:blipFill>
          <a:blip r:embed="rId2"/>
          <a:stretch>
            <a:fillRect/>
          </a:stretch>
        </p:blipFill>
        <p:spPr>
          <a:xfrm>
            <a:off x="2611808" y="2634007"/>
            <a:ext cx="7071158" cy="3997828"/>
          </a:xfrm>
        </p:spPr>
      </p:pic>
    </p:spTree>
    <p:extLst>
      <p:ext uri="{BB962C8B-B14F-4D97-AF65-F5344CB8AC3E}">
        <p14:creationId xmlns:p14="http://schemas.microsoft.com/office/powerpoint/2010/main" val="152763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B7B6B-BA04-9DA9-1BF6-B7C7940644A5}"/>
              </a:ext>
            </a:extLst>
          </p:cNvPr>
          <p:cNvSpPr>
            <a:spLocks noGrp="1"/>
          </p:cNvSpPr>
          <p:nvPr>
            <p:ph type="title"/>
          </p:nvPr>
        </p:nvSpPr>
        <p:spPr>
          <a:xfrm>
            <a:off x="2611808" y="808056"/>
            <a:ext cx="7958331" cy="1353253"/>
          </a:xfrm>
        </p:spPr>
        <p:txBody>
          <a:bodyPr>
            <a:normAutofit fontScale="90000"/>
          </a:bodyPr>
          <a:lstStyle/>
          <a:p>
            <a:pPr algn="just"/>
            <a:r>
              <a:rPr lang="es-ES" dirty="0">
                <a:cs typeface="Arial"/>
              </a:rPr>
              <a:t>Herramienta para </a:t>
            </a:r>
            <a:r>
              <a:rPr lang="es-ES" dirty="0" err="1">
                <a:cs typeface="Arial"/>
              </a:rPr>
              <a:t>an</a:t>
            </a:r>
            <a:r>
              <a:rPr lang="es-MX" dirty="0" err="1">
                <a:cs typeface="Arial"/>
              </a:rPr>
              <a:t>álisis</a:t>
            </a:r>
            <a:r>
              <a:rPr lang="es-ES" dirty="0">
                <a:cs typeface="Arial"/>
              </a:rPr>
              <a:t>, </a:t>
            </a:r>
            <a:r>
              <a:rPr lang="es-ES" dirty="0" err="1">
                <a:cs typeface="Arial"/>
              </a:rPr>
              <a:t>OpenCV</a:t>
            </a:r>
            <a:r>
              <a:rPr lang="es-ES" dirty="0">
                <a:cs typeface="Arial"/>
              </a:rPr>
              <a:t>-Python .-diseñada para resolver problemas de visión por computadora.</a:t>
            </a:r>
            <a:endParaRPr lang="es-ES" dirty="0"/>
          </a:p>
        </p:txBody>
      </p:sp>
      <p:pic>
        <p:nvPicPr>
          <p:cNvPr id="4" name="Imagen 4" descr="Interfaz de usuario gráfica&#10;&#10;Descripción generada automáticamente">
            <a:extLst>
              <a:ext uri="{FF2B5EF4-FFF2-40B4-BE49-F238E27FC236}">
                <a16:creationId xmlns:a16="http://schemas.microsoft.com/office/drawing/2014/main" id="{7F9C679D-9244-3F3A-3736-2ED734781EA4}"/>
              </a:ext>
            </a:extLst>
          </p:cNvPr>
          <p:cNvPicPr>
            <a:picLocks noGrp="1" noChangeAspect="1"/>
          </p:cNvPicPr>
          <p:nvPr>
            <p:ph idx="1"/>
          </p:nvPr>
        </p:nvPicPr>
        <p:blipFill>
          <a:blip r:embed="rId2"/>
          <a:stretch>
            <a:fillRect/>
          </a:stretch>
        </p:blipFill>
        <p:spPr>
          <a:xfrm>
            <a:off x="2417339" y="2943163"/>
            <a:ext cx="7796540" cy="3332015"/>
          </a:xfrm>
        </p:spPr>
      </p:pic>
    </p:spTree>
    <p:extLst>
      <p:ext uri="{BB962C8B-B14F-4D97-AF65-F5344CB8AC3E}">
        <p14:creationId xmlns:p14="http://schemas.microsoft.com/office/powerpoint/2010/main" val="272024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166F62E-50F2-F6A1-02FE-1E5A3553D134}"/>
              </a:ext>
            </a:extLst>
          </p:cNvPr>
          <p:cNvPicPr>
            <a:picLocks noChangeAspect="1"/>
          </p:cNvPicPr>
          <p:nvPr/>
        </p:nvPicPr>
        <p:blipFill>
          <a:blip r:embed="rId2"/>
          <a:stretch>
            <a:fillRect/>
          </a:stretch>
        </p:blipFill>
        <p:spPr>
          <a:xfrm>
            <a:off x="2629728" y="0"/>
            <a:ext cx="6932543" cy="6858000"/>
          </a:xfrm>
          <a:prstGeom prst="rect">
            <a:avLst/>
          </a:prstGeom>
        </p:spPr>
      </p:pic>
    </p:spTree>
    <p:extLst>
      <p:ext uri="{BB962C8B-B14F-4D97-AF65-F5344CB8AC3E}">
        <p14:creationId xmlns:p14="http://schemas.microsoft.com/office/powerpoint/2010/main" val="1972753162"/>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1280</TotalTime>
  <Words>586</Words>
  <Application>Microsoft Office PowerPoint</Application>
  <PresentationFormat>Panorámica</PresentationFormat>
  <Paragraphs>53</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Century Gothic</vt:lpstr>
      <vt:lpstr>Open Sans</vt:lpstr>
      <vt:lpstr>Sen</vt:lpstr>
      <vt:lpstr>Wingdings 3</vt:lpstr>
      <vt:lpstr>Espiral</vt:lpstr>
      <vt:lpstr>Comprobar la autentificación de imágenes digitales. </vt:lpstr>
      <vt:lpstr>Definición del tema</vt:lpstr>
      <vt:lpstr>Objetivo General</vt:lpstr>
      <vt:lpstr>Objetivos Específicos</vt:lpstr>
      <vt:lpstr>Cronograma de Actividades</vt:lpstr>
      <vt:lpstr>Metodología</vt:lpstr>
      <vt:lpstr>Existen programas para manipulación de imágenes(retoque fotográfico, composición de imágenes y creación de imágenes.)</vt:lpstr>
      <vt:lpstr>Herramienta para análisis, OpenCV-Python .-diseñada para resolver problemas de visión por computadora.</vt:lpstr>
      <vt:lpstr>Presentación de PowerPoint</vt:lpstr>
      <vt:lpstr>Resultados esperados</vt:lpstr>
      <vt:lpstr>Presentación de PowerPoint</vt:lpstr>
      <vt:lpstr>Convertida a escala de grises</vt:lpstr>
      <vt:lpstr>Histogramas</vt:lpstr>
      <vt:lpstr>Ecualización de histograma</vt:lpstr>
      <vt:lpstr>Ecualización de Histograma</vt:lpstr>
      <vt:lpstr>Filtro aplicado a la Ecualización de Histograma </vt:lpstr>
      <vt:lpstr>Histograma del Filtro aplicado a la Ecualización de Histograma</vt:lpstr>
      <vt:lpstr>Presentación de PowerPoint</vt:lpstr>
      <vt:lpstr>Presentación de PowerPoint</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Manipulación de imágenes</dc:title>
  <dc:creator>José Chavira</dc:creator>
  <cp:lastModifiedBy>José Chavira</cp:lastModifiedBy>
  <cp:revision>11</cp:revision>
  <dcterms:created xsi:type="dcterms:W3CDTF">2022-11-15T02:55:21Z</dcterms:created>
  <dcterms:modified xsi:type="dcterms:W3CDTF">2023-05-19T14:19:06Z</dcterms:modified>
</cp:coreProperties>
</file>