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57" r:id="rId4"/>
    <p:sldId id="264" r:id="rId5"/>
    <p:sldId id="265" r:id="rId6"/>
    <p:sldId id="266" r:id="rId7"/>
    <p:sldId id="269" r:id="rId8"/>
    <p:sldId id="267" r:id="rId9"/>
    <p:sldId id="278" r:id="rId10"/>
    <p:sldId id="281" r:id="rId11"/>
    <p:sldId id="282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tima Krajokthong" initials="NK" lastIdx="1" clrIdx="0">
    <p:extLst>
      <p:ext uri="{19B8F6BF-5375-455C-9EA6-DF929625EA0E}">
        <p15:presenceInfo xmlns:p15="http://schemas.microsoft.com/office/powerpoint/2012/main" userId="S-1-5-21-3398944647-4257573330-1273004540-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69B"/>
    <a:srgbClr val="6699FF"/>
    <a:srgbClr val="660066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711" autoAdjust="0"/>
  </p:normalViewPr>
  <p:slideViewPr>
    <p:cSldViewPr snapToGrid="0">
      <p:cViewPr varScale="1">
        <p:scale>
          <a:sx n="63" d="100"/>
          <a:sy n="63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8T10:52:03.995" idx="1">
    <p:pos x="7680" y="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AC0B-C6C9-4FBC-806A-1BC840E2F0E6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3A5C-BBB9-4C78-A5BD-092F6AB659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818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242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27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32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473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43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734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1406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3A5C-BBB9-4C78-A5BD-092F6AB6598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10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04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29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43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9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64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78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2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02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87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55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4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7B95-B1E1-47DD-A93E-EB3715B5E523}" type="datetimeFigureOut">
              <a:rPr lang="th-TH" smtClean="0"/>
              <a:t>28/03/59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B03-E875-43FF-B2C8-1EE7FB2C2A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02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10" Type="http://schemas.openxmlformats.org/officeDocument/2006/relationships/comments" Target="../comments/comment1.xml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jpeg"/><Relationship Id="rId7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jpeg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29" y="113376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Site Map</a:t>
            </a:r>
            <a:endParaRPr lang="th-TH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cxnSp>
        <p:nvCxnSpPr>
          <p:cNvPr id="1070" name="Straight Connector 1069"/>
          <p:cNvCxnSpPr>
            <a:stCxn id="31" idx="2"/>
            <a:endCxn id="184" idx="0"/>
          </p:cNvCxnSpPr>
          <p:nvPr/>
        </p:nvCxnSpPr>
        <p:spPr>
          <a:xfrm>
            <a:off x="9638060" y="3710535"/>
            <a:ext cx="0" cy="28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51414" y="290976"/>
            <a:ext cx="1848619" cy="526600"/>
            <a:chOff x="435396" y="440136"/>
            <a:chExt cx="3165541" cy="923926"/>
          </a:xfrm>
        </p:grpSpPr>
        <p:pic>
          <p:nvPicPr>
            <p:cNvPr id="58" name="Picture 4" descr="Maxi Insurance BMW in Thaiala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MSIG ประกันภัย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Straight Connector 59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8" name="Rounded Rectangle 97">
            <a:hlinkClick r:id="rId5" action="ppaction://hlinksldjump"/>
          </p:cNvPr>
          <p:cNvSpPr/>
          <p:nvPr/>
        </p:nvSpPr>
        <p:spPr>
          <a:xfrm>
            <a:off x="5038298" y="6110942"/>
            <a:ext cx="2115403" cy="5959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1139522" y="1716444"/>
            <a:ext cx="10352806" cy="3893195"/>
            <a:chOff x="849207" y="973015"/>
            <a:chExt cx="10572001" cy="3639755"/>
          </a:xfrm>
        </p:grpSpPr>
        <p:cxnSp>
          <p:nvCxnSpPr>
            <p:cNvPr id="102" name="Elbow Connector 101"/>
            <p:cNvCxnSpPr>
              <a:stCxn id="32" idx="2"/>
              <a:endCxn id="36" idx="0"/>
            </p:cNvCxnSpPr>
            <p:nvPr/>
          </p:nvCxnSpPr>
          <p:spPr>
            <a:xfrm rot="16200000" flipH="1">
              <a:off x="3191815" y="2770457"/>
              <a:ext cx="284397" cy="43473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627044" y="1010403"/>
              <a:ext cx="47941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1600" dirty="0" smtClean="0">
                  <a:solidFill>
                    <a:srgbClr val="002060"/>
                  </a:solidFill>
                  <a:latin typeface="CordiaUPC" panose="020B0304020202020204" pitchFamily="34" charset="-34"/>
                  <a:cs typeface="CordiaUPC" panose="020B0304020202020204" pitchFamily="34" charset="-34"/>
                </a:rPr>
                <a:t>ทำไมต้องเลือกทำประกันภัยรถยนต์กับ </a:t>
              </a:r>
              <a:r>
                <a:rPr lang="en-US" sz="1600" dirty="0" smtClean="0">
                  <a:solidFill>
                    <a:srgbClr val="002060"/>
                  </a:solidFill>
                  <a:latin typeface="CordiaUPC" panose="020B0304020202020204" pitchFamily="34" charset="-34"/>
                  <a:cs typeface="CordiaUPC" panose="020B0304020202020204" pitchFamily="34" charset="-34"/>
                </a:rPr>
                <a:t>MAXI Broker</a:t>
              </a:r>
              <a:endParaRPr lang="en-US" sz="1600" dirty="0">
                <a:solidFill>
                  <a:srgbClr val="002060"/>
                </a:solidFill>
                <a:latin typeface="CordiaUPC" panose="020B0304020202020204" pitchFamily="34" charset="-34"/>
                <a:cs typeface="CordiaUPC" panose="020B0304020202020204" pitchFamily="34" charset="-3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49207" y="973015"/>
              <a:ext cx="10419862" cy="3639755"/>
              <a:chOff x="849207" y="973015"/>
              <a:chExt cx="10419862" cy="3639755"/>
            </a:xfrm>
          </p:grpSpPr>
          <p:cxnSp>
            <p:nvCxnSpPr>
              <p:cNvPr id="43" name="Elbow Connector 42"/>
              <p:cNvCxnSpPr>
                <a:stCxn id="32" idx="0"/>
                <a:endCxn id="11" idx="2"/>
              </p:cNvCxnSpPr>
              <p:nvPr/>
            </p:nvCxnSpPr>
            <p:spPr>
              <a:xfrm rot="5400000" flipH="1" flipV="1">
                <a:off x="4074464" y="484121"/>
                <a:ext cx="1063718" cy="2979353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849207" y="973015"/>
                <a:ext cx="10419862" cy="3639755"/>
                <a:chOff x="849207" y="973015"/>
                <a:chExt cx="10419862" cy="363975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545015" y="973015"/>
                  <a:ext cx="1101969" cy="468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8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หน้าแรก</a:t>
                  </a:r>
                  <a:endParaRPr lang="th-TH" sz="18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49208" y="2505659"/>
                  <a:ext cx="984739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เกี่ยวกับ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49208" y="3103536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MSIG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49207" y="3701413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MAXI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1" idx="2"/>
                  <a:endCxn id="22" idx="0"/>
                </p:cNvCxnSpPr>
                <p:nvPr/>
              </p:nvCxnSpPr>
              <p:spPr>
                <a:xfrm>
                  <a:off x="1341578" y="2845628"/>
                  <a:ext cx="0" cy="25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22" idx="2"/>
                  <a:endCxn id="23" idx="0"/>
                </p:cNvCxnSpPr>
                <p:nvPr/>
              </p:nvCxnSpPr>
              <p:spPr>
                <a:xfrm flipH="1">
                  <a:off x="1341577" y="3443505"/>
                  <a:ext cx="1" cy="25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lbow Connector 24"/>
                <p:cNvCxnSpPr>
                  <a:stCxn id="11" idx="2"/>
                  <a:endCxn id="21" idx="0"/>
                </p:cNvCxnSpPr>
                <p:nvPr/>
              </p:nvCxnSpPr>
              <p:spPr>
                <a:xfrm rot="5400000">
                  <a:off x="3186929" y="-403413"/>
                  <a:ext cx="1063721" cy="4754422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/>
                <p:cNvSpPr/>
                <p:nvPr/>
              </p:nvSpPr>
              <p:spPr>
                <a:xfrm>
                  <a:off x="10284330" y="2505656"/>
                  <a:ext cx="984739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Admin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035311" y="2497326"/>
                  <a:ext cx="984739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ช่วยเหลือ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064503" y="2505656"/>
                  <a:ext cx="2104288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ระบบจัดการฐานข้อมูลลูกค้า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064503" y="3124311"/>
                  <a:ext cx="754183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ใหม่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33963" y="3130022"/>
                  <a:ext cx="1234831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เคย </a:t>
                  </a:r>
                  <a:r>
                    <a:rPr lang="en-US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register </a:t>
                  </a:r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แล้ว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277692" y="1388503"/>
                  <a:ext cx="1403496" cy="45047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rgbClr val="FF0000"/>
                      </a:solidFill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Message</a:t>
                  </a:r>
                  <a:endParaRPr lang="th-TH" sz="2000" b="1" dirty="0">
                    <a:solidFill>
                      <a:srgbClr val="FF0000"/>
                    </a:solidFill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82" name="Elbow Connector 81"/>
                <p:cNvCxnSpPr>
                  <a:stCxn id="11" idx="2"/>
                  <a:endCxn id="48" idx="1"/>
                </p:cNvCxnSpPr>
                <p:nvPr/>
              </p:nvCxnSpPr>
              <p:spPr>
                <a:xfrm rot="16200000" flipH="1">
                  <a:off x="6600944" y="936994"/>
                  <a:ext cx="171804" cy="118169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/>
                <p:cNvSpPr/>
                <p:nvPr/>
              </p:nvSpPr>
              <p:spPr>
                <a:xfrm>
                  <a:off x="4252691" y="2505655"/>
                  <a:ext cx="1593370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ระบบจัดการใบเสนอราคา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95" name="Elbow Connector 94"/>
                <p:cNvCxnSpPr>
                  <a:stCxn id="32" idx="2"/>
                  <a:endCxn id="35" idx="0"/>
                </p:cNvCxnSpPr>
                <p:nvPr/>
              </p:nvCxnSpPr>
              <p:spPr>
                <a:xfrm rot="5400000">
                  <a:off x="2639778" y="2647442"/>
                  <a:ext cx="278686" cy="675052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/>
                <p:cNvSpPr/>
                <p:nvPr/>
              </p:nvSpPr>
              <p:spPr>
                <a:xfrm>
                  <a:off x="3059010" y="3701411"/>
                  <a:ext cx="984739" cy="339969"/>
                </a:xfrm>
                <a:prstGeom prst="rect">
                  <a:avLst/>
                </a:prstGeom>
                <a:solidFill>
                  <a:srgbClr val="F6B69B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E-Policy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059010" y="4272801"/>
                  <a:ext cx="984739" cy="339969"/>
                </a:xfrm>
                <a:prstGeom prst="rect">
                  <a:avLst/>
                </a:prstGeom>
                <a:solidFill>
                  <a:srgbClr val="F6B69B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ใบเสนอราคา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1025" name="Straight Connector 1024"/>
                <p:cNvCxnSpPr>
                  <a:stCxn id="36" idx="2"/>
                  <a:endCxn id="132" idx="0"/>
                </p:cNvCxnSpPr>
                <p:nvPr/>
              </p:nvCxnSpPr>
              <p:spPr>
                <a:xfrm>
                  <a:off x="3551379" y="3469991"/>
                  <a:ext cx="1" cy="231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/>
                <p:cNvCxnSpPr>
                  <a:stCxn id="132" idx="2"/>
                  <a:endCxn id="133" idx="0"/>
                </p:cNvCxnSpPr>
                <p:nvPr/>
              </p:nvCxnSpPr>
              <p:spPr>
                <a:xfrm>
                  <a:off x="3551380" y="4041380"/>
                  <a:ext cx="0" cy="23142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/>
                <p:cNvSpPr/>
                <p:nvPr/>
              </p:nvSpPr>
              <p:spPr>
                <a:xfrm>
                  <a:off x="5936037" y="2497327"/>
                  <a:ext cx="1312994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ระบบชำระเงิน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473706" y="2497327"/>
                  <a:ext cx="1312994" cy="33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โปรโมชั่น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1045" name="Elbow Connector 1044"/>
                <p:cNvCxnSpPr>
                  <a:stCxn id="11" idx="2"/>
                  <a:endCxn id="30" idx="0"/>
                </p:cNvCxnSpPr>
                <p:nvPr/>
              </p:nvCxnSpPr>
              <p:spPr>
                <a:xfrm rot="16200000" flipH="1">
                  <a:off x="7904491" y="-366553"/>
                  <a:ext cx="1063718" cy="46807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Elbow Connector 1046"/>
                <p:cNvCxnSpPr>
                  <a:stCxn id="11" idx="2"/>
                  <a:endCxn id="31" idx="0"/>
                </p:cNvCxnSpPr>
                <p:nvPr/>
              </p:nvCxnSpPr>
              <p:spPr>
                <a:xfrm rot="16200000" flipH="1">
                  <a:off x="7284146" y="253791"/>
                  <a:ext cx="1055388" cy="3431681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Elbow Connector 1048"/>
                <p:cNvCxnSpPr>
                  <a:stCxn id="11" idx="2"/>
                  <a:endCxn id="88" idx="0"/>
                </p:cNvCxnSpPr>
                <p:nvPr/>
              </p:nvCxnSpPr>
              <p:spPr>
                <a:xfrm rot="5400000">
                  <a:off x="5040830" y="1450484"/>
                  <a:ext cx="1063717" cy="1046624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Elbow Connector 1050"/>
                <p:cNvCxnSpPr>
                  <a:stCxn id="11" idx="2"/>
                  <a:endCxn id="142" idx="0"/>
                </p:cNvCxnSpPr>
                <p:nvPr/>
              </p:nvCxnSpPr>
              <p:spPr>
                <a:xfrm rot="16200000" flipH="1">
                  <a:off x="5816573" y="1721365"/>
                  <a:ext cx="1055389" cy="496534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Elbow Connector 1052"/>
                <p:cNvCxnSpPr>
                  <a:stCxn id="11" idx="2"/>
                  <a:endCxn id="143" idx="0"/>
                </p:cNvCxnSpPr>
                <p:nvPr/>
              </p:nvCxnSpPr>
              <p:spPr>
                <a:xfrm rot="16200000" flipH="1">
                  <a:off x="6585407" y="952530"/>
                  <a:ext cx="1055389" cy="2034203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Rectangle 167"/>
                <p:cNvSpPr/>
                <p:nvPr/>
              </p:nvSpPr>
              <p:spPr>
                <a:xfrm>
                  <a:off x="6100164" y="3102407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บัตรเครดิต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100164" y="3701411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6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ผ่อนชำระ</a:t>
                  </a:r>
                  <a:endParaRPr lang="th-TH" sz="16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1060" name="Straight Connector 1059"/>
                <p:cNvCxnSpPr>
                  <a:stCxn id="142" idx="2"/>
                  <a:endCxn id="168" idx="0"/>
                </p:cNvCxnSpPr>
                <p:nvPr/>
              </p:nvCxnSpPr>
              <p:spPr>
                <a:xfrm>
                  <a:off x="6592534" y="2837296"/>
                  <a:ext cx="0" cy="2651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/>
                <p:cNvCxnSpPr>
                  <a:stCxn id="168" idx="2"/>
                  <a:endCxn id="169" idx="0"/>
                </p:cNvCxnSpPr>
                <p:nvPr/>
              </p:nvCxnSpPr>
              <p:spPr>
                <a:xfrm>
                  <a:off x="6592534" y="3442376"/>
                  <a:ext cx="0" cy="2590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/>
                <p:cNvSpPr/>
                <p:nvPr/>
              </p:nvSpPr>
              <p:spPr>
                <a:xfrm>
                  <a:off x="9035311" y="3102406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FAQ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268661" y="3102406"/>
                  <a:ext cx="984739" cy="3399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latin typeface="CordiaUPC" panose="020B0304020202020204" pitchFamily="34" charset="-34"/>
                      <a:cs typeface="CordiaUPC" panose="020B0304020202020204" pitchFamily="34" charset="-34"/>
                    </a:rPr>
                    <a:t>Report</a:t>
                  </a:r>
                  <a:endParaRPr lang="th-TH" sz="1400" b="1" dirty="0">
                    <a:latin typeface="CordiaUPC" panose="020B0304020202020204" pitchFamily="34" charset="-34"/>
                    <a:cs typeface="CordiaUPC" panose="020B0304020202020204" pitchFamily="34" charset="-34"/>
                  </a:endParaRPr>
                </a:p>
              </p:txBody>
            </p:sp>
            <p:cxnSp>
              <p:nvCxnSpPr>
                <p:cNvPr id="73" name="Straight Connector 72"/>
                <p:cNvCxnSpPr>
                  <a:endCxn id="72" idx="0"/>
                </p:cNvCxnSpPr>
                <p:nvPr/>
              </p:nvCxnSpPr>
              <p:spPr>
                <a:xfrm>
                  <a:off x="10761031" y="2837295"/>
                  <a:ext cx="0" cy="2651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/>
          <p:cNvSpPr txBox="1"/>
          <p:nvPr/>
        </p:nvSpPr>
        <p:spPr>
          <a:xfrm>
            <a:off x="4620587" y="109569"/>
            <a:ext cx="339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only</a:t>
            </a:r>
          </a:p>
        </p:txBody>
      </p:sp>
    </p:spTree>
    <p:extLst>
      <p:ext uri="{BB962C8B-B14F-4D97-AF65-F5344CB8AC3E}">
        <p14:creationId xmlns:p14="http://schemas.microsoft.com/office/powerpoint/2010/main" val="4908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3479" y="-6824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37049" y="2091279"/>
            <a:ext cx="1637325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</a:rPr>
              <a:t>ปี</a:t>
            </a:r>
            <a:r>
              <a:rPr lang="th-TH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- 2016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78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6717" y="2084070"/>
            <a:ext cx="1801843" cy="449438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</a:rPr>
              <a:t>ยี่ห้อ</a:t>
            </a:r>
            <a:r>
              <a:rPr lang="th-TH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- Porsche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96493" y="2083509"/>
            <a:ext cx="1925084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</a:rPr>
              <a:t>รุ่น</a:t>
            </a:r>
            <a:r>
              <a:rPr lang="th-TH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- Cayenne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57108" y="2081679"/>
            <a:ext cx="1958653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</a:rPr>
              <a:t>รุ่นย่อย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- Turbo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92568" y="2598449"/>
            <a:ext cx="11135550" cy="3799043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4800" b="1" u="sng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ใบคำขอเอาประกัน</a:t>
            </a:r>
          </a:p>
          <a:p>
            <a:pPr algn="ctr"/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(ขั้นตอนนี้ </a:t>
            </a:r>
            <a:r>
              <a:rPr lang="en-US" sz="18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MSIG Web service </a:t>
            </a:r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จะทำการตรวจสอบ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ครั้ง</a:t>
            </a:r>
            <a:r>
              <a:rPr lang="th-TH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ที่</a:t>
            </a:r>
            <a:r>
              <a:rPr lang="th-TH" sz="2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th-TH" sz="24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ประวัติผู้เอาประกันกันตามที่ </a:t>
            </a:r>
            <a:r>
              <a:rPr lang="th-TH" sz="2400" b="1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ปปง</a:t>
            </a:r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.บังคับใช้)</a:t>
            </a:r>
          </a:p>
          <a:p>
            <a:pPr algn="ctr"/>
            <a:r>
              <a:rPr lang="en-US" sz="20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</a:t>
            </a:r>
            <a:r>
              <a:rPr lang="th-TH" sz="20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หมายเหตุ กรณีไม่ผ่านการตรวจสอบ ระบบจะไม่จัดส่งใบสรุปความคุ้มครองและราคาหน้าถัดไป </a:t>
            </a:r>
          </a:p>
          <a:p>
            <a:pPr algn="ctr"/>
            <a:r>
              <a:rPr lang="th-TH" sz="2000" i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ซึ่งต้องปรึกษาทุกฝ่ายอีกครั้งว่า จะให้ขึ้นข้อความอย่างไร หรือ จะให้ระบบถูก </a:t>
            </a:r>
            <a:r>
              <a:rPr lang="en-US" sz="1600" i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Out </a:t>
            </a:r>
            <a:r>
              <a:rPr lang="th-TH" sz="2000" i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ออกไปอัตโนมัติ   </a:t>
            </a:r>
          </a:p>
          <a:p>
            <a:pPr algn="ctr"/>
            <a:endParaRPr lang="en-US" sz="2000" b="1" dirty="0" smtClean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th-TH" sz="24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แบบฟอร์มใบคำขอของ</a:t>
            </a:r>
            <a:r>
              <a:rPr lang="th-TH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MAXI</a:t>
            </a:r>
            <a:r>
              <a:rPr lang="th-TH" sz="20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h-TH" sz="24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ซึ่งเห็นชอบจาก </a:t>
            </a:r>
            <a:r>
              <a:rPr lang="en-US" sz="16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MSIG/ THRE</a:t>
            </a:r>
            <a:r>
              <a:rPr lang="en-US" sz="20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th-TH" sz="20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b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8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8095662" y="2091279"/>
            <a:ext cx="1770521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</a:rPr>
              <a:t>ทุนประกัน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31" name="Rectangle 3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5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ounded Rectangle 22"/>
          <p:cNvSpPr/>
          <p:nvPr/>
        </p:nvSpPr>
        <p:spPr>
          <a:xfrm>
            <a:off x="9933033" y="2091279"/>
            <a:ext cx="1770521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</a:rPr>
              <a:t>เบี้ยสุทธิ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hlinkClick r:id="rId8" action="ppaction://hlinksldjump"/>
          </p:cNvPr>
          <p:cNvSpPr/>
          <p:nvPr/>
        </p:nvSpPr>
        <p:spPr>
          <a:xfrm>
            <a:off x="8527905" y="5917377"/>
            <a:ext cx="2115403" cy="5959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th-TH" dirty="0"/>
          </a:p>
        </p:txBody>
      </p:sp>
      <p:pic>
        <p:nvPicPr>
          <p:cNvPr id="28" name="Picture 4" descr="Maxi Insurance BMW in Thaialand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16" y="2716621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32598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-6824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83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4994" y="1859296"/>
            <a:ext cx="11161396" cy="4618277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สรุปความคุ้มครอง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6971" y="431595"/>
            <a:ext cx="3153966" cy="932467"/>
            <a:chOff x="446971" y="431595"/>
            <a:chExt cx="3153966" cy="932467"/>
          </a:xfrm>
        </p:grpSpPr>
        <p:pic>
          <p:nvPicPr>
            <p:cNvPr id="20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971" y="431595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12256" y="2694936"/>
            <a:ext cx="10595823" cy="320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712257" y="6060327"/>
            <a:ext cx="238540" cy="238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950797" y="5966761"/>
            <a:ext cx="459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ข้าพเจ้ารับทราบและตกลงในเงื่อนไขการรับประกันภัย</a:t>
            </a:r>
            <a:endParaRPr lang="th-TH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876371" y="440136"/>
            <a:ext cx="352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Back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pic>
        <p:nvPicPr>
          <p:cNvPr id="26" name="Picture 6" descr="MSIG ประกันภัย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6" y="5201236"/>
            <a:ext cx="901163" cy="5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hlinkClick r:id="rId7" action="ppaction://hlinksldjump"/>
          </p:cNvPr>
          <p:cNvSpPr/>
          <p:nvPr/>
        </p:nvSpPr>
        <p:spPr>
          <a:xfrm>
            <a:off x="8527905" y="5917377"/>
            <a:ext cx="2115403" cy="5959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Next</a:t>
            </a: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th-TH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  <p:pic>
        <p:nvPicPr>
          <p:cNvPr id="22" name="Picture 4" descr="Maxi Insurance BMW in Thaialand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727" y="2034841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83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6902" y="1896874"/>
            <a:ext cx="6687396" cy="4518483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ใบเสนอราคา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35396" y="2612032"/>
            <a:ext cx="6309961" cy="3636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ounded Rectangle 26"/>
          <p:cNvSpPr/>
          <p:nvPr/>
        </p:nvSpPr>
        <p:spPr>
          <a:xfrm>
            <a:off x="7130109" y="1859295"/>
            <a:ext cx="4725903" cy="4556061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cs typeface="+mj-cs"/>
              </a:rPr>
              <a:t>เบี้ยประกันภัยสุทธิ </a:t>
            </a:r>
            <a:r>
              <a:rPr lang="en-US" sz="2400" b="1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th-TH" sz="2400" b="1" dirty="0" smtClean="0">
                <a:solidFill>
                  <a:schemeClr val="tx1"/>
                </a:solidFill>
                <a:cs typeface="+mj-cs"/>
              </a:rPr>
              <a:t>รวมภาษีและอากร</a:t>
            </a:r>
            <a:r>
              <a:rPr lang="en-US" sz="2400" b="1" dirty="0" smtClean="0">
                <a:solidFill>
                  <a:schemeClr val="tx1"/>
                </a:solidFill>
                <a:cs typeface="+mj-cs"/>
              </a:rPr>
              <a:t>) </a:t>
            </a:r>
          </a:p>
          <a:p>
            <a:pPr algn="ctr"/>
            <a:r>
              <a:rPr lang="en-US" sz="1800" b="1" dirty="0" err="1" smtClean="0">
                <a:solidFill>
                  <a:schemeClr val="tx1"/>
                </a:solidFill>
                <a:cs typeface="+mj-cs"/>
              </a:rPr>
              <a:t>XX,XXX.xx</a:t>
            </a:r>
            <a:r>
              <a:rPr lang="en-US" sz="2000" b="1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th-TH" sz="2000" b="1" dirty="0" smtClean="0">
                <a:solidFill>
                  <a:schemeClr val="tx1"/>
                </a:solidFill>
                <a:cs typeface="+mj-cs"/>
              </a:rPr>
              <a:t>บาท </a:t>
            </a:r>
            <a:endParaRPr lang="en-US" sz="2000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cs typeface="+mj-cs"/>
            </a:endParaRPr>
          </a:p>
          <a:p>
            <a:pPr lvl="1"/>
            <a:r>
              <a:rPr lang="th-TH" sz="2400" b="1" dirty="0" smtClean="0">
                <a:solidFill>
                  <a:srgbClr val="FF0000"/>
                </a:solidFill>
                <a:cs typeface="+mj-cs"/>
              </a:rPr>
              <a:t>กรุณาเลือกวิธีการชำระ</a:t>
            </a:r>
            <a:br>
              <a:rPr lang="th-TH" sz="2400" b="1" dirty="0" smtClean="0">
                <a:solidFill>
                  <a:srgbClr val="FF0000"/>
                </a:solidFill>
                <a:cs typeface="+mj-cs"/>
              </a:rPr>
            </a:br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</a:t>
            </a:r>
            <a:r>
              <a:rPr lang="th-TH" sz="2000" dirty="0" smtClean="0">
                <a:solidFill>
                  <a:srgbClr val="FF0000"/>
                </a:solidFill>
                <a:cs typeface="+mj-cs"/>
              </a:rPr>
              <a:t>ชำระเต็มจำนวนด้วยบัตรเครดิต</a:t>
            </a:r>
            <a:endParaRPr lang="en-US" sz="2000" dirty="0" smtClean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</a:t>
            </a:r>
            <a:r>
              <a:rPr lang="th-TH" sz="2000" dirty="0" smtClean="0">
                <a:solidFill>
                  <a:srgbClr val="FF0000"/>
                </a:solidFill>
                <a:cs typeface="+mj-cs"/>
              </a:rPr>
              <a:t>ผ่อนขำระ </a:t>
            </a:r>
            <a:r>
              <a:rPr lang="en-US" sz="2000" dirty="0" smtClean="0">
                <a:solidFill>
                  <a:srgbClr val="FF0000"/>
                </a:solidFill>
                <a:cs typeface="+mj-cs"/>
              </a:rPr>
              <a:t>0% </a:t>
            </a:r>
            <a:r>
              <a:rPr lang="th-TH" sz="2000" dirty="0" smtClean="0">
                <a:solidFill>
                  <a:srgbClr val="FF0000"/>
                </a:solidFill>
                <a:cs typeface="+mj-cs"/>
              </a:rPr>
              <a:t>กับบัตรเครดิต </a:t>
            </a:r>
            <a:endParaRPr lang="en-US" sz="2000" dirty="0" smtClean="0">
              <a:solidFill>
                <a:srgbClr val="FF0000"/>
              </a:solidFill>
              <a:cs typeface="+mj-cs"/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</a:t>
            </a:r>
            <a:r>
              <a:rPr lang="en-US" sz="1600" dirty="0" err="1" smtClean="0">
                <a:solidFill>
                  <a:srgbClr val="FF0000"/>
                </a:solidFill>
                <a:cs typeface="+mj-cs"/>
              </a:rPr>
              <a:t>Kbank</a:t>
            </a:r>
            <a:endParaRPr lang="en-US" sz="1600" dirty="0" smtClean="0">
              <a:solidFill>
                <a:srgbClr val="FF0000"/>
              </a:solidFill>
              <a:cs typeface="+mj-cs"/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</a:t>
            </a:r>
            <a:r>
              <a:rPr lang="en-US" sz="1600" dirty="0" err="1" smtClean="0">
                <a:solidFill>
                  <a:srgbClr val="FF0000"/>
                </a:solidFill>
                <a:cs typeface="+mj-cs"/>
              </a:rPr>
              <a:t>Krungsri</a:t>
            </a:r>
            <a:endParaRPr lang="en-US" sz="1600" dirty="0" smtClean="0">
              <a:solidFill>
                <a:srgbClr val="FF0000"/>
              </a:solidFill>
              <a:cs typeface="+mj-cs"/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KTC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</a:t>
            </a:r>
            <a:r>
              <a:rPr lang="en-US" sz="1600" dirty="0" err="1" smtClean="0">
                <a:solidFill>
                  <a:srgbClr val="FF0000"/>
                </a:solidFill>
                <a:cs typeface="+mj-cs"/>
              </a:rPr>
              <a:t>CITIBank</a:t>
            </a:r>
            <a:endParaRPr lang="en-US" sz="1600" dirty="0" smtClean="0">
              <a:solidFill>
                <a:srgbClr val="FF0000"/>
              </a:solidFill>
              <a:cs typeface="+mj-cs"/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  <a:cs typeface="+mj-cs"/>
              </a:rPr>
              <a:t>○ SCB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6371" y="440136"/>
            <a:ext cx="352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Back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074" y="2752832"/>
            <a:ext cx="63039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เลือกประเภทกรมธรรม์ </a:t>
            </a:r>
            <a:endParaRPr lang="en-US" sz="20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ประกันชั้น 1 (กรมธรรม์ประกันภัยรถยนต์ – เบี้ยประกันรวมภาษีอากร </a:t>
            </a: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xxx 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บาท</a:t>
            </a: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ประกันชั้น 1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กรมธรรม์ </a:t>
            </a: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Super Car) 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–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เบี้ยประกันรวมภาษีอากร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xxx 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บาท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ต้องการซื้อ </a:t>
            </a:r>
            <a:r>
              <a:rPr lang="th-TH" sz="2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พรบ</a:t>
            </a:r>
            <a:r>
              <a:rPr lang="th-TH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r>
              <a:rPr lang="en-US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endParaRPr lang="th-TH" sz="20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th-TH" sz="20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พรบ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– เบี้ย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ประกันรวม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ภาษีอากร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xxx </a:t>
            </a:r>
            <a:r>
              <a:rPr lang="th-TH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บาท</a:t>
            </a:r>
          </a:p>
          <a:p>
            <a:endParaRPr lang="th-TH" sz="24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สรุปราคาเบี้ยประกันภัย</a:t>
            </a:r>
          </a:p>
          <a:p>
            <a:r>
              <a:rPr lang="th-TH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เบี้ยประกันภัย </a:t>
            </a:r>
            <a:r>
              <a:rPr lang="en-US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xxx </a:t>
            </a:r>
            <a:r>
              <a:rPr lang="th-TH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บาท      ภาษี</a:t>
            </a:r>
            <a:r>
              <a:rPr lang="en-US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xxx </a:t>
            </a:r>
            <a:r>
              <a:rPr lang="th-TH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บาท     อากร</a:t>
            </a:r>
            <a:r>
              <a:rPr lang="en-US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xxx</a:t>
            </a:r>
            <a:r>
              <a:rPr lang="th-TH" sz="2000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บาท</a:t>
            </a:r>
            <a:endParaRPr lang="en-US" sz="2000" dirty="0" smtClean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เบี้ยประกันรวมที่ต้องชำระ  </a:t>
            </a:r>
            <a:r>
              <a:rPr lang="en-US" sz="2000" b="1" dirty="0" err="1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xxxxx</a:t>
            </a:r>
            <a:r>
              <a:rPr lang="th-TH" sz="2000" b="1" dirty="0" smtClean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บาท</a:t>
            </a:r>
            <a:endParaRPr lang="th-TH" sz="2000" b="1" dirty="0">
              <a:solidFill>
                <a:srgbClr val="0020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95107" y="3124078"/>
            <a:ext cx="3364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8184" y="3459350"/>
            <a:ext cx="3364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08184" y="4062969"/>
            <a:ext cx="336420" cy="223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hlinkClick r:id="rId7" action="ppaction://hlinksldjump"/>
          </p:cNvPr>
          <p:cNvSpPr/>
          <p:nvPr/>
        </p:nvSpPr>
        <p:spPr>
          <a:xfrm>
            <a:off x="4387326" y="5579205"/>
            <a:ext cx="2201630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/>
              <a:t>ชำระเงิน</a:t>
            </a:r>
            <a:endParaRPr lang="th-TH" sz="4000" b="1" dirty="0"/>
          </a:p>
        </p:txBody>
      </p:sp>
      <p:pic>
        <p:nvPicPr>
          <p:cNvPr id="29" name="Picture 4" descr="Maxi Insurance BMW in Thaialand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480" y="1915010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Maxi Insurance BMW in Thaialand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75" y="2049735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10339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-9858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553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Super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4994" y="2098395"/>
            <a:ext cx="11345500" cy="2968905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th-TH" b="1" dirty="0" smtClean="0">
                <a:solidFill>
                  <a:srgbClr val="FF0000"/>
                </a:solidFill>
                <a:cs typeface="+mj-cs"/>
              </a:rPr>
              <a:t>ลูกค้าจะ </a:t>
            </a:r>
            <a:r>
              <a:rPr lang="en-US" b="1" dirty="0" smtClean="0">
                <a:solidFill>
                  <a:srgbClr val="FF0000"/>
                </a:solidFill>
                <a:cs typeface="+mj-cs"/>
              </a:rPr>
              <a:t>redirect </a:t>
            </a:r>
            <a:r>
              <a:rPr lang="th-TH" b="1" dirty="0" smtClean="0">
                <a:solidFill>
                  <a:srgbClr val="FF0000"/>
                </a:solidFill>
                <a:cs typeface="+mj-cs"/>
              </a:rPr>
              <a:t>ไปที่ </a:t>
            </a:r>
            <a:r>
              <a:rPr lang="en-US" b="1" dirty="0" smtClean="0">
                <a:solidFill>
                  <a:srgbClr val="FF0000"/>
                </a:solidFill>
                <a:cs typeface="+mj-cs"/>
              </a:rPr>
              <a:t>payment gateway</a:t>
            </a:r>
            <a:r>
              <a:rPr lang="th-TH" b="1" dirty="0" smtClean="0">
                <a:solidFill>
                  <a:srgbClr val="FF0000"/>
                </a:solidFill>
                <a:cs typeface="+mj-cs"/>
              </a:rPr>
              <a:t> ของธนาคารนั้นๆ</a:t>
            </a:r>
          </a:p>
          <a:p>
            <a:pPr algn="ctr"/>
            <a:r>
              <a:rPr lang="th-TH" b="1" dirty="0" smtClean="0">
                <a:solidFill>
                  <a:srgbClr val="FF0000"/>
                </a:solidFill>
                <a:cs typeface="+mj-cs"/>
              </a:rPr>
              <a:t>เมื่อชำระเงินเรียบร้อยแล้ว ลูกค้าจะ </a:t>
            </a:r>
            <a:r>
              <a:rPr lang="en-US" b="1" dirty="0" smtClean="0">
                <a:solidFill>
                  <a:srgbClr val="FF0000"/>
                </a:solidFill>
                <a:cs typeface="+mj-cs"/>
              </a:rPr>
              <a:t>redirect </a:t>
            </a:r>
            <a:r>
              <a:rPr lang="th-TH" b="1" dirty="0" smtClean="0">
                <a:solidFill>
                  <a:srgbClr val="FF0000"/>
                </a:solidFill>
                <a:cs typeface="+mj-cs"/>
              </a:rPr>
              <a:t>กลับมาที่เว็บของเรา</a:t>
            </a:r>
            <a:endParaRPr lang="en-US" b="1" dirty="0">
              <a:solidFill>
                <a:srgbClr val="FF0000"/>
              </a:solidFill>
              <a:cs typeface="+mj-cs"/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4771726" y="5486479"/>
            <a:ext cx="2692036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/>
              <a:t>ยืนยันการชำระเงิน</a:t>
            </a:r>
            <a:endParaRPr lang="th-TH" sz="32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14" name="Rectangle 13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8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8876371" y="440136"/>
            <a:ext cx="352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Back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15782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78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77238" y="1811734"/>
            <a:ext cx="6538902" cy="4030267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Cover Note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30139" y="2651980"/>
            <a:ext cx="6033100" cy="296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ounded Rectangle 15"/>
          <p:cNvSpPr/>
          <p:nvPr/>
        </p:nvSpPr>
        <p:spPr>
          <a:xfrm>
            <a:off x="444994" y="1859297"/>
            <a:ext cx="4293705" cy="398270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 - Receipt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2257" y="2676939"/>
            <a:ext cx="3766978" cy="2936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ounded Rectangle 18"/>
          <p:cNvSpPr/>
          <p:nvPr/>
        </p:nvSpPr>
        <p:spPr>
          <a:xfrm>
            <a:off x="6481303" y="5974519"/>
            <a:ext cx="2572604" cy="5959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/>
              <a:t>ส่งเข้าอีเมล์</a:t>
            </a:r>
            <a:endParaRPr lang="th-TH" sz="3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9273775" y="5974519"/>
            <a:ext cx="965107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/>
              <a:t>พิมพ์</a:t>
            </a:r>
            <a:endParaRPr lang="th-TH" sz="36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26" name="Rectangle 25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7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8876371" y="440136"/>
            <a:ext cx="352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Back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pic>
        <p:nvPicPr>
          <p:cNvPr id="30" name="Picture 6" descr="MSIG ประกันภัย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415" y="5009041"/>
            <a:ext cx="706844" cy="4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axi Insurance BMW in Thaialand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58" y="1981259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axi Insurance BMW in Thaialand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34" y="1981259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4513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-7956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1028" name="Picture 4" descr="Maxi Insurance BMW in Thaiala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SIG ประกันภัย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5038298" y="6110942"/>
            <a:ext cx="2115403" cy="5959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Quote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2296883" y="5320043"/>
            <a:ext cx="8105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No.1</a:t>
            </a:r>
            <a:r>
              <a:rPr lang="th-TH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Online Prestige Car Insurance</a:t>
            </a:r>
            <a:endParaRPr lang="th-TH" sz="4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70955" y="439422"/>
            <a:ext cx="1842448" cy="38996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th-TH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5780" y="439422"/>
            <a:ext cx="1842448" cy="38996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th-TH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950344" y="439421"/>
            <a:ext cx="1073334" cy="38996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Log in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950344" y="917092"/>
            <a:ext cx="1073334" cy="38996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Register</a:t>
            </a:r>
            <a:endParaRPr lang="th-TH" sz="1800" dirty="0">
              <a:solidFill>
                <a:schemeClr val="bg1"/>
              </a:solidFill>
            </a:endParaRPr>
          </a:p>
        </p:txBody>
      </p:sp>
      <p:pic>
        <p:nvPicPr>
          <p:cNvPr id="6" name="Picture 6" descr="http://www.fitlog.ca/ui/imgs/f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80" y="908106"/>
            <a:ext cx="1842448" cy="4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hlinkClick r:id="rId6" action="ppaction://hlinksldjump" tooltip="Click here to get quote"/>
          </p:cNvPr>
          <p:cNvSpPr/>
          <p:nvPr/>
        </p:nvSpPr>
        <p:spPr>
          <a:xfrm>
            <a:off x="490807" y="1508246"/>
            <a:ext cx="1419274" cy="554234"/>
          </a:xfrm>
          <a:prstGeom prst="roundRect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MAXI</a:t>
            </a:r>
            <a:endParaRPr lang="th-TH" sz="1600" dirty="0"/>
          </a:p>
        </p:txBody>
      </p:sp>
      <p:sp>
        <p:nvSpPr>
          <p:cNvPr id="20" name="Rounded Rectangle 19">
            <a:hlinkClick r:id="rId6" action="ppaction://hlinksldjump" tooltip="Click here to get quote"/>
          </p:cNvPr>
          <p:cNvSpPr/>
          <p:nvPr/>
        </p:nvSpPr>
        <p:spPr>
          <a:xfrm>
            <a:off x="2172187" y="1522972"/>
            <a:ext cx="1322853" cy="539508"/>
          </a:xfrm>
          <a:prstGeom prst="round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MSIG</a:t>
            </a:r>
            <a:endParaRPr lang="th-TH" sz="16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762135" y="1621223"/>
            <a:ext cx="2152185" cy="643158"/>
          </a:xfrm>
          <a:prstGeom prst="wedgeRoundRectCallout">
            <a:avLst>
              <a:gd name="adj1" fmla="val 21953"/>
              <a:gd name="adj2" fmla="val -900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ลค. สามารถ </a:t>
            </a:r>
            <a:r>
              <a:rPr lang="en-US" sz="1800" dirty="0" smtClean="0">
                <a:solidFill>
                  <a:schemeClr val="tx1"/>
                </a:solidFill>
              </a:rPr>
              <a:t>get quote </a:t>
            </a:r>
            <a:r>
              <a:rPr lang="th-TH" sz="1800" dirty="0" smtClean="0">
                <a:solidFill>
                  <a:schemeClr val="tx1"/>
                </a:solidFill>
              </a:rPr>
              <a:t>โดยที่ยังไม่ลงทะเบียนก็ได้</a:t>
            </a:r>
            <a:endParaRPr lang="th-TH" sz="18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11" name="Rectangle 1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9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ounded Rectangle 20">
            <a:hlinkClick r:id="rId6" action="ppaction://hlinksldjump" tooltip="Click here to get quote"/>
          </p:cNvPr>
          <p:cNvSpPr/>
          <p:nvPr/>
        </p:nvSpPr>
        <p:spPr>
          <a:xfrm>
            <a:off x="8015795" y="2536796"/>
            <a:ext cx="3898525" cy="14215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</a:t>
            </a:r>
            <a:r>
              <a:rPr lang="th-TH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เบี้ย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th-TH" sz="1800" b="1" dirty="0" smtClean="0">
                <a:solidFill>
                  <a:srgbClr val="FF0000"/>
                </a:solidFill>
              </a:rPr>
              <a:t>ประเภทกรมธรรม์ประกันสมรรถนะสูง </a:t>
            </a:r>
          </a:p>
          <a:p>
            <a:pPr algn="ctr"/>
            <a:r>
              <a:rPr lang="th-TH" sz="1800" b="1" dirty="0" smtClean="0">
                <a:solidFill>
                  <a:srgbClr val="FF0000"/>
                </a:solidFill>
              </a:rPr>
              <a:t>( </a:t>
            </a:r>
            <a:r>
              <a:rPr lang="en-US" sz="1800" b="1" dirty="0" smtClean="0">
                <a:solidFill>
                  <a:srgbClr val="FF0000"/>
                </a:solidFill>
              </a:rPr>
              <a:t>Super Car</a:t>
            </a:r>
            <a:r>
              <a:rPr lang="th-TH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policy) </a:t>
            </a:r>
            <a:endParaRPr lang="th-TH" sz="1800" b="1" dirty="0" smtClean="0">
              <a:solidFill>
                <a:srgbClr val="FF0000"/>
              </a:solidFill>
            </a:endParaRPr>
          </a:p>
          <a:p>
            <a:pPr algn="ctr"/>
            <a:r>
              <a:rPr lang="th-TH" sz="1800" b="1" dirty="0" smtClean="0">
                <a:solidFill>
                  <a:srgbClr val="FF0000"/>
                </a:solidFill>
              </a:rPr>
              <a:t>รายละเอียดความคุ้มครองเพิ่มเติม </a:t>
            </a:r>
            <a:r>
              <a:rPr lang="th-TH" sz="1800" b="1" u="sng" dirty="0" smtClean="0">
                <a:solidFill>
                  <a:srgbClr val="FF0000"/>
                </a:solidFill>
              </a:rPr>
              <a:t>คลิก</a:t>
            </a:r>
            <a:endParaRPr lang="th-TH" sz="1800" b="1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149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632" y="2319130"/>
            <a:ext cx="3073306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ยี่ห้อ</a:t>
            </a:r>
            <a:endParaRPr lang="en-US" sz="2400" b="1" dirty="0" smtClean="0">
              <a:solidFill>
                <a:schemeClr val="tx1"/>
              </a:solidFill>
              <a:hlinkClick r:id="" action="ppaction://noaction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Audi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Bentley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Lexus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Mercedes Benz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Maserati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Rolls Royce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Range Rover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hlinkClick r:id="rId3" action="ppaction://hlinksldjump"/>
              </a:rPr>
              <a:t>Porsche</a:t>
            </a:r>
            <a:endParaRPr lang="en-US" sz="2400" dirty="0" smtClean="0">
              <a:solidFill>
                <a:schemeClr val="tx1"/>
              </a:solidFill>
              <a:hlinkClick r:id="" action="ppaction://noactio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6902" y="1411624"/>
            <a:ext cx="3892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80994" y="1894779"/>
            <a:ext cx="978455" cy="523220"/>
            <a:chOff x="1357909" y="1894779"/>
            <a:chExt cx="978455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84235" y="1894779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bg1"/>
                  </a:solidFill>
                </a:rPr>
                <a:t>เลือก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5400000">
              <a:off x="1367833" y="2002716"/>
              <a:ext cx="206477" cy="226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50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15" name="Rectangle 14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6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14141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33286" y="2319130"/>
            <a:ext cx="2198460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hlinkClick r:id="rId3" action="ppaction://hlinksldjump"/>
              </a:rPr>
              <a:t>Cayenne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Panamera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8609" y="-160351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01240" y="1811734"/>
            <a:ext cx="978455" cy="523220"/>
            <a:chOff x="1357909" y="1894779"/>
            <a:chExt cx="978455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84235" y="1894779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bg1"/>
                  </a:solidFill>
                </a:rPr>
                <a:t>เลือก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5400000">
              <a:off x="1367833" y="2002716"/>
              <a:ext cx="206477" cy="226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3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419632" y="2319130"/>
            <a:ext cx="3073306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ยี่ห้อ</a:t>
            </a:r>
            <a:endParaRPr lang="en-US" sz="2400" b="1" dirty="0" smtClean="0">
              <a:solidFill>
                <a:schemeClr val="tx1"/>
              </a:solidFill>
              <a:hlinkClick r:id="" action="ppaction://noaction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Audi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Bentley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Lexus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Mercedes Benz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Maserati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Rolls Royce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Range Rover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Porsche</a:t>
            </a:r>
            <a:endParaRPr lang="en-US" sz="2400" dirty="0" smtClean="0">
              <a:solidFill>
                <a:schemeClr val="tx1"/>
              </a:solidFill>
              <a:hlinkClick r:id="" action="ppaction://noactio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902" y="1411624"/>
            <a:ext cx="3892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21" name="Rectangle 2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6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7" descr="http://tie.org/back-button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0307" y="6208940"/>
            <a:ext cx="566645" cy="5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23848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72094" y="2319130"/>
            <a:ext cx="2033011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รุ่นย่อย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hlinkClick r:id="rId3" action="ppaction://hlinksldjump"/>
              </a:rPr>
              <a:t>Turbo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Hybrid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902" y="1411624"/>
            <a:ext cx="383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04606" y="1811734"/>
            <a:ext cx="978455" cy="523220"/>
            <a:chOff x="1357909" y="1894779"/>
            <a:chExt cx="978455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584235" y="1894779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bg1"/>
                  </a:solidFill>
                </a:rPr>
                <a:t>เลือก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 rot="5400000">
              <a:off x="1367833" y="2002716"/>
              <a:ext cx="206477" cy="226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6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633286" y="2319130"/>
            <a:ext cx="2198460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Cayenne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Panamera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9632" y="2319130"/>
            <a:ext cx="3073306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ยี่ห้อ</a:t>
            </a:r>
            <a:endParaRPr lang="en-US" sz="2400" b="1" dirty="0" smtClean="0">
              <a:solidFill>
                <a:schemeClr val="tx1"/>
              </a:solidFill>
              <a:hlinkClick r:id="" action="ppaction://noaction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Audi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Bentley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Lexus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Mercedes Benz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Maserati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Rolls Royce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Range Rover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Porsche</a:t>
            </a:r>
            <a:endParaRPr lang="en-US" sz="2400" dirty="0" smtClean="0">
              <a:solidFill>
                <a:schemeClr val="tx1"/>
              </a:solidFill>
              <a:hlinkClick r:id="" action="ppaction://noactio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19" name="Rectangle 18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0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http://tie.org/back-button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23673" y="6208940"/>
            <a:ext cx="566645" cy="5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22915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5453" y="2319130"/>
            <a:ext cx="1873953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รุ่นปี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2014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2015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hlinkClick r:id="rId4" action="ppaction://hlinksldjump"/>
              </a:rPr>
              <a:t>2016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83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398436" y="1795910"/>
            <a:ext cx="978455" cy="523220"/>
            <a:chOff x="1357909" y="1894779"/>
            <a:chExt cx="978455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584235" y="1894779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bg1"/>
                  </a:solidFill>
                </a:rPr>
                <a:t>เลือก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 rot="5400000">
              <a:off x="1367833" y="2002716"/>
              <a:ext cx="206477" cy="226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7" name="Picture 4" descr="Maxi Insurance BMW in Thaialand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MSIG ประกันภัย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5972094" y="2319130"/>
            <a:ext cx="2033011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รุ่นย่อย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Turbo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Hybrid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33286" y="2319130"/>
            <a:ext cx="2198460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Cayenne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Panamera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9632" y="2319130"/>
            <a:ext cx="3073306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ยี่ห้อ</a:t>
            </a:r>
            <a:endParaRPr lang="en-US" sz="2400" b="1" dirty="0" smtClean="0">
              <a:solidFill>
                <a:schemeClr val="tx1"/>
              </a:solidFill>
              <a:hlinkClick r:id="" action="ppaction://noaction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Audi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Bentley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Lexus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Mercedes Benz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Maserati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Rolls Royce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Range Rover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Porsche</a:t>
            </a:r>
            <a:endParaRPr lang="en-US" sz="2400" dirty="0" smtClean="0">
              <a:solidFill>
                <a:schemeClr val="tx1"/>
              </a:solidFill>
              <a:hlinkClick r:id="" action="ppaction://noactio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21" name="Rectangle 2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2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 descr="http://tie.org/back-button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17503" y="6208940"/>
            <a:ext cx="566645" cy="5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23010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-6824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78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594148" y="1814502"/>
            <a:ext cx="1020133" cy="523220"/>
            <a:chOff x="1357909" y="1894779"/>
            <a:chExt cx="1020133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584235" y="1894779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b="1" dirty="0" smtClean="0">
                  <a:solidFill>
                    <a:schemeClr val="bg1"/>
                  </a:solidFill>
                </a:rPr>
                <a:t>กรอก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 rot="5400000">
              <a:off x="1367833" y="2002716"/>
              <a:ext cx="206477" cy="226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7" name="Picture 4" descr="Maxi Insurance BMW in Thaialand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MSIG ประกันภัย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0182741" y="2319130"/>
            <a:ext cx="1873953" cy="169627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ราคาซื้อ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X,xxx,xxx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7" action="ppaction://hlinksldjump"/>
          </p:cNvPr>
          <p:cNvSpPr/>
          <p:nvPr/>
        </p:nvSpPr>
        <p:spPr>
          <a:xfrm>
            <a:off x="10657309" y="4237958"/>
            <a:ext cx="1171134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ต่อไป</a:t>
            </a:r>
            <a:endParaRPr lang="th-TH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145453" y="2319130"/>
            <a:ext cx="1873953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รุ่นปี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hlinkClick r:id="rId8" action="ppaction://hlinksldjump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2016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72094" y="2319130"/>
            <a:ext cx="2033011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>
              <a:solidFill>
                <a:schemeClr val="tx1"/>
              </a:solidFill>
            </a:endParaRPr>
          </a:p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รุ่นย่อย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Turbo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Hybrid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33286" y="2319130"/>
            <a:ext cx="2198460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รุ่น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Cayenne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Panamera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9632" y="2319130"/>
            <a:ext cx="3073306" cy="3856384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</a:rPr>
              <a:t>ยี่ห้อ</a:t>
            </a:r>
            <a:endParaRPr lang="en-US" sz="2400" b="1" dirty="0" smtClean="0">
              <a:solidFill>
                <a:schemeClr val="tx1"/>
              </a:solidFill>
              <a:hlinkClick r:id="" action="ppaction://noaction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Audi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Bentley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Lexus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Mercedes Benz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Maserati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Rolls Royce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Range Rover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Porsche</a:t>
            </a:r>
            <a:endParaRPr lang="en-US" sz="2400" dirty="0" smtClean="0">
              <a:solidFill>
                <a:schemeClr val="tx1"/>
              </a:solidFill>
              <a:hlinkClick r:id="" action="ppaction://noaction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31" name="Rectangle 3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2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 descr="http://tie.org/back-button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17503" y="6208940"/>
            <a:ext cx="566645" cy="5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30457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905754" y="2084067"/>
            <a:ext cx="1770521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ปี</a:t>
            </a:r>
            <a:r>
              <a:rPr lang="th-TH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- 2016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78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6717" y="2084070"/>
            <a:ext cx="2162744" cy="449438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ยี่ห้อ</a:t>
            </a:r>
            <a:r>
              <a:rPr lang="th-TH" sz="32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 Porsche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86562" y="2084068"/>
            <a:ext cx="2301892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รุ่น</a:t>
            </a:r>
            <a:r>
              <a:rPr lang="th-TH" sz="32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 Cayenne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65555" y="2084068"/>
            <a:ext cx="2563098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</a:rPr>
              <a:t>รุ่นย่อย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 Turbo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2408" y="2637653"/>
            <a:ext cx="11013822" cy="3799043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ผู้เอาประกันให</a:t>
            </a:r>
            <a:r>
              <a:rPr lang="th-TH" sz="3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้</a:t>
            </a:r>
            <a:r>
              <a:rPr lang="th-TH" sz="36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ข้อมูลเบื้องต้น</a:t>
            </a:r>
          </a:p>
          <a:p>
            <a:pPr algn="ctr"/>
            <a:r>
              <a:rPr lang="th-TH" sz="36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สำหรับการจัดทำใบเสนอราคา </a:t>
            </a:r>
            <a:r>
              <a:rPr lang="en-US" sz="2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(Quotation)</a:t>
            </a:r>
            <a:endParaRPr lang="th-TH" sz="2400" b="1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(ขั้นตอนนี้ </a:t>
            </a:r>
            <a:r>
              <a:rPr lang="en-US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MSIG Web service </a:t>
            </a:r>
            <a:r>
              <a:rPr lang="th-TH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จะทำการ</a:t>
            </a:r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ตรวจสอบ ครั้งที่ 1</a:t>
            </a:r>
            <a:endParaRPr lang="th-TH" sz="2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24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สำหรับประวัติ</a:t>
            </a:r>
            <a:r>
              <a:rPr lang="th-TH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ผู้เอาประกันกันตามที่ </a:t>
            </a:r>
            <a:r>
              <a:rPr lang="th-TH" sz="24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ปปง</a:t>
            </a:r>
            <a:r>
              <a:rPr lang="th-TH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.บังคับใช้)</a:t>
            </a: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</a:t>
            </a:r>
            <a:r>
              <a:rPr lang="th-TH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หมายเหตุ กรณีไม่ผ่านการตรวจสอบ ระบบจะไม่จัดส่ง</a:t>
            </a:r>
            <a:r>
              <a:rPr lang="th-TH" sz="18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ใบเสนอราคา  </a:t>
            </a:r>
            <a:endParaRPr lang="th-TH" sz="1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1800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ซึ่งต้องปรึกษาทุกฝ่ายอีกครั้งว่า จะให้ขึ้นข้อความอย่างไร หรือ จะให้ระบบถูก </a:t>
            </a:r>
            <a:r>
              <a:rPr lang="en-US" sz="1400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Out </a:t>
            </a:r>
            <a:r>
              <a:rPr lang="th-TH" sz="1800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ออกไปอัตโนมัติ   </a:t>
            </a:r>
          </a:p>
          <a:p>
            <a:pPr algn="ctr"/>
            <a:endParaRPr lang="th-TH" sz="18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h-TH" sz="24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(แบบฟอร์มใบเสนอราคาของ </a:t>
            </a:r>
            <a:r>
              <a:rPr lang="en-US" sz="16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MAXI</a:t>
            </a:r>
            <a:r>
              <a:rPr lang="en-US" sz="18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th-TH" sz="1800" b="1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800" b="1" dirty="0" smtClean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9591324" y="5894878"/>
            <a:ext cx="1103934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ส่ง</a:t>
            </a:r>
            <a:endParaRPr lang="th-TH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9753376" y="2070812"/>
            <a:ext cx="1770521" cy="449439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X,xxx,xxx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31" name="Rectangle 30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5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ounded Rectangular Callout 45"/>
          <p:cNvSpPr/>
          <p:nvPr/>
        </p:nvSpPr>
        <p:spPr>
          <a:xfrm>
            <a:off x="9676274" y="3972827"/>
            <a:ext cx="1875927" cy="1434513"/>
          </a:xfrm>
          <a:prstGeom prst="wedgeRoundRectCallout">
            <a:avLst>
              <a:gd name="adj1" fmla="val 2544"/>
              <a:gd name="adj2" fmla="val 932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smtClean="0">
                <a:solidFill>
                  <a:schemeClr val="tx1"/>
                </a:solidFill>
              </a:rPr>
              <a:t>ระบบจะคำนวณเบี้ยประกันภัยและส่ง</a:t>
            </a:r>
            <a:br>
              <a:rPr lang="th-TH" sz="1800" dirty="0" smtClean="0">
                <a:solidFill>
                  <a:schemeClr val="tx1"/>
                </a:solidFill>
              </a:rPr>
            </a:br>
            <a:r>
              <a:rPr lang="th-TH" sz="1800" dirty="0" smtClean="0">
                <a:solidFill>
                  <a:schemeClr val="tx1"/>
                </a:solidFill>
              </a:rPr>
              <a:t>ใบเสนอราคาให้ลูกค้าตามอีเมล์ที่ได้แจ้งไว้</a:t>
            </a:r>
          </a:p>
        </p:txBody>
      </p:sp>
      <p:pic>
        <p:nvPicPr>
          <p:cNvPr id="47" name="Picture 46" descr="http://tie.org/back-button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844119" y="5950173"/>
            <a:ext cx="566645" cy="5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Maxi Insurance BMW in Thaialand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16" y="2716621"/>
            <a:ext cx="639060" cy="43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18815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Dy5p7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0" y="0"/>
            <a:ext cx="12192000" cy="68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30604" y="440136"/>
            <a:ext cx="242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Welcome (username)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5258" y="744710"/>
            <a:ext cx="109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Edit profile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902" y="1411624"/>
            <a:ext cx="378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No.1</a:t>
            </a:r>
            <a:r>
              <a:rPr lang="th-TH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Online Prestige Car Insurance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089" y="2256971"/>
            <a:ext cx="11013822" cy="2530930"/>
          </a:xfrm>
          <a:prstGeom prst="roundRect">
            <a:avLst>
              <a:gd name="adj" fmla="val 5271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th-TH" sz="3600" b="1" dirty="0" smtClean="0">
                <a:solidFill>
                  <a:schemeClr val="tx1"/>
                </a:solidFill>
              </a:rPr>
              <a:t>หากลูกค้าตกลงทำประกัน สามารถกด </a:t>
            </a:r>
            <a:r>
              <a:rPr lang="en-US" sz="3600" b="1" dirty="0" smtClean="0">
                <a:solidFill>
                  <a:schemeClr val="tx1"/>
                </a:solidFill>
              </a:rPr>
              <a:t>link </a:t>
            </a:r>
            <a:r>
              <a:rPr lang="th-TH" sz="3600" b="1" dirty="0" smtClean="0">
                <a:solidFill>
                  <a:schemeClr val="tx1"/>
                </a:solidFill>
              </a:rPr>
              <a:t/>
            </a:r>
            <a:br>
              <a:rPr lang="th-TH" sz="3600" b="1" dirty="0" smtClean="0">
                <a:solidFill>
                  <a:schemeClr val="tx1"/>
                </a:solidFill>
              </a:rPr>
            </a:br>
            <a:r>
              <a:rPr lang="th-TH" sz="3600" b="1" dirty="0" smtClean="0">
                <a:solidFill>
                  <a:schemeClr val="tx1"/>
                </a:solidFill>
              </a:rPr>
              <a:t>จากใน </a:t>
            </a:r>
            <a:r>
              <a:rPr lang="en-US" sz="3600" b="1" dirty="0" smtClean="0">
                <a:solidFill>
                  <a:schemeClr val="tx1"/>
                </a:solidFill>
              </a:rPr>
              <a:t>email </a:t>
            </a:r>
            <a:r>
              <a:rPr lang="th-TH" sz="3600" b="1" dirty="0" smtClean="0">
                <a:solidFill>
                  <a:schemeClr val="tx1"/>
                </a:solidFill>
              </a:rPr>
              <a:t>เพื่อกรอกข้อมูลอื่นๆ เพิ่มเติม</a:t>
            </a:r>
            <a:br>
              <a:rPr lang="th-TH" sz="3600" b="1" dirty="0" smtClean="0">
                <a:solidFill>
                  <a:schemeClr val="tx1"/>
                </a:solidFill>
              </a:rPr>
            </a:br>
            <a:r>
              <a:rPr lang="th-TH" sz="3600" b="1" dirty="0" smtClean="0">
                <a:solidFill>
                  <a:schemeClr val="tx1"/>
                </a:solidFill>
              </a:rPr>
              <a:t>และเข้าสู่ขั้นตอนการชำระเงิน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5396" y="440136"/>
            <a:ext cx="3165541" cy="923926"/>
            <a:chOff x="435396" y="440136"/>
            <a:chExt cx="3165541" cy="923926"/>
          </a:xfrm>
        </p:grpSpPr>
        <p:pic>
          <p:nvPicPr>
            <p:cNvPr id="20" name="Picture 4" descr="Maxi Insurance BMW in Thaialand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96" y="440136"/>
              <a:ext cx="1349541" cy="91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MSIG ประกันภัย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87" y="440136"/>
              <a:ext cx="1428750" cy="923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984349" y="440136"/>
              <a:ext cx="0" cy="91680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hlinkClick r:id="rId6" action="ppaction://hlinksldjump"/>
          </p:cNvPr>
          <p:cNvSpPr/>
          <p:nvPr/>
        </p:nvSpPr>
        <p:spPr>
          <a:xfrm>
            <a:off x="5000866" y="5365656"/>
            <a:ext cx="2190267" cy="59595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ตกลงทำประกัน</a:t>
            </a:r>
            <a:endParaRPr lang="th-TH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950344" y="5652411"/>
            <a:ext cx="777774" cy="832960"/>
            <a:chOff x="8913403" y="2888226"/>
            <a:chExt cx="777774" cy="832960"/>
          </a:xfrm>
        </p:grpSpPr>
        <p:sp>
          <p:nvSpPr>
            <p:cNvPr id="14" name="Rectangle 13"/>
            <p:cNvSpPr/>
            <p:nvPr/>
          </p:nvSpPr>
          <p:spPr>
            <a:xfrm>
              <a:off x="9027318" y="3009900"/>
              <a:ext cx="542131" cy="41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6" name="Picture 6" descr="http://integratedalliances.com/wp-content/uploads/2015/05/messag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403" y="2888226"/>
              <a:ext cx="777774" cy="8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http://www.everyinteraction.com/wp-content/uploads/2012/03/sparrow-iphone-deskto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9" y="2389489"/>
            <a:ext cx="5000487" cy="24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54283" y="102591"/>
            <a:ext cx="315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MSIG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MAXI use only</a:t>
            </a:r>
          </a:p>
        </p:txBody>
      </p:sp>
    </p:spTree>
    <p:extLst>
      <p:ext uri="{BB962C8B-B14F-4D97-AF65-F5344CB8AC3E}">
        <p14:creationId xmlns:p14="http://schemas.microsoft.com/office/powerpoint/2010/main" val="21889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768</Words>
  <Application>Microsoft Office PowerPoint</Application>
  <PresentationFormat>Widescreen</PresentationFormat>
  <Paragraphs>334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CordiaUPC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Chartchai Pansailom</dc:creator>
  <cp:lastModifiedBy>Nantima Krajokthong</cp:lastModifiedBy>
  <cp:revision>111</cp:revision>
  <dcterms:created xsi:type="dcterms:W3CDTF">2015-11-27T02:47:16Z</dcterms:created>
  <dcterms:modified xsi:type="dcterms:W3CDTF">2016-03-28T05:02:34Z</dcterms:modified>
</cp:coreProperties>
</file>