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0" r:id="rId3"/>
    <p:sldId id="261" r:id="rId4"/>
    <p:sldId id="262" r:id="rId5"/>
    <p:sldId id="263" r:id="rId6"/>
    <p:sldId id="265" r:id="rId7"/>
    <p:sldId id="266" r:id="rId8"/>
    <p:sldId id="267"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01CDE-7E76-438F-ADFA-60F88B780123}"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FC79E-8234-4F22-A575-D928C3A2164E}" type="slidenum">
              <a:rPr lang="en-US" smtClean="0"/>
              <a:t>‹#›</a:t>
            </a:fld>
            <a:endParaRPr lang="en-US"/>
          </a:p>
        </p:txBody>
      </p:sp>
    </p:spTree>
    <p:extLst>
      <p:ext uri="{BB962C8B-B14F-4D97-AF65-F5344CB8AC3E}">
        <p14:creationId xmlns:p14="http://schemas.microsoft.com/office/powerpoint/2010/main" val="101577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5161C1-F0AB-4AAB-9AE6-69BAA2DED1C6}"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1333995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86F93-2A36-4821-8535-74250027C8E8}" type="datetime1">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30509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4A9AE4-716D-40FE-A2AB-AAAD68D32BEB}"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191370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9E65DD-33AE-4F62-B324-99A6FA074C58}"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982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13EFC-6E8F-4E71-A1E4-2EF941F858BE}"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2414866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4634678-5FE0-48AF-B556-D54E1413D30A}" type="datetime1">
              <a:rPr lang="en-US" smtClean="0"/>
              <a:t>11/29/2024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112301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AA3276-DA33-407A-82F0-0873703031B2}" type="datetime1">
              <a:rPr lang="en-US" smtClean="0"/>
              <a:t>11/29/2024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4048887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13D981-19C4-4773-BC30-52D60281982C}"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4262322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8B871-2D1E-405F-BF70-534509CE81E1}"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154000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9DB306A-A262-455F-B6C5-D5063C5A793B}"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185731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EBF3-5AA7-4D54-9906-7838ADB9CBE8}"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412341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E579C-B8AC-4E1C-B788-A338378BCCE6}" type="datetime1">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692217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D44AF0-D61B-4298-8F61-B66CFEF06E53}" type="datetime1">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101582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D6C31B0-C9AB-4B24-8B73-A5582F957DE9}" type="datetime1">
              <a:rPr lang="en-US" smtClean="0"/>
              <a:t>11/29/2024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13544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CA5FF6F-621D-4EFF-8ECC-43FB363F4338}" type="datetime1">
              <a:rPr lang="en-US" smtClean="0"/>
              <a:t>11/29/2024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17361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6DC67D3-A2F0-4A4F-957C-2400A5D9D2D7}" type="datetime1">
              <a:rPr lang="en-US" smtClean="0"/>
              <a:t>11/29/2024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3933837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2C0BD-625B-47C9-885E-BB5D199FC3F7}" type="datetime1">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B7112-2EAB-46AC-BFA9-3C1572F13492}" type="slidenum">
              <a:rPr lang="en-US" smtClean="0"/>
              <a:t>‹#›</a:t>
            </a:fld>
            <a:endParaRPr lang="en-US"/>
          </a:p>
        </p:txBody>
      </p:sp>
    </p:spTree>
    <p:extLst>
      <p:ext uri="{BB962C8B-B14F-4D97-AF65-F5344CB8AC3E}">
        <p14:creationId xmlns:p14="http://schemas.microsoft.com/office/powerpoint/2010/main" val="248765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992B90D-B59B-4A36-97A0-0293A4521E5D}" type="datetime1">
              <a:rPr lang="en-US" smtClean="0"/>
              <a:t>11/29/2024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81B7112-2EAB-46AC-BFA9-3C1572F13492}" type="slidenum">
              <a:rPr lang="en-US" smtClean="0"/>
              <a:t>‹#›</a:t>
            </a:fld>
            <a:endParaRPr lang="en-US"/>
          </a:p>
        </p:txBody>
      </p:sp>
    </p:spTree>
    <p:extLst>
      <p:ext uri="{BB962C8B-B14F-4D97-AF65-F5344CB8AC3E}">
        <p14:creationId xmlns:p14="http://schemas.microsoft.com/office/powerpoint/2010/main" val="32839411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951F-8B3A-CDF3-22CC-ACE3EDF85DD0}"/>
              </a:ext>
            </a:extLst>
          </p:cNvPr>
          <p:cNvSpPr>
            <a:spLocks noGrp="1"/>
          </p:cNvSpPr>
          <p:nvPr>
            <p:ph type="ctrTitle"/>
          </p:nvPr>
        </p:nvSpPr>
        <p:spPr/>
        <p:txBody>
          <a:bodyPr/>
          <a:lstStyle/>
          <a:p>
            <a:r>
              <a:rPr lang="en-US" dirty="0"/>
              <a:t>Free object tracking using CSRT tracker </a:t>
            </a:r>
          </a:p>
        </p:txBody>
      </p:sp>
      <p:sp>
        <p:nvSpPr>
          <p:cNvPr id="3" name="Subtitle 2">
            <a:extLst>
              <a:ext uri="{FF2B5EF4-FFF2-40B4-BE49-F238E27FC236}">
                <a16:creationId xmlns:a16="http://schemas.microsoft.com/office/drawing/2014/main" id="{9EC0C829-2241-99A3-C50E-A92780024637}"/>
              </a:ext>
            </a:extLst>
          </p:cNvPr>
          <p:cNvSpPr>
            <a:spLocks noGrp="1"/>
          </p:cNvSpPr>
          <p:nvPr>
            <p:ph type="subTitle" idx="1"/>
          </p:nvPr>
        </p:nvSpPr>
        <p:spPr/>
        <p:txBody>
          <a:bodyPr>
            <a:normAutofit fontScale="70000" lnSpcReduction="20000"/>
          </a:bodyPr>
          <a:lstStyle/>
          <a:p>
            <a:r>
              <a:rPr lang="en-US" dirty="0"/>
              <a:t>Chaw Thiri San – 12225272 </a:t>
            </a:r>
          </a:p>
          <a:p>
            <a:r>
              <a:rPr lang="en-US" dirty="0"/>
              <a:t>Digital Image Processing </a:t>
            </a:r>
          </a:p>
          <a:p>
            <a:r>
              <a:rPr lang="en-US" dirty="0"/>
              <a:t>Professor </a:t>
            </a:r>
            <a:r>
              <a:rPr lang="en-US" dirty="0" err="1"/>
              <a:t>Kakani</a:t>
            </a:r>
            <a:r>
              <a:rPr lang="en-US" dirty="0"/>
              <a:t> </a:t>
            </a:r>
            <a:r>
              <a:rPr lang="en-US" dirty="0" err="1"/>
              <a:t>vijay</a:t>
            </a:r>
            <a:r>
              <a:rPr lang="en-US" dirty="0"/>
              <a:t> </a:t>
            </a:r>
          </a:p>
        </p:txBody>
      </p:sp>
      <p:sp>
        <p:nvSpPr>
          <p:cNvPr id="5" name="Date Placeholder 4">
            <a:extLst>
              <a:ext uri="{FF2B5EF4-FFF2-40B4-BE49-F238E27FC236}">
                <a16:creationId xmlns:a16="http://schemas.microsoft.com/office/drawing/2014/main" id="{9F879195-02CC-8BFD-E714-40A13396AFE3}"/>
              </a:ext>
            </a:extLst>
          </p:cNvPr>
          <p:cNvSpPr>
            <a:spLocks noGrp="1"/>
          </p:cNvSpPr>
          <p:nvPr>
            <p:ph type="dt" sz="half" idx="10"/>
          </p:nvPr>
        </p:nvSpPr>
        <p:spPr/>
        <p:txBody>
          <a:bodyPr/>
          <a:lstStyle/>
          <a:p>
            <a:fld id="{B18E447F-C1CF-4313-B095-CE9098D68534}" type="datetime1">
              <a:rPr lang="en-US" smtClean="0"/>
              <a:t>11/29/2024</a:t>
            </a:fld>
            <a:endParaRPr lang="en-US"/>
          </a:p>
        </p:txBody>
      </p:sp>
    </p:spTree>
    <p:extLst>
      <p:ext uri="{BB962C8B-B14F-4D97-AF65-F5344CB8AC3E}">
        <p14:creationId xmlns:p14="http://schemas.microsoft.com/office/powerpoint/2010/main" val="250298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5653-CEC5-31AF-1D45-77030EFF3499}"/>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296BE06-9A12-038D-9CD8-1EAC090608AE}"/>
              </a:ext>
            </a:extLst>
          </p:cNvPr>
          <p:cNvSpPr>
            <a:spLocks noGrp="1"/>
          </p:cNvSpPr>
          <p:nvPr>
            <p:ph idx="1"/>
          </p:nvPr>
        </p:nvSpPr>
        <p:spPr/>
        <p:txBody>
          <a:bodyPr/>
          <a:lstStyle/>
          <a:p>
            <a:r>
              <a:rPr lang="en-US" dirty="0"/>
              <a:t>What is CSRT ?</a:t>
            </a:r>
          </a:p>
          <a:p>
            <a:r>
              <a:rPr lang="en-US" dirty="0"/>
              <a:t>Why CSRT?</a:t>
            </a:r>
          </a:p>
          <a:p>
            <a:r>
              <a:rPr lang="en-US" dirty="0"/>
              <a:t>Approaches</a:t>
            </a:r>
          </a:p>
          <a:p>
            <a:r>
              <a:rPr lang="en-US" dirty="0"/>
              <a:t>Code walk through</a:t>
            </a:r>
          </a:p>
          <a:p>
            <a:r>
              <a:rPr lang="en-US" dirty="0"/>
              <a:t>Demonstration</a:t>
            </a:r>
          </a:p>
        </p:txBody>
      </p:sp>
      <p:sp>
        <p:nvSpPr>
          <p:cNvPr id="6" name="Date Placeholder 5">
            <a:extLst>
              <a:ext uri="{FF2B5EF4-FFF2-40B4-BE49-F238E27FC236}">
                <a16:creationId xmlns:a16="http://schemas.microsoft.com/office/drawing/2014/main" id="{3F3FE4E3-8E9E-7767-BA2A-19CB155E3BA4}"/>
              </a:ext>
            </a:extLst>
          </p:cNvPr>
          <p:cNvSpPr>
            <a:spLocks noGrp="1"/>
          </p:cNvSpPr>
          <p:nvPr>
            <p:ph type="dt" sz="half" idx="10"/>
          </p:nvPr>
        </p:nvSpPr>
        <p:spPr/>
        <p:txBody>
          <a:bodyPr/>
          <a:lstStyle/>
          <a:p>
            <a:fld id="{3B799E51-2D55-4B09-9BED-D46E18A28C51}" type="datetime1">
              <a:rPr lang="en-US" smtClean="0"/>
              <a:t>11/29/2024</a:t>
            </a:fld>
            <a:endParaRPr lang="en-US"/>
          </a:p>
        </p:txBody>
      </p:sp>
    </p:spTree>
    <p:extLst>
      <p:ext uri="{BB962C8B-B14F-4D97-AF65-F5344CB8AC3E}">
        <p14:creationId xmlns:p14="http://schemas.microsoft.com/office/powerpoint/2010/main" val="2617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6120-8162-675B-1F63-146C32126C4D}"/>
              </a:ext>
            </a:extLst>
          </p:cNvPr>
          <p:cNvSpPr>
            <a:spLocks noGrp="1"/>
          </p:cNvSpPr>
          <p:nvPr>
            <p:ph type="title"/>
          </p:nvPr>
        </p:nvSpPr>
        <p:spPr/>
        <p:txBody>
          <a:bodyPr/>
          <a:lstStyle/>
          <a:p>
            <a:r>
              <a:rPr lang="en-US" dirty="0"/>
              <a:t>What is CSRT? </a:t>
            </a:r>
          </a:p>
        </p:txBody>
      </p:sp>
      <p:sp>
        <p:nvSpPr>
          <p:cNvPr id="3" name="Content Placeholder 2">
            <a:extLst>
              <a:ext uri="{FF2B5EF4-FFF2-40B4-BE49-F238E27FC236}">
                <a16:creationId xmlns:a16="http://schemas.microsoft.com/office/drawing/2014/main" id="{F0C6A6DF-2662-4B8A-EE86-AA800DDF7D29}"/>
              </a:ext>
            </a:extLst>
          </p:cNvPr>
          <p:cNvSpPr>
            <a:spLocks noGrp="1"/>
          </p:cNvSpPr>
          <p:nvPr>
            <p:ph idx="1"/>
          </p:nvPr>
        </p:nvSpPr>
        <p:spPr/>
        <p:txBody>
          <a:bodyPr/>
          <a:lstStyle/>
          <a:p>
            <a:r>
              <a:rPr lang="en-US" dirty="0"/>
              <a:t>The </a:t>
            </a:r>
            <a:r>
              <a:rPr lang="en-US" b="1" dirty="0"/>
              <a:t>CSRT (Channel and Spatial Reliability Tracking)</a:t>
            </a:r>
            <a:r>
              <a:rPr lang="en-US" dirty="0"/>
              <a:t> algorithm is one of the seven object tracking methods in OpenCV that combines both </a:t>
            </a:r>
            <a:r>
              <a:rPr lang="en-US" b="1" dirty="0"/>
              <a:t>channel-wise and spatial information </a:t>
            </a:r>
            <a:r>
              <a:rPr lang="en-US" dirty="0"/>
              <a:t>to improve tracking accuracy and robustness.</a:t>
            </a:r>
          </a:p>
          <a:p>
            <a:r>
              <a:rPr lang="en-US" dirty="0"/>
              <a:t> It is designed to handle real-world challenges like scale variations, occlusions, and complex backgrounds. </a:t>
            </a:r>
          </a:p>
        </p:txBody>
      </p:sp>
      <p:sp>
        <p:nvSpPr>
          <p:cNvPr id="5" name="Date Placeholder 4">
            <a:extLst>
              <a:ext uri="{FF2B5EF4-FFF2-40B4-BE49-F238E27FC236}">
                <a16:creationId xmlns:a16="http://schemas.microsoft.com/office/drawing/2014/main" id="{487B5213-3534-726D-D6D9-EBAB28EF8C7E}"/>
              </a:ext>
            </a:extLst>
          </p:cNvPr>
          <p:cNvSpPr>
            <a:spLocks noGrp="1"/>
          </p:cNvSpPr>
          <p:nvPr>
            <p:ph type="dt" sz="half" idx="10"/>
          </p:nvPr>
        </p:nvSpPr>
        <p:spPr/>
        <p:txBody>
          <a:bodyPr/>
          <a:lstStyle/>
          <a:p>
            <a:fld id="{EA33661E-2638-41D9-93A7-9FBF4A35F7D3}" type="datetime1">
              <a:rPr lang="en-US" smtClean="0"/>
              <a:t>11/29/2024</a:t>
            </a:fld>
            <a:endParaRPr lang="en-US"/>
          </a:p>
        </p:txBody>
      </p:sp>
    </p:spTree>
    <p:extLst>
      <p:ext uri="{BB962C8B-B14F-4D97-AF65-F5344CB8AC3E}">
        <p14:creationId xmlns:p14="http://schemas.microsoft.com/office/powerpoint/2010/main" val="23909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3D14-1D43-7B48-FB27-3B47A8BC199A}"/>
              </a:ext>
            </a:extLst>
          </p:cNvPr>
          <p:cNvSpPr>
            <a:spLocks noGrp="1"/>
          </p:cNvSpPr>
          <p:nvPr>
            <p:ph type="title"/>
          </p:nvPr>
        </p:nvSpPr>
        <p:spPr>
          <a:xfrm>
            <a:off x="646111" y="452718"/>
            <a:ext cx="10157227" cy="1400530"/>
          </a:xfrm>
        </p:spPr>
        <p:txBody>
          <a:bodyPr/>
          <a:lstStyle/>
          <a:p>
            <a:r>
              <a:rPr lang="en-US" dirty="0"/>
              <a:t>How does CSRT work? ( theoretically)  </a:t>
            </a:r>
          </a:p>
        </p:txBody>
      </p:sp>
      <p:sp>
        <p:nvSpPr>
          <p:cNvPr id="5" name="Rectangle 2">
            <a:extLst>
              <a:ext uri="{FF2B5EF4-FFF2-40B4-BE49-F238E27FC236}">
                <a16:creationId xmlns:a16="http://schemas.microsoft.com/office/drawing/2014/main" id="{1A35E4E8-D9C0-5835-B848-CE2AC15AA1A8}"/>
              </a:ext>
            </a:extLst>
          </p:cNvPr>
          <p:cNvSpPr>
            <a:spLocks noGrp="1" noChangeArrowheads="1"/>
          </p:cNvSpPr>
          <p:nvPr>
            <p:ph idx="1"/>
          </p:nvPr>
        </p:nvSpPr>
        <p:spPr bwMode="auto">
          <a:xfrm>
            <a:off x="1103313" y="1186880"/>
            <a:ext cx="8827268" cy="479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CSRT utilizes both </a:t>
            </a:r>
            <a:r>
              <a:rPr kumimoji="0" lang="en-US" altLang="en-US" sz="1800" b="1" i="0" u="none" strike="noStrike" cap="none" normalizeH="0" baseline="0" dirty="0">
                <a:ln>
                  <a:noFill/>
                </a:ln>
                <a:solidFill>
                  <a:schemeClr val="tx1"/>
                </a:solidFill>
                <a:effectLst/>
                <a:latin typeface="Arial" panose="020B0604020202020204" pitchFamily="34" charset="0"/>
              </a:rPr>
              <a:t>spatial</a:t>
            </a:r>
            <a:r>
              <a:rPr kumimoji="0" lang="en-US" altLang="en-US" sz="1800" b="0" i="0" u="none" strike="noStrike" cap="none" normalizeH="0" baseline="0" dirty="0">
                <a:ln>
                  <a:noFill/>
                </a:ln>
                <a:solidFill>
                  <a:schemeClr val="tx1"/>
                </a:solidFill>
                <a:effectLst/>
                <a:latin typeface="Arial" panose="020B0604020202020204" pitchFamily="34" charset="0"/>
              </a:rPr>
              <a:t> information (where the object is located in the image) and </a:t>
            </a:r>
            <a:r>
              <a:rPr kumimoji="0" lang="en-US" altLang="en-US" sz="1800" b="1" i="0" u="none" strike="noStrike" cap="none" normalizeH="0" baseline="0" dirty="0">
                <a:ln>
                  <a:noFill/>
                </a:ln>
                <a:solidFill>
                  <a:schemeClr val="tx1"/>
                </a:solidFill>
                <a:effectLst/>
                <a:latin typeface="Arial" panose="020B0604020202020204" pitchFamily="34" charset="0"/>
              </a:rPr>
              <a:t>channel</a:t>
            </a:r>
            <a:r>
              <a:rPr kumimoji="0" lang="en-US" altLang="en-US" sz="1800" b="0" i="0" u="none" strike="noStrike" cap="none" normalizeH="0" baseline="0" dirty="0">
                <a:ln>
                  <a:noFill/>
                </a:ln>
                <a:solidFill>
                  <a:schemeClr val="tx1"/>
                </a:solidFill>
                <a:effectLst/>
                <a:latin typeface="Arial" panose="020B0604020202020204" pitchFamily="34" charset="0"/>
              </a:rPr>
              <a:t> information (which features of the object are most important for tracking) to track.</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It </a:t>
            </a:r>
            <a:r>
              <a:rPr kumimoji="0" lang="en-US" altLang="en-US" sz="1800" b="0" i="0" u="none" strike="noStrike" cap="none" normalizeH="0" baseline="0" dirty="0">
                <a:ln>
                  <a:noFill/>
                </a:ln>
                <a:solidFill>
                  <a:schemeClr val="tx1"/>
                </a:solidFill>
                <a:effectLst/>
                <a:latin typeface="Arial" panose="020B0604020202020204" pitchFamily="34" charset="0"/>
              </a:rPr>
              <a:t>computes the object's appearance in multiple </a:t>
            </a:r>
            <a:r>
              <a:rPr kumimoji="0" lang="en-US" altLang="en-US" sz="1800" b="1" i="0" u="none" strike="noStrike" cap="none" normalizeH="0" baseline="0" dirty="0">
                <a:ln>
                  <a:noFill/>
                </a:ln>
                <a:solidFill>
                  <a:schemeClr val="tx1"/>
                </a:solidFill>
                <a:effectLst/>
                <a:latin typeface="Arial" panose="020B0604020202020204" pitchFamily="34" charset="0"/>
              </a:rPr>
              <a:t>color channels</a:t>
            </a:r>
            <a:r>
              <a:rPr kumimoji="0" lang="en-US" altLang="en-US" sz="1800" b="0" i="0" u="none" strike="noStrike" cap="none" normalizeH="0" baseline="0" dirty="0">
                <a:ln>
                  <a:noFill/>
                </a:ln>
                <a:solidFill>
                  <a:schemeClr val="tx1"/>
                </a:solidFill>
                <a:effectLst/>
                <a:latin typeface="Arial" panose="020B0604020202020204" pitchFamily="34" charset="0"/>
              </a:rPr>
              <a:t> and combines this information with </a:t>
            </a:r>
            <a:r>
              <a:rPr kumimoji="0" lang="en-US" altLang="en-US" sz="1800" b="1" i="0" u="none" strike="noStrike" cap="none" normalizeH="0" baseline="0" dirty="0">
                <a:ln>
                  <a:noFill/>
                </a:ln>
                <a:solidFill>
                  <a:schemeClr val="tx1"/>
                </a:solidFill>
                <a:effectLst/>
                <a:latin typeface="Arial" panose="020B0604020202020204" pitchFamily="34" charset="0"/>
              </a:rPr>
              <a:t>spatial reliability maps</a:t>
            </a:r>
            <a:r>
              <a:rPr kumimoji="0" lang="en-US" altLang="en-US" sz="1800" b="0" i="0" u="none" strike="noStrike" cap="none" normalizeH="0" baseline="0" dirty="0">
                <a:ln>
                  <a:noFill/>
                </a:ln>
                <a:solidFill>
                  <a:schemeClr val="tx1"/>
                </a:solidFill>
                <a:effectLst/>
                <a:latin typeface="Arial" panose="020B0604020202020204" pitchFamily="34" charset="0"/>
              </a:rPr>
              <a:t> that describe how certain regions of the object are more likely to be tracked. </a:t>
            </a:r>
          </a:p>
          <a:p>
            <a:r>
              <a:rPr lang="en-US" sz="1600" b="1" dirty="0">
                <a:latin typeface="Arial" panose="020B0604020202020204" pitchFamily="34" charset="0"/>
                <a:cs typeface="Arial" panose="020B0604020202020204" pitchFamily="34" charset="0"/>
              </a:rPr>
              <a:t>Spatial Reliability Maps</a:t>
            </a:r>
            <a:r>
              <a:rPr lang="en-US" sz="16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These maps indicate which parts of the object are most reliable for tracking. This allows the tracker to focus more on the reliable regions of the object, improving the ability to handle occlusions or background clutter. E.g. eyes, lips, nose in a face </a:t>
            </a:r>
          </a:p>
          <a:p>
            <a:r>
              <a:rPr lang="en-US" sz="1600" b="1" dirty="0">
                <a:latin typeface="Arial" panose="020B0604020202020204" pitchFamily="34" charset="0"/>
                <a:cs typeface="Arial" panose="020B0604020202020204" pitchFamily="34" charset="0"/>
              </a:rPr>
              <a:t>Template Matching</a:t>
            </a:r>
            <a:r>
              <a:rPr lang="en-US" sz="16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CSRT tracks an object by comparing the current image with a reference template of the object. This template is updated dynamically during the tracking process to adjust to changes in the object's appearance.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Date Placeholder 6">
            <a:extLst>
              <a:ext uri="{FF2B5EF4-FFF2-40B4-BE49-F238E27FC236}">
                <a16:creationId xmlns:a16="http://schemas.microsoft.com/office/drawing/2014/main" id="{5053908D-F093-9348-2E18-EC156941E438}"/>
              </a:ext>
            </a:extLst>
          </p:cNvPr>
          <p:cNvSpPr>
            <a:spLocks noGrp="1"/>
          </p:cNvSpPr>
          <p:nvPr>
            <p:ph type="dt" sz="half" idx="10"/>
          </p:nvPr>
        </p:nvSpPr>
        <p:spPr/>
        <p:txBody>
          <a:bodyPr/>
          <a:lstStyle/>
          <a:p>
            <a:fld id="{7B2BC77E-ECBF-4019-9152-F8E2C2D18611}" type="datetime1">
              <a:rPr lang="en-US" smtClean="0"/>
              <a:t>11/29/2024</a:t>
            </a:fld>
            <a:endParaRPr lang="en-US"/>
          </a:p>
        </p:txBody>
      </p:sp>
    </p:spTree>
    <p:extLst>
      <p:ext uri="{BB962C8B-B14F-4D97-AF65-F5344CB8AC3E}">
        <p14:creationId xmlns:p14="http://schemas.microsoft.com/office/powerpoint/2010/main" val="232656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33BE3-C260-6BEF-584E-AF07F3607C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780C6-E9FA-7F8E-3D5B-54FB3816F2AB}"/>
              </a:ext>
            </a:extLst>
          </p:cNvPr>
          <p:cNvSpPr>
            <a:spLocks noGrp="1"/>
          </p:cNvSpPr>
          <p:nvPr>
            <p:ph type="title"/>
          </p:nvPr>
        </p:nvSpPr>
        <p:spPr/>
        <p:txBody>
          <a:bodyPr/>
          <a:lstStyle/>
          <a:p>
            <a:r>
              <a:rPr lang="en-US" dirty="0"/>
              <a:t>How does CSRT work? (practically )  </a:t>
            </a:r>
          </a:p>
        </p:txBody>
      </p:sp>
      <p:sp>
        <p:nvSpPr>
          <p:cNvPr id="3" name="Rectangle 1">
            <a:extLst>
              <a:ext uri="{FF2B5EF4-FFF2-40B4-BE49-F238E27FC236}">
                <a16:creationId xmlns:a16="http://schemas.microsoft.com/office/drawing/2014/main" id="{2DBBD445-3454-D73A-29D0-E107A4E57884}"/>
              </a:ext>
            </a:extLst>
          </p:cNvPr>
          <p:cNvSpPr>
            <a:spLocks noGrp="1" noChangeArrowheads="1"/>
          </p:cNvSpPr>
          <p:nvPr>
            <p:ph idx="1"/>
          </p:nvPr>
        </p:nvSpPr>
        <p:spPr bwMode="auto">
          <a:xfrm>
            <a:off x="1103313" y="1484186"/>
            <a:ext cx="8591293"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Tracking</a:t>
            </a:r>
            <a:r>
              <a:rPr kumimoji="0" lang="en-US" altLang="en-US" sz="1800" b="0" i="0" u="none" strike="noStrike" cap="none" normalizeH="0" baseline="0" dirty="0">
                <a:ln>
                  <a:noFill/>
                </a:ln>
                <a:solidFill>
                  <a:schemeClr val="tx1"/>
                </a:solidFill>
                <a:effectLst/>
                <a:latin typeface="Arial" panose="020B0604020202020204" pitchFamily="34" charset="0"/>
              </a:rPr>
              <a:t>: During tracking, CSRT matches the current frame with the initial object template and tries to find the object's new location by analyzing changes in both the spatial and channel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Initialization</a:t>
            </a:r>
            <a:r>
              <a:rPr kumimoji="0" lang="en-US" altLang="en-US" sz="1800" b="0" i="0" u="none" strike="noStrike" cap="none" normalizeH="0" baseline="0" dirty="0">
                <a:ln>
                  <a:noFill/>
                </a:ln>
                <a:solidFill>
                  <a:schemeClr val="tx1"/>
                </a:solidFill>
                <a:effectLst/>
                <a:latin typeface="Arial" panose="020B0604020202020204" pitchFamily="34" charset="0"/>
              </a:rPr>
              <a:t>: You first initialize the tracker by providing an initial bounding box around the object. This initial region of interest (ROI) will be used to extract feature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Template Update</a:t>
            </a:r>
            <a:r>
              <a:rPr kumimoji="0" lang="en-US" altLang="en-US" sz="1800" b="0" i="0" u="none" strike="noStrike" cap="none" normalizeH="0" baseline="0" dirty="0">
                <a:ln>
                  <a:noFill/>
                </a:ln>
                <a:solidFill>
                  <a:schemeClr val="tx1"/>
                </a:solidFill>
                <a:effectLst/>
                <a:latin typeface="Arial" panose="020B0604020202020204" pitchFamily="34" charset="0"/>
              </a:rPr>
              <a:t>: As the object moves, its appearance may change (due to scale, rotation, lighting conditions, etc.), so the tracker continuously updates the reference template to reflect these changes. It ensures the new template contains the most reliable features of the object. </a:t>
            </a:r>
          </a:p>
        </p:txBody>
      </p:sp>
      <p:sp>
        <p:nvSpPr>
          <p:cNvPr id="6" name="Date Placeholder 5">
            <a:extLst>
              <a:ext uri="{FF2B5EF4-FFF2-40B4-BE49-F238E27FC236}">
                <a16:creationId xmlns:a16="http://schemas.microsoft.com/office/drawing/2014/main" id="{FD1FCB05-0054-512B-059E-0479361B4DF0}"/>
              </a:ext>
            </a:extLst>
          </p:cNvPr>
          <p:cNvSpPr>
            <a:spLocks noGrp="1"/>
          </p:cNvSpPr>
          <p:nvPr>
            <p:ph type="dt" sz="half" idx="10"/>
          </p:nvPr>
        </p:nvSpPr>
        <p:spPr/>
        <p:txBody>
          <a:bodyPr/>
          <a:lstStyle/>
          <a:p>
            <a:fld id="{F88FF865-A9E3-49CE-BBA9-F5CCDC128C89}" type="datetime1">
              <a:rPr lang="en-US" smtClean="0"/>
              <a:t>11/29/2024</a:t>
            </a:fld>
            <a:endParaRPr lang="en-US"/>
          </a:p>
        </p:txBody>
      </p:sp>
    </p:spTree>
    <p:extLst>
      <p:ext uri="{BB962C8B-B14F-4D97-AF65-F5344CB8AC3E}">
        <p14:creationId xmlns:p14="http://schemas.microsoft.com/office/powerpoint/2010/main" val="124653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47C9-5C59-A942-F80B-8F7138FB7626}"/>
              </a:ext>
            </a:extLst>
          </p:cNvPr>
          <p:cNvSpPr>
            <a:spLocks noGrp="1"/>
          </p:cNvSpPr>
          <p:nvPr>
            <p:ph type="title"/>
          </p:nvPr>
        </p:nvSpPr>
        <p:spPr/>
        <p:txBody>
          <a:bodyPr/>
          <a:lstStyle/>
          <a:p>
            <a:r>
              <a:rPr lang="en-US" dirty="0"/>
              <a:t>Why CSRT over others? </a:t>
            </a:r>
          </a:p>
        </p:txBody>
      </p:sp>
      <p:sp>
        <p:nvSpPr>
          <p:cNvPr id="3" name="Content Placeholder 2">
            <a:extLst>
              <a:ext uri="{FF2B5EF4-FFF2-40B4-BE49-F238E27FC236}">
                <a16:creationId xmlns:a16="http://schemas.microsoft.com/office/drawing/2014/main" id="{4374204A-DF30-3A90-9710-9D2544C4ECA6}"/>
              </a:ext>
            </a:extLst>
          </p:cNvPr>
          <p:cNvSpPr>
            <a:spLocks noGrp="1"/>
          </p:cNvSpPr>
          <p:nvPr>
            <p:ph idx="1"/>
          </p:nvPr>
        </p:nvSpPr>
        <p:spPr>
          <a:xfrm>
            <a:off x="646111" y="1754046"/>
            <a:ext cx="10899778" cy="4195481"/>
          </a:xfrm>
        </p:spPr>
        <p:txBody>
          <a:bodyPr>
            <a:noAutofit/>
          </a:bodyPr>
          <a:lstStyle/>
          <a:p>
            <a:pPr>
              <a:buFont typeface="Arial" panose="020B0604020202020204" pitchFamily="34" charset="0"/>
              <a:buChar char="•"/>
            </a:pPr>
            <a:r>
              <a:rPr lang="en-US" sz="1800" b="1" dirty="0">
                <a:latin typeface="Arial" panose="020B0604020202020204" pitchFamily="34" charset="0"/>
                <a:cs typeface="Arial" panose="020B0604020202020204" pitchFamily="34" charset="0"/>
              </a:rPr>
              <a:t>Performance</a:t>
            </a:r>
            <a:r>
              <a:rPr lang="en-US" sz="1800" dirty="0">
                <a:latin typeface="Arial" panose="020B0604020202020204" pitchFamily="34" charset="0"/>
                <a:cs typeface="Arial" panose="020B0604020202020204" pitchFamily="34" charset="0"/>
              </a:rPr>
              <a:t>: CSRT </a:t>
            </a:r>
            <a:r>
              <a:rPr lang="en-US" sz="1800" b="1" dirty="0">
                <a:latin typeface="Arial" panose="020B0604020202020204" pitchFamily="34" charset="0"/>
                <a:cs typeface="Arial" panose="020B0604020202020204" pitchFamily="34" charset="0"/>
              </a:rPr>
              <a:t>is slower than simpler trackers</a:t>
            </a:r>
            <a:r>
              <a:rPr lang="en-US" sz="1800" dirty="0">
                <a:latin typeface="Arial" panose="020B0604020202020204" pitchFamily="34" charset="0"/>
                <a:cs typeface="Arial" panose="020B0604020202020204" pitchFamily="34" charset="0"/>
              </a:rPr>
              <a:t> like </a:t>
            </a:r>
            <a:r>
              <a:rPr lang="en-US" sz="1800" b="1" dirty="0">
                <a:latin typeface="Arial" panose="020B0604020202020204" pitchFamily="34" charset="0"/>
                <a:cs typeface="Arial" panose="020B0604020202020204" pitchFamily="34" charset="0"/>
              </a:rPr>
              <a:t>KCF</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MOSSE</a:t>
            </a:r>
            <a:r>
              <a:rPr lang="en-US" sz="1800" dirty="0">
                <a:latin typeface="Arial" panose="020B0604020202020204" pitchFamily="34" charset="0"/>
                <a:cs typeface="Arial" panose="020B0604020202020204" pitchFamily="34" charset="0"/>
              </a:rPr>
              <a:t> because it incorporates more complex calculations (such as calculating spatial and channel reliability maps). However, this complexity contributes to its higher accuracy and robustness.</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Accuracy</a:t>
            </a:r>
            <a:r>
              <a:rPr lang="en-US" sz="1800" dirty="0">
                <a:latin typeface="Arial" panose="020B0604020202020204" pitchFamily="34" charset="0"/>
                <a:cs typeface="Arial" panose="020B0604020202020204" pitchFamily="34" charset="0"/>
              </a:rPr>
              <a:t>: It generally offers </a:t>
            </a:r>
            <a:r>
              <a:rPr lang="en-US" sz="1800" b="1" dirty="0">
                <a:latin typeface="Arial" panose="020B0604020202020204" pitchFamily="34" charset="0"/>
                <a:cs typeface="Arial" panose="020B0604020202020204" pitchFamily="34" charset="0"/>
              </a:rPr>
              <a:t>better accuracy and robustness</a:t>
            </a:r>
            <a:r>
              <a:rPr lang="en-US" sz="1800" dirty="0">
                <a:latin typeface="Arial" panose="020B0604020202020204" pitchFamily="34" charset="0"/>
                <a:cs typeface="Arial" panose="020B0604020202020204" pitchFamily="34" charset="0"/>
              </a:rPr>
              <a:t> in difficult tracking conditions (such as occlusions, illumination changes, and fast motion).</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Real-Time Use</a:t>
            </a:r>
            <a:r>
              <a:rPr lang="en-US" sz="1800" dirty="0">
                <a:latin typeface="Arial" panose="020B0604020202020204" pitchFamily="34" charset="0"/>
                <a:cs typeface="Arial" panose="020B0604020202020204" pitchFamily="34" charset="0"/>
              </a:rPr>
              <a:t>: While slower, CSRT is still </a:t>
            </a:r>
            <a:r>
              <a:rPr lang="en-US" sz="1800" b="1" dirty="0">
                <a:latin typeface="Arial" panose="020B0604020202020204" pitchFamily="34" charset="0"/>
                <a:cs typeface="Arial" panose="020B0604020202020204" pitchFamily="34" charset="0"/>
              </a:rPr>
              <a:t>useful in real-time applications where accuracy is more important than speed</a:t>
            </a:r>
            <a:r>
              <a:rPr lang="en-US" sz="1800" dirty="0">
                <a:latin typeface="Arial" panose="020B0604020202020204" pitchFamily="34" charset="0"/>
                <a:cs typeface="Arial" panose="020B0604020202020204" pitchFamily="34" charset="0"/>
              </a:rPr>
              <a:t>, especially in scenarios like surveillance, autonomous vehicles, or robotics.</a:t>
            </a:r>
          </a:p>
          <a:p>
            <a:r>
              <a:rPr lang="en-US" sz="1800" b="1" dirty="0">
                <a:latin typeface="Arial" panose="020B0604020202020204" pitchFamily="34" charset="0"/>
                <a:cs typeface="Arial" panose="020B0604020202020204" pitchFamily="34" charset="0"/>
              </a:rPr>
              <a:t>Advantages:</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Accurate</a:t>
            </a:r>
            <a:r>
              <a:rPr lang="en-US" sz="1800" dirty="0">
                <a:latin typeface="Arial" panose="020B0604020202020204" pitchFamily="34" charset="0"/>
                <a:cs typeface="Arial" panose="020B0604020202020204" pitchFamily="34" charset="0"/>
              </a:rPr>
              <a:t> in handling scale variations, occlusions, and complex backgrounds.</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Adaptable</a:t>
            </a:r>
            <a:r>
              <a:rPr lang="en-US" sz="1800" dirty="0">
                <a:latin typeface="Arial" panose="020B0604020202020204" pitchFamily="34" charset="0"/>
                <a:cs typeface="Arial" panose="020B0604020202020204" pitchFamily="34" charset="0"/>
              </a:rPr>
              <a:t> to changes in object appearance over time.</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Stable</a:t>
            </a:r>
            <a:r>
              <a:rPr lang="en-US" sz="1800" dirty="0">
                <a:latin typeface="Arial" panose="020B0604020202020204" pitchFamily="34" charset="0"/>
                <a:cs typeface="Arial" panose="020B0604020202020204" pitchFamily="34" charset="0"/>
              </a:rPr>
              <a:t> in tracking, even in noisy or cluttered environments.</a:t>
            </a:r>
          </a:p>
          <a:p>
            <a:pPr marL="0" indent="0">
              <a:buNone/>
            </a:pPr>
            <a:endParaRPr lang="en-US" sz="1800" dirty="0">
              <a:latin typeface="Arial" panose="020B0604020202020204" pitchFamily="34" charset="0"/>
              <a:cs typeface="Arial" panose="020B0604020202020204" pitchFamily="34" charset="0"/>
            </a:endParaRPr>
          </a:p>
        </p:txBody>
      </p:sp>
      <p:sp>
        <p:nvSpPr>
          <p:cNvPr id="5" name="Date Placeholder 4">
            <a:extLst>
              <a:ext uri="{FF2B5EF4-FFF2-40B4-BE49-F238E27FC236}">
                <a16:creationId xmlns:a16="http://schemas.microsoft.com/office/drawing/2014/main" id="{14DBE23D-AFD0-5553-6B44-E8909CE4AD91}"/>
              </a:ext>
            </a:extLst>
          </p:cNvPr>
          <p:cNvSpPr>
            <a:spLocks noGrp="1"/>
          </p:cNvSpPr>
          <p:nvPr>
            <p:ph type="dt" sz="half" idx="10"/>
          </p:nvPr>
        </p:nvSpPr>
        <p:spPr/>
        <p:txBody>
          <a:bodyPr/>
          <a:lstStyle/>
          <a:p>
            <a:fld id="{936FB98A-2630-430E-B3EE-E46522A4032D}" type="datetime1">
              <a:rPr lang="en-US" smtClean="0"/>
              <a:t>11/29/2024</a:t>
            </a:fld>
            <a:endParaRPr lang="en-US"/>
          </a:p>
        </p:txBody>
      </p:sp>
    </p:spTree>
    <p:extLst>
      <p:ext uri="{BB962C8B-B14F-4D97-AF65-F5344CB8AC3E}">
        <p14:creationId xmlns:p14="http://schemas.microsoft.com/office/powerpoint/2010/main" val="261280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9985-215D-C1F5-126E-23E22A617ED3}"/>
              </a:ext>
            </a:extLst>
          </p:cNvPr>
          <p:cNvSpPr>
            <a:spLocks noGrp="1"/>
          </p:cNvSpPr>
          <p:nvPr>
            <p:ph type="title"/>
          </p:nvPr>
        </p:nvSpPr>
        <p:spPr>
          <a:xfrm>
            <a:off x="781331" y="164972"/>
            <a:ext cx="8825657" cy="1915647"/>
          </a:xfrm>
        </p:spPr>
        <p:txBody>
          <a:bodyPr/>
          <a:lstStyle/>
          <a:p>
            <a:r>
              <a:rPr lang="en-US" dirty="0"/>
              <a:t>Code walkthrough	</a:t>
            </a:r>
          </a:p>
        </p:txBody>
      </p:sp>
      <p:sp>
        <p:nvSpPr>
          <p:cNvPr id="3" name="Text Placeholder 2">
            <a:extLst>
              <a:ext uri="{FF2B5EF4-FFF2-40B4-BE49-F238E27FC236}">
                <a16:creationId xmlns:a16="http://schemas.microsoft.com/office/drawing/2014/main" id="{25FED420-6B3E-0B99-5757-E3071B451D03}"/>
              </a:ext>
            </a:extLst>
          </p:cNvPr>
          <p:cNvSpPr>
            <a:spLocks noGrp="1"/>
          </p:cNvSpPr>
          <p:nvPr>
            <p:ph type="body" idx="1"/>
          </p:nvPr>
        </p:nvSpPr>
        <p:spPr>
          <a:xfrm>
            <a:off x="1154955" y="2182761"/>
            <a:ext cx="7703910" cy="3455020"/>
          </a:xfrm>
        </p:spPr>
        <p:txBody>
          <a:bodyPr>
            <a:normAutofit lnSpcReduction="10000"/>
          </a:bodyPr>
          <a:lstStyle/>
          <a:p>
            <a:r>
              <a:rPr lang="en-US" dirty="0"/>
              <a:t>Approaches</a:t>
            </a:r>
          </a:p>
          <a:p>
            <a:pPr marL="457200" indent="-457200">
              <a:buAutoNum type="arabicParenR"/>
            </a:pPr>
            <a:r>
              <a:rPr lang="en-US" dirty="0"/>
              <a:t>Default model</a:t>
            </a:r>
          </a:p>
          <a:p>
            <a:pPr marL="457200" indent="-457200">
              <a:buAutoNum type="arabicParenR"/>
            </a:pPr>
            <a:r>
              <a:rPr lang="en-US" dirty="0"/>
              <a:t>Default model+ Faster </a:t>
            </a:r>
            <a:r>
              <a:rPr lang="en-US" dirty="0" err="1"/>
              <a:t>rcnn</a:t>
            </a:r>
            <a:endParaRPr lang="en-US" dirty="0"/>
          </a:p>
          <a:p>
            <a:pPr marL="457200" indent="-457200">
              <a:buAutoNum type="arabicParenR"/>
            </a:pPr>
            <a:r>
              <a:rPr lang="en-US" dirty="0"/>
              <a:t>Default model+ yolov8</a:t>
            </a:r>
          </a:p>
          <a:p>
            <a:pPr marL="457200" indent="-457200">
              <a:buAutoNum type="arabicParenR"/>
            </a:pPr>
            <a:r>
              <a:rPr lang="en-US" dirty="0"/>
              <a:t>Default model + custom model</a:t>
            </a:r>
          </a:p>
          <a:p>
            <a:pPr marL="457200" indent="-457200">
              <a:buAutoNum type="arabicParenR"/>
            </a:pPr>
            <a:r>
              <a:rPr lang="en-US" dirty="0"/>
              <a:t>Default model + image Preprocessing ( v2  : final one ) </a:t>
            </a:r>
          </a:p>
          <a:p>
            <a:pPr marL="457200" indent="-457200">
              <a:buAutoNum type="arabicParenR"/>
            </a:pPr>
            <a:r>
              <a:rPr lang="en-US" dirty="0"/>
              <a:t>Default model + custom model + image Preprocessing </a:t>
            </a:r>
          </a:p>
          <a:p>
            <a:pPr marL="457200" indent="-457200">
              <a:buAutoNum type="arabicParenR"/>
            </a:pPr>
            <a:endParaRPr lang="en-US" dirty="0"/>
          </a:p>
        </p:txBody>
      </p:sp>
      <p:sp>
        <p:nvSpPr>
          <p:cNvPr id="5" name="Date Placeholder 4">
            <a:extLst>
              <a:ext uri="{FF2B5EF4-FFF2-40B4-BE49-F238E27FC236}">
                <a16:creationId xmlns:a16="http://schemas.microsoft.com/office/drawing/2014/main" id="{3251BF93-CFF8-63FF-3924-9A661BB4A9A8}"/>
              </a:ext>
            </a:extLst>
          </p:cNvPr>
          <p:cNvSpPr>
            <a:spLocks noGrp="1"/>
          </p:cNvSpPr>
          <p:nvPr>
            <p:ph type="dt" sz="half" idx="10"/>
          </p:nvPr>
        </p:nvSpPr>
        <p:spPr/>
        <p:txBody>
          <a:bodyPr/>
          <a:lstStyle/>
          <a:p>
            <a:fld id="{E49465CF-A827-47CF-AD36-A19AEDE0EFCA}" type="datetime1">
              <a:rPr lang="en-US" smtClean="0"/>
              <a:t>11/29/2024</a:t>
            </a:fld>
            <a:endParaRPr lang="en-US"/>
          </a:p>
        </p:txBody>
      </p:sp>
    </p:spTree>
    <p:extLst>
      <p:ext uri="{BB962C8B-B14F-4D97-AF65-F5344CB8AC3E}">
        <p14:creationId xmlns:p14="http://schemas.microsoft.com/office/powerpoint/2010/main" val="376176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99AB-B678-A41E-AEE5-9857FD31124A}"/>
              </a:ext>
            </a:extLst>
          </p:cNvPr>
          <p:cNvSpPr>
            <a:spLocks noGrp="1"/>
          </p:cNvSpPr>
          <p:nvPr>
            <p:ph type="title"/>
          </p:nvPr>
        </p:nvSpPr>
        <p:spPr/>
        <p:txBody>
          <a:bodyPr/>
          <a:lstStyle/>
          <a:p>
            <a:r>
              <a:rPr lang="en-US" dirty="0"/>
              <a:t>Demonstration</a:t>
            </a:r>
          </a:p>
        </p:txBody>
      </p:sp>
      <p:pic>
        <p:nvPicPr>
          <p:cNvPr id="5" name="Content Placeholder 4">
            <a:extLst>
              <a:ext uri="{FF2B5EF4-FFF2-40B4-BE49-F238E27FC236}">
                <a16:creationId xmlns:a16="http://schemas.microsoft.com/office/drawing/2014/main" id="{B8218C90-A236-639B-4A3E-DCA8081BCD92}"/>
              </a:ext>
            </a:extLst>
          </p:cNvPr>
          <p:cNvPicPr>
            <a:picLocks noGrp="1" noChangeAspect="1"/>
          </p:cNvPicPr>
          <p:nvPr>
            <p:ph idx="1"/>
          </p:nvPr>
        </p:nvPicPr>
        <p:blipFill>
          <a:blip r:embed="rId2"/>
          <a:stretch>
            <a:fillRect/>
          </a:stretch>
        </p:blipFill>
        <p:spPr>
          <a:xfrm>
            <a:off x="780336" y="1641794"/>
            <a:ext cx="3934278" cy="3360862"/>
          </a:xfrm>
        </p:spPr>
      </p:pic>
      <p:sp>
        <p:nvSpPr>
          <p:cNvPr id="6" name="TextBox 5">
            <a:extLst>
              <a:ext uri="{FF2B5EF4-FFF2-40B4-BE49-F238E27FC236}">
                <a16:creationId xmlns:a16="http://schemas.microsoft.com/office/drawing/2014/main" id="{BC8E59B1-BFF4-DCE6-EDD6-3563AD52C504}"/>
              </a:ext>
            </a:extLst>
          </p:cNvPr>
          <p:cNvSpPr txBox="1"/>
          <p:nvPr/>
        </p:nvSpPr>
        <p:spPr>
          <a:xfrm>
            <a:off x="5231026" y="2113288"/>
            <a:ext cx="2850983" cy="3363678"/>
          </a:xfrm>
          <a:prstGeom prst="rect">
            <a:avLst/>
          </a:prstGeom>
          <a:noFill/>
        </p:spPr>
        <p:txBody>
          <a:bodyPr wrap="square" rtlCol="0">
            <a:spAutoFit/>
          </a:bodyPr>
          <a:lstStyle/>
          <a:p>
            <a:pPr>
              <a:lnSpc>
                <a:spcPct val="150000"/>
              </a:lnSpc>
            </a:pPr>
            <a:r>
              <a:rPr lang="en-US" dirty="0"/>
              <a:t>Scaling + refresh </a:t>
            </a:r>
          </a:p>
          <a:p>
            <a:pPr>
              <a:lnSpc>
                <a:spcPct val="150000"/>
              </a:lnSpc>
            </a:pPr>
            <a:r>
              <a:rPr lang="en-US" dirty="0"/>
              <a:t>Occlusion</a:t>
            </a:r>
          </a:p>
          <a:p>
            <a:pPr>
              <a:lnSpc>
                <a:spcPct val="150000"/>
              </a:lnSpc>
            </a:pPr>
            <a:r>
              <a:rPr lang="en-US" dirty="0"/>
              <a:t>Small object + Occlusion</a:t>
            </a:r>
          </a:p>
          <a:p>
            <a:pPr>
              <a:lnSpc>
                <a:spcPct val="150000"/>
              </a:lnSpc>
            </a:pPr>
            <a:r>
              <a:rPr lang="en-US" dirty="0"/>
              <a:t>Similar background</a:t>
            </a:r>
          </a:p>
          <a:p>
            <a:pPr>
              <a:lnSpc>
                <a:spcPct val="150000"/>
              </a:lnSpc>
            </a:pPr>
            <a:r>
              <a:rPr lang="en-US" dirty="0"/>
              <a:t>Changing perspective</a:t>
            </a:r>
          </a:p>
          <a:p>
            <a:pPr>
              <a:lnSpc>
                <a:spcPct val="150000"/>
              </a:lnSpc>
            </a:pPr>
            <a:r>
              <a:rPr lang="en-US" dirty="0"/>
              <a:t>Scaling </a:t>
            </a:r>
          </a:p>
          <a:p>
            <a:pPr>
              <a:lnSpc>
                <a:spcPct val="150000"/>
              </a:lnSpc>
            </a:pPr>
            <a:endParaRPr lang="en-US" dirty="0"/>
          </a:p>
        </p:txBody>
      </p:sp>
      <p:sp>
        <p:nvSpPr>
          <p:cNvPr id="8" name="Date Placeholder 7">
            <a:extLst>
              <a:ext uri="{FF2B5EF4-FFF2-40B4-BE49-F238E27FC236}">
                <a16:creationId xmlns:a16="http://schemas.microsoft.com/office/drawing/2014/main" id="{AAE0C589-0953-0DF0-BF68-CD1AB834CC08}"/>
              </a:ext>
            </a:extLst>
          </p:cNvPr>
          <p:cNvSpPr>
            <a:spLocks noGrp="1"/>
          </p:cNvSpPr>
          <p:nvPr>
            <p:ph type="dt" sz="half" idx="10"/>
          </p:nvPr>
        </p:nvSpPr>
        <p:spPr/>
        <p:txBody>
          <a:bodyPr/>
          <a:lstStyle/>
          <a:p>
            <a:fld id="{DE6A3F0A-9ED2-4928-B88A-5E5FDBFFE34E}" type="datetime1">
              <a:rPr lang="en-US" smtClean="0"/>
              <a:t>11/29/2024</a:t>
            </a:fld>
            <a:endParaRPr lang="en-US"/>
          </a:p>
        </p:txBody>
      </p:sp>
    </p:spTree>
    <p:extLst>
      <p:ext uri="{BB962C8B-B14F-4D97-AF65-F5344CB8AC3E}">
        <p14:creationId xmlns:p14="http://schemas.microsoft.com/office/powerpoint/2010/main" val="12192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146B0E-682E-1BDE-2855-C146E6091CE8}"/>
              </a:ext>
            </a:extLst>
          </p:cNvPr>
          <p:cNvSpPr/>
          <p:nvPr/>
        </p:nvSpPr>
        <p:spPr>
          <a:xfrm>
            <a:off x="3956634" y="2967335"/>
            <a:ext cx="4278735"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Thank you!!!</a:t>
            </a:r>
          </a:p>
        </p:txBody>
      </p:sp>
      <p:sp>
        <p:nvSpPr>
          <p:cNvPr id="6" name="Date Placeholder 5">
            <a:extLst>
              <a:ext uri="{FF2B5EF4-FFF2-40B4-BE49-F238E27FC236}">
                <a16:creationId xmlns:a16="http://schemas.microsoft.com/office/drawing/2014/main" id="{BCD4F63E-2C08-6B4F-8B14-AE3D84934451}"/>
              </a:ext>
            </a:extLst>
          </p:cNvPr>
          <p:cNvSpPr>
            <a:spLocks noGrp="1"/>
          </p:cNvSpPr>
          <p:nvPr>
            <p:ph type="dt" sz="half" idx="10"/>
          </p:nvPr>
        </p:nvSpPr>
        <p:spPr/>
        <p:txBody>
          <a:bodyPr/>
          <a:lstStyle/>
          <a:p>
            <a:fld id="{4541E233-E044-49FD-BCCD-88331FDF4DA6}" type="datetime1">
              <a:rPr lang="en-US" smtClean="0"/>
              <a:t>11/29/2024</a:t>
            </a:fld>
            <a:endParaRPr lang="en-US"/>
          </a:p>
        </p:txBody>
      </p:sp>
    </p:spTree>
    <p:extLst>
      <p:ext uri="{BB962C8B-B14F-4D97-AF65-F5344CB8AC3E}">
        <p14:creationId xmlns:p14="http://schemas.microsoft.com/office/powerpoint/2010/main" val="386344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501</TotalTime>
  <Words>580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Century Gothic</vt:lpstr>
      <vt:lpstr>Wingdings 3</vt:lpstr>
      <vt:lpstr>Ion</vt:lpstr>
      <vt:lpstr>Free object tracking using CSRT tracker </vt:lpstr>
      <vt:lpstr>Content</vt:lpstr>
      <vt:lpstr>What is CSRT? </vt:lpstr>
      <vt:lpstr>How does CSRT work? ( theoretically)  </vt:lpstr>
      <vt:lpstr>How does CSRT work? (practically )  </vt:lpstr>
      <vt:lpstr>Why CSRT over others? </vt:lpstr>
      <vt:lpstr>Code walkthrough </vt:lpstr>
      <vt:lpstr>Demonstration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차우티리산</dc:creator>
  <cp:lastModifiedBy>차우티리산</cp:lastModifiedBy>
  <cp:revision>5</cp:revision>
  <dcterms:created xsi:type="dcterms:W3CDTF">2024-11-25T00:21:27Z</dcterms:created>
  <dcterms:modified xsi:type="dcterms:W3CDTF">2024-11-29T01:39:02Z</dcterms:modified>
</cp:coreProperties>
</file>