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.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73f88e546_0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e73f88e546_0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이어 오브 이스태블리쉬먼트 이즈 나인틴 씩스티 나인/ 더 사이즈 오브 스케일 이즈 미드 사이즈 비즈니스/더 컴퍼니 해브 투 사우전 투윈티 에잇 임플로이스/ 앤드 더 인더스트리 이즈 매니팩츄얼 오브 메디신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e73f88e546_0_1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더 컨텐츠 이즈 왓 이즈 그린 크로스 , 히스토리 앤드 와이 아이 추즈 디스 컴패니.</a:t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이어 오브 이스태블리쉬먼트 이즈 나인틴 씩스티 나인/ 더 사이즈 오브 스케일 이즈 미드 사이즈 비즈니스/더 컴퍼니 해브 투 사우전 투윈티 에잇 임플로이스/ 앤드 더 인더스트리 이즈 매니팩츄얼 오브 메디신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73f88e546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e73f88e546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이어 오브 이스태블리쉬먼트 이즈 나인틴 씩스티 나인/ 더 사이즈 오브 스케일 이즈 미드 사이즈 비즈니스/더 컴퍼니 해브 투 사우전 투윈티 에잇 임플로이스/ 앤드 더 인더스트리 이즈 매니팩츄얼 오브 메디신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e73f88e546_0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73f88e546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e73f88e546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이어 오브 이스태블리쉬먼트 이즈 나인틴 씩스티 나인/ 더 사이즈 오브 스케일 이즈 미드 사이즈 비즈니스/더 컴퍼니 해브 투 사우전 투윈티 에잇 임플로이스/ 앤드 더 인더스트리 이즈 매니팩츄얼 오브 메디신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e73f88e546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73f88e546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e73f88e546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이어 오브 이스태블리쉬먼트 이즈 나인틴 씩스티 나인/ 더 사이즈 오브 스케일 이즈 미드 사이즈 비즈니스/더 컴퍼니 해브 투 사우전 투윈티 에잇 임플로이스/ 앤드 더 인더스트리 이즈 매니팩츄얼 오브 메디신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e73f88e546_0_1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73f88e546_0_2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e73f88e546_0_2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이어 오브 이스태블리쉬먼트 이즈 나인틴 씩스티 나인/ 더 사이즈 오브 스케일 이즈 미드 사이즈 비즈니스/더 컴퍼니 해브 투 사우전 투윈티 에잇 임플로이스/ 앤드 더 인더스트리 이즈 매니팩츄얼 오브 메디신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e73f88e546_0_2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73f88e546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e73f88e546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이어 오브 이스태블리쉬먼트 이즈 나인틴 씩스티 나인/ 더 사이즈 오브 스케일 이즈 미드 사이즈 비즈니스/더 컴퍼니 해브 투 사우전 투윈티 에잇 임플로이스/ 앤드 더 인더스트리 이즈 매니팩츄얼 오브 메디신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e73f88e546_0_1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73f88e546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e73f88e546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이어 오브 이스태블리쉬먼트 이즈 나인틴 씩스티 나인/ 더 사이즈 오브 스케일 이즈 미드 사이즈 비즈니스/더 컴퍼니 해브 투 사우전 투윈티 에잇 임플로이스/ 앤드 더 인더스트리 이즈 매니팩츄얼 오브 메디신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e73f88e546_0_1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200" y="3026725"/>
            <a:ext cx="2317600" cy="8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/>
          <p:nvPr/>
        </p:nvSpPr>
        <p:spPr>
          <a:xfrm>
            <a:off x="4318920" y="1445596"/>
            <a:ext cx="3771000" cy="29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미래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950" y="793775"/>
            <a:ext cx="1434100" cy="4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2125" y="1791500"/>
            <a:ext cx="5447849" cy="465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/>
        </p:nvSpPr>
        <p:spPr>
          <a:xfrm>
            <a:off x="5893861" y="6300597"/>
            <a:ext cx="40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ko-KR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ko-KR">
                <a:solidFill>
                  <a:srgbClr val="A5A5A5"/>
                </a:solidFill>
              </a:rPr>
              <a:t>8</a:t>
            </a:r>
            <a:endParaRPr>
              <a:solidFill>
                <a:srgbClr val="A5A5A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A5A5A5"/>
              </a:solidFill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4375" y="6483900"/>
            <a:ext cx="1077625" cy="3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/>
          <p:nvPr/>
        </p:nvSpPr>
        <p:spPr>
          <a:xfrm>
            <a:off x="4575566" y="2713655"/>
            <a:ext cx="3040869" cy="14306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4375" y="6483900"/>
            <a:ext cx="1077625" cy="3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4375" y="6483900"/>
            <a:ext cx="107762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/>
          <p:nvPr/>
        </p:nvSpPr>
        <p:spPr>
          <a:xfrm>
            <a:off x="4318920" y="2283796"/>
            <a:ext cx="3771000" cy="29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950" y="1631975"/>
            <a:ext cx="1434100" cy="4978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5188950" y="3172850"/>
            <a:ext cx="2412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아이와즈 소개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SWOT 분석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과거 현재 미래 소개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2575998" y="4223350"/>
            <a:ext cx="143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</a:rPr>
              <a:t>2011년 11월 18일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4574876" y="4223352"/>
            <a:ext cx="152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100">
                <a:solidFill>
                  <a:schemeClr val="dk1"/>
                </a:solidFill>
              </a:rPr>
              <a:t>17억 6,470만원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6732127" y="4223350"/>
            <a:ext cx="143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</a:rPr>
              <a:t>20</a:t>
            </a:r>
            <a:r>
              <a:rPr lang="ko-KR" sz="1100">
                <a:solidFill>
                  <a:schemeClr val="dk1"/>
                </a:solidFill>
              </a:rPr>
              <a:t>명 이</a:t>
            </a:r>
            <a:r>
              <a:rPr lang="ko-KR" sz="1100">
                <a:solidFill>
                  <a:schemeClr val="dk1"/>
                </a:solidFill>
              </a:rPr>
              <a:t>상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8787525" y="4190199"/>
            <a:ext cx="1440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22222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벤처기업, 강소기업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5893861" y="6300597"/>
            <a:ext cx="4042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ko-KR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ko-KR">
                <a:solidFill>
                  <a:srgbClr val="A5A5A5"/>
                </a:solidFill>
              </a:rPr>
              <a:t>1</a:t>
            </a:r>
            <a:endParaRPr b="0" i="0" sz="1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4318920" y="1445596"/>
            <a:ext cx="3771000" cy="29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아이와즈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950" y="793775"/>
            <a:ext cx="1434100" cy="4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4375" y="6483900"/>
            <a:ext cx="1077625" cy="3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7525" y="1937346"/>
            <a:ext cx="87630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5893861" y="6300597"/>
            <a:ext cx="40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ko-KR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#2</a:t>
            </a:r>
            <a:endParaRPr b="0" i="0" sz="1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4318920" y="1445596"/>
            <a:ext cx="3771000" cy="29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아이와즈 연혁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950" y="793775"/>
            <a:ext cx="1434100" cy="4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275" y="2122975"/>
            <a:ext cx="9839325" cy="3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4375" y="6483900"/>
            <a:ext cx="1077625" cy="3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/>
        </p:nvSpPr>
        <p:spPr>
          <a:xfrm>
            <a:off x="5893861" y="6300597"/>
            <a:ext cx="40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ko-KR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ko-KR">
                <a:solidFill>
                  <a:srgbClr val="A5A5A5"/>
                </a:solidFill>
              </a:rPr>
              <a:t>3</a:t>
            </a:r>
            <a:endParaRPr b="0" i="0" sz="1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4318920" y="1445596"/>
            <a:ext cx="3771000" cy="29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아이와즈 보유 기술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950" y="793775"/>
            <a:ext cx="1434100" cy="49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/>
          <p:nvPr/>
        </p:nvSpPr>
        <p:spPr>
          <a:xfrm>
            <a:off x="1691125" y="3068750"/>
            <a:ext cx="1892700" cy="22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정보검색 솔루션</a:t>
            </a:r>
            <a:endParaRPr b="1"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정보검색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빅데이터수집/분류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머신러닝,딥러닝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인공지능, 기계학습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저작권모니터링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3633475" y="3056000"/>
            <a:ext cx="1962600" cy="18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chemeClr val="dk1"/>
                </a:solidFill>
              </a:rPr>
              <a:t>모바일 솔루션 </a:t>
            </a:r>
            <a:endParaRPr b="1"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-KR" sz="1100">
                <a:solidFill>
                  <a:schemeClr val="dk1"/>
                </a:solidFill>
              </a:rPr>
              <a:t>모바일 검색엔진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-KR" sz="1100">
                <a:solidFill>
                  <a:schemeClr val="dk1"/>
                </a:solidFill>
              </a:rPr>
              <a:t>모바일 애플리케이션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-KR" sz="1100">
                <a:solidFill>
                  <a:schemeClr val="dk1"/>
                </a:solidFill>
              </a:rPr>
              <a:t>임베디드 솔루션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-KR" sz="1100">
                <a:solidFill>
                  <a:schemeClr val="dk1"/>
                </a:solidFill>
              </a:rPr>
              <a:t>빅데이터 기반 IoT</a:t>
            </a:r>
            <a:endParaRPr sz="11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5645725" y="3056000"/>
            <a:ext cx="1730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chemeClr val="dk1"/>
                </a:solidFill>
              </a:rPr>
              <a:t>정보검색 </a:t>
            </a:r>
            <a:r>
              <a:rPr b="1" lang="ko-KR" sz="1300">
                <a:solidFill>
                  <a:schemeClr val="dk1"/>
                </a:solidFill>
              </a:rPr>
              <a:t>시스템구축</a:t>
            </a:r>
            <a:endParaRPr b="1" sz="1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-KR" sz="1100">
                <a:solidFill>
                  <a:schemeClr val="dk1"/>
                </a:solidFill>
              </a:rPr>
              <a:t>정보검색  서비스 구축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-KR" sz="1100">
                <a:solidFill>
                  <a:schemeClr val="dk1"/>
                </a:solidFill>
              </a:rPr>
              <a:t>빅데이터 분석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-KR" sz="1100">
                <a:solidFill>
                  <a:schemeClr val="dk1"/>
                </a:solidFill>
              </a:rPr>
              <a:t>시스템 구축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-KR" sz="1100">
                <a:solidFill>
                  <a:schemeClr val="dk1"/>
                </a:solidFill>
              </a:rPr>
              <a:t>스마트 시스템 구축</a:t>
            </a:r>
            <a:endParaRPr sz="11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7426075" y="3068750"/>
            <a:ext cx="15948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5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자연언어 처리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ko-KR" sz="105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형태소</a:t>
            </a:r>
            <a:r>
              <a:rPr lang="ko-KR" sz="105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05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분석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ko-KR" sz="105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텍스트 마이닝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ko-KR" sz="105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수집분류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ko-KR" sz="105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감성 분석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ko-KR" sz="105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언어지식망 구축/관리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8977475" y="3068750"/>
            <a:ext cx="196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chemeClr val="dk1"/>
                </a:solidFill>
              </a:rPr>
              <a:t>컨설팅</a:t>
            </a:r>
            <a:endParaRPr b="1" sz="1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-KR" sz="1100">
                <a:solidFill>
                  <a:schemeClr val="dk1"/>
                </a:solidFill>
              </a:rPr>
              <a:t>정보검색기술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-KR" sz="1100">
                <a:solidFill>
                  <a:schemeClr val="dk1"/>
                </a:solidFill>
              </a:rPr>
              <a:t>빅데이터/인공지능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-KR" sz="1100">
                <a:solidFill>
                  <a:schemeClr val="dk1"/>
                </a:solidFill>
              </a:rPr>
              <a:t>Site Planning</a:t>
            </a:r>
            <a:endParaRPr sz="11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4100" y="2271926"/>
            <a:ext cx="566725" cy="5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2738" y="2234576"/>
            <a:ext cx="604076" cy="60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6050" y="2275013"/>
            <a:ext cx="523200" cy="5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08525" y="2287698"/>
            <a:ext cx="497850" cy="4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455813" y="2271926"/>
            <a:ext cx="566725" cy="5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4375" y="6483900"/>
            <a:ext cx="1077625" cy="3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/>
        </p:nvSpPr>
        <p:spPr>
          <a:xfrm>
            <a:off x="5893861" y="6300597"/>
            <a:ext cx="40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ko-KR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ko-KR">
                <a:solidFill>
                  <a:srgbClr val="A5A5A5"/>
                </a:solidFill>
              </a:rPr>
              <a:t>4</a:t>
            </a:r>
            <a:endParaRPr b="0" i="0" sz="1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4318920" y="1445596"/>
            <a:ext cx="3771000" cy="29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SWOT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950" y="793775"/>
            <a:ext cx="1434100" cy="49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/>
          <p:nvPr/>
        </p:nvSpPr>
        <p:spPr>
          <a:xfrm>
            <a:off x="3174026" y="2509650"/>
            <a:ext cx="2126400" cy="24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chemeClr val="dk1"/>
                </a:solidFill>
              </a:rPr>
              <a:t>강점</a:t>
            </a:r>
            <a:endParaRPr b="1" sz="17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-KR" sz="1200">
                <a:solidFill>
                  <a:schemeClr val="dk1"/>
                </a:solidFill>
              </a:rPr>
              <a:t>성장 가능성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-KR" sz="1200">
                <a:solidFill>
                  <a:schemeClr val="dk1"/>
                </a:solidFill>
              </a:rPr>
              <a:t>직원중심의 조직문화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-KR" sz="1200">
                <a:solidFill>
                  <a:schemeClr val="dk1"/>
                </a:solidFill>
              </a:rPr>
              <a:t>기업내 기술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-KR" sz="1200">
                <a:solidFill>
                  <a:schemeClr val="dk1"/>
                </a:solidFill>
              </a:rPr>
              <a:t>복리후생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-KR" sz="1200">
                <a:solidFill>
                  <a:schemeClr val="dk1"/>
                </a:solidFill>
              </a:rPr>
              <a:t>동물 친화적 기업</a:t>
            </a:r>
            <a:endParaRPr sz="1200">
              <a:solidFill>
                <a:schemeClr val="dk1"/>
              </a:solidFill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7076057" y="2509650"/>
            <a:ext cx="3678300" cy="24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chemeClr val="dk1"/>
                </a:solidFill>
              </a:rPr>
              <a:t>                약점</a:t>
            </a:r>
            <a:endParaRPr b="1" sz="17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-KR" sz="1200">
                <a:solidFill>
                  <a:schemeClr val="dk1"/>
                </a:solidFill>
              </a:rPr>
              <a:t>사업관리 및 마케팅팀의 부재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-KR" sz="1200">
                <a:solidFill>
                  <a:schemeClr val="dk1"/>
                </a:solidFill>
              </a:rPr>
              <a:t>업무량이 치중된 경영진 </a:t>
            </a:r>
            <a:endParaRPr sz="12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4375" y="6483900"/>
            <a:ext cx="1077625" cy="3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2033588"/>
            <a:ext cx="44767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/>
        </p:nvSpPr>
        <p:spPr>
          <a:xfrm>
            <a:off x="5893861" y="6300597"/>
            <a:ext cx="40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ko-KR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ko-KR">
                <a:solidFill>
                  <a:srgbClr val="A5A5A5"/>
                </a:solidFill>
              </a:rPr>
              <a:t>4</a:t>
            </a:r>
            <a:endParaRPr b="0" i="0" sz="1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4318920" y="1445596"/>
            <a:ext cx="3771000" cy="29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SWOT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950" y="793775"/>
            <a:ext cx="1434100" cy="49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/>
          <p:nvPr/>
        </p:nvSpPr>
        <p:spPr>
          <a:xfrm>
            <a:off x="3174028" y="2509650"/>
            <a:ext cx="2477700" cy="24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chemeClr val="dk1"/>
                </a:solidFill>
              </a:rPr>
              <a:t>기회</a:t>
            </a:r>
            <a:endParaRPr b="1" sz="17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-KR" sz="1200">
                <a:solidFill>
                  <a:schemeClr val="dk1"/>
                </a:solidFill>
              </a:rPr>
              <a:t>지역별 네트워크 구축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-KR" sz="13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AI‧빅데이터 솔루션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7228442" y="2509652"/>
            <a:ext cx="2006400" cy="24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chemeClr val="dk1"/>
                </a:solidFill>
              </a:rPr>
              <a:t>위협</a:t>
            </a:r>
            <a:endParaRPr b="1" sz="17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-KR" sz="1200">
                <a:solidFill>
                  <a:schemeClr val="dk1"/>
                </a:solidFill>
              </a:rPr>
              <a:t>코로나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-KR" sz="1200">
                <a:solidFill>
                  <a:schemeClr val="dk1"/>
                </a:solidFill>
              </a:rPr>
              <a:t>대전 지역 인력난</a:t>
            </a:r>
            <a:endParaRPr sz="1200">
              <a:solidFill>
                <a:schemeClr val="dk1"/>
              </a:solidFill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4375" y="6483900"/>
            <a:ext cx="1077625" cy="3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2033588"/>
            <a:ext cx="44767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/>
        </p:nvSpPr>
        <p:spPr>
          <a:xfrm>
            <a:off x="5893861" y="6300597"/>
            <a:ext cx="40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ko-KR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#2</a:t>
            </a:r>
            <a:endParaRPr b="0" i="0" sz="1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4318920" y="1445596"/>
            <a:ext cx="3771000" cy="29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과거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950" y="793775"/>
            <a:ext cx="1434100" cy="4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9900" y="1809846"/>
            <a:ext cx="5589062" cy="479854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/>
          <p:nvPr/>
        </p:nvSpPr>
        <p:spPr>
          <a:xfrm>
            <a:off x="5893861" y="6300597"/>
            <a:ext cx="40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ko-KR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ko-KR">
                <a:solidFill>
                  <a:srgbClr val="A5A5A5"/>
                </a:solidFill>
              </a:rPr>
              <a:t>6</a:t>
            </a:r>
            <a:endParaRPr b="0" i="0" sz="1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4375" y="6483900"/>
            <a:ext cx="1077625" cy="3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/>
        </p:nvSpPr>
        <p:spPr>
          <a:xfrm>
            <a:off x="5893861" y="6300597"/>
            <a:ext cx="40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ko-KR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ko-KR">
                <a:solidFill>
                  <a:srgbClr val="A5A5A5"/>
                </a:solidFill>
              </a:rPr>
              <a:t>7</a:t>
            </a:r>
            <a:endParaRPr b="0" i="0" sz="1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4318920" y="1445596"/>
            <a:ext cx="3771000" cy="29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950" y="793775"/>
            <a:ext cx="1434100" cy="4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2713" y="1844446"/>
            <a:ext cx="5783428" cy="425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4375" y="6483900"/>
            <a:ext cx="1077625" cy="3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