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9" r:id="rId2"/>
  </p:sldMasterIdLst>
  <p:notesMasterIdLst>
    <p:notesMasterId r:id="rId31"/>
  </p:notesMasterIdLst>
  <p:sldIdLst>
    <p:sldId id="256" r:id="rId3"/>
    <p:sldId id="257" r:id="rId4"/>
    <p:sldId id="264" r:id="rId5"/>
    <p:sldId id="282" r:id="rId6"/>
    <p:sldId id="288" r:id="rId7"/>
    <p:sldId id="283" r:id="rId8"/>
    <p:sldId id="290" r:id="rId9"/>
    <p:sldId id="289" r:id="rId10"/>
    <p:sldId id="292" r:id="rId11"/>
    <p:sldId id="295" r:id="rId12"/>
    <p:sldId id="293" r:id="rId13"/>
    <p:sldId id="294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1EE01-01C1-4149-8213-C919A94E3F8D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0DC06-E686-4066-B824-8485BA2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see what this visually looks</a:t>
            </a:r>
            <a:r>
              <a:rPr lang="en-US" baseline="0" dirty="0"/>
              <a:t> like. </a:t>
            </a:r>
          </a:p>
          <a:p>
            <a:endParaRPr lang="en-US" baseline="0" dirty="0"/>
          </a:p>
          <a:p>
            <a:r>
              <a:rPr lang="en-US" baseline="0" dirty="0"/>
              <a:t>On my first commit I have A.  </a:t>
            </a:r>
          </a:p>
          <a:p>
            <a:endParaRPr lang="en-US" baseline="0" dirty="0"/>
          </a:p>
          <a:p>
            <a:r>
              <a:rPr lang="en-US" baseline="0" dirty="0"/>
              <a:t>The default branch that gets created with git is a branch names Master. </a:t>
            </a:r>
          </a:p>
          <a:p>
            <a:endParaRPr lang="en-US" baseline="0" dirty="0"/>
          </a:p>
          <a:p>
            <a:r>
              <a:rPr lang="en-US" baseline="0" dirty="0"/>
              <a:t>This is just a default name. As I mentioned before, most everything in git is done by convention. Master does not mean anything special to git. 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39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 we merge,</a:t>
            </a:r>
            <a:r>
              <a:rPr lang="en-US" baseline="0" dirty="0"/>
              <a:t> connecting the new (H) to both (E) and (G). Note that this merge, especially if there are conflicts, can be unpleasant to perform.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908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delete the branch pointer.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</a:t>
            </a:r>
            <a:r>
              <a:rPr lang="en-US" baseline="0" dirty="0"/>
              <a:t> notice the structure we have now. This is very non-linear. That will make it challenging to see the changes independently. And it can get very messy over time.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535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Rebase flow - Let’s go</a:t>
            </a:r>
            <a:r>
              <a:rPr lang="en-US" baseline="0" dirty="0"/>
              <a:t> back in time and look at another approach that git enables. So here we are ready to 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41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merging, we “rebase”.</a:t>
            </a:r>
          </a:p>
          <a:p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this means is something like this:</a:t>
            </a:r>
          </a:p>
          <a:p>
            <a:r>
              <a:rPr lang="en-US" baseline="0" dirty="0"/>
              <a:t>1. Take the changes we had made against (C) and undo them, but remember what they were</a:t>
            </a:r>
          </a:p>
          <a:p>
            <a:r>
              <a:rPr lang="en-US" baseline="0" dirty="0"/>
              <a:t>2. Re-apply them on (E)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603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when we merge them,</a:t>
            </a:r>
            <a:r>
              <a:rPr lang="en-US" baseline="0" dirty="0"/>
              <a:t> we get a nice linear flow.</a:t>
            </a:r>
          </a:p>
          <a:p>
            <a:endParaRPr lang="en-US" baseline="0" dirty="0"/>
          </a:p>
          <a:p>
            <a:r>
              <a:rPr lang="en-US" baseline="0" dirty="0"/>
              <a:t>Also, the actual changeset ordering in the repository mirrors what actually happened. (F’) and (G’) come after E rather than in parallel to it. Also, there is one fewer snapshots in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98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make a set of commits, moving master and our current pointer (*) along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31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want to work on a bug.</a:t>
            </a:r>
            <a:r>
              <a:rPr lang="en-US" baseline="0" dirty="0"/>
              <a:t> We start by creating a local “story branch” for this work.</a:t>
            </a:r>
          </a:p>
          <a:p>
            <a:endParaRPr lang="en-US" baseline="0" dirty="0"/>
          </a:p>
          <a:p>
            <a:r>
              <a:rPr lang="en-US" baseline="0" dirty="0"/>
              <a:t>Notice that the new branch is really just a pointer to the same commit (C) but our current pointer (*) is 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0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make commits and they move along, with the branch and current pointer following along.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27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“checkout” to go back to the master branch.</a:t>
            </a:r>
          </a:p>
          <a:p>
            <a:endParaRPr lang="en-US" dirty="0"/>
          </a:p>
          <a:p>
            <a:r>
              <a:rPr lang="en-US" dirty="0"/>
              <a:t>This is where I was</a:t>
            </a:r>
            <a:r>
              <a:rPr lang="en-US" baseline="0" dirty="0"/>
              <a:t> freaked out the first time I did this. My IDE removed the changes I just made. It can be pretty startling, but don’t worry you didn’t lose anything.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35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merge</a:t>
            </a:r>
            <a:r>
              <a:rPr lang="en-US" baseline="0" dirty="0"/>
              <a:t> from the story branch, bringing those change histories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43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since we’re done with the</a:t>
            </a:r>
            <a:r>
              <a:rPr lang="en-US" baseline="0" dirty="0"/>
              <a:t> story branch, we can delete it. This all happened locally, without affecting anyone upstream.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5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consider another scenario.</a:t>
            </a:r>
            <a:r>
              <a:rPr lang="en-US" baseline="0" dirty="0"/>
              <a:t> Here we created our bug story branch back off of (C). But some changes have happened in master (bug 123 which we just merged) since then.</a:t>
            </a:r>
          </a:p>
          <a:p>
            <a:endParaRPr lang="en-US" baseline="0" dirty="0"/>
          </a:p>
          <a:p>
            <a:r>
              <a:rPr lang="en-US" baseline="0" dirty="0"/>
              <a:t>And we made a couple of commits in bug 456.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24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to merge, we checkout back</a:t>
            </a:r>
            <a:r>
              <a:rPr lang="en-US" baseline="0" dirty="0"/>
              <a:t> to master which moves our (*)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CDE3-DFEB-4EE7-A970-0153FC206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2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0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30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02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51007"/>
            <a:ext cx="10363200" cy="1470025"/>
          </a:xfrm>
        </p:spPr>
        <p:txBody>
          <a:bodyPr>
            <a:normAutofit/>
          </a:bodyPr>
          <a:lstStyle>
            <a:lvl1pPr algn="r">
              <a:defRPr sz="53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8576" y="2620407"/>
            <a:ext cx="10367083" cy="80422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67" dirty="0">
                <a:solidFill>
                  <a:schemeClr val="tx1">
                    <a:lumMod val="65000"/>
                  </a:schemeClr>
                </a:solidFill>
                <a:effectLst/>
              </a:rPr>
              <a:t>(subtitle)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687" y="3584929"/>
            <a:ext cx="4875272" cy="187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905837" y="5668070"/>
            <a:ext cx="10309191" cy="707886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+mj-lt"/>
              </a:rPr>
              <a:t>patterns</a:t>
            </a:r>
            <a:r>
              <a:rPr lang="en-US" sz="4000" baseline="0" dirty="0">
                <a:solidFill>
                  <a:schemeClr val="tx1"/>
                </a:solidFill>
                <a:latin typeface="+mj-lt"/>
              </a:rPr>
              <a:t> &amp; practices 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Symposium 2013</a:t>
            </a:r>
          </a:p>
        </p:txBody>
      </p:sp>
    </p:spTree>
    <p:extLst>
      <p:ext uri="{BB962C8B-B14F-4D97-AF65-F5344CB8AC3E}">
        <p14:creationId xmlns:p14="http://schemas.microsoft.com/office/powerpoint/2010/main" val="1868837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97" y="6301878"/>
            <a:ext cx="12079747" cy="46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919825" y="6377875"/>
            <a:ext cx="7640635" cy="338554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Symposium 2013</a:t>
            </a:r>
          </a:p>
        </p:txBody>
      </p:sp>
    </p:spTree>
    <p:extLst>
      <p:ext uri="{BB962C8B-B14F-4D97-AF65-F5344CB8AC3E}">
        <p14:creationId xmlns:p14="http://schemas.microsoft.com/office/powerpoint/2010/main" val="92879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19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97" y="6301878"/>
            <a:ext cx="12079747" cy="46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919825" y="6377875"/>
            <a:ext cx="7640635" cy="338554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Symposium 2013</a:t>
            </a:r>
          </a:p>
        </p:txBody>
      </p:sp>
    </p:spTree>
    <p:extLst>
      <p:ext uri="{BB962C8B-B14F-4D97-AF65-F5344CB8AC3E}">
        <p14:creationId xmlns:p14="http://schemas.microsoft.com/office/powerpoint/2010/main" val="59035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97" y="6301878"/>
            <a:ext cx="12079747" cy="46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919825" y="6377875"/>
            <a:ext cx="7640635" cy="338554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Symposium 2013</a:t>
            </a:r>
          </a:p>
        </p:txBody>
      </p:sp>
    </p:spTree>
    <p:extLst>
      <p:ext uri="{BB962C8B-B14F-4D97-AF65-F5344CB8AC3E}">
        <p14:creationId xmlns:p14="http://schemas.microsoft.com/office/powerpoint/2010/main" val="28708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6971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27" y="6289806"/>
            <a:ext cx="12079747" cy="46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919825" y="6377875"/>
            <a:ext cx="7640635" cy="338554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Symposium 2013</a:t>
            </a:r>
          </a:p>
        </p:txBody>
      </p:sp>
    </p:spTree>
    <p:extLst>
      <p:ext uri="{BB962C8B-B14F-4D97-AF65-F5344CB8AC3E}">
        <p14:creationId xmlns:p14="http://schemas.microsoft.com/office/powerpoint/2010/main" val="2753189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46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53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8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75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4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6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1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7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0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0080-8258-4E3D-A8FE-13915FCA9C1A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2909"/>
            <a:ext cx="10972800" cy="450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6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§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667">
          <a:solidFill>
            <a:schemeClr val="bg1"/>
          </a:solidFill>
          <a:latin typeface="+mn-lt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Wingdings" pitchFamily="2" charset="2"/>
        <a:buChar char="§"/>
        <a:defRPr sz="2400">
          <a:solidFill>
            <a:schemeClr val="bg1"/>
          </a:solidFill>
          <a:latin typeface="+mn-lt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har char="–"/>
        <a:defRPr sz="2133">
          <a:solidFill>
            <a:schemeClr val="bg1"/>
          </a:solidFill>
          <a:latin typeface="+mn-lt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>
          <a:solidFill>
            <a:schemeClr val="bg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52118"/>
            <a:ext cx="10905066" cy="45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6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199" y="1859722"/>
            <a:ext cx="8015065" cy="4665622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9525" cap="flat" cmpd="sng" algn="ctr">
            <a:solidFill>
              <a:sysClr val="window" lastClr="FFFFFF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982" y="2060848"/>
            <a:ext cx="77637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C:\&gt;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config -</a:t>
            </a:r>
            <a:r>
              <a:rPr lang="en-US" noProof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global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user.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"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milanmenezes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C:\&gt;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config --global user.name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milanmenezes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C:\&gt;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config -</a:t>
            </a:r>
            <a:r>
              <a:rPr lang="en-US" noProof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milanmenezes@gmail.com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C:\&gt;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config --global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milanmenezes@gmail.com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199" y="1859722"/>
            <a:ext cx="8015065" cy="4665622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9525" cap="flat" cmpd="sng" algn="ctr">
            <a:solidFill>
              <a:sysClr val="window" lastClr="FFFFFF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2060848"/>
            <a:ext cx="77637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C:\&gt; mkdir CoolProject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C:\&gt; cd CoolProject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C:\CoolProject &gt; git init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empty Git repository in C:/CoolProject/.git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C:\CoolProject &gt; vi README.txt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C:\CoolProject &gt; git add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C:\CoolProject &gt; git commit -m 'my first commit'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[master (root-commit) 7106a52] my first commit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file changed, 1 insertion(+)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mode 100644 README.txt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remote repository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199" y="1859722"/>
            <a:ext cx="11471449" cy="4665622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9525" cap="flat" cmpd="sng" algn="ctr">
            <a:solidFill>
              <a:sysClr val="window" lastClr="FFFFFF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8" y="2060848"/>
            <a:ext cx="110394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C:\&gt;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origin https://github.com/nisbweb/NSOC4.git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C:\&gt;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origin master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6068182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commit –m ‘my first commit’</a:t>
            </a:r>
          </a:p>
        </p:txBody>
      </p:sp>
      <p:sp>
        <p:nvSpPr>
          <p:cNvPr id="22" name="5-Point Star 21"/>
          <p:cNvSpPr/>
          <p:nvPr/>
        </p:nvSpPr>
        <p:spPr>
          <a:xfrm>
            <a:off x="3402725" y="260393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0824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41656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20" name="Straight Arrow Connector 19"/>
          <p:cNvCxnSpPr>
            <a:stCxn id="21" idx="1"/>
            <a:endCxn id="19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5637925" y="260393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9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182793" y="41910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bug123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41656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checkout –b bug123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22" name="Straight Arrow Connector 21"/>
          <p:cNvCxnSpPr>
            <a:stCxn id="23" idx="1"/>
            <a:endCxn id="21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5655117" y="3959483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562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41656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28" name="Straight Arrow Connector 27"/>
          <p:cNvCxnSpPr>
            <a:stCxn id="29" idx="1"/>
            <a:endCxn id="27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7887193" y="480527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7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41656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36" name="Straight Arrow Connector 35"/>
          <p:cNvCxnSpPr>
            <a:stCxn id="37" idx="1"/>
            <a:endCxn id="35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637925" y="2583211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887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299201" y="41910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bug123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merge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7771525" y="259167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634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branch -d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7771525" y="259167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925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Git?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10988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7887193" y="4815856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11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bug456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0" name="5-Point Star 29"/>
          <p:cNvSpPr/>
          <p:nvPr/>
        </p:nvSpPr>
        <p:spPr>
          <a:xfrm>
            <a:off x="7771525" y="259868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1576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7416801" y="284603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merge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96000" y="373445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44603" y="3438119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6085843" y="3734452"/>
            <a:ext cx="458760" cy="848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Line Callout 1 32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bug456</a:t>
            </a:r>
          </a:p>
        </p:txBody>
      </p:sp>
      <p:sp>
        <p:nvSpPr>
          <p:cNvPr id="29" name="5-Point Star 28"/>
          <p:cNvSpPr/>
          <p:nvPr/>
        </p:nvSpPr>
        <p:spPr>
          <a:xfrm>
            <a:off x="8889125" y="2592912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7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7416801" y="284603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branch -d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96000" y="373445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44603" y="3438119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6085843" y="3734452"/>
            <a:ext cx="458760" cy="848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5-Point Star 28"/>
          <p:cNvSpPr/>
          <p:nvPr/>
        </p:nvSpPr>
        <p:spPr>
          <a:xfrm>
            <a:off x="8889125" y="2592912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948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7887193" y="479512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311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7"/>
            <a:ext cx="10972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rebase master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748214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93803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F’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187808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36411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white"/>
                </a:solidFill>
                <a:latin typeface="Segoe UI"/>
              </a:rPr>
              <a:t>G’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8619587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bug456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10091911" y="479512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8723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/>
              <a:t>Branches Illustrated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848829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5625003"/>
            <a:ext cx="109728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checkout master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git merge bug456                    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0960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446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white"/>
                </a:solidFill>
                <a:latin typeface="Segoe UI"/>
              </a:rPr>
              <a:t>F’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13600" y="370774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62203" y="341141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white"/>
                </a:solidFill>
                <a:latin typeface="Segoe UI"/>
              </a:rPr>
              <a:t>G’</a:t>
            </a:r>
          </a:p>
        </p:txBody>
      </p:sp>
      <p:sp>
        <p:nvSpPr>
          <p:cNvPr id="24" name="Line Callout 1 23"/>
          <p:cNvSpPr/>
          <p:nvPr/>
        </p:nvSpPr>
        <p:spPr>
          <a:xfrm>
            <a:off x="8534400" y="41910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bug456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9960615" y="2583211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785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38" y="307730"/>
            <a:ext cx="4801966" cy="399763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7" y="1190301"/>
            <a:ext cx="5455917" cy="22782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Git vs GitHub</a:t>
            </a:r>
          </a:p>
        </p:txBody>
      </p:sp>
    </p:spTree>
    <p:extLst>
      <p:ext uri="{BB962C8B-B14F-4D97-AF65-F5344CB8AC3E}">
        <p14:creationId xmlns:p14="http://schemas.microsoft.com/office/powerpoint/2010/main" val="405337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1424" y="2492896"/>
            <a:ext cx="10945216" cy="41764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0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384" y="2492896"/>
            <a:ext cx="10945216" cy="41764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a Distributed Version Control System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5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688" y="-17140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in Git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44" y="988928"/>
            <a:ext cx="6737848" cy="5752439"/>
          </a:xfrm>
        </p:spPr>
      </p:pic>
    </p:spTree>
    <p:extLst>
      <p:ext uri="{BB962C8B-B14F-4D97-AF65-F5344CB8AC3E}">
        <p14:creationId xmlns:p14="http://schemas.microsoft.com/office/powerpoint/2010/main" val="9725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45264"/>
            <a:ext cx="5688633" cy="6812737"/>
          </a:xfrm>
        </p:spPr>
      </p:pic>
    </p:spTree>
    <p:extLst>
      <p:ext uri="{BB962C8B-B14F-4D97-AF65-F5344CB8AC3E}">
        <p14:creationId xmlns:p14="http://schemas.microsoft.com/office/powerpoint/2010/main" val="16595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-19036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in Git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43" y="2060848"/>
            <a:ext cx="9318306" cy="4196193"/>
          </a:xfrm>
        </p:spPr>
      </p:pic>
    </p:spTree>
    <p:extLst>
      <p:ext uri="{BB962C8B-B14F-4D97-AF65-F5344CB8AC3E}">
        <p14:creationId xmlns:p14="http://schemas.microsoft.com/office/powerpoint/2010/main" val="345205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hing, object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92696"/>
            <a:ext cx="10801200" cy="5400600"/>
          </a:xfrm>
        </p:spPr>
      </p:pic>
    </p:spTree>
    <p:extLst>
      <p:ext uri="{BB962C8B-B14F-4D97-AF65-F5344CB8AC3E}">
        <p14:creationId xmlns:p14="http://schemas.microsoft.com/office/powerpoint/2010/main" val="130091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404664"/>
            <a:ext cx="9125457" cy="6035271"/>
          </a:xfrm>
        </p:spPr>
      </p:pic>
    </p:spTree>
    <p:extLst>
      <p:ext uri="{BB962C8B-B14F-4D97-AF65-F5344CB8AC3E}">
        <p14:creationId xmlns:p14="http://schemas.microsoft.com/office/powerpoint/2010/main" val="17957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0"/>
            <a:ext cx="9917266" cy="7445723"/>
          </a:xfrm>
        </p:spPr>
      </p:pic>
    </p:spTree>
    <p:extLst>
      <p:ext uri="{BB962C8B-B14F-4D97-AF65-F5344CB8AC3E}">
        <p14:creationId xmlns:p14="http://schemas.microsoft.com/office/powerpoint/2010/main" val="418313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ymposium Online 2012 Template">
  <a:themeElements>
    <a:clrScheme name="Pete's Dark Color Sc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BBB59"/>
      </a:accent2>
      <a:accent3>
        <a:srgbClr val="8064A2"/>
      </a:accent3>
      <a:accent4>
        <a:srgbClr val="4BACC6"/>
      </a:accent4>
      <a:accent5>
        <a:srgbClr val="F79646"/>
      </a:accent5>
      <a:accent6>
        <a:srgbClr val="FFFFFF"/>
      </a:accent6>
      <a:hlink>
        <a:srgbClr val="92CDDC"/>
      </a:hlink>
      <a:folHlink>
        <a:srgbClr val="92CDDC"/>
      </a:folHlink>
    </a:clrScheme>
    <a:fontScheme name="Segoe Mixt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897</Words>
  <Application>Microsoft Office PowerPoint</Application>
  <PresentationFormat>Widescreen</PresentationFormat>
  <Paragraphs>208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Franklin Gothic Medium</vt:lpstr>
      <vt:lpstr>Lucida Console</vt:lpstr>
      <vt:lpstr>Segoe UI</vt:lpstr>
      <vt:lpstr>Segoe UI Light</vt:lpstr>
      <vt:lpstr>Times New Roman</vt:lpstr>
      <vt:lpstr>Wingdings</vt:lpstr>
      <vt:lpstr>Office Theme</vt:lpstr>
      <vt:lpstr>Symposium Online 2012 Template</vt:lpstr>
      <vt:lpstr>PowerPoint Presentation</vt:lpstr>
      <vt:lpstr>INTRODUCTION</vt:lpstr>
      <vt:lpstr>WHAT IS Git?</vt:lpstr>
      <vt:lpstr>Version Control in Git</vt:lpstr>
      <vt:lpstr>PowerPoint Presentation</vt:lpstr>
      <vt:lpstr>Collaboration in Git</vt:lpstr>
      <vt:lpstr>PowerPoint Presentation</vt:lpstr>
      <vt:lpstr>PowerPoint Presentation</vt:lpstr>
      <vt:lpstr>PowerPoint Presentation</vt:lpstr>
      <vt:lpstr>Configuration</vt:lpstr>
      <vt:lpstr>Initialization</vt:lpstr>
      <vt:lpstr>Adding remote repository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Git vs GitHub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DOCKERS AND HYPERVISORS</dc:title>
  <dc:creator>Akshata</dc:creator>
  <cp:lastModifiedBy>Milan Menezes</cp:lastModifiedBy>
  <cp:revision>65</cp:revision>
  <dcterms:created xsi:type="dcterms:W3CDTF">2017-01-27T07:25:22Z</dcterms:created>
  <dcterms:modified xsi:type="dcterms:W3CDTF">2017-05-31T20:28:50Z</dcterms:modified>
</cp:coreProperties>
</file>