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3" r:id="rId2"/>
    <p:sldId id="264" r:id="rId3"/>
    <p:sldId id="261" r:id="rId4"/>
    <p:sldId id="262" r:id="rId5"/>
    <p:sldId id="256" r:id="rId6"/>
    <p:sldId id="258" r:id="rId7"/>
    <p:sldId id="260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C410"/>
    <a:srgbClr val="9C5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D3C0A-2E85-2C47-913C-1CAFD4BE0A70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6F95B-6029-9440-8D09-1A7DBBBD8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7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9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7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6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4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7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4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8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6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7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8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8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F53F0-7361-3E4D-91AC-B111E74B4E8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2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57888" y="1728788"/>
            <a:ext cx="59007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The conceptual research framework of this study is shown in this figure. There are consisted of keys method which are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Unit commitment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Economic dispatch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Nodal price calculation (LMP)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Forecasting in demand and generation</a:t>
            </a:r>
          </a:p>
          <a:p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6" y="0"/>
            <a:ext cx="4974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1326" y="5546558"/>
            <a:ext cx="6858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LMP sensitivity on load variation at bus C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0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1326" y="5546558"/>
            <a:ext cx="6858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LMP sensitivity on load variation at bus D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9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2567" y="928688"/>
            <a:ext cx="61832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This progressive exam will show result on running economic dispatch to investigate locational marginal price (or called “LMP”) and LMP sensitivity due to load variation from (-20% to +20%)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The assumption of this result are forecasted load and </a:t>
            </a:r>
            <a:r>
              <a:rPr lang="en-US" sz="2800" dirty="0" err="1" smtClean="0">
                <a:latin typeface="Times New Roman" charset="0"/>
                <a:ea typeface="Times New Roman" charset="0"/>
                <a:cs typeface="Times New Roman" charset="0"/>
              </a:rPr>
              <a:t>genaration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6" y="0"/>
            <a:ext cx="4974167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71600" y="2543175"/>
            <a:ext cx="3514725" cy="828675"/>
          </a:xfrm>
          <a:prstGeom prst="rect">
            <a:avLst/>
          </a:prstGeom>
          <a:solidFill>
            <a:srgbClr val="88C41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1" y="725486"/>
            <a:ext cx="8639951" cy="4860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14561" y="5586411"/>
            <a:ext cx="241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PJM 5 bus system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14497" y="5586411"/>
            <a:ext cx="331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IEEE 118 bus test system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91" y="240092"/>
            <a:ext cx="7725955" cy="534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487" y="641118"/>
            <a:ext cx="6006338" cy="45834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118"/>
            <a:ext cx="5981302" cy="45834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8406" y="641118"/>
            <a:ext cx="31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Low sample of LMP calculation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2226" y="641118"/>
            <a:ext cx="32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High sample of LMP calculation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5907" y="5251713"/>
            <a:ext cx="7155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High sample of LMP calculation give more accuracy but</a:t>
            </a:r>
          </a:p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comes with number of iteration and time consumption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15857" y="2273474"/>
                <a:ext cx="1402916" cy="5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𝐿𝑀𝑃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(0)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857" y="2273474"/>
                <a:ext cx="1402916" cy="5169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590987" y="2273474"/>
                <a:ext cx="1402916" cy="5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𝐿𝑀𝑃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(0)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987" y="2273474"/>
                <a:ext cx="1402916" cy="516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/>
          <p:cNvSpPr/>
          <p:nvPr/>
        </p:nvSpPr>
        <p:spPr>
          <a:xfrm>
            <a:off x="2087556" y="2743200"/>
            <a:ext cx="154603" cy="1127342"/>
          </a:xfrm>
          <a:custGeom>
            <a:avLst/>
            <a:gdLst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751562 w 751562"/>
              <a:gd name="connsiteY0" fmla="*/ 0 h 1127342"/>
              <a:gd name="connsiteX1" fmla="*/ 601250 w 751562"/>
              <a:gd name="connsiteY1" fmla="*/ 776614 h 1127342"/>
              <a:gd name="connsiteX2" fmla="*/ 0 w 751562"/>
              <a:gd name="connsiteY2" fmla="*/ 764088 h 1127342"/>
              <a:gd name="connsiteX3" fmla="*/ 638828 w 751562"/>
              <a:gd name="connsiteY3" fmla="*/ 1127342 h 1127342"/>
              <a:gd name="connsiteX0" fmla="*/ 154603 w 154603"/>
              <a:gd name="connsiteY0" fmla="*/ 0 h 1127342"/>
              <a:gd name="connsiteX1" fmla="*/ 4291 w 154603"/>
              <a:gd name="connsiteY1" fmla="*/ 776614 h 1127342"/>
              <a:gd name="connsiteX2" fmla="*/ 41869 w 154603"/>
              <a:gd name="connsiteY2" fmla="*/ 1127342 h 112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03" h="1127342">
                <a:moveTo>
                  <a:pt x="154603" y="0"/>
                </a:moveTo>
                <a:cubicBezTo>
                  <a:pt x="104499" y="258871"/>
                  <a:pt x="23080" y="588724"/>
                  <a:pt x="4291" y="776614"/>
                </a:cubicBezTo>
                <a:cubicBezTo>
                  <a:pt x="-14498" y="964504"/>
                  <a:pt x="34040" y="1054274"/>
                  <a:pt x="41869" y="112734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069144" y="2743200"/>
            <a:ext cx="154603" cy="1127342"/>
          </a:xfrm>
          <a:custGeom>
            <a:avLst/>
            <a:gdLst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751562 w 751562"/>
              <a:gd name="connsiteY0" fmla="*/ 0 h 1127342"/>
              <a:gd name="connsiteX1" fmla="*/ 601250 w 751562"/>
              <a:gd name="connsiteY1" fmla="*/ 776614 h 1127342"/>
              <a:gd name="connsiteX2" fmla="*/ 0 w 751562"/>
              <a:gd name="connsiteY2" fmla="*/ 764088 h 1127342"/>
              <a:gd name="connsiteX3" fmla="*/ 638828 w 751562"/>
              <a:gd name="connsiteY3" fmla="*/ 1127342 h 1127342"/>
              <a:gd name="connsiteX0" fmla="*/ 154603 w 154603"/>
              <a:gd name="connsiteY0" fmla="*/ 0 h 1127342"/>
              <a:gd name="connsiteX1" fmla="*/ 4291 w 154603"/>
              <a:gd name="connsiteY1" fmla="*/ 776614 h 1127342"/>
              <a:gd name="connsiteX2" fmla="*/ 41869 w 154603"/>
              <a:gd name="connsiteY2" fmla="*/ 1127342 h 112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03" h="1127342">
                <a:moveTo>
                  <a:pt x="154603" y="0"/>
                </a:moveTo>
                <a:cubicBezTo>
                  <a:pt x="104499" y="258871"/>
                  <a:pt x="23080" y="588724"/>
                  <a:pt x="4291" y="776614"/>
                </a:cubicBezTo>
                <a:cubicBezTo>
                  <a:pt x="-14498" y="964504"/>
                  <a:pt x="34040" y="1054274"/>
                  <a:pt x="41869" y="112734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95907" y="1473649"/>
                <a:ext cx="1402916" cy="5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𝐿𝑀𝑃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907" y="1473649"/>
                <a:ext cx="1402916" cy="5169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651394" y="1473649"/>
                <a:ext cx="1402916" cy="5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𝐿𝑀𝑃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394" y="1473649"/>
                <a:ext cx="1402916" cy="51693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 14"/>
          <p:cNvSpPr/>
          <p:nvPr/>
        </p:nvSpPr>
        <p:spPr>
          <a:xfrm flipH="1">
            <a:off x="3285393" y="1990586"/>
            <a:ext cx="813429" cy="624028"/>
          </a:xfrm>
          <a:custGeom>
            <a:avLst/>
            <a:gdLst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751562 w 751562"/>
              <a:gd name="connsiteY0" fmla="*/ 0 h 1127342"/>
              <a:gd name="connsiteX1" fmla="*/ 601250 w 751562"/>
              <a:gd name="connsiteY1" fmla="*/ 776614 h 1127342"/>
              <a:gd name="connsiteX2" fmla="*/ 0 w 751562"/>
              <a:gd name="connsiteY2" fmla="*/ 764088 h 1127342"/>
              <a:gd name="connsiteX3" fmla="*/ 638828 w 751562"/>
              <a:gd name="connsiteY3" fmla="*/ 1127342 h 1127342"/>
              <a:gd name="connsiteX0" fmla="*/ 154603 w 154603"/>
              <a:gd name="connsiteY0" fmla="*/ 0 h 1127342"/>
              <a:gd name="connsiteX1" fmla="*/ 4291 w 154603"/>
              <a:gd name="connsiteY1" fmla="*/ 776614 h 1127342"/>
              <a:gd name="connsiteX2" fmla="*/ 41869 w 154603"/>
              <a:gd name="connsiteY2" fmla="*/ 1127342 h 1127342"/>
              <a:gd name="connsiteX0" fmla="*/ 118583 w 118583"/>
              <a:gd name="connsiteY0" fmla="*/ 0 h 1127342"/>
              <a:gd name="connsiteX1" fmla="*/ 14386 w 118583"/>
              <a:gd name="connsiteY1" fmla="*/ 415257 h 1127342"/>
              <a:gd name="connsiteX2" fmla="*/ 5849 w 118583"/>
              <a:gd name="connsiteY2" fmla="*/ 1127342 h 112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83" h="1127342">
                <a:moveTo>
                  <a:pt x="118583" y="0"/>
                </a:moveTo>
                <a:cubicBezTo>
                  <a:pt x="68479" y="258871"/>
                  <a:pt x="33175" y="227367"/>
                  <a:pt x="14386" y="415257"/>
                </a:cubicBezTo>
                <a:cubicBezTo>
                  <a:pt x="-4403" y="603147"/>
                  <a:pt x="-1980" y="1054274"/>
                  <a:pt x="5849" y="112734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flipH="1">
            <a:off x="9694629" y="1990585"/>
            <a:ext cx="343701" cy="672870"/>
          </a:xfrm>
          <a:custGeom>
            <a:avLst/>
            <a:gdLst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751562 w 751562"/>
              <a:gd name="connsiteY0" fmla="*/ 0 h 1127342"/>
              <a:gd name="connsiteX1" fmla="*/ 601250 w 751562"/>
              <a:gd name="connsiteY1" fmla="*/ 776614 h 1127342"/>
              <a:gd name="connsiteX2" fmla="*/ 0 w 751562"/>
              <a:gd name="connsiteY2" fmla="*/ 764088 h 1127342"/>
              <a:gd name="connsiteX3" fmla="*/ 638828 w 751562"/>
              <a:gd name="connsiteY3" fmla="*/ 1127342 h 1127342"/>
              <a:gd name="connsiteX0" fmla="*/ 154603 w 154603"/>
              <a:gd name="connsiteY0" fmla="*/ 0 h 1127342"/>
              <a:gd name="connsiteX1" fmla="*/ 4291 w 154603"/>
              <a:gd name="connsiteY1" fmla="*/ 776614 h 1127342"/>
              <a:gd name="connsiteX2" fmla="*/ 41869 w 154603"/>
              <a:gd name="connsiteY2" fmla="*/ 1127342 h 1127342"/>
              <a:gd name="connsiteX0" fmla="*/ 118583 w 118583"/>
              <a:gd name="connsiteY0" fmla="*/ 0 h 1127342"/>
              <a:gd name="connsiteX1" fmla="*/ 14386 w 118583"/>
              <a:gd name="connsiteY1" fmla="*/ 415257 h 1127342"/>
              <a:gd name="connsiteX2" fmla="*/ 5849 w 118583"/>
              <a:gd name="connsiteY2" fmla="*/ 1127342 h 112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83" h="1127342">
                <a:moveTo>
                  <a:pt x="118583" y="0"/>
                </a:moveTo>
                <a:cubicBezTo>
                  <a:pt x="68479" y="258871"/>
                  <a:pt x="33175" y="227367"/>
                  <a:pt x="14386" y="415257"/>
                </a:cubicBezTo>
                <a:cubicBezTo>
                  <a:pt x="-4403" y="603147"/>
                  <a:pt x="-1980" y="1054274"/>
                  <a:pt x="5849" y="112734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438" y="632810"/>
            <a:ext cx="6006338" cy="45834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6783" y="5080334"/>
            <a:ext cx="97674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The LMP calculation when load changed is call LMP sensitivity </a:t>
            </a:r>
          </a:p>
          <a:p>
            <a:pPr algn="ctr"/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due to load variation.  It can be observed that when there is narrow </a:t>
            </a:r>
          </a:p>
          <a:p>
            <a:pPr algn="ctr"/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change in load, LMP remain the same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04938" y="2265166"/>
                <a:ext cx="1402916" cy="5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𝐿𝑀𝑃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(0)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938" y="2265166"/>
                <a:ext cx="1402916" cy="5169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65345" y="1465341"/>
                <a:ext cx="1402916" cy="5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𝐿𝑀𝑃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345" y="1465341"/>
                <a:ext cx="1402916" cy="5169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 15"/>
          <p:cNvSpPr/>
          <p:nvPr/>
        </p:nvSpPr>
        <p:spPr>
          <a:xfrm flipH="1">
            <a:off x="7008580" y="1982277"/>
            <a:ext cx="343701" cy="672870"/>
          </a:xfrm>
          <a:custGeom>
            <a:avLst/>
            <a:gdLst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751562 w 751562"/>
              <a:gd name="connsiteY0" fmla="*/ 0 h 1127342"/>
              <a:gd name="connsiteX1" fmla="*/ 601250 w 751562"/>
              <a:gd name="connsiteY1" fmla="*/ 776614 h 1127342"/>
              <a:gd name="connsiteX2" fmla="*/ 0 w 751562"/>
              <a:gd name="connsiteY2" fmla="*/ 764088 h 1127342"/>
              <a:gd name="connsiteX3" fmla="*/ 638828 w 751562"/>
              <a:gd name="connsiteY3" fmla="*/ 1127342 h 1127342"/>
              <a:gd name="connsiteX0" fmla="*/ 154603 w 154603"/>
              <a:gd name="connsiteY0" fmla="*/ 0 h 1127342"/>
              <a:gd name="connsiteX1" fmla="*/ 4291 w 154603"/>
              <a:gd name="connsiteY1" fmla="*/ 776614 h 1127342"/>
              <a:gd name="connsiteX2" fmla="*/ 41869 w 154603"/>
              <a:gd name="connsiteY2" fmla="*/ 1127342 h 1127342"/>
              <a:gd name="connsiteX0" fmla="*/ 118583 w 118583"/>
              <a:gd name="connsiteY0" fmla="*/ 0 h 1127342"/>
              <a:gd name="connsiteX1" fmla="*/ 14386 w 118583"/>
              <a:gd name="connsiteY1" fmla="*/ 415257 h 1127342"/>
              <a:gd name="connsiteX2" fmla="*/ 5849 w 118583"/>
              <a:gd name="connsiteY2" fmla="*/ 1127342 h 112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83" h="1127342">
                <a:moveTo>
                  <a:pt x="118583" y="0"/>
                </a:moveTo>
                <a:cubicBezTo>
                  <a:pt x="68479" y="258871"/>
                  <a:pt x="33175" y="227367"/>
                  <a:pt x="14386" y="415257"/>
                </a:cubicBezTo>
                <a:cubicBezTo>
                  <a:pt x="-4403" y="603147"/>
                  <a:pt x="-1980" y="1054274"/>
                  <a:pt x="5849" y="112734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16200000">
            <a:off x="5203204" y="2185077"/>
            <a:ext cx="1054073" cy="224812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flipH="1">
            <a:off x="7008579" y="1982277"/>
            <a:ext cx="531531" cy="697291"/>
          </a:xfrm>
          <a:custGeom>
            <a:avLst/>
            <a:gdLst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751562 w 751562"/>
              <a:gd name="connsiteY0" fmla="*/ 0 h 1127342"/>
              <a:gd name="connsiteX1" fmla="*/ 601250 w 751562"/>
              <a:gd name="connsiteY1" fmla="*/ 776614 h 1127342"/>
              <a:gd name="connsiteX2" fmla="*/ 0 w 751562"/>
              <a:gd name="connsiteY2" fmla="*/ 764088 h 1127342"/>
              <a:gd name="connsiteX3" fmla="*/ 638828 w 751562"/>
              <a:gd name="connsiteY3" fmla="*/ 1127342 h 1127342"/>
              <a:gd name="connsiteX0" fmla="*/ 154603 w 154603"/>
              <a:gd name="connsiteY0" fmla="*/ 0 h 1127342"/>
              <a:gd name="connsiteX1" fmla="*/ 4291 w 154603"/>
              <a:gd name="connsiteY1" fmla="*/ 776614 h 1127342"/>
              <a:gd name="connsiteX2" fmla="*/ 41869 w 154603"/>
              <a:gd name="connsiteY2" fmla="*/ 1127342 h 1127342"/>
              <a:gd name="connsiteX0" fmla="*/ 118583 w 118583"/>
              <a:gd name="connsiteY0" fmla="*/ 0 h 1127342"/>
              <a:gd name="connsiteX1" fmla="*/ 14386 w 118583"/>
              <a:gd name="connsiteY1" fmla="*/ 415257 h 1127342"/>
              <a:gd name="connsiteX2" fmla="*/ 5849 w 118583"/>
              <a:gd name="connsiteY2" fmla="*/ 1127342 h 112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83" h="1127342">
                <a:moveTo>
                  <a:pt x="118583" y="0"/>
                </a:moveTo>
                <a:cubicBezTo>
                  <a:pt x="68479" y="258871"/>
                  <a:pt x="33175" y="227367"/>
                  <a:pt x="14386" y="415257"/>
                </a:cubicBezTo>
                <a:cubicBezTo>
                  <a:pt x="-4403" y="603147"/>
                  <a:pt x="-1980" y="1054274"/>
                  <a:pt x="5849" y="112734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H="1">
            <a:off x="7008578" y="1982277"/>
            <a:ext cx="686035" cy="735987"/>
          </a:xfrm>
          <a:custGeom>
            <a:avLst/>
            <a:gdLst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751562 w 751562"/>
              <a:gd name="connsiteY0" fmla="*/ 0 h 1127342"/>
              <a:gd name="connsiteX1" fmla="*/ 601250 w 751562"/>
              <a:gd name="connsiteY1" fmla="*/ 776614 h 1127342"/>
              <a:gd name="connsiteX2" fmla="*/ 0 w 751562"/>
              <a:gd name="connsiteY2" fmla="*/ 764088 h 1127342"/>
              <a:gd name="connsiteX3" fmla="*/ 638828 w 751562"/>
              <a:gd name="connsiteY3" fmla="*/ 1127342 h 1127342"/>
              <a:gd name="connsiteX0" fmla="*/ 154603 w 154603"/>
              <a:gd name="connsiteY0" fmla="*/ 0 h 1127342"/>
              <a:gd name="connsiteX1" fmla="*/ 4291 w 154603"/>
              <a:gd name="connsiteY1" fmla="*/ 776614 h 1127342"/>
              <a:gd name="connsiteX2" fmla="*/ 41869 w 154603"/>
              <a:gd name="connsiteY2" fmla="*/ 1127342 h 1127342"/>
              <a:gd name="connsiteX0" fmla="*/ 118583 w 118583"/>
              <a:gd name="connsiteY0" fmla="*/ 0 h 1127342"/>
              <a:gd name="connsiteX1" fmla="*/ 14386 w 118583"/>
              <a:gd name="connsiteY1" fmla="*/ 415257 h 1127342"/>
              <a:gd name="connsiteX2" fmla="*/ 5849 w 118583"/>
              <a:gd name="connsiteY2" fmla="*/ 1127342 h 112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83" h="1127342">
                <a:moveTo>
                  <a:pt x="118583" y="0"/>
                </a:moveTo>
                <a:cubicBezTo>
                  <a:pt x="68479" y="258871"/>
                  <a:pt x="33175" y="227367"/>
                  <a:pt x="14386" y="415257"/>
                </a:cubicBezTo>
                <a:cubicBezTo>
                  <a:pt x="-4403" y="603147"/>
                  <a:pt x="-1980" y="1054274"/>
                  <a:pt x="5849" y="112734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438" y="632810"/>
            <a:ext cx="6006338" cy="458349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43449" y="3257550"/>
            <a:ext cx="600075" cy="1071563"/>
          </a:xfrm>
          <a:prstGeom prst="rect">
            <a:avLst/>
          </a:prstGeom>
          <a:solidFill>
            <a:srgbClr val="9C54C4">
              <a:alpha val="36078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5259" y="3257549"/>
            <a:ext cx="1308454" cy="1071563"/>
          </a:xfrm>
          <a:prstGeom prst="rect">
            <a:avLst/>
          </a:prstGeom>
          <a:solidFill>
            <a:srgbClr val="9C54C4">
              <a:alpha val="36078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43787" y="2185986"/>
            <a:ext cx="142875" cy="1071563"/>
          </a:xfrm>
          <a:prstGeom prst="rect">
            <a:avLst/>
          </a:prstGeom>
          <a:solidFill>
            <a:srgbClr val="9C54C4">
              <a:alpha val="36078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042216" y="632810"/>
            <a:ext cx="333376" cy="1071563"/>
          </a:xfrm>
          <a:prstGeom prst="rect">
            <a:avLst/>
          </a:prstGeom>
          <a:solidFill>
            <a:srgbClr val="9C54C4">
              <a:alpha val="36078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24059" y="5216308"/>
            <a:ext cx="7330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These highlighted boxes show that these iterations can be </a:t>
            </a:r>
          </a:p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eliminated due to very small change of LMP </a:t>
            </a:r>
          </a:p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(0.01$ or 1 cents per </a:t>
            </a: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MWhr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for this study)</a:t>
            </a:r>
          </a:p>
        </p:txBody>
      </p:sp>
    </p:spTree>
    <p:extLst>
      <p:ext uri="{BB962C8B-B14F-4D97-AF65-F5344CB8AC3E}">
        <p14:creationId xmlns:p14="http://schemas.microsoft.com/office/powerpoint/2010/main" val="43603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0" y="0"/>
            <a:ext cx="5727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1326" y="5546558"/>
            <a:ext cx="6858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LMP sensitivity on </a:t>
            </a:r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load variation at bus B</a:t>
            </a:r>
            <a:endParaRPr lang="en-US" sz="240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9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246</Words>
  <Application>Microsoft Macintosh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Pornchai Chaweewat</dc:creator>
  <cp:lastModifiedBy>Pornchai Chaweewat</cp:lastModifiedBy>
  <cp:revision>6</cp:revision>
  <dcterms:created xsi:type="dcterms:W3CDTF">2018-04-10T14:22:56Z</dcterms:created>
  <dcterms:modified xsi:type="dcterms:W3CDTF">2018-04-11T14:19:05Z</dcterms:modified>
</cp:coreProperties>
</file>