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1" r:id="rId4"/>
    <p:sldId id="262" r:id="rId5"/>
    <p:sldId id="256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410"/>
    <a:srgbClr val="9C5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3C0A-2E85-2C47-913C-1CAFD4BE0A7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6F95B-6029-9440-8D09-1A7DBBBD8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53F0-7361-3E4D-91AC-B111E74B4E8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9D71-DA71-0F44-B705-2057B549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57888" y="1728788"/>
            <a:ext cx="590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conceptual research framework of this study is shown in this figure. There are consisted of keys method which are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Unit commitment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Economic dispatch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Nodal price calculation (LMP)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Forecasting in demand and generation</a:t>
            </a: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2567" y="928688"/>
            <a:ext cx="6183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This progressive exam will show result on running economic dispatch to investigate locational marginal price (or called “LMP”) and LMP sensitivity due to load variation from (-20% to +20%)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assumption of this result are forecasted load and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genaration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" y="0"/>
            <a:ext cx="49741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2543175"/>
            <a:ext cx="3514725" cy="828675"/>
          </a:xfrm>
          <a:prstGeom prst="rect">
            <a:avLst/>
          </a:prstGeom>
          <a:solidFill>
            <a:srgbClr val="88C41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1" y="725486"/>
            <a:ext cx="8639951" cy="4860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561" y="5586411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PJM 5 bus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497" y="5586411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IEEE 118 bus test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91" y="240092"/>
            <a:ext cx="7725955" cy="53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87" y="641118"/>
            <a:ext cx="6006338" cy="4583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118"/>
            <a:ext cx="5981302" cy="4583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406" y="641118"/>
            <a:ext cx="31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Low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226" y="641118"/>
            <a:ext cx="32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5907" y="5251713"/>
            <a:ext cx="7155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High sample of LMP calculation give more accuracy but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comes with number of iteration and time consumption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57" y="2273474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7" y="2273474"/>
                <a:ext cx="1402916" cy="51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087556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69144" y="2743200"/>
            <a:ext cx="154603" cy="1127342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3" h="1127342">
                <a:moveTo>
                  <a:pt x="154603" y="0"/>
                </a:moveTo>
                <a:cubicBezTo>
                  <a:pt x="104499" y="258871"/>
                  <a:pt x="23080" y="588724"/>
                  <a:pt x="4291" y="776614"/>
                </a:cubicBezTo>
                <a:cubicBezTo>
                  <a:pt x="-14498" y="964504"/>
                  <a:pt x="34040" y="1054274"/>
                  <a:pt x="4186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907" y="1473649"/>
                <a:ext cx="1402916" cy="51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94" y="1473649"/>
                <a:ext cx="1402916" cy="516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 flipH="1">
            <a:off x="3285393" y="1990586"/>
            <a:ext cx="813429" cy="624028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9694629" y="1990585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783" y="5080334"/>
            <a:ext cx="97674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LMP calculation when load changed is call LMP sensitivity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due to load variation.  It can be observed that when there is narrow </a:t>
            </a:r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change in load, LMP remain the same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(0)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938" y="2265166"/>
                <a:ext cx="1402916" cy="516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𝐿𝑀𝑃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45" y="1465341"/>
                <a:ext cx="1402916" cy="51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 flipH="1">
            <a:off x="7008580" y="1982277"/>
            <a:ext cx="343701" cy="672870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5203204" y="2185077"/>
            <a:ext cx="1054073" cy="22481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7008579" y="1982277"/>
            <a:ext cx="531531" cy="697291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7008578" y="1982277"/>
            <a:ext cx="686035" cy="735987"/>
          </a:xfrm>
          <a:custGeom>
            <a:avLst/>
            <a:gdLst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150312 w 150312"/>
              <a:gd name="connsiteY0" fmla="*/ 0 h 1127342"/>
              <a:gd name="connsiteX1" fmla="*/ 0 w 150312"/>
              <a:gd name="connsiteY1" fmla="*/ 776614 h 1127342"/>
              <a:gd name="connsiteX2" fmla="*/ 0 w 150312"/>
              <a:gd name="connsiteY2" fmla="*/ 776614 h 1127342"/>
              <a:gd name="connsiteX3" fmla="*/ 37578 w 150312"/>
              <a:gd name="connsiteY3" fmla="*/ 1127342 h 1127342"/>
              <a:gd name="connsiteX0" fmla="*/ 751562 w 751562"/>
              <a:gd name="connsiteY0" fmla="*/ 0 h 1127342"/>
              <a:gd name="connsiteX1" fmla="*/ 601250 w 751562"/>
              <a:gd name="connsiteY1" fmla="*/ 776614 h 1127342"/>
              <a:gd name="connsiteX2" fmla="*/ 0 w 751562"/>
              <a:gd name="connsiteY2" fmla="*/ 764088 h 1127342"/>
              <a:gd name="connsiteX3" fmla="*/ 638828 w 751562"/>
              <a:gd name="connsiteY3" fmla="*/ 1127342 h 1127342"/>
              <a:gd name="connsiteX0" fmla="*/ 154603 w 154603"/>
              <a:gd name="connsiteY0" fmla="*/ 0 h 1127342"/>
              <a:gd name="connsiteX1" fmla="*/ 4291 w 154603"/>
              <a:gd name="connsiteY1" fmla="*/ 776614 h 1127342"/>
              <a:gd name="connsiteX2" fmla="*/ 41869 w 154603"/>
              <a:gd name="connsiteY2" fmla="*/ 1127342 h 1127342"/>
              <a:gd name="connsiteX0" fmla="*/ 118583 w 118583"/>
              <a:gd name="connsiteY0" fmla="*/ 0 h 1127342"/>
              <a:gd name="connsiteX1" fmla="*/ 14386 w 118583"/>
              <a:gd name="connsiteY1" fmla="*/ 415257 h 1127342"/>
              <a:gd name="connsiteX2" fmla="*/ 5849 w 118583"/>
              <a:gd name="connsiteY2" fmla="*/ 1127342 h 112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3" h="1127342">
                <a:moveTo>
                  <a:pt x="118583" y="0"/>
                </a:moveTo>
                <a:cubicBezTo>
                  <a:pt x="68479" y="258871"/>
                  <a:pt x="33175" y="227367"/>
                  <a:pt x="14386" y="415257"/>
                </a:cubicBezTo>
                <a:cubicBezTo>
                  <a:pt x="-4403" y="603147"/>
                  <a:pt x="-1980" y="1054274"/>
                  <a:pt x="5849" y="112734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38" y="632810"/>
            <a:ext cx="6006338" cy="45834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449" y="3257550"/>
            <a:ext cx="6000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5259" y="3257549"/>
            <a:ext cx="1308454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43787" y="2185986"/>
            <a:ext cx="142875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42216" y="632810"/>
            <a:ext cx="333376" cy="1071563"/>
          </a:xfrm>
          <a:prstGeom prst="rect">
            <a:avLst/>
          </a:prstGeom>
          <a:solidFill>
            <a:srgbClr val="9C54C4">
              <a:alpha val="3607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24059" y="5216308"/>
            <a:ext cx="733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These highlighted boxes show that these iterations can be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eliminated due to very small change of LMP </a:t>
            </a:r>
          </a:p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(0.01$ or 1 cents per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MWhr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for this study)</a:t>
            </a:r>
          </a:p>
        </p:txBody>
      </p:sp>
    </p:spTree>
    <p:extLst>
      <p:ext uri="{BB962C8B-B14F-4D97-AF65-F5344CB8AC3E}">
        <p14:creationId xmlns:p14="http://schemas.microsoft.com/office/powerpoint/2010/main" val="4360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222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Chaweewat</dc:creator>
  <cp:lastModifiedBy>Pornchai Chaweewat</cp:lastModifiedBy>
  <cp:revision>4</cp:revision>
  <dcterms:created xsi:type="dcterms:W3CDTF">2018-04-10T14:22:56Z</dcterms:created>
  <dcterms:modified xsi:type="dcterms:W3CDTF">2018-04-10T14:59:59Z</dcterms:modified>
</cp:coreProperties>
</file>