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9f748b2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9f748b2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9f748b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9f748b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9f748b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b9f748b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9f748b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9f748b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9f748b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9f748b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b9f748b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b9f748b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9f748b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9f748b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b9f748b2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b9f748b2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b9f748b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b9f748b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Categories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Wei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categories that should be prioritized are </a:t>
            </a:r>
            <a:r>
              <a:rPr b="1" lang="en"/>
              <a:t>popular, most liked, fulfilling, </a:t>
            </a:r>
            <a:r>
              <a:rPr lang="en"/>
              <a:t>and </a:t>
            </a:r>
            <a:r>
              <a:rPr b="1" lang="en"/>
              <a:t>paid</a:t>
            </a:r>
            <a:r>
              <a:rPr lang="en"/>
              <a:t> </a:t>
            </a:r>
            <a:r>
              <a:rPr lang="en">
                <a:solidFill>
                  <a:srgbClr val="D9D9D9"/>
                </a:solidFill>
              </a:rPr>
              <a:t>as they have clear cluster characteristic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handful combinations can be used to further combine the categories proposed above </a:t>
            </a:r>
            <a:r>
              <a:rPr lang="en">
                <a:solidFill>
                  <a:srgbClr val="D9D9D9"/>
                </a:solidFill>
              </a:rPr>
              <a:t>based on our analysis</a:t>
            </a:r>
            <a:r>
              <a:rPr lang="en"/>
              <a:t>: </a:t>
            </a:r>
            <a:r>
              <a:rPr b="1" lang="en"/>
              <a:t>paid popular, paid most liked, most liked and popular, popular and fulfilling</a:t>
            </a:r>
            <a:endParaRPr b="1"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78375" y="283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11700" y="3409700"/>
            <a:ext cx="7808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Collect data on which advanced features the user uses to understand what could be potential new categories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Conduct A/B testing on selection rates of proposed features to figure out the best categories or best combinations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23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23% of buyers search for games using the genre filter (e.g., action, sports,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71% of buyers use advanced filters to find the types of games that appeal to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903425"/>
            <a:ext cx="8520600" cy="23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 categories that group </a:t>
            </a:r>
            <a:r>
              <a:rPr lang="en"/>
              <a:t>Snow Cone Games’ library of over 40,000 video games to help user </a:t>
            </a:r>
            <a:r>
              <a:rPr lang="en"/>
              <a:t>search</a:t>
            </a:r>
            <a:r>
              <a:rPr lang="en"/>
              <a:t> faster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3340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Goal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36809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Approach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219725"/>
            <a:ext cx="840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Cluster our dataset by machine learning algorithms to effectively partition the data given game attributes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of Presentation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Clustering with all </a:t>
            </a:r>
            <a:r>
              <a:rPr lang="en" sz="2300"/>
              <a:t>features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Clustering with constrained feature space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Recommend categories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Summary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Future Directions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with All Features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700" y="346375"/>
            <a:ext cx="4283900" cy="28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5750"/>
            <a:ext cx="8791652" cy="16053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9" name="Google Shape;79;p16"/>
          <p:cNvGrpSpPr/>
          <p:nvPr/>
        </p:nvGrpSpPr>
        <p:grpSpPr>
          <a:xfrm>
            <a:off x="2064367" y="4060711"/>
            <a:ext cx="796751" cy="169398"/>
            <a:chOff x="3883494" y="3708561"/>
            <a:chExt cx="4481163" cy="518512"/>
          </a:xfrm>
        </p:grpSpPr>
        <p:cxnSp>
          <p:nvCxnSpPr>
            <p:cNvPr id="80" name="Google Shape;80;p16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6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" name="Google Shape;84;p16"/>
          <p:cNvGrpSpPr/>
          <p:nvPr/>
        </p:nvGrpSpPr>
        <p:grpSpPr>
          <a:xfrm>
            <a:off x="4231317" y="4716736"/>
            <a:ext cx="796751" cy="169398"/>
            <a:chOff x="3883494" y="3708561"/>
            <a:chExt cx="4481163" cy="518512"/>
          </a:xfrm>
        </p:grpSpPr>
        <p:cxnSp>
          <p:nvCxnSpPr>
            <p:cNvPr id="85" name="Google Shape;85;p16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6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" name="Google Shape;89;p16"/>
          <p:cNvGrpSpPr/>
          <p:nvPr/>
        </p:nvGrpSpPr>
        <p:grpSpPr>
          <a:xfrm>
            <a:off x="1019017" y="4060711"/>
            <a:ext cx="796751" cy="169398"/>
            <a:chOff x="3883494" y="3708561"/>
            <a:chExt cx="4481163" cy="518512"/>
          </a:xfrm>
        </p:grpSpPr>
        <p:cxnSp>
          <p:nvCxnSpPr>
            <p:cNvPr id="90" name="Google Shape;90;p16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6"/>
          <p:cNvSpPr txBox="1"/>
          <p:nvPr/>
        </p:nvSpPr>
        <p:spPr>
          <a:xfrm>
            <a:off x="152400" y="1046050"/>
            <a:ext cx="412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K-Means algorithm can create more balanced </a:t>
            </a:r>
            <a:r>
              <a:rPr lang="en"/>
              <a:t>partition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 1: the number of achievements, price, and number of reviews seem to have clear cluster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categories are immediately obvious: </a:t>
            </a:r>
            <a:r>
              <a:rPr b="1" lang="en"/>
              <a:t>fulfilling</a:t>
            </a:r>
            <a:r>
              <a:rPr b="1" lang="en"/>
              <a:t>, popular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 2: the other attributes seem to not have clear cluster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610800" y="2985550"/>
            <a:ext cx="25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</a:t>
            </a:r>
            <a:r>
              <a:rPr lang="en"/>
              <a:t>tatistically</a:t>
            </a:r>
            <a:r>
              <a:rPr lang="en"/>
              <a:t> optimal under 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Constrained Feature Space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K-Means algorithm works better with fewer features </a:t>
            </a:r>
            <a:r>
              <a:rPr lang="en">
                <a:solidFill>
                  <a:srgbClr val="D9D9D9"/>
                </a:solidFill>
              </a:rPr>
              <a:t>(future direction and improvements outlined in the report)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Constrained Feature Space - Motivation 1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50" y="1138550"/>
            <a:ext cx="4286300" cy="28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75" y="1147625"/>
            <a:ext cx="37052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00588" y="3439300"/>
            <a:ext cx="40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Clusters with high number of reviews (popular) also seem to have high number of achievements in the game (fulfilling)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category called </a:t>
            </a:r>
            <a:r>
              <a:rPr b="1" lang="en">
                <a:solidFill>
                  <a:schemeClr val="dk1"/>
                </a:solidFill>
              </a:rPr>
              <a:t>popular and </a:t>
            </a:r>
            <a:r>
              <a:rPr b="1" lang="en">
                <a:solidFill>
                  <a:schemeClr val="dk1"/>
                </a:solidFill>
              </a:rPr>
              <a:t>fulfilling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 be formed by combining the two, saving us one spot in the home page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1158199" y="1774527"/>
            <a:ext cx="1930933" cy="305352"/>
            <a:chOff x="3883494" y="3708561"/>
            <a:chExt cx="4481163" cy="518512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8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8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8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" name="Google Shape;115;p18"/>
          <p:cNvGrpSpPr/>
          <p:nvPr/>
        </p:nvGrpSpPr>
        <p:grpSpPr>
          <a:xfrm>
            <a:off x="1158199" y="2419077"/>
            <a:ext cx="1930933" cy="305352"/>
            <a:chOff x="3883494" y="3708561"/>
            <a:chExt cx="4481163" cy="518512"/>
          </a:xfrm>
        </p:grpSpPr>
        <p:cxnSp>
          <p:nvCxnSpPr>
            <p:cNvPr id="116" name="Google Shape;116;p18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8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8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8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Constrained Feature Space - Motivation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3233350"/>
            <a:ext cx="85206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that are more expensive seem to be in the same clusters with higher number of reviews and receive greater feedbacks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us to combine the three categories to form (</a:t>
            </a:r>
            <a:r>
              <a:rPr b="1" lang="en"/>
              <a:t>paid popular</a:t>
            </a:r>
            <a:r>
              <a:rPr lang="en"/>
              <a:t>, </a:t>
            </a:r>
            <a:r>
              <a:rPr b="1" lang="en"/>
              <a:t>paid most liked</a:t>
            </a:r>
            <a:r>
              <a:rPr lang="en"/>
              <a:t>) or (</a:t>
            </a:r>
            <a:r>
              <a:rPr b="1" lang="en"/>
              <a:t>paid</a:t>
            </a:r>
            <a:r>
              <a:rPr lang="en"/>
              <a:t>, </a:t>
            </a:r>
            <a:r>
              <a:rPr b="1" lang="en"/>
              <a:t>popular</a:t>
            </a:r>
            <a:r>
              <a:rPr lang="en"/>
              <a:t>,</a:t>
            </a:r>
            <a:r>
              <a:rPr b="1" lang="en"/>
              <a:t> most liked</a:t>
            </a:r>
            <a:r>
              <a:rPr lang="en"/>
              <a:t>)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8" y="1017725"/>
            <a:ext cx="41433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225" y="1012963"/>
            <a:ext cx="3981450" cy="199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9"/>
          <p:cNvGrpSpPr/>
          <p:nvPr/>
        </p:nvGrpSpPr>
        <p:grpSpPr>
          <a:xfrm>
            <a:off x="3546962" y="1671564"/>
            <a:ext cx="757317" cy="305352"/>
            <a:chOff x="3883494" y="3708561"/>
            <a:chExt cx="4481163" cy="518512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19"/>
          <p:cNvGrpSpPr/>
          <p:nvPr/>
        </p:nvGrpSpPr>
        <p:grpSpPr>
          <a:xfrm>
            <a:off x="3546962" y="2698339"/>
            <a:ext cx="757317" cy="305352"/>
            <a:chOff x="3883494" y="3708561"/>
            <a:chExt cx="4481163" cy="518512"/>
          </a:xfrm>
        </p:grpSpPr>
        <p:cxnSp>
          <p:nvCxnSpPr>
            <p:cNvPr id="134" name="Google Shape;134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" name="Google Shape;138;p19"/>
          <p:cNvGrpSpPr/>
          <p:nvPr/>
        </p:nvGrpSpPr>
        <p:grpSpPr>
          <a:xfrm>
            <a:off x="741987" y="1671564"/>
            <a:ext cx="757317" cy="305352"/>
            <a:chOff x="3883494" y="3708561"/>
            <a:chExt cx="4481163" cy="518512"/>
          </a:xfrm>
        </p:grpSpPr>
        <p:cxnSp>
          <p:nvCxnSpPr>
            <p:cNvPr id="139" name="Google Shape;139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" name="Google Shape;143;p19"/>
          <p:cNvGrpSpPr/>
          <p:nvPr/>
        </p:nvGrpSpPr>
        <p:grpSpPr>
          <a:xfrm>
            <a:off x="7587612" y="1671564"/>
            <a:ext cx="757317" cy="305352"/>
            <a:chOff x="3883494" y="3708561"/>
            <a:chExt cx="4481163" cy="518512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19"/>
          <p:cNvGrpSpPr/>
          <p:nvPr/>
        </p:nvGrpSpPr>
        <p:grpSpPr>
          <a:xfrm>
            <a:off x="741987" y="2698339"/>
            <a:ext cx="757317" cy="305352"/>
            <a:chOff x="3883494" y="3708561"/>
            <a:chExt cx="4481163" cy="518512"/>
          </a:xfrm>
        </p:grpSpPr>
        <p:cxnSp>
          <p:nvCxnSpPr>
            <p:cNvPr id="149" name="Google Shape;149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9"/>
          <p:cNvGrpSpPr/>
          <p:nvPr/>
        </p:nvGrpSpPr>
        <p:grpSpPr>
          <a:xfrm>
            <a:off x="5145087" y="1671564"/>
            <a:ext cx="757317" cy="305352"/>
            <a:chOff x="3883494" y="3708561"/>
            <a:chExt cx="4481163" cy="518512"/>
          </a:xfrm>
        </p:grpSpPr>
        <p:cxnSp>
          <p:nvCxnSpPr>
            <p:cNvPr id="154" name="Google Shape;154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" name="Google Shape;158;p19"/>
          <p:cNvGrpSpPr/>
          <p:nvPr/>
        </p:nvGrpSpPr>
        <p:grpSpPr>
          <a:xfrm>
            <a:off x="5145087" y="2630764"/>
            <a:ext cx="757317" cy="305352"/>
            <a:chOff x="3883494" y="3708561"/>
            <a:chExt cx="4481163" cy="518512"/>
          </a:xfrm>
        </p:grpSpPr>
        <p:cxnSp>
          <p:nvCxnSpPr>
            <p:cNvPr id="159" name="Google Shape;159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" name="Google Shape;163;p19"/>
          <p:cNvGrpSpPr/>
          <p:nvPr/>
        </p:nvGrpSpPr>
        <p:grpSpPr>
          <a:xfrm>
            <a:off x="7587612" y="2630764"/>
            <a:ext cx="757317" cy="305352"/>
            <a:chOff x="3883494" y="3708561"/>
            <a:chExt cx="4481163" cy="518512"/>
          </a:xfrm>
        </p:grpSpPr>
        <p:cxnSp>
          <p:nvCxnSpPr>
            <p:cNvPr id="164" name="Google Shape;164;p19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9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Constrained Feature Space - Motivation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125" y="1152475"/>
            <a:ext cx="3251175" cy="22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734776" cy="17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11700" y="3420100"/>
            <a:ext cx="7040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cluster with largest amount of reviews seem to also have the highest positive feedback percentage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Encourage us to combine the two categories to form (</a:t>
            </a:r>
            <a:r>
              <a:rPr b="1" lang="en" sz="1800">
                <a:solidFill>
                  <a:schemeClr val="dk2"/>
                </a:solidFill>
              </a:rPr>
              <a:t>popular and most liked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192737" y="2571739"/>
            <a:ext cx="757317" cy="305352"/>
            <a:chOff x="3883494" y="3708561"/>
            <a:chExt cx="4481163" cy="518512"/>
          </a:xfrm>
        </p:grpSpPr>
        <p:cxnSp>
          <p:nvCxnSpPr>
            <p:cNvPr id="178" name="Google Shape;178;p20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0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0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0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" name="Google Shape;182;p20"/>
          <p:cNvGrpSpPr/>
          <p:nvPr/>
        </p:nvGrpSpPr>
        <p:grpSpPr>
          <a:xfrm>
            <a:off x="3192737" y="1865177"/>
            <a:ext cx="757317" cy="305352"/>
            <a:chOff x="3883494" y="3708561"/>
            <a:chExt cx="4481163" cy="518512"/>
          </a:xfrm>
        </p:grpSpPr>
        <p:cxnSp>
          <p:nvCxnSpPr>
            <p:cNvPr id="183" name="Google Shape;183;p20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20"/>
          <p:cNvGrpSpPr/>
          <p:nvPr/>
        </p:nvGrpSpPr>
        <p:grpSpPr>
          <a:xfrm>
            <a:off x="4123210" y="1865177"/>
            <a:ext cx="897577" cy="305352"/>
            <a:chOff x="3883494" y="3708561"/>
            <a:chExt cx="4481163" cy="518512"/>
          </a:xfrm>
        </p:grpSpPr>
        <p:cxnSp>
          <p:nvCxnSpPr>
            <p:cNvPr id="188" name="Google Shape;188;p20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0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0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" name="Google Shape;192;p20"/>
          <p:cNvGrpSpPr/>
          <p:nvPr/>
        </p:nvGrpSpPr>
        <p:grpSpPr>
          <a:xfrm>
            <a:off x="4123210" y="2571739"/>
            <a:ext cx="897577" cy="305352"/>
            <a:chOff x="3883494" y="3708561"/>
            <a:chExt cx="4481163" cy="518512"/>
          </a:xfrm>
        </p:grpSpPr>
        <p:cxnSp>
          <p:nvCxnSpPr>
            <p:cNvPr id="193" name="Google Shape;193;p20"/>
            <p:cNvCxnSpPr/>
            <p:nvPr/>
          </p:nvCxnSpPr>
          <p:spPr>
            <a:xfrm>
              <a:off x="3883494" y="3708561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3883494" y="4213383"/>
              <a:ext cx="4481100" cy="12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0"/>
            <p:cNvCxnSpPr/>
            <p:nvPr/>
          </p:nvCxnSpPr>
          <p:spPr>
            <a:xfrm rot="10800000">
              <a:off x="3883494" y="3708702"/>
              <a:ext cx="0" cy="509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0"/>
            <p:cNvCxnSpPr/>
            <p:nvPr/>
          </p:nvCxnSpPr>
          <p:spPr>
            <a:xfrm flipH="1" rot="10800000">
              <a:off x="8364356" y="3717073"/>
              <a:ext cx="300" cy="51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Constrained Feature Space - Motivation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977" y="1246502"/>
            <a:ext cx="4425050" cy="22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432475" y="3748200"/>
            <a:ext cx="6878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clusters with these three features do not have distinct characteristics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Should not prioritize these categories in our home page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