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2"/>
  </p:notesMasterIdLst>
  <p:sldIdLst>
    <p:sldId id="256" r:id="rId2"/>
    <p:sldId id="259" r:id="rId3"/>
    <p:sldId id="277" r:id="rId4"/>
    <p:sldId id="262" r:id="rId5"/>
    <p:sldId id="261" r:id="rId6"/>
    <p:sldId id="258" r:id="rId7"/>
    <p:sldId id="276" r:id="rId8"/>
    <p:sldId id="257" r:id="rId9"/>
    <p:sldId id="268" r:id="rId10"/>
    <p:sldId id="271" r:id="rId11"/>
    <p:sldId id="269" r:id="rId12"/>
    <p:sldId id="263" r:id="rId13"/>
    <p:sldId id="270" r:id="rId14"/>
    <p:sldId id="264" r:id="rId15"/>
    <p:sldId id="274" r:id="rId16"/>
    <p:sldId id="265" r:id="rId17"/>
    <p:sldId id="275" r:id="rId18"/>
    <p:sldId id="266" r:id="rId19"/>
    <p:sldId id="278"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816"/>
  </p:normalViewPr>
  <p:slideViewPr>
    <p:cSldViewPr snapToGrid="0">
      <p:cViewPr>
        <p:scale>
          <a:sx n="88" d="100"/>
          <a:sy n="88" d="100"/>
        </p:scale>
        <p:origin x="280"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Highest and Lowest Ether</a:t>
            </a:r>
            <a:r>
              <a:rPr lang="en-US" baseline="0" dirty="0"/>
              <a:t> Value Each Year</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Highest Ether value in each year</c:v>
                </c:pt>
              </c:strCache>
            </c:strRef>
          </c:tx>
          <c:spPr>
            <a:solidFill>
              <a:schemeClr val="accent4">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2015</c:v>
                </c:pt>
                <c:pt idx="1">
                  <c:v>2016</c:v>
                </c:pt>
                <c:pt idx="2">
                  <c:v>2017</c:v>
                </c:pt>
                <c:pt idx="3">
                  <c:v>2018</c:v>
                </c:pt>
                <c:pt idx="4">
                  <c:v>2019</c:v>
                </c:pt>
                <c:pt idx="5">
                  <c:v>2020</c:v>
                </c:pt>
                <c:pt idx="6">
                  <c:v>2021</c:v>
                </c:pt>
                <c:pt idx="7" formatCode="mmm\-yy">
                  <c:v>44785</c:v>
                </c:pt>
              </c:numCache>
            </c:numRef>
          </c:cat>
          <c:val>
            <c:numRef>
              <c:f>Sheet1!$B$2:$B$9</c:f>
              <c:numCache>
                <c:formatCode>General</c:formatCode>
                <c:ptCount val="8"/>
                <c:pt idx="0">
                  <c:v>1.25</c:v>
                </c:pt>
                <c:pt idx="1">
                  <c:v>13.04</c:v>
                </c:pt>
                <c:pt idx="2">
                  <c:v>719.83</c:v>
                </c:pt>
                <c:pt idx="3">
                  <c:v>1066.72</c:v>
                </c:pt>
                <c:pt idx="4">
                  <c:v>314.05</c:v>
                </c:pt>
                <c:pt idx="5">
                  <c:v>746.06</c:v>
                </c:pt>
                <c:pt idx="6">
                  <c:v>4426.74</c:v>
                </c:pt>
                <c:pt idx="7">
                  <c:v>1895.11</c:v>
                </c:pt>
              </c:numCache>
            </c:numRef>
          </c:val>
          <c:extLst>
            <c:ext xmlns:c16="http://schemas.microsoft.com/office/drawing/2014/chart" uri="{C3380CC4-5D6E-409C-BE32-E72D297353CC}">
              <c16:uniqueId val="{00000000-48EE-1A46-8176-EEBA118D2608}"/>
            </c:ext>
          </c:extLst>
        </c:ser>
        <c:ser>
          <c:idx val="1"/>
          <c:order val="1"/>
          <c:tx>
            <c:strRef>
              <c:f>Sheet1!$C$1</c:f>
              <c:strCache>
                <c:ptCount val="1"/>
                <c:pt idx="0">
                  <c:v>Lowest Ether value in each year2</c:v>
                </c:pt>
              </c:strCache>
            </c:strRef>
          </c:tx>
          <c:spPr>
            <a:solidFill>
              <a:srgbClr val="FFC000"/>
            </a:solidFill>
            <a:ln>
              <a:solidFill>
                <a:srgbClr val="FFFF00"/>
              </a:solidFill>
            </a:ln>
            <a:effectLst/>
          </c:spPr>
          <c:invertIfNegative val="0"/>
          <c:dLbls>
            <c:dLbl>
              <c:idx val="7"/>
              <c:layout>
                <c:manualLayout>
                  <c:x val="6.1388802257097081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E10-1745-901F-384E20E0683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2015</c:v>
                </c:pt>
                <c:pt idx="1">
                  <c:v>2016</c:v>
                </c:pt>
                <c:pt idx="2">
                  <c:v>2017</c:v>
                </c:pt>
                <c:pt idx="3">
                  <c:v>2018</c:v>
                </c:pt>
                <c:pt idx="4">
                  <c:v>2019</c:v>
                </c:pt>
                <c:pt idx="5">
                  <c:v>2020</c:v>
                </c:pt>
                <c:pt idx="6">
                  <c:v>2021</c:v>
                </c:pt>
                <c:pt idx="7" formatCode="mmm\-yy">
                  <c:v>44785</c:v>
                </c:pt>
              </c:numCache>
            </c:numRef>
          </c:cat>
          <c:val>
            <c:numRef>
              <c:f>Sheet1!$C$2:$C$9</c:f>
              <c:numCache>
                <c:formatCode>General</c:formatCode>
                <c:ptCount val="8"/>
                <c:pt idx="0">
                  <c:v>0.66</c:v>
                </c:pt>
                <c:pt idx="1">
                  <c:v>2.48</c:v>
                </c:pt>
                <c:pt idx="2">
                  <c:v>10.51</c:v>
                </c:pt>
                <c:pt idx="3">
                  <c:v>111.49</c:v>
                </c:pt>
                <c:pt idx="4">
                  <c:v>107.57</c:v>
                </c:pt>
                <c:pt idx="5">
                  <c:v>186.26</c:v>
                </c:pt>
                <c:pt idx="6">
                  <c:v>1385.5</c:v>
                </c:pt>
                <c:pt idx="7">
                  <c:v>1098.9100000000001</c:v>
                </c:pt>
              </c:numCache>
            </c:numRef>
          </c:val>
          <c:extLst>
            <c:ext xmlns:c16="http://schemas.microsoft.com/office/drawing/2014/chart" uri="{C3380CC4-5D6E-409C-BE32-E72D297353CC}">
              <c16:uniqueId val="{00000000-4E10-1745-901F-384E20E0683B}"/>
            </c:ext>
          </c:extLst>
        </c:ser>
        <c:dLbls>
          <c:showLegendKey val="0"/>
          <c:showVal val="1"/>
          <c:showCatName val="0"/>
          <c:showSerName val="0"/>
          <c:showPercent val="0"/>
          <c:showBubbleSize val="0"/>
        </c:dLbls>
        <c:gapWidth val="75"/>
        <c:axId val="1963119727"/>
        <c:axId val="1963121375"/>
      </c:barChart>
      <c:catAx>
        <c:axId val="1963119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3121375"/>
        <c:crosses val="autoZero"/>
        <c:auto val="1"/>
        <c:lblAlgn val="ctr"/>
        <c:lblOffset val="100"/>
        <c:noMultiLvlLbl val="0"/>
      </c:catAx>
      <c:valAx>
        <c:axId val="1963121375"/>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Price in U.S.</a:t>
                </a:r>
                <a:r>
                  <a:rPr lang="en-US" baseline="0" dirty="0"/>
                  <a:t> Dollars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3119727"/>
        <c:crosses val="autoZero"/>
        <c:crossBetween val="between"/>
      </c:valAx>
      <c:spPr>
        <a:solidFill>
          <a:schemeClr val="bg1">
            <a:lumMod val="9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Highest number of daily transactions in each year</c:v>
                </c:pt>
              </c:strCache>
            </c:strRef>
          </c:tx>
          <c:spPr>
            <a:ln w="22225" cap="rnd" cmpd="sng" algn="ctr">
              <a:solidFill>
                <a:schemeClr val="accent1"/>
              </a:solidFill>
              <a:round/>
            </a:ln>
            <a:effectLst/>
          </c:spPr>
          <c:marker>
            <c:symbol val="none"/>
          </c:marker>
          <c:dLbls>
            <c:dLbl>
              <c:idx val="0"/>
              <c:layout>
                <c:manualLayout>
                  <c:x val="-2.3631432090497523E-2"/>
                  <c:y val="-3.11828770157153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E2E-2644-84A7-740CF5EACD0B}"/>
                </c:ext>
              </c:extLst>
            </c:dLbl>
            <c:dLbl>
              <c:idx val="1"/>
              <c:layout>
                <c:manualLayout>
                  <c:x val="-3.6776964463982126E-2"/>
                  <c:y val="-5.92474663298588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E2E-2644-84A7-740CF5EACD0B}"/>
                </c:ext>
              </c:extLst>
            </c:dLbl>
            <c:dLbl>
              <c:idx val="2"/>
              <c:layout>
                <c:manualLayout>
                  <c:x val="-3.272146223952993E-2"/>
                  <c:y val="-5.61291786282873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2E-2644-84A7-740CF5EACD0B}"/>
                </c:ext>
              </c:extLst>
            </c:dLbl>
            <c:dLbl>
              <c:idx val="3"/>
              <c:layout>
                <c:manualLayout>
                  <c:x val="-3.4044610732838813E-2"/>
                  <c:y val="-3.43011647172867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E2E-2644-84A7-740CF5EACD0B}"/>
                </c:ext>
              </c:extLst>
            </c:dLbl>
            <c:dLbl>
              <c:idx val="4"/>
              <c:layout>
                <c:manualLayout>
                  <c:x val="-3.4044610732838813E-2"/>
                  <c:y val="-4.36560278220013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E2E-2644-84A7-740CF5EACD0B}"/>
                </c:ext>
              </c:extLst>
            </c:dLbl>
            <c:dLbl>
              <c:idx val="5"/>
              <c:layout>
                <c:manualLayout>
                  <c:x val="-3.6604955159851967E-2"/>
                  <c:y val="-3.11828770157152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E2E-2644-84A7-740CF5EACD0B}"/>
                </c:ext>
              </c:extLst>
            </c:dLbl>
            <c:dLbl>
              <c:idx val="6"/>
              <c:layout>
                <c:manualLayout>
                  <c:x val="-3.7928103653160995E-2"/>
                  <c:y val="-3.118287701571518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E2E-2644-84A7-740CF5EACD0B}"/>
                </c:ext>
              </c:extLst>
            </c:dLbl>
            <c:dLbl>
              <c:idx val="7"/>
              <c:layout>
                <c:manualLayout>
                  <c:x val="-2.6780525504572973E-2"/>
                  <c:y val="-2.4946301612572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E2E-2644-84A7-740CF5EACD0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Sheet1!$A$2:$A$9</c:f>
              <c:numCache>
                <c:formatCode>General</c:formatCode>
                <c:ptCount val="8"/>
                <c:pt idx="0">
                  <c:v>2015</c:v>
                </c:pt>
                <c:pt idx="1">
                  <c:v>2016</c:v>
                </c:pt>
                <c:pt idx="2">
                  <c:v>2017</c:v>
                </c:pt>
                <c:pt idx="3">
                  <c:v>2018</c:v>
                </c:pt>
                <c:pt idx="4">
                  <c:v>2019</c:v>
                </c:pt>
                <c:pt idx="5">
                  <c:v>2020</c:v>
                </c:pt>
                <c:pt idx="6">
                  <c:v>2021</c:v>
                </c:pt>
                <c:pt idx="7">
                  <c:v>2022</c:v>
                </c:pt>
              </c:numCache>
            </c:numRef>
          </c:cat>
          <c:val>
            <c:numRef>
              <c:f>Sheet1!$B$2:$B$9</c:f>
              <c:numCache>
                <c:formatCode>General</c:formatCode>
                <c:ptCount val="8"/>
                <c:pt idx="0">
                  <c:v>10.3</c:v>
                </c:pt>
                <c:pt idx="1">
                  <c:v>63.95</c:v>
                </c:pt>
                <c:pt idx="2">
                  <c:v>946.98</c:v>
                </c:pt>
                <c:pt idx="3">
                  <c:v>832.84</c:v>
                </c:pt>
                <c:pt idx="4">
                  <c:v>870.68</c:v>
                </c:pt>
                <c:pt idx="5">
                  <c:v>1235.8599999999999</c:v>
                </c:pt>
                <c:pt idx="6">
                  <c:v>1373.56</c:v>
                </c:pt>
                <c:pt idx="7">
                  <c:v>1679</c:v>
                </c:pt>
              </c:numCache>
            </c:numRef>
          </c:val>
          <c:smooth val="0"/>
          <c:extLst>
            <c:ext xmlns:c16="http://schemas.microsoft.com/office/drawing/2014/chart" uri="{C3380CC4-5D6E-409C-BE32-E72D297353CC}">
              <c16:uniqueId val="{00000000-9E2E-2644-84A7-740CF5EACD0B}"/>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404248655"/>
        <c:axId val="1404526463"/>
      </c:lineChart>
      <c:catAx>
        <c:axId val="1404248655"/>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04526463"/>
        <c:crosses val="autoZero"/>
        <c:auto val="1"/>
        <c:lblAlgn val="ctr"/>
        <c:lblOffset val="100"/>
        <c:noMultiLvlLbl val="0"/>
      </c:catAx>
      <c:valAx>
        <c:axId val="1404526463"/>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dirty="0"/>
                  <a:t>Units in thousand</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04248655"/>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Number of transactions</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fraud</c:v>
                </c:pt>
                <c:pt idx="1">
                  <c:v>Non-fraud</c:v>
                </c:pt>
              </c:strCache>
            </c:strRef>
          </c:cat>
          <c:val>
            <c:numRef>
              <c:f>Sheet1!$B$2:$B$3</c:f>
              <c:numCache>
                <c:formatCode>General</c:formatCode>
                <c:ptCount val="2"/>
                <c:pt idx="0">
                  <c:v>2179</c:v>
                </c:pt>
                <c:pt idx="1">
                  <c:v>7662</c:v>
                </c:pt>
              </c:numCache>
            </c:numRef>
          </c:val>
          <c:extLst>
            <c:ext xmlns:c16="http://schemas.microsoft.com/office/drawing/2014/chart" uri="{C3380CC4-5D6E-409C-BE32-E72D297353CC}">
              <c16:uniqueId val="{00000000-88CE-DC40-B4F1-343E2C063459}"/>
            </c:ext>
          </c:extLst>
        </c:ser>
        <c:dLbls>
          <c:showLegendKey val="0"/>
          <c:showVal val="1"/>
          <c:showCatName val="0"/>
          <c:showSerName val="0"/>
          <c:showPercent val="0"/>
          <c:showBubbleSize val="0"/>
        </c:dLbls>
        <c:gapWidth val="75"/>
        <c:axId val="2107355583"/>
        <c:axId val="2107315231"/>
      </c:barChart>
      <c:catAx>
        <c:axId val="2107355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7315231"/>
        <c:crosses val="autoZero"/>
        <c:auto val="1"/>
        <c:lblAlgn val="ctr"/>
        <c:lblOffset val="100"/>
        <c:noMultiLvlLbl val="0"/>
      </c:catAx>
      <c:valAx>
        <c:axId val="2107315231"/>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a:t>
                </a:r>
                <a:r>
                  <a:rPr lang="en-US" baseline="0" dirty="0"/>
                  <a:t> of transactions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7355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AD114-D224-4B85-A05B-FE6533E4D688}"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35AD552E-07E9-4A22-BEEB-F12E1D6ECBD5}">
      <dgm:prSet/>
      <dgm:spPr/>
      <dgm:t>
        <a:bodyPr/>
        <a:lstStyle/>
        <a:p>
          <a:r>
            <a:rPr lang="en-US" dirty="0"/>
            <a:t>What is Ethereum</a:t>
          </a:r>
        </a:p>
      </dgm:t>
    </dgm:pt>
    <dgm:pt modelId="{079FE0CF-C273-4CEB-83E8-B76A4E4E037A}" type="parTrans" cxnId="{3E307F35-89C4-493C-ADF3-6BE17F9047CF}">
      <dgm:prSet/>
      <dgm:spPr/>
      <dgm:t>
        <a:bodyPr/>
        <a:lstStyle/>
        <a:p>
          <a:endParaRPr lang="en-US"/>
        </a:p>
      </dgm:t>
    </dgm:pt>
    <dgm:pt modelId="{111640CA-94BA-4CEF-B5C0-CB97EE3CB5C1}" type="sibTrans" cxnId="{3E307F35-89C4-493C-ADF3-6BE17F9047CF}">
      <dgm:prSet/>
      <dgm:spPr/>
      <dgm:t>
        <a:bodyPr/>
        <a:lstStyle/>
        <a:p>
          <a:endParaRPr lang="en-US"/>
        </a:p>
      </dgm:t>
    </dgm:pt>
    <dgm:pt modelId="{E54058E2-2F94-4827-A5B0-9E3B87420657}">
      <dgm:prSet/>
      <dgm:spPr/>
      <dgm:t>
        <a:bodyPr/>
        <a:lstStyle/>
        <a:p>
          <a:r>
            <a:rPr lang="en-US" dirty="0"/>
            <a:t>Data Explanation &amp; Preparation</a:t>
          </a:r>
        </a:p>
      </dgm:t>
    </dgm:pt>
    <dgm:pt modelId="{2F1575D7-8CA8-435A-9DCE-0DD5D39CA9A9}" type="parTrans" cxnId="{4FFCD6E1-F188-45AA-9A8B-B4A752939415}">
      <dgm:prSet/>
      <dgm:spPr/>
      <dgm:t>
        <a:bodyPr/>
        <a:lstStyle/>
        <a:p>
          <a:endParaRPr lang="en-US"/>
        </a:p>
      </dgm:t>
    </dgm:pt>
    <dgm:pt modelId="{857447AD-8FA6-4544-AD8F-74403630460B}" type="sibTrans" cxnId="{4FFCD6E1-F188-45AA-9A8B-B4A752939415}">
      <dgm:prSet/>
      <dgm:spPr/>
      <dgm:t>
        <a:bodyPr/>
        <a:lstStyle/>
        <a:p>
          <a:endParaRPr lang="en-US"/>
        </a:p>
      </dgm:t>
    </dgm:pt>
    <dgm:pt modelId="{10BB91EF-D8EB-4772-94CB-23737646EFDA}">
      <dgm:prSet/>
      <dgm:spPr/>
      <dgm:t>
        <a:bodyPr/>
        <a:lstStyle/>
        <a:p>
          <a:r>
            <a:rPr lang="en-US" dirty="0"/>
            <a:t>Model Recommendation</a:t>
          </a:r>
        </a:p>
      </dgm:t>
    </dgm:pt>
    <dgm:pt modelId="{A7E4B0C9-1F97-4C8C-BE35-BD0632AB97C2}" type="parTrans" cxnId="{302CD3A7-45AE-46A4-945A-840DE1A90F79}">
      <dgm:prSet/>
      <dgm:spPr/>
      <dgm:t>
        <a:bodyPr/>
        <a:lstStyle/>
        <a:p>
          <a:endParaRPr lang="en-US"/>
        </a:p>
      </dgm:t>
    </dgm:pt>
    <dgm:pt modelId="{CCF42230-061E-4596-A05D-7711B8D92109}" type="sibTrans" cxnId="{302CD3A7-45AE-46A4-945A-840DE1A90F79}">
      <dgm:prSet/>
      <dgm:spPr/>
      <dgm:t>
        <a:bodyPr/>
        <a:lstStyle/>
        <a:p>
          <a:endParaRPr lang="en-US"/>
        </a:p>
      </dgm:t>
    </dgm:pt>
    <dgm:pt modelId="{DDB80A61-3315-4EC4-82EB-C7B460BA5003}">
      <dgm:prSet/>
      <dgm:spPr/>
      <dgm:t>
        <a:bodyPr/>
        <a:lstStyle/>
        <a:p>
          <a:r>
            <a:rPr lang="en-US"/>
            <a:t>Important Features</a:t>
          </a:r>
        </a:p>
      </dgm:t>
    </dgm:pt>
    <dgm:pt modelId="{D9F1741B-2D3E-453C-9D6A-E10C8939D685}" type="parTrans" cxnId="{1540AE26-CDD8-4050-A7E4-84586B4D794A}">
      <dgm:prSet/>
      <dgm:spPr/>
      <dgm:t>
        <a:bodyPr/>
        <a:lstStyle/>
        <a:p>
          <a:endParaRPr lang="en-US"/>
        </a:p>
      </dgm:t>
    </dgm:pt>
    <dgm:pt modelId="{377CB758-4001-4391-9F6F-C794C64BDB1F}" type="sibTrans" cxnId="{1540AE26-CDD8-4050-A7E4-84586B4D794A}">
      <dgm:prSet/>
      <dgm:spPr/>
      <dgm:t>
        <a:bodyPr/>
        <a:lstStyle/>
        <a:p>
          <a:endParaRPr lang="en-US"/>
        </a:p>
      </dgm:t>
    </dgm:pt>
    <dgm:pt modelId="{BF9B8912-03A8-4D6A-956C-F304BC4A75AF}">
      <dgm:prSet/>
      <dgm:spPr/>
      <dgm:t>
        <a:bodyPr/>
        <a:lstStyle/>
        <a:p>
          <a:r>
            <a:rPr lang="en-US"/>
            <a:t>Assumptions and Limitations</a:t>
          </a:r>
        </a:p>
      </dgm:t>
    </dgm:pt>
    <dgm:pt modelId="{DE153EDE-A561-4D58-AA40-D837E9B00549}" type="parTrans" cxnId="{AEE592DE-0A0C-484D-8460-F90EC619D762}">
      <dgm:prSet/>
      <dgm:spPr/>
      <dgm:t>
        <a:bodyPr/>
        <a:lstStyle/>
        <a:p>
          <a:endParaRPr lang="en-US"/>
        </a:p>
      </dgm:t>
    </dgm:pt>
    <dgm:pt modelId="{53FA96C4-98F8-4664-9A80-AE908C8CEFB4}" type="sibTrans" cxnId="{AEE592DE-0A0C-484D-8460-F90EC619D762}">
      <dgm:prSet/>
      <dgm:spPr/>
      <dgm:t>
        <a:bodyPr/>
        <a:lstStyle/>
        <a:p>
          <a:endParaRPr lang="en-US"/>
        </a:p>
      </dgm:t>
    </dgm:pt>
    <dgm:pt modelId="{495AF2F7-1452-439B-8771-3C86DE28D21D}">
      <dgm:prSet/>
      <dgm:spPr/>
      <dgm:t>
        <a:bodyPr/>
        <a:lstStyle/>
        <a:p>
          <a:r>
            <a:rPr lang="en-US" dirty="0"/>
            <a:t>Recommendations</a:t>
          </a:r>
        </a:p>
      </dgm:t>
    </dgm:pt>
    <dgm:pt modelId="{5F708176-6A64-4680-B33E-917886E46CC9}" type="parTrans" cxnId="{324D38A6-93BD-4395-AE47-27FAFAD02FE7}">
      <dgm:prSet/>
      <dgm:spPr/>
      <dgm:t>
        <a:bodyPr/>
        <a:lstStyle/>
        <a:p>
          <a:endParaRPr lang="en-US"/>
        </a:p>
      </dgm:t>
    </dgm:pt>
    <dgm:pt modelId="{848A529B-A89C-4EFB-A04E-710D2203D268}" type="sibTrans" cxnId="{324D38A6-93BD-4395-AE47-27FAFAD02FE7}">
      <dgm:prSet/>
      <dgm:spPr/>
      <dgm:t>
        <a:bodyPr/>
        <a:lstStyle/>
        <a:p>
          <a:endParaRPr lang="en-US"/>
        </a:p>
      </dgm:t>
    </dgm:pt>
    <dgm:pt modelId="{4EC14607-C233-4E55-AC93-3F74C5DA0D7F}">
      <dgm:prSet/>
      <dgm:spPr/>
      <dgm:t>
        <a:bodyPr/>
        <a:lstStyle/>
        <a:p>
          <a:r>
            <a:rPr lang="en-US" dirty="0"/>
            <a:t>Q &amp; A</a:t>
          </a:r>
        </a:p>
      </dgm:t>
    </dgm:pt>
    <dgm:pt modelId="{0ABB1D51-8C96-4A03-A349-0B3E5A3657EC}" type="parTrans" cxnId="{B19963FD-894C-4AB4-964A-2BC145845F8A}">
      <dgm:prSet/>
      <dgm:spPr/>
      <dgm:t>
        <a:bodyPr/>
        <a:lstStyle/>
        <a:p>
          <a:endParaRPr lang="en-US"/>
        </a:p>
      </dgm:t>
    </dgm:pt>
    <dgm:pt modelId="{27F6B201-C516-4F41-A944-F410BDF0DD7C}" type="sibTrans" cxnId="{B19963FD-894C-4AB4-964A-2BC145845F8A}">
      <dgm:prSet/>
      <dgm:spPr/>
      <dgm:t>
        <a:bodyPr/>
        <a:lstStyle/>
        <a:p>
          <a:endParaRPr lang="en-US"/>
        </a:p>
      </dgm:t>
    </dgm:pt>
    <dgm:pt modelId="{70C86E4A-3B06-B342-9652-5C9C38B4196B}">
      <dgm:prSet/>
      <dgm:spPr/>
      <dgm:t>
        <a:bodyPr/>
        <a:lstStyle/>
        <a:p>
          <a:r>
            <a:rPr lang="en-US" dirty="0"/>
            <a:t>Objectives</a:t>
          </a:r>
        </a:p>
      </dgm:t>
    </dgm:pt>
    <dgm:pt modelId="{D0B52141-657A-5247-B6A8-E357350F5E5C}" type="parTrans" cxnId="{2F45550E-C4AE-A94E-85FF-BC93A232B65D}">
      <dgm:prSet/>
      <dgm:spPr/>
      <dgm:t>
        <a:bodyPr/>
        <a:lstStyle/>
        <a:p>
          <a:endParaRPr lang="en-US"/>
        </a:p>
      </dgm:t>
    </dgm:pt>
    <dgm:pt modelId="{322CA62D-2CF0-8A4E-B7EA-076B36D3FDBF}" type="sibTrans" cxnId="{2F45550E-C4AE-A94E-85FF-BC93A232B65D}">
      <dgm:prSet/>
      <dgm:spPr/>
      <dgm:t>
        <a:bodyPr/>
        <a:lstStyle/>
        <a:p>
          <a:endParaRPr lang="en-US"/>
        </a:p>
      </dgm:t>
    </dgm:pt>
    <dgm:pt modelId="{F346DCDB-2565-0345-B66E-4B1BEA5DC383}">
      <dgm:prSet/>
      <dgm:spPr/>
      <dgm:t>
        <a:bodyPr/>
        <a:lstStyle/>
        <a:p>
          <a:r>
            <a:rPr lang="en-US" dirty="0"/>
            <a:t>The growth of Ethereum</a:t>
          </a:r>
        </a:p>
      </dgm:t>
    </dgm:pt>
    <dgm:pt modelId="{662F4CBD-015D-5845-88BF-1DBA2DA00335}" type="parTrans" cxnId="{597E4BE8-7677-9840-B3C1-1CFA33F24C27}">
      <dgm:prSet/>
      <dgm:spPr/>
      <dgm:t>
        <a:bodyPr/>
        <a:lstStyle/>
        <a:p>
          <a:endParaRPr lang="en-US"/>
        </a:p>
      </dgm:t>
    </dgm:pt>
    <dgm:pt modelId="{01726983-FE8F-3C45-85E9-A1814DD0E5BA}" type="sibTrans" cxnId="{597E4BE8-7677-9840-B3C1-1CFA33F24C27}">
      <dgm:prSet/>
      <dgm:spPr/>
      <dgm:t>
        <a:bodyPr/>
        <a:lstStyle/>
        <a:p>
          <a:endParaRPr lang="en-US"/>
        </a:p>
      </dgm:t>
    </dgm:pt>
    <dgm:pt modelId="{22B7D92D-C664-EE43-A31E-3A47D141BB8D}">
      <dgm:prSet/>
      <dgm:spPr/>
      <dgm:t>
        <a:bodyPr/>
        <a:lstStyle/>
        <a:p>
          <a:r>
            <a:rPr lang="en-US" dirty="0"/>
            <a:t>Key Messages</a:t>
          </a:r>
        </a:p>
      </dgm:t>
    </dgm:pt>
    <dgm:pt modelId="{704F6738-399D-534B-B86B-D9BF13ED20AE}" type="parTrans" cxnId="{4FB57E78-E075-C947-837A-58AF9537E9BA}">
      <dgm:prSet/>
      <dgm:spPr/>
      <dgm:t>
        <a:bodyPr/>
        <a:lstStyle/>
        <a:p>
          <a:endParaRPr lang="en-US"/>
        </a:p>
      </dgm:t>
    </dgm:pt>
    <dgm:pt modelId="{6E62BBC9-66AB-F44B-9842-44D107C83596}" type="sibTrans" cxnId="{4FB57E78-E075-C947-837A-58AF9537E9BA}">
      <dgm:prSet/>
      <dgm:spPr/>
      <dgm:t>
        <a:bodyPr/>
        <a:lstStyle/>
        <a:p>
          <a:endParaRPr lang="en-US"/>
        </a:p>
      </dgm:t>
    </dgm:pt>
    <dgm:pt modelId="{233E5F32-B2D1-EF46-BBDF-9CE8F70755FE}">
      <dgm:prSet/>
      <dgm:spPr/>
      <dgm:t>
        <a:bodyPr/>
        <a:lstStyle/>
        <a:p>
          <a:r>
            <a:rPr lang="en-US" dirty="0"/>
            <a:t>Ethereum Value changes over years</a:t>
          </a:r>
        </a:p>
      </dgm:t>
    </dgm:pt>
    <dgm:pt modelId="{35DC64B1-C7DF-964C-BA03-02DD2B99C156}" type="parTrans" cxnId="{2117978F-AB2F-FB46-8334-0758EF449718}">
      <dgm:prSet/>
      <dgm:spPr/>
      <dgm:t>
        <a:bodyPr/>
        <a:lstStyle/>
        <a:p>
          <a:endParaRPr lang="en-US"/>
        </a:p>
      </dgm:t>
    </dgm:pt>
    <dgm:pt modelId="{69DAA0C4-300C-DE46-8563-02215DB4F82F}" type="sibTrans" cxnId="{2117978F-AB2F-FB46-8334-0758EF449718}">
      <dgm:prSet/>
      <dgm:spPr/>
      <dgm:t>
        <a:bodyPr/>
        <a:lstStyle/>
        <a:p>
          <a:endParaRPr lang="en-US"/>
        </a:p>
      </dgm:t>
    </dgm:pt>
    <dgm:pt modelId="{B13E6176-8163-5846-B13F-B73D7F82AB4A}">
      <dgm:prSet/>
      <dgm:spPr/>
      <dgm:t>
        <a:bodyPr/>
        <a:lstStyle/>
        <a:p>
          <a:r>
            <a:rPr lang="en-US" dirty="0"/>
            <a:t>References</a:t>
          </a:r>
        </a:p>
      </dgm:t>
    </dgm:pt>
    <dgm:pt modelId="{8902C172-8A08-D842-AD59-883E63469E53}" type="parTrans" cxnId="{6218E2FC-776F-114C-9A12-6E8B93E7F9F7}">
      <dgm:prSet/>
      <dgm:spPr/>
      <dgm:t>
        <a:bodyPr/>
        <a:lstStyle/>
        <a:p>
          <a:endParaRPr lang="en-US"/>
        </a:p>
      </dgm:t>
    </dgm:pt>
    <dgm:pt modelId="{A4FB0585-7598-1E4A-952F-B2B971194CFA}" type="sibTrans" cxnId="{6218E2FC-776F-114C-9A12-6E8B93E7F9F7}">
      <dgm:prSet/>
      <dgm:spPr/>
      <dgm:t>
        <a:bodyPr/>
        <a:lstStyle/>
        <a:p>
          <a:endParaRPr lang="en-US"/>
        </a:p>
      </dgm:t>
    </dgm:pt>
    <dgm:pt modelId="{E6F7439E-EA4B-4840-B4A2-0CE216EFB725}">
      <dgm:prSet/>
      <dgm:spPr/>
      <dgm:t>
        <a:bodyPr/>
        <a:lstStyle/>
        <a:p>
          <a:r>
            <a:rPr lang="en-US" dirty="0"/>
            <a:t>Model Comparison</a:t>
          </a:r>
        </a:p>
      </dgm:t>
    </dgm:pt>
    <dgm:pt modelId="{F655456A-7750-7E47-AD5A-2E7C44117963}" type="parTrans" cxnId="{AB6D2E13-1C2B-DC49-BC72-90D0D452B472}">
      <dgm:prSet/>
      <dgm:spPr/>
      <dgm:t>
        <a:bodyPr/>
        <a:lstStyle/>
        <a:p>
          <a:endParaRPr lang="en-US"/>
        </a:p>
      </dgm:t>
    </dgm:pt>
    <dgm:pt modelId="{E4A24271-BBB0-8D43-BE4D-BBCD244B4775}" type="sibTrans" cxnId="{AB6D2E13-1C2B-DC49-BC72-90D0D452B472}">
      <dgm:prSet/>
      <dgm:spPr/>
      <dgm:t>
        <a:bodyPr/>
        <a:lstStyle/>
        <a:p>
          <a:endParaRPr lang="en-US"/>
        </a:p>
      </dgm:t>
    </dgm:pt>
    <dgm:pt modelId="{18737D06-AB30-3046-8A06-05BDB1CC9BE7}" type="pres">
      <dgm:prSet presAssocID="{6CAAD114-D224-4B85-A05B-FE6533E4D688}" presName="vert0" presStyleCnt="0">
        <dgm:presLayoutVars>
          <dgm:dir/>
          <dgm:animOne val="branch"/>
          <dgm:animLvl val="lvl"/>
        </dgm:presLayoutVars>
      </dgm:prSet>
      <dgm:spPr/>
    </dgm:pt>
    <dgm:pt modelId="{6122913A-0425-4144-A846-CDE5CE03FF1F}" type="pres">
      <dgm:prSet presAssocID="{35AD552E-07E9-4A22-BEEB-F12E1D6ECBD5}" presName="thickLine" presStyleLbl="alignNode1" presStyleIdx="0" presStyleCnt="13"/>
      <dgm:spPr/>
    </dgm:pt>
    <dgm:pt modelId="{0C502D71-A64F-824C-BD68-7080DD165AD5}" type="pres">
      <dgm:prSet presAssocID="{35AD552E-07E9-4A22-BEEB-F12E1D6ECBD5}" presName="horz1" presStyleCnt="0"/>
      <dgm:spPr/>
    </dgm:pt>
    <dgm:pt modelId="{0F73B380-644C-934A-AF44-0A2D6F4188F7}" type="pres">
      <dgm:prSet presAssocID="{35AD552E-07E9-4A22-BEEB-F12E1D6ECBD5}" presName="tx1" presStyleLbl="revTx" presStyleIdx="0" presStyleCnt="13"/>
      <dgm:spPr/>
    </dgm:pt>
    <dgm:pt modelId="{E5F61236-2CC4-C843-97A8-1611708D6DD2}" type="pres">
      <dgm:prSet presAssocID="{35AD552E-07E9-4A22-BEEB-F12E1D6ECBD5}" presName="vert1" presStyleCnt="0"/>
      <dgm:spPr/>
    </dgm:pt>
    <dgm:pt modelId="{8C334FAB-DDFB-C64F-9717-97EBDAAD5A1B}" type="pres">
      <dgm:prSet presAssocID="{F346DCDB-2565-0345-B66E-4B1BEA5DC383}" presName="thickLine" presStyleLbl="alignNode1" presStyleIdx="1" presStyleCnt="13"/>
      <dgm:spPr/>
    </dgm:pt>
    <dgm:pt modelId="{84BF1E5B-F6E2-E449-AA63-C13FF1A6DCB0}" type="pres">
      <dgm:prSet presAssocID="{F346DCDB-2565-0345-B66E-4B1BEA5DC383}" presName="horz1" presStyleCnt="0"/>
      <dgm:spPr/>
    </dgm:pt>
    <dgm:pt modelId="{0DF757BC-B81A-AF47-81FD-E497A475CD43}" type="pres">
      <dgm:prSet presAssocID="{F346DCDB-2565-0345-B66E-4B1BEA5DC383}" presName="tx1" presStyleLbl="revTx" presStyleIdx="1" presStyleCnt="13"/>
      <dgm:spPr/>
    </dgm:pt>
    <dgm:pt modelId="{14599428-63E6-5240-88BB-6A1A612022EE}" type="pres">
      <dgm:prSet presAssocID="{F346DCDB-2565-0345-B66E-4B1BEA5DC383}" presName="vert1" presStyleCnt="0"/>
      <dgm:spPr/>
    </dgm:pt>
    <dgm:pt modelId="{93AB420C-2631-5D4E-A2DA-611849D38C79}" type="pres">
      <dgm:prSet presAssocID="{233E5F32-B2D1-EF46-BBDF-9CE8F70755FE}" presName="thickLine" presStyleLbl="alignNode1" presStyleIdx="2" presStyleCnt="13"/>
      <dgm:spPr/>
    </dgm:pt>
    <dgm:pt modelId="{9369D22A-F7DA-FA4D-8C55-6E7651AB428B}" type="pres">
      <dgm:prSet presAssocID="{233E5F32-B2D1-EF46-BBDF-9CE8F70755FE}" presName="horz1" presStyleCnt="0"/>
      <dgm:spPr/>
    </dgm:pt>
    <dgm:pt modelId="{56925051-2F08-A649-B43E-D2FCF0E3D382}" type="pres">
      <dgm:prSet presAssocID="{233E5F32-B2D1-EF46-BBDF-9CE8F70755FE}" presName="tx1" presStyleLbl="revTx" presStyleIdx="2" presStyleCnt="13"/>
      <dgm:spPr/>
    </dgm:pt>
    <dgm:pt modelId="{8EC32180-93FE-4946-A302-662F14B24226}" type="pres">
      <dgm:prSet presAssocID="{233E5F32-B2D1-EF46-BBDF-9CE8F70755FE}" presName="vert1" presStyleCnt="0"/>
      <dgm:spPr/>
    </dgm:pt>
    <dgm:pt modelId="{45FA6CB3-0DA2-8642-849D-E4948EB003B8}" type="pres">
      <dgm:prSet presAssocID="{22B7D92D-C664-EE43-A31E-3A47D141BB8D}" presName="thickLine" presStyleLbl="alignNode1" presStyleIdx="3" presStyleCnt="13"/>
      <dgm:spPr/>
    </dgm:pt>
    <dgm:pt modelId="{341292C7-D4FA-9246-A78F-8CE57D5F45B3}" type="pres">
      <dgm:prSet presAssocID="{22B7D92D-C664-EE43-A31E-3A47D141BB8D}" presName="horz1" presStyleCnt="0"/>
      <dgm:spPr/>
    </dgm:pt>
    <dgm:pt modelId="{06268686-4D95-7145-B46B-04DEE96DC2E3}" type="pres">
      <dgm:prSet presAssocID="{22B7D92D-C664-EE43-A31E-3A47D141BB8D}" presName="tx1" presStyleLbl="revTx" presStyleIdx="3" presStyleCnt="13"/>
      <dgm:spPr/>
    </dgm:pt>
    <dgm:pt modelId="{2AFC6FD3-90D4-454C-BB0E-0EBBE366AC48}" type="pres">
      <dgm:prSet presAssocID="{22B7D92D-C664-EE43-A31E-3A47D141BB8D}" presName="vert1" presStyleCnt="0"/>
      <dgm:spPr/>
    </dgm:pt>
    <dgm:pt modelId="{2ABFA278-516D-F841-A8A9-974722D633CE}" type="pres">
      <dgm:prSet presAssocID="{70C86E4A-3B06-B342-9652-5C9C38B4196B}" presName="thickLine" presStyleLbl="alignNode1" presStyleIdx="4" presStyleCnt="13"/>
      <dgm:spPr/>
    </dgm:pt>
    <dgm:pt modelId="{54861B76-3219-AD4B-9304-219435FDF4B6}" type="pres">
      <dgm:prSet presAssocID="{70C86E4A-3B06-B342-9652-5C9C38B4196B}" presName="horz1" presStyleCnt="0"/>
      <dgm:spPr/>
    </dgm:pt>
    <dgm:pt modelId="{3081B8FE-2914-A745-8FD8-3DFF3419D4B1}" type="pres">
      <dgm:prSet presAssocID="{70C86E4A-3B06-B342-9652-5C9C38B4196B}" presName="tx1" presStyleLbl="revTx" presStyleIdx="4" presStyleCnt="13"/>
      <dgm:spPr/>
    </dgm:pt>
    <dgm:pt modelId="{C018F00A-D3A0-A241-BD99-0A9DE85EAF98}" type="pres">
      <dgm:prSet presAssocID="{70C86E4A-3B06-B342-9652-5C9C38B4196B}" presName="vert1" presStyleCnt="0"/>
      <dgm:spPr/>
    </dgm:pt>
    <dgm:pt modelId="{AE9B913B-83C0-9345-94F2-72471CF0237E}" type="pres">
      <dgm:prSet presAssocID="{E54058E2-2F94-4827-A5B0-9E3B87420657}" presName="thickLine" presStyleLbl="alignNode1" presStyleIdx="5" presStyleCnt="13"/>
      <dgm:spPr/>
    </dgm:pt>
    <dgm:pt modelId="{42D22C53-9D68-254C-9EC3-7F4726068799}" type="pres">
      <dgm:prSet presAssocID="{E54058E2-2F94-4827-A5B0-9E3B87420657}" presName="horz1" presStyleCnt="0"/>
      <dgm:spPr/>
    </dgm:pt>
    <dgm:pt modelId="{30E12940-21B1-BE46-BCA7-24D47B8C82BD}" type="pres">
      <dgm:prSet presAssocID="{E54058E2-2F94-4827-A5B0-9E3B87420657}" presName="tx1" presStyleLbl="revTx" presStyleIdx="5" presStyleCnt="13"/>
      <dgm:spPr/>
    </dgm:pt>
    <dgm:pt modelId="{E0EFFC5F-E986-D944-A80B-F60E85F86E6F}" type="pres">
      <dgm:prSet presAssocID="{E54058E2-2F94-4827-A5B0-9E3B87420657}" presName="vert1" presStyleCnt="0"/>
      <dgm:spPr/>
    </dgm:pt>
    <dgm:pt modelId="{98773D3F-0A35-2C4C-82BD-C0AA277E4290}" type="pres">
      <dgm:prSet presAssocID="{E6F7439E-EA4B-4840-B4A2-0CE216EFB725}" presName="thickLine" presStyleLbl="alignNode1" presStyleIdx="6" presStyleCnt="13"/>
      <dgm:spPr/>
    </dgm:pt>
    <dgm:pt modelId="{298B9492-5440-5D45-B8BA-C658DDD7983E}" type="pres">
      <dgm:prSet presAssocID="{E6F7439E-EA4B-4840-B4A2-0CE216EFB725}" presName="horz1" presStyleCnt="0"/>
      <dgm:spPr/>
    </dgm:pt>
    <dgm:pt modelId="{33252544-5C40-E241-8F98-B30EEC09A961}" type="pres">
      <dgm:prSet presAssocID="{E6F7439E-EA4B-4840-B4A2-0CE216EFB725}" presName="tx1" presStyleLbl="revTx" presStyleIdx="6" presStyleCnt="13"/>
      <dgm:spPr/>
    </dgm:pt>
    <dgm:pt modelId="{8ED36C7F-C769-4D4D-8F16-0877172C4672}" type="pres">
      <dgm:prSet presAssocID="{E6F7439E-EA4B-4840-B4A2-0CE216EFB725}" presName="vert1" presStyleCnt="0"/>
      <dgm:spPr/>
    </dgm:pt>
    <dgm:pt modelId="{CCEAF724-28EB-3848-8B27-9B10A6E9FB17}" type="pres">
      <dgm:prSet presAssocID="{10BB91EF-D8EB-4772-94CB-23737646EFDA}" presName="thickLine" presStyleLbl="alignNode1" presStyleIdx="7" presStyleCnt="13"/>
      <dgm:spPr/>
    </dgm:pt>
    <dgm:pt modelId="{73CCFBDB-B9F6-4544-AAA0-A41F84EAF555}" type="pres">
      <dgm:prSet presAssocID="{10BB91EF-D8EB-4772-94CB-23737646EFDA}" presName="horz1" presStyleCnt="0"/>
      <dgm:spPr/>
    </dgm:pt>
    <dgm:pt modelId="{873EAA31-08EE-004E-82A2-121D2671E7FC}" type="pres">
      <dgm:prSet presAssocID="{10BB91EF-D8EB-4772-94CB-23737646EFDA}" presName="tx1" presStyleLbl="revTx" presStyleIdx="7" presStyleCnt="13"/>
      <dgm:spPr/>
    </dgm:pt>
    <dgm:pt modelId="{38496ED9-5DF2-AF4B-95BC-1E87F932F7BA}" type="pres">
      <dgm:prSet presAssocID="{10BB91EF-D8EB-4772-94CB-23737646EFDA}" presName="vert1" presStyleCnt="0"/>
      <dgm:spPr/>
    </dgm:pt>
    <dgm:pt modelId="{1A412CFC-CF2B-094B-98C4-21FA8A8FD29D}" type="pres">
      <dgm:prSet presAssocID="{DDB80A61-3315-4EC4-82EB-C7B460BA5003}" presName="thickLine" presStyleLbl="alignNode1" presStyleIdx="8" presStyleCnt="13"/>
      <dgm:spPr/>
    </dgm:pt>
    <dgm:pt modelId="{C529D75D-64B8-7E40-8A69-33B404088D1F}" type="pres">
      <dgm:prSet presAssocID="{DDB80A61-3315-4EC4-82EB-C7B460BA5003}" presName="horz1" presStyleCnt="0"/>
      <dgm:spPr/>
    </dgm:pt>
    <dgm:pt modelId="{994500E9-4DE5-0447-A3FD-AC2C956A2B2A}" type="pres">
      <dgm:prSet presAssocID="{DDB80A61-3315-4EC4-82EB-C7B460BA5003}" presName="tx1" presStyleLbl="revTx" presStyleIdx="8" presStyleCnt="13"/>
      <dgm:spPr/>
    </dgm:pt>
    <dgm:pt modelId="{03742544-11BF-6C4C-A0AE-79BDA17FA749}" type="pres">
      <dgm:prSet presAssocID="{DDB80A61-3315-4EC4-82EB-C7B460BA5003}" presName="vert1" presStyleCnt="0"/>
      <dgm:spPr/>
    </dgm:pt>
    <dgm:pt modelId="{EF804A7F-5997-0343-82E5-77754FFD9DC5}" type="pres">
      <dgm:prSet presAssocID="{BF9B8912-03A8-4D6A-956C-F304BC4A75AF}" presName="thickLine" presStyleLbl="alignNode1" presStyleIdx="9" presStyleCnt="13"/>
      <dgm:spPr/>
    </dgm:pt>
    <dgm:pt modelId="{DF12C87E-8139-204C-A5A4-5C8EF179DE41}" type="pres">
      <dgm:prSet presAssocID="{BF9B8912-03A8-4D6A-956C-F304BC4A75AF}" presName="horz1" presStyleCnt="0"/>
      <dgm:spPr/>
    </dgm:pt>
    <dgm:pt modelId="{7745142E-941F-7C41-BF05-EB4F9741C808}" type="pres">
      <dgm:prSet presAssocID="{BF9B8912-03A8-4D6A-956C-F304BC4A75AF}" presName="tx1" presStyleLbl="revTx" presStyleIdx="9" presStyleCnt="13"/>
      <dgm:spPr/>
    </dgm:pt>
    <dgm:pt modelId="{191E98C6-2010-934B-AC9E-50C809407EF5}" type="pres">
      <dgm:prSet presAssocID="{BF9B8912-03A8-4D6A-956C-F304BC4A75AF}" presName="vert1" presStyleCnt="0"/>
      <dgm:spPr/>
    </dgm:pt>
    <dgm:pt modelId="{AA58C899-B61A-CE41-97A4-9FC62C208C0B}" type="pres">
      <dgm:prSet presAssocID="{495AF2F7-1452-439B-8771-3C86DE28D21D}" presName="thickLine" presStyleLbl="alignNode1" presStyleIdx="10" presStyleCnt="13"/>
      <dgm:spPr/>
    </dgm:pt>
    <dgm:pt modelId="{F188090C-B391-D84C-ADE6-3CA119AE5F29}" type="pres">
      <dgm:prSet presAssocID="{495AF2F7-1452-439B-8771-3C86DE28D21D}" presName="horz1" presStyleCnt="0"/>
      <dgm:spPr/>
    </dgm:pt>
    <dgm:pt modelId="{7D5B9FC6-E7CD-E54B-B22F-F30EAAD8BE56}" type="pres">
      <dgm:prSet presAssocID="{495AF2F7-1452-439B-8771-3C86DE28D21D}" presName="tx1" presStyleLbl="revTx" presStyleIdx="10" presStyleCnt="13"/>
      <dgm:spPr/>
    </dgm:pt>
    <dgm:pt modelId="{1E221E0C-F232-3342-ABAC-7012D5AD5DBA}" type="pres">
      <dgm:prSet presAssocID="{495AF2F7-1452-439B-8771-3C86DE28D21D}" presName="vert1" presStyleCnt="0"/>
      <dgm:spPr/>
    </dgm:pt>
    <dgm:pt modelId="{998D5405-FDAD-0C43-BE37-A7FFAF30DC32}" type="pres">
      <dgm:prSet presAssocID="{B13E6176-8163-5846-B13F-B73D7F82AB4A}" presName="thickLine" presStyleLbl="alignNode1" presStyleIdx="11" presStyleCnt="13"/>
      <dgm:spPr/>
    </dgm:pt>
    <dgm:pt modelId="{F5AD1EB8-8028-D14E-9585-42ECEBDFA247}" type="pres">
      <dgm:prSet presAssocID="{B13E6176-8163-5846-B13F-B73D7F82AB4A}" presName="horz1" presStyleCnt="0"/>
      <dgm:spPr/>
    </dgm:pt>
    <dgm:pt modelId="{62561DDA-660E-FD41-9314-6D7F99017BD5}" type="pres">
      <dgm:prSet presAssocID="{B13E6176-8163-5846-B13F-B73D7F82AB4A}" presName="tx1" presStyleLbl="revTx" presStyleIdx="11" presStyleCnt="13"/>
      <dgm:spPr/>
    </dgm:pt>
    <dgm:pt modelId="{8F1CCD4A-9301-1542-AB7D-9641DD91871E}" type="pres">
      <dgm:prSet presAssocID="{B13E6176-8163-5846-B13F-B73D7F82AB4A}" presName="vert1" presStyleCnt="0"/>
      <dgm:spPr/>
    </dgm:pt>
    <dgm:pt modelId="{A71785B9-1AF1-374C-9FB6-9CB161B50389}" type="pres">
      <dgm:prSet presAssocID="{4EC14607-C233-4E55-AC93-3F74C5DA0D7F}" presName="thickLine" presStyleLbl="alignNode1" presStyleIdx="12" presStyleCnt="13"/>
      <dgm:spPr/>
    </dgm:pt>
    <dgm:pt modelId="{E683F744-8559-3347-AEED-BD9BD151D969}" type="pres">
      <dgm:prSet presAssocID="{4EC14607-C233-4E55-AC93-3F74C5DA0D7F}" presName="horz1" presStyleCnt="0"/>
      <dgm:spPr/>
    </dgm:pt>
    <dgm:pt modelId="{31379B15-9256-2C44-9177-40F61C9349E6}" type="pres">
      <dgm:prSet presAssocID="{4EC14607-C233-4E55-AC93-3F74C5DA0D7F}" presName="tx1" presStyleLbl="revTx" presStyleIdx="12" presStyleCnt="13"/>
      <dgm:spPr/>
    </dgm:pt>
    <dgm:pt modelId="{0BB625DD-47F5-1D48-A916-2E7D11427229}" type="pres">
      <dgm:prSet presAssocID="{4EC14607-C233-4E55-AC93-3F74C5DA0D7F}" presName="vert1" presStyleCnt="0"/>
      <dgm:spPr/>
    </dgm:pt>
  </dgm:ptLst>
  <dgm:cxnLst>
    <dgm:cxn modelId="{FB55AB07-EE93-1349-9AE0-C7A8356B13CD}" type="presOf" srcId="{BF9B8912-03A8-4D6A-956C-F304BC4A75AF}" destId="{7745142E-941F-7C41-BF05-EB4F9741C808}" srcOrd="0" destOrd="0" presId="urn:microsoft.com/office/officeart/2008/layout/LinedList"/>
    <dgm:cxn modelId="{2F45550E-C4AE-A94E-85FF-BC93A232B65D}" srcId="{6CAAD114-D224-4B85-A05B-FE6533E4D688}" destId="{70C86E4A-3B06-B342-9652-5C9C38B4196B}" srcOrd="4" destOrd="0" parTransId="{D0B52141-657A-5247-B6A8-E357350F5E5C}" sibTransId="{322CA62D-2CF0-8A4E-B7EA-076B36D3FDBF}"/>
    <dgm:cxn modelId="{AB6D2E13-1C2B-DC49-BC72-90D0D452B472}" srcId="{6CAAD114-D224-4B85-A05B-FE6533E4D688}" destId="{E6F7439E-EA4B-4840-B4A2-0CE216EFB725}" srcOrd="6" destOrd="0" parTransId="{F655456A-7750-7E47-AD5A-2E7C44117963}" sibTransId="{E4A24271-BBB0-8D43-BE4D-BBCD244B4775}"/>
    <dgm:cxn modelId="{F27FAC1D-D4F2-5F4E-AC8F-79C8F49A0DA2}" type="presOf" srcId="{10BB91EF-D8EB-4772-94CB-23737646EFDA}" destId="{873EAA31-08EE-004E-82A2-121D2671E7FC}" srcOrd="0" destOrd="0" presId="urn:microsoft.com/office/officeart/2008/layout/LinedList"/>
    <dgm:cxn modelId="{1540AE26-CDD8-4050-A7E4-84586B4D794A}" srcId="{6CAAD114-D224-4B85-A05B-FE6533E4D688}" destId="{DDB80A61-3315-4EC4-82EB-C7B460BA5003}" srcOrd="8" destOrd="0" parTransId="{D9F1741B-2D3E-453C-9D6A-E10C8939D685}" sibTransId="{377CB758-4001-4391-9F6F-C794C64BDB1F}"/>
    <dgm:cxn modelId="{3E307F35-89C4-493C-ADF3-6BE17F9047CF}" srcId="{6CAAD114-D224-4B85-A05B-FE6533E4D688}" destId="{35AD552E-07E9-4A22-BEEB-F12E1D6ECBD5}" srcOrd="0" destOrd="0" parTransId="{079FE0CF-C273-4CEB-83E8-B76A4E4E037A}" sibTransId="{111640CA-94BA-4CEF-B5C0-CB97EE3CB5C1}"/>
    <dgm:cxn modelId="{8CC0C338-D162-7644-B61F-C9DA25FADF36}" type="presOf" srcId="{233E5F32-B2D1-EF46-BBDF-9CE8F70755FE}" destId="{56925051-2F08-A649-B43E-D2FCF0E3D382}" srcOrd="0" destOrd="0" presId="urn:microsoft.com/office/officeart/2008/layout/LinedList"/>
    <dgm:cxn modelId="{ABAC3661-4B90-7844-B40D-5893C94209BE}" type="presOf" srcId="{6CAAD114-D224-4B85-A05B-FE6533E4D688}" destId="{18737D06-AB30-3046-8A06-05BDB1CC9BE7}" srcOrd="0" destOrd="0" presId="urn:microsoft.com/office/officeart/2008/layout/LinedList"/>
    <dgm:cxn modelId="{8B5F2565-235D-024E-BAF5-280B73690FEF}" type="presOf" srcId="{E6F7439E-EA4B-4840-B4A2-0CE216EFB725}" destId="{33252544-5C40-E241-8F98-B30EEC09A961}" srcOrd="0" destOrd="0" presId="urn:microsoft.com/office/officeart/2008/layout/LinedList"/>
    <dgm:cxn modelId="{4FB57E78-E075-C947-837A-58AF9537E9BA}" srcId="{6CAAD114-D224-4B85-A05B-FE6533E4D688}" destId="{22B7D92D-C664-EE43-A31E-3A47D141BB8D}" srcOrd="3" destOrd="0" parTransId="{704F6738-399D-534B-B86B-D9BF13ED20AE}" sibTransId="{6E62BBC9-66AB-F44B-9842-44D107C83596}"/>
    <dgm:cxn modelId="{A6258D85-0B06-0F4E-B92D-DB9F5022D5B9}" type="presOf" srcId="{495AF2F7-1452-439B-8771-3C86DE28D21D}" destId="{7D5B9FC6-E7CD-E54B-B22F-F30EAAD8BE56}" srcOrd="0" destOrd="0" presId="urn:microsoft.com/office/officeart/2008/layout/LinedList"/>
    <dgm:cxn modelId="{2117978F-AB2F-FB46-8334-0758EF449718}" srcId="{6CAAD114-D224-4B85-A05B-FE6533E4D688}" destId="{233E5F32-B2D1-EF46-BBDF-9CE8F70755FE}" srcOrd="2" destOrd="0" parTransId="{35DC64B1-C7DF-964C-BA03-02DD2B99C156}" sibTransId="{69DAA0C4-300C-DE46-8563-02215DB4F82F}"/>
    <dgm:cxn modelId="{C68C55A0-7201-7D4C-B61E-1ECC47D3D0FE}" type="presOf" srcId="{E54058E2-2F94-4827-A5B0-9E3B87420657}" destId="{30E12940-21B1-BE46-BCA7-24D47B8C82BD}" srcOrd="0" destOrd="0" presId="urn:microsoft.com/office/officeart/2008/layout/LinedList"/>
    <dgm:cxn modelId="{21C383A5-7651-D745-B1E6-3E13B1F14CC0}" type="presOf" srcId="{F346DCDB-2565-0345-B66E-4B1BEA5DC383}" destId="{0DF757BC-B81A-AF47-81FD-E497A475CD43}" srcOrd="0" destOrd="0" presId="urn:microsoft.com/office/officeart/2008/layout/LinedList"/>
    <dgm:cxn modelId="{324D38A6-93BD-4395-AE47-27FAFAD02FE7}" srcId="{6CAAD114-D224-4B85-A05B-FE6533E4D688}" destId="{495AF2F7-1452-439B-8771-3C86DE28D21D}" srcOrd="10" destOrd="0" parTransId="{5F708176-6A64-4680-B33E-917886E46CC9}" sibTransId="{848A529B-A89C-4EFB-A04E-710D2203D268}"/>
    <dgm:cxn modelId="{302CD3A7-45AE-46A4-945A-840DE1A90F79}" srcId="{6CAAD114-D224-4B85-A05B-FE6533E4D688}" destId="{10BB91EF-D8EB-4772-94CB-23737646EFDA}" srcOrd="7" destOrd="0" parTransId="{A7E4B0C9-1F97-4C8C-BE35-BD0632AB97C2}" sibTransId="{CCF42230-061E-4596-A05D-7711B8D92109}"/>
    <dgm:cxn modelId="{E7FF1ABD-059E-7C4F-839B-D1551871F0AE}" type="presOf" srcId="{B13E6176-8163-5846-B13F-B73D7F82AB4A}" destId="{62561DDA-660E-FD41-9314-6D7F99017BD5}" srcOrd="0" destOrd="0" presId="urn:microsoft.com/office/officeart/2008/layout/LinedList"/>
    <dgm:cxn modelId="{E2DBBABD-79B6-0846-9680-16817F11C3CC}" type="presOf" srcId="{DDB80A61-3315-4EC4-82EB-C7B460BA5003}" destId="{994500E9-4DE5-0447-A3FD-AC2C956A2B2A}" srcOrd="0" destOrd="0" presId="urn:microsoft.com/office/officeart/2008/layout/LinedList"/>
    <dgm:cxn modelId="{35D024CC-E4A3-E447-9EDF-209589BE608A}" type="presOf" srcId="{22B7D92D-C664-EE43-A31E-3A47D141BB8D}" destId="{06268686-4D95-7145-B46B-04DEE96DC2E3}" srcOrd="0" destOrd="0" presId="urn:microsoft.com/office/officeart/2008/layout/LinedList"/>
    <dgm:cxn modelId="{05283BD2-557B-6646-B254-8701E76B4A1B}" type="presOf" srcId="{35AD552E-07E9-4A22-BEEB-F12E1D6ECBD5}" destId="{0F73B380-644C-934A-AF44-0A2D6F4188F7}" srcOrd="0" destOrd="0" presId="urn:microsoft.com/office/officeart/2008/layout/LinedList"/>
    <dgm:cxn modelId="{9751D0D2-A671-EE4A-BFBE-2FAD2E69EB7B}" type="presOf" srcId="{4EC14607-C233-4E55-AC93-3F74C5DA0D7F}" destId="{31379B15-9256-2C44-9177-40F61C9349E6}" srcOrd="0" destOrd="0" presId="urn:microsoft.com/office/officeart/2008/layout/LinedList"/>
    <dgm:cxn modelId="{AEE592DE-0A0C-484D-8460-F90EC619D762}" srcId="{6CAAD114-D224-4B85-A05B-FE6533E4D688}" destId="{BF9B8912-03A8-4D6A-956C-F304BC4A75AF}" srcOrd="9" destOrd="0" parTransId="{DE153EDE-A561-4D58-AA40-D837E9B00549}" sibTransId="{53FA96C4-98F8-4664-9A80-AE908C8CEFB4}"/>
    <dgm:cxn modelId="{4FFCD6E1-F188-45AA-9A8B-B4A752939415}" srcId="{6CAAD114-D224-4B85-A05B-FE6533E4D688}" destId="{E54058E2-2F94-4827-A5B0-9E3B87420657}" srcOrd="5" destOrd="0" parTransId="{2F1575D7-8CA8-435A-9DCE-0DD5D39CA9A9}" sibTransId="{857447AD-8FA6-4544-AD8F-74403630460B}"/>
    <dgm:cxn modelId="{597E4BE8-7677-9840-B3C1-1CFA33F24C27}" srcId="{6CAAD114-D224-4B85-A05B-FE6533E4D688}" destId="{F346DCDB-2565-0345-B66E-4B1BEA5DC383}" srcOrd="1" destOrd="0" parTransId="{662F4CBD-015D-5845-88BF-1DBA2DA00335}" sibTransId="{01726983-FE8F-3C45-85E9-A1814DD0E5BA}"/>
    <dgm:cxn modelId="{8818DDEE-DF34-4B48-8570-0205A03F8899}" type="presOf" srcId="{70C86E4A-3B06-B342-9652-5C9C38B4196B}" destId="{3081B8FE-2914-A745-8FD8-3DFF3419D4B1}" srcOrd="0" destOrd="0" presId="urn:microsoft.com/office/officeart/2008/layout/LinedList"/>
    <dgm:cxn modelId="{6218E2FC-776F-114C-9A12-6E8B93E7F9F7}" srcId="{6CAAD114-D224-4B85-A05B-FE6533E4D688}" destId="{B13E6176-8163-5846-B13F-B73D7F82AB4A}" srcOrd="11" destOrd="0" parTransId="{8902C172-8A08-D842-AD59-883E63469E53}" sibTransId="{A4FB0585-7598-1E4A-952F-B2B971194CFA}"/>
    <dgm:cxn modelId="{B19963FD-894C-4AB4-964A-2BC145845F8A}" srcId="{6CAAD114-D224-4B85-A05B-FE6533E4D688}" destId="{4EC14607-C233-4E55-AC93-3F74C5DA0D7F}" srcOrd="12" destOrd="0" parTransId="{0ABB1D51-8C96-4A03-A349-0B3E5A3657EC}" sibTransId="{27F6B201-C516-4F41-A944-F410BDF0DD7C}"/>
    <dgm:cxn modelId="{900669E8-3B4F-8546-BF13-FDC9E486738E}" type="presParOf" srcId="{18737D06-AB30-3046-8A06-05BDB1CC9BE7}" destId="{6122913A-0425-4144-A846-CDE5CE03FF1F}" srcOrd="0" destOrd="0" presId="urn:microsoft.com/office/officeart/2008/layout/LinedList"/>
    <dgm:cxn modelId="{D3A33195-759D-CF4C-8EBD-2C721202462A}" type="presParOf" srcId="{18737D06-AB30-3046-8A06-05BDB1CC9BE7}" destId="{0C502D71-A64F-824C-BD68-7080DD165AD5}" srcOrd="1" destOrd="0" presId="urn:microsoft.com/office/officeart/2008/layout/LinedList"/>
    <dgm:cxn modelId="{E6B6184B-8061-C148-B6BD-5BDA062AD2A6}" type="presParOf" srcId="{0C502D71-A64F-824C-BD68-7080DD165AD5}" destId="{0F73B380-644C-934A-AF44-0A2D6F4188F7}" srcOrd="0" destOrd="0" presId="urn:microsoft.com/office/officeart/2008/layout/LinedList"/>
    <dgm:cxn modelId="{E7EC90E1-5C9A-C64A-9786-27343E8853BA}" type="presParOf" srcId="{0C502D71-A64F-824C-BD68-7080DD165AD5}" destId="{E5F61236-2CC4-C843-97A8-1611708D6DD2}" srcOrd="1" destOrd="0" presId="urn:microsoft.com/office/officeart/2008/layout/LinedList"/>
    <dgm:cxn modelId="{72F0CB51-0416-F144-BC05-D67A1A3F671C}" type="presParOf" srcId="{18737D06-AB30-3046-8A06-05BDB1CC9BE7}" destId="{8C334FAB-DDFB-C64F-9717-97EBDAAD5A1B}" srcOrd="2" destOrd="0" presId="urn:microsoft.com/office/officeart/2008/layout/LinedList"/>
    <dgm:cxn modelId="{6B3826A9-907A-D84B-9391-660EF3966C75}" type="presParOf" srcId="{18737D06-AB30-3046-8A06-05BDB1CC9BE7}" destId="{84BF1E5B-F6E2-E449-AA63-C13FF1A6DCB0}" srcOrd="3" destOrd="0" presId="urn:microsoft.com/office/officeart/2008/layout/LinedList"/>
    <dgm:cxn modelId="{BEB2BB51-5345-1F48-AC82-294A25DE044B}" type="presParOf" srcId="{84BF1E5B-F6E2-E449-AA63-C13FF1A6DCB0}" destId="{0DF757BC-B81A-AF47-81FD-E497A475CD43}" srcOrd="0" destOrd="0" presId="urn:microsoft.com/office/officeart/2008/layout/LinedList"/>
    <dgm:cxn modelId="{DC39E68A-6A16-4144-A736-126CFDFEA3D0}" type="presParOf" srcId="{84BF1E5B-F6E2-E449-AA63-C13FF1A6DCB0}" destId="{14599428-63E6-5240-88BB-6A1A612022EE}" srcOrd="1" destOrd="0" presId="urn:microsoft.com/office/officeart/2008/layout/LinedList"/>
    <dgm:cxn modelId="{4DAD8686-7A54-5F42-B620-2C91B26A97B0}" type="presParOf" srcId="{18737D06-AB30-3046-8A06-05BDB1CC9BE7}" destId="{93AB420C-2631-5D4E-A2DA-611849D38C79}" srcOrd="4" destOrd="0" presId="urn:microsoft.com/office/officeart/2008/layout/LinedList"/>
    <dgm:cxn modelId="{827080CE-A730-9441-87F9-29871E3F165F}" type="presParOf" srcId="{18737D06-AB30-3046-8A06-05BDB1CC9BE7}" destId="{9369D22A-F7DA-FA4D-8C55-6E7651AB428B}" srcOrd="5" destOrd="0" presId="urn:microsoft.com/office/officeart/2008/layout/LinedList"/>
    <dgm:cxn modelId="{B1227B59-2BAB-B74B-82C2-639840640738}" type="presParOf" srcId="{9369D22A-F7DA-FA4D-8C55-6E7651AB428B}" destId="{56925051-2F08-A649-B43E-D2FCF0E3D382}" srcOrd="0" destOrd="0" presId="urn:microsoft.com/office/officeart/2008/layout/LinedList"/>
    <dgm:cxn modelId="{BBF5565C-488F-1644-B388-C6FD47F3EC71}" type="presParOf" srcId="{9369D22A-F7DA-FA4D-8C55-6E7651AB428B}" destId="{8EC32180-93FE-4946-A302-662F14B24226}" srcOrd="1" destOrd="0" presId="urn:microsoft.com/office/officeart/2008/layout/LinedList"/>
    <dgm:cxn modelId="{910F9ADC-BACD-EB47-B143-4E5901D95AD5}" type="presParOf" srcId="{18737D06-AB30-3046-8A06-05BDB1CC9BE7}" destId="{45FA6CB3-0DA2-8642-849D-E4948EB003B8}" srcOrd="6" destOrd="0" presId="urn:microsoft.com/office/officeart/2008/layout/LinedList"/>
    <dgm:cxn modelId="{7210FFBD-D5B3-5740-9297-A531EA950BA8}" type="presParOf" srcId="{18737D06-AB30-3046-8A06-05BDB1CC9BE7}" destId="{341292C7-D4FA-9246-A78F-8CE57D5F45B3}" srcOrd="7" destOrd="0" presId="urn:microsoft.com/office/officeart/2008/layout/LinedList"/>
    <dgm:cxn modelId="{286AED9D-60D9-9D47-9F80-B650378E090D}" type="presParOf" srcId="{341292C7-D4FA-9246-A78F-8CE57D5F45B3}" destId="{06268686-4D95-7145-B46B-04DEE96DC2E3}" srcOrd="0" destOrd="0" presId="urn:microsoft.com/office/officeart/2008/layout/LinedList"/>
    <dgm:cxn modelId="{95E76DA9-ADD0-1D43-94BA-11E39D99D47D}" type="presParOf" srcId="{341292C7-D4FA-9246-A78F-8CE57D5F45B3}" destId="{2AFC6FD3-90D4-454C-BB0E-0EBBE366AC48}" srcOrd="1" destOrd="0" presId="urn:microsoft.com/office/officeart/2008/layout/LinedList"/>
    <dgm:cxn modelId="{C0A25D6A-EE30-964F-9BD3-B9A267C55FA1}" type="presParOf" srcId="{18737D06-AB30-3046-8A06-05BDB1CC9BE7}" destId="{2ABFA278-516D-F841-A8A9-974722D633CE}" srcOrd="8" destOrd="0" presId="urn:microsoft.com/office/officeart/2008/layout/LinedList"/>
    <dgm:cxn modelId="{8C402629-863D-6540-8DE3-F4A396EB2653}" type="presParOf" srcId="{18737D06-AB30-3046-8A06-05BDB1CC9BE7}" destId="{54861B76-3219-AD4B-9304-219435FDF4B6}" srcOrd="9" destOrd="0" presId="urn:microsoft.com/office/officeart/2008/layout/LinedList"/>
    <dgm:cxn modelId="{EFB906F8-64B6-5C4E-83D1-5A12C02548CE}" type="presParOf" srcId="{54861B76-3219-AD4B-9304-219435FDF4B6}" destId="{3081B8FE-2914-A745-8FD8-3DFF3419D4B1}" srcOrd="0" destOrd="0" presId="urn:microsoft.com/office/officeart/2008/layout/LinedList"/>
    <dgm:cxn modelId="{E17D4FB5-E352-4C4D-BB12-8B383B6A5F87}" type="presParOf" srcId="{54861B76-3219-AD4B-9304-219435FDF4B6}" destId="{C018F00A-D3A0-A241-BD99-0A9DE85EAF98}" srcOrd="1" destOrd="0" presId="urn:microsoft.com/office/officeart/2008/layout/LinedList"/>
    <dgm:cxn modelId="{925F7FA1-FD79-4E4E-8E21-4792B1EBADF5}" type="presParOf" srcId="{18737D06-AB30-3046-8A06-05BDB1CC9BE7}" destId="{AE9B913B-83C0-9345-94F2-72471CF0237E}" srcOrd="10" destOrd="0" presId="urn:microsoft.com/office/officeart/2008/layout/LinedList"/>
    <dgm:cxn modelId="{9A1F79E5-ADA7-044C-AE29-EE8EC7094ED3}" type="presParOf" srcId="{18737D06-AB30-3046-8A06-05BDB1CC9BE7}" destId="{42D22C53-9D68-254C-9EC3-7F4726068799}" srcOrd="11" destOrd="0" presId="urn:microsoft.com/office/officeart/2008/layout/LinedList"/>
    <dgm:cxn modelId="{82C8288E-BAAC-AC42-B442-B7AA126656D9}" type="presParOf" srcId="{42D22C53-9D68-254C-9EC3-7F4726068799}" destId="{30E12940-21B1-BE46-BCA7-24D47B8C82BD}" srcOrd="0" destOrd="0" presId="urn:microsoft.com/office/officeart/2008/layout/LinedList"/>
    <dgm:cxn modelId="{B792D9C5-87EE-5846-9D60-D9760BBEF60D}" type="presParOf" srcId="{42D22C53-9D68-254C-9EC3-7F4726068799}" destId="{E0EFFC5F-E986-D944-A80B-F60E85F86E6F}" srcOrd="1" destOrd="0" presId="urn:microsoft.com/office/officeart/2008/layout/LinedList"/>
    <dgm:cxn modelId="{0FA1A675-7AE8-294F-B838-13C0856A249B}" type="presParOf" srcId="{18737D06-AB30-3046-8A06-05BDB1CC9BE7}" destId="{98773D3F-0A35-2C4C-82BD-C0AA277E4290}" srcOrd="12" destOrd="0" presId="urn:microsoft.com/office/officeart/2008/layout/LinedList"/>
    <dgm:cxn modelId="{51DCED83-0211-B840-B19E-168E3AD646B7}" type="presParOf" srcId="{18737D06-AB30-3046-8A06-05BDB1CC9BE7}" destId="{298B9492-5440-5D45-B8BA-C658DDD7983E}" srcOrd="13" destOrd="0" presId="urn:microsoft.com/office/officeart/2008/layout/LinedList"/>
    <dgm:cxn modelId="{06AEF719-9E0F-DF4F-A5BB-A8B4C8EEC894}" type="presParOf" srcId="{298B9492-5440-5D45-B8BA-C658DDD7983E}" destId="{33252544-5C40-E241-8F98-B30EEC09A961}" srcOrd="0" destOrd="0" presId="urn:microsoft.com/office/officeart/2008/layout/LinedList"/>
    <dgm:cxn modelId="{421C0F77-8DF2-A940-914C-5C996D4BE75F}" type="presParOf" srcId="{298B9492-5440-5D45-B8BA-C658DDD7983E}" destId="{8ED36C7F-C769-4D4D-8F16-0877172C4672}" srcOrd="1" destOrd="0" presId="urn:microsoft.com/office/officeart/2008/layout/LinedList"/>
    <dgm:cxn modelId="{C17F0B29-80D2-A249-8B44-882D1507B5AB}" type="presParOf" srcId="{18737D06-AB30-3046-8A06-05BDB1CC9BE7}" destId="{CCEAF724-28EB-3848-8B27-9B10A6E9FB17}" srcOrd="14" destOrd="0" presId="urn:microsoft.com/office/officeart/2008/layout/LinedList"/>
    <dgm:cxn modelId="{B4CBACBA-9815-7C48-BAD1-05CDD2A3B39F}" type="presParOf" srcId="{18737D06-AB30-3046-8A06-05BDB1CC9BE7}" destId="{73CCFBDB-B9F6-4544-AAA0-A41F84EAF555}" srcOrd="15" destOrd="0" presId="urn:microsoft.com/office/officeart/2008/layout/LinedList"/>
    <dgm:cxn modelId="{2EA104A9-BA37-D841-A35F-87A6B8738AE6}" type="presParOf" srcId="{73CCFBDB-B9F6-4544-AAA0-A41F84EAF555}" destId="{873EAA31-08EE-004E-82A2-121D2671E7FC}" srcOrd="0" destOrd="0" presId="urn:microsoft.com/office/officeart/2008/layout/LinedList"/>
    <dgm:cxn modelId="{4FFBC7FD-760C-BD46-90E3-4C6A7FBE960C}" type="presParOf" srcId="{73CCFBDB-B9F6-4544-AAA0-A41F84EAF555}" destId="{38496ED9-5DF2-AF4B-95BC-1E87F932F7BA}" srcOrd="1" destOrd="0" presId="urn:microsoft.com/office/officeart/2008/layout/LinedList"/>
    <dgm:cxn modelId="{830C0669-6AA5-7E4C-9842-BFF6DB92B2FB}" type="presParOf" srcId="{18737D06-AB30-3046-8A06-05BDB1CC9BE7}" destId="{1A412CFC-CF2B-094B-98C4-21FA8A8FD29D}" srcOrd="16" destOrd="0" presId="urn:microsoft.com/office/officeart/2008/layout/LinedList"/>
    <dgm:cxn modelId="{49177DD8-BA55-2C47-8F4F-322F98365CE7}" type="presParOf" srcId="{18737D06-AB30-3046-8A06-05BDB1CC9BE7}" destId="{C529D75D-64B8-7E40-8A69-33B404088D1F}" srcOrd="17" destOrd="0" presId="urn:microsoft.com/office/officeart/2008/layout/LinedList"/>
    <dgm:cxn modelId="{97E11D89-AF5F-8843-822B-6F6EDC4A607B}" type="presParOf" srcId="{C529D75D-64B8-7E40-8A69-33B404088D1F}" destId="{994500E9-4DE5-0447-A3FD-AC2C956A2B2A}" srcOrd="0" destOrd="0" presId="urn:microsoft.com/office/officeart/2008/layout/LinedList"/>
    <dgm:cxn modelId="{66322061-6EF1-554D-AEBF-C30FBAA652D1}" type="presParOf" srcId="{C529D75D-64B8-7E40-8A69-33B404088D1F}" destId="{03742544-11BF-6C4C-A0AE-79BDA17FA749}" srcOrd="1" destOrd="0" presId="urn:microsoft.com/office/officeart/2008/layout/LinedList"/>
    <dgm:cxn modelId="{E7D4A93B-1668-1148-BFA0-9020D111C349}" type="presParOf" srcId="{18737D06-AB30-3046-8A06-05BDB1CC9BE7}" destId="{EF804A7F-5997-0343-82E5-77754FFD9DC5}" srcOrd="18" destOrd="0" presId="urn:microsoft.com/office/officeart/2008/layout/LinedList"/>
    <dgm:cxn modelId="{61ED1A79-09D3-8849-8BA1-D4F01DE7B792}" type="presParOf" srcId="{18737D06-AB30-3046-8A06-05BDB1CC9BE7}" destId="{DF12C87E-8139-204C-A5A4-5C8EF179DE41}" srcOrd="19" destOrd="0" presId="urn:microsoft.com/office/officeart/2008/layout/LinedList"/>
    <dgm:cxn modelId="{32F927FE-AA4F-D24C-BB06-B5831C65D8B2}" type="presParOf" srcId="{DF12C87E-8139-204C-A5A4-5C8EF179DE41}" destId="{7745142E-941F-7C41-BF05-EB4F9741C808}" srcOrd="0" destOrd="0" presId="urn:microsoft.com/office/officeart/2008/layout/LinedList"/>
    <dgm:cxn modelId="{79B31D3F-B889-724C-A9A4-C84AF488A070}" type="presParOf" srcId="{DF12C87E-8139-204C-A5A4-5C8EF179DE41}" destId="{191E98C6-2010-934B-AC9E-50C809407EF5}" srcOrd="1" destOrd="0" presId="urn:microsoft.com/office/officeart/2008/layout/LinedList"/>
    <dgm:cxn modelId="{2EB3DE2C-8350-1847-99F5-9315FF4864E2}" type="presParOf" srcId="{18737D06-AB30-3046-8A06-05BDB1CC9BE7}" destId="{AA58C899-B61A-CE41-97A4-9FC62C208C0B}" srcOrd="20" destOrd="0" presId="urn:microsoft.com/office/officeart/2008/layout/LinedList"/>
    <dgm:cxn modelId="{9D61FE8E-BF26-6A47-A212-7BE1127A03CC}" type="presParOf" srcId="{18737D06-AB30-3046-8A06-05BDB1CC9BE7}" destId="{F188090C-B391-D84C-ADE6-3CA119AE5F29}" srcOrd="21" destOrd="0" presId="urn:microsoft.com/office/officeart/2008/layout/LinedList"/>
    <dgm:cxn modelId="{6268D757-18CB-F946-A2A8-5396052FCF34}" type="presParOf" srcId="{F188090C-B391-D84C-ADE6-3CA119AE5F29}" destId="{7D5B9FC6-E7CD-E54B-B22F-F30EAAD8BE56}" srcOrd="0" destOrd="0" presId="urn:microsoft.com/office/officeart/2008/layout/LinedList"/>
    <dgm:cxn modelId="{73A8BFDB-B3BA-8B4C-8066-61B0432ED6EC}" type="presParOf" srcId="{F188090C-B391-D84C-ADE6-3CA119AE5F29}" destId="{1E221E0C-F232-3342-ABAC-7012D5AD5DBA}" srcOrd="1" destOrd="0" presId="urn:microsoft.com/office/officeart/2008/layout/LinedList"/>
    <dgm:cxn modelId="{C04B7580-6413-854A-B5AC-70A3232BD3E1}" type="presParOf" srcId="{18737D06-AB30-3046-8A06-05BDB1CC9BE7}" destId="{998D5405-FDAD-0C43-BE37-A7FFAF30DC32}" srcOrd="22" destOrd="0" presId="urn:microsoft.com/office/officeart/2008/layout/LinedList"/>
    <dgm:cxn modelId="{13D025B8-AF0C-F44E-A88A-499EC476E125}" type="presParOf" srcId="{18737D06-AB30-3046-8A06-05BDB1CC9BE7}" destId="{F5AD1EB8-8028-D14E-9585-42ECEBDFA247}" srcOrd="23" destOrd="0" presId="urn:microsoft.com/office/officeart/2008/layout/LinedList"/>
    <dgm:cxn modelId="{8D8AA8F1-D620-1449-AB26-E423B20B3E50}" type="presParOf" srcId="{F5AD1EB8-8028-D14E-9585-42ECEBDFA247}" destId="{62561DDA-660E-FD41-9314-6D7F99017BD5}" srcOrd="0" destOrd="0" presId="urn:microsoft.com/office/officeart/2008/layout/LinedList"/>
    <dgm:cxn modelId="{EEA724FF-A680-4845-B3C9-A0EEAC420FA3}" type="presParOf" srcId="{F5AD1EB8-8028-D14E-9585-42ECEBDFA247}" destId="{8F1CCD4A-9301-1542-AB7D-9641DD91871E}" srcOrd="1" destOrd="0" presId="urn:microsoft.com/office/officeart/2008/layout/LinedList"/>
    <dgm:cxn modelId="{98F25860-E3CB-464C-9761-3BC7A2405AD2}" type="presParOf" srcId="{18737D06-AB30-3046-8A06-05BDB1CC9BE7}" destId="{A71785B9-1AF1-374C-9FB6-9CB161B50389}" srcOrd="24" destOrd="0" presId="urn:microsoft.com/office/officeart/2008/layout/LinedList"/>
    <dgm:cxn modelId="{5A219526-A2B7-B245-9D63-797E4118C04E}" type="presParOf" srcId="{18737D06-AB30-3046-8A06-05BDB1CC9BE7}" destId="{E683F744-8559-3347-AEED-BD9BD151D969}" srcOrd="25" destOrd="0" presId="urn:microsoft.com/office/officeart/2008/layout/LinedList"/>
    <dgm:cxn modelId="{54A747FB-08FF-9747-BDA8-4ECEBB76F061}" type="presParOf" srcId="{E683F744-8559-3347-AEED-BD9BD151D969}" destId="{31379B15-9256-2C44-9177-40F61C9349E6}" srcOrd="0" destOrd="0" presId="urn:microsoft.com/office/officeart/2008/layout/LinedList"/>
    <dgm:cxn modelId="{C3CDEF12-5B4B-5E4D-B838-1377CF37E4FC}" type="presParOf" srcId="{E683F744-8559-3347-AEED-BD9BD151D969}" destId="{0BB625DD-47F5-1D48-A916-2E7D11427229}" srcOrd="1" destOrd="0" presId="urn:microsoft.com/office/officeart/2008/layout/LinedList"/>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33C7B5-E176-4783-B5B1-D254C8D274D7}" type="doc">
      <dgm:prSet loTypeId="urn:microsoft.com/office/officeart/2005/8/layout/vProcess5" loCatId="process" qsTypeId="urn:microsoft.com/office/officeart/2005/8/quickstyle/simple3" qsCatId="simple" csTypeId="urn:microsoft.com/office/officeart/2005/8/colors/accent4_2" csCatId="accent4" phldr="1"/>
      <dgm:spPr/>
      <dgm:t>
        <a:bodyPr/>
        <a:lstStyle/>
        <a:p>
          <a:endParaRPr lang="en-US"/>
        </a:p>
      </dgm:t>
    </dgm:pt>
    <dgm:pt modelId="{D30590D7-E670-4C23-86AA-E3D22FB4C591}">
      <dgm:prSet custT="1"/>
      <dgm:spPr/>
      <dgm:t>
        <a:bodyPr/>
        <a:lstStyle/>
        <a:p>
          <a:r>
            <a:rPr lang="en-US" sz="2000" dirty="0"/>
            <a:t>Before building a model, the data set was cleaned to avoid complexity and better accuracy</a:t>
          </a:r>
        </a:p>
      </dgm:t>
    </dgm:pt>
    <dgm:pt modelId="{7387936C-16F1-40C9-A81E-58944C96AA33}" type="parTrans" cxnId="{EB8EBA6E-7508-442B-94F1-45DFC31AB3CE}">
      <dgm:prSet/>
      <dgm:spPr/>
      <dgm:t>
        <a:bodyPr/>
        <a:lstStyle/>
        <a:p>
          <a:endParaRPr lang="en-US"/>
        </a:p>
      </dgm:t>
    </dgm:pt>
    <dgm:pt modelId="{A90C21D4-D8A1-49CE-90A1-72C2AFA59BB5}" type="sibTrans" cxnId="{EB8EBA6E-7508-442B-94F1-45DFC31AB3CE}">
      <dgm:prSet/>
      <dgm:spPr/>
      <dgm:t>
        <a:bodyPr/>
        <a:lstStyle/>
        <a:p>
          <a:endParaRPr lang="en-US"/>
        </a:p>
      </dgm:t>
    </dgm:pt>
    <dgm:pt modelId="{03765642-CBF8-41A1-AD1F-E5EEA34C784E}">
      <dgm:prSet custT="1"/>
      <dgm:spPr>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gradFill>
      </dgm:spPr>
      <dgm:t>
        <a:bodyPr/>
        <a:lstStyle/>
        <a:p>
          <a:r>
            <a:rPr lang="en-US" sz="2000" dirty="0"/>
            <a:t>Some variables which are not helpful and highly correlated were dropped.</a:t>
          </a:r>
        </a:p>
      </dgm:t>
    </dgm:pt>
    <dgm:pt modelId="{3E4742CB-F9BD-46D8-87F8-2D36C95D5E6C}" type="parTrans" cxnId="{3C4D6715-8282-4894-9F7A-6DACBEBD61E7}">
      <dgm:prSet/>
      <dgm:spPr/>
      <dgm:t>
        <a:bodyPr/>
        <a:lstStyle/>
        <a:p>
          <a:endParaRPr lang="en-US"/>
        </a:p>
      </dgm:t>
    </dgm:pt>
    <dgm:pt modelId="{EA116A03-89D7-479E-8604-921D967A752F}" type="sibTrans" cxnId="{3C4D6715-8282-4894-9F7A-6DACBEBD61E7}">
      <dgm:prSet/>
      <dgm:spPr/>
      <dgm:t>
        <a:bodyPr/>
        <a:lstStyle/>
        <a:p>
          <a:endParaRPr lang="en-US"/>
        </a:p>
      </dgm:t>
    </dgm:pt>
    <dgm:pt modelId="{2B0B6A20-E58E-4A3D-8FCE-3E2A6D7F27F9}">
      <dgm:prSet custT="1"/>
      <dgm:spPr>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gradFill>
      </dgm:spPr>
      <dgm:t>
        <a:bodyPr/>
        <a:lstStyle/>
        <a:p>
          <a:r>
            <a:rPr lang="en-US" sz="2000" dirty="0"/>
            <a:t>Some transactions have missing values and they were replaced by median value of that variable.</a:t>
          </a:r>
        </a:p>
      </dgm:t>
    </dgm:pt>
    <dgm:pt modelId="{C820C3DA-54A0-4396-9FC5-142B0F2CA8AE}" type="parTrans" cxnId="{F861B94C-4EFE-4D25-8C0A-3014DCA2F3A7}">
      <dgm:prSet/>
      <dgm:spPr/>
      <dgm:t>
        <a:bodyPr/>
        <a:lstStyle/>
        <a:p>
          <a:endParaRPr lang="en-US"/>
        </a:p>
      </dgm:t>
    </dgm:pt>
    <dgm:pt modelId="{7A080C46-C95D-4832-B409-809011556A55}" type="sibTrans" cxnId="{F861B94C-4EFE-4D25-8C0A-3014DCA2F3A7}">
      <dgm:prSet/>
      <dgm:spPr/>
      <dgm:t>
        <a:bodyPr/>
        <a:lstStyle/>
        <a:p>
          <a:endParaRPr lang="en-US"/>
        </a:p>
      </dgm:t>
    </dgm:pt>
    <dgm:pt modelId="{48545C44-C3EA-4684-B284-AB5F20D8E091}">
      <dgm:prSet custT="1"/>
      <dgm:spPr/>
      <dgm:t>
        <a:bodyPr/>
        <a:lstStyle/>
        <a:p>
          <a:r>
            <a:rPr lang="en-US" sz="2000" dirty="0"/>
            <a:t>Duplicated records were also removed</a:t>
          </a:r>
        </a:p>
      </dgm:t>
    </dgm:pt>
    <dgm:pt modelId="{F003FD22-A453-4DE6-B834-9F65BD95463B}" type="parTrans" cxnId="{26A6648A-D92B-4537-9202-8BACEBBB06C3}">
      <dgm:prSet/>
      <dgm:spPr/>
      <dgm:t>
        <a:bodyPr/>
        <a:lstStyle/>
        <a:p>
          <a:endParaRPr lang="en-US"/>
        </a:p>
      </dgm:t>
    </dgm:pt>
    <dgm:pt modelId="{572B8D46-F9A0-4C04-B8EB-632042634780}" type="sibTrans" cxnId="{26A6648A-D92B-4537-9202-8BACEBBB06C3}">
      <dgm:prSet/>
      <dgm:spPr/>
      <dgm:t>
        <a:bodyPr/>
        <a:lstStyle/>
        <a:p>
          <a:endParaRPr lang="en-US"/>
        </a:p>
      </dgm:t>
    </dgm:pt>
    <dgm:pt modelId="{19092050-F7C3-42C4-B617-2536F91F6B53}">
      <dgm:prSet custT="1"/>
      <dgm:spPr/>
      <dgm:t>
        <a:bodyPr/>
        <a:lstStyle/>
        <a:p>
          <a:r>
            <a:rPr lang="en-US" sz="2000" dirty="0"/>
            <a:t>Make the original data to be balanced to avoid overfitting or underfitting the model</a:t>
          </a:r>
        </a:p>
      </dgm:t>
    </dgm:pt>
    <dgm:pt modelId="{FEF25F44-D341-4026-8672-F6B8FE861D1E}" type="parTrans" cxnId="{EF5877B2-6AD0-4B18-87C2-126E125D634A}">
      <dgm:prSet/>
      <dgm:spPr/>
      <dgm:t>
        <a:bodyPr/>
        <a:lstStyle/>
        <a:p>
          <a:endParaRPr lang="en-US"/>
        </a:p>
      </dgm:t>
    </dgm:pt>
    <dgm:pt modelId="{762D3742-57F6-4853-A45A-8E98047859C2}" type="sibTrans" cxnId="{EF5877B2-6AD0-4B18-87C2-126E125D634A}">
      <dgm:prSet/>
      <dgm:spPr/>
      <dgm:t>
        <a:bodyPr/>
        <a:lstStyle/>
        <a:p>
          <a:endParaRPr lang="en-US"/>
        </a:p>
      </dgm:t>
    </dgm:pt>
    <dgm:pt modelId="{39BF928E-DE5A-A04D-A9F2-608C7B6CB414}" type="pres">
      <dgm:prSet presAssocID="{8E33C7B5-E176-4783-B5B1-D254C8D274D7}" presName="outerComposite" presStyleCnt="0">
        <dgm:presLayoutVars>
          <dgm:chMax val="5"/>
          <dgm:dir/>
          <dgm:resizeHandles val="exact"/>
        </dgm:presLayoutVars>
      </dgm:prSet>
      <dgm:spPr/>
    </dgm:pt>
    <dgm:pt modelId="{7E8C1FDD-F8F8-3D43-B8A3-B2255D214792}" type="pres">
      <dgm:prSet presAssocID="{8E33C7B5-E176-4783-B5B1-D254C8D274D7}" presName="dummyMaxCanvas" presStyleCnt="0">
        <dgm:presLayoutVars/>
      </dgm:prSet>
      <dgm:spPr/>
    </dgm:pt>
    <dgm:pt modelId="{5B0DCF45-DAB7-4A49-998A-56BACB54F433}" type="pres">
      <dgm:prSet presAssocID="{8E33C7B5-E176-4783-B5B1-D254C8D274D7}" presName="FiveNodes_1" presStyleLbl="node1" presStyleIdx="0" presStyleCnt="5">
        <dgm:presLayoutVars>
          <dgm:bulletEnabled val="1"/>
        </dgm:presLayoutVars>
      </dgm:prSet>
      <dgm:spPr/>
    </dgm:pt>
    <dgm:pt modelId="{84AC8463-98F1-FF4F-A53D-E9A841A18533}" type="pres">
      <dgm:prSet presAssocID="{8E33C7B5-E176-4783-B5B1-D254C8D274D7}" presName="FiveNodes_2" presStyleLbl="node1" presStyleIdx="1" presStyleCnt="5">
        <dgm:presLayoutVars>
          <dgm:bulletEnabled val="1"/>
        </dgm:presLayoutVars>
      </dgm:prSet>
      <dgm:spPr/>
    </dgm:pt>
    <dgm:pt modelId="{B9E5F255-B8AC-1447-BB40-C53739FF105C}" type="pres">
      <dgm:prSet presAssocID="{8E33C7B5-E176-4783-B5B1-D254C8D274D7}" presName="FiveNodes_3" presStyleLbl="node1" presStyleIdx="2" presStyleCnt="5">
        <dgm:presLayoutVars>
          <dgm:bulletEnabled val="1"/>
        </dgm:presLayoutVars>
      </dgm:prSet>
      <dgm:spPr/>
    </dgm:pt>
    <dgm:pt modelId="{063DC4E6-6D99-F94B-8337-C87A0738BC5E}" type="pres">
      <dgm:prSet presAssocID="{8E33C7B5-E176-4783-B5B1-D254C8D274D7}" presName="FiveNodes_4" presStyleLbl="node1" presStyleIdx="3" presStyleCnt="5">
        <dgm:presLayoutVars>
          <dgm:bulletEnabled val="1"/>
        </dgm:presLayoutVars>
      </dgm:prSet>
      <dgm:spPr/>
    </dgm:pt>
    <dgm:pt modelId="{4BD1494D-0C18-044C-81F9-A372F7DD12C1}" type="pres">
      <dgm:prSet presAssocID="{8E33C7B5-E176-4783-B5B1-D254C8D274D7}" presName="FiveNodes_5" presStyleLbl="node1" presStyleIdx="4" presStyleCnt="5">
        <dgm:presLayoutVars>
          <dgm:bulletEnabled val="1"/>
        </dgm:presLayoutVars>
      </dgm:prSet>
      <dgm:spPr/>
    </dgm:pt>
    <dgm:pt modelId="{EE7A1ADA-BDFD-474F-B66B-475C093585C2}" type="pres">
      <dgm:prSet presAssocID="{8E33C7B5-E176-4783-B5B1-D254C8D274D7}" presName="FiveConn_1-2" presStyleLbl="fgAccFollowNode1" presStyleIdx="0" presStyleCnt="4">
        <dgm:presLayoutVars>
          <dgm:bulletEnabled val="1"/>
        </dgm:presLayoutVars>
      </dgm:prSet>
      <dgm:spPr/>
    </dgm:pt>
    <dgm:pt modelId="{7B144527-3060-D740-819B-35C598B3E81A}" type="pres">
      <dgm:prSet presAssocID="{8E33C7B5-E176-4783-B5B1-D254C8D274D7}" presName="FiveConn_2-3" presStyleLbl="fgAccFollowNode1" presStyleIdx="1" presStyleCnt="4">
        <dgm:presLayoutVars>
          <dgm:bulletEnabled val="1"/>
        </dgm:presLayoutVars>
      </dgm:prSet>
      <dgm:spPr/>
    </dgm:pt>
    <dgm:pt modelId="{2F72333E-08F0-474C-BE74-3A9EEA07F4B7}" type="pres">
      <dgm:prSet presAssocID="{8E33C7B5-E176-4783-B5B1-D254C8D274D7}" presName="FiveConn_3-4" presStyleLbl="fgAccFollowNode1" presStyleIdx="2" presStyleCnt="4">
        <dgm:presLayoutVars>
          <dgm:bulletEnabled val="1"/>
        </dgm:presLayoutVars>
      </dgm:prSet>
      <dgm:spPr/>
    </dgm:pt>
    <dgm:pt modelId="{62D25010-12D2-F440-A8FD-90DED9DD847D}" type="pres">
      <dgm:prSet presAssocID="{8E33C7B5-E176-4783-B5B1-D254C8D274D7}" presName="FiveConn_4-5" presStyleLbl="fgAccFollowNode1" presStyleIdx="3" presStyleCnt="4">
        <dgm:presLayoutVars>
          <dgm:bulletEnabled val="1"/>
        </dgm:presLayoutVars>
      </dgm:prSet>
      <dgm:spPr/>
    </dgm:pt>
    <dgm:pt modelId="{D2237EF1-5634-914D-9222-9C548F6A4D7E}" type="pres">
      <dgm:prSet presAssocID="{8E33C7B5-E176-4783-B5B1-D254C8D274D7}" presName="FiveNodes_1_text" presStyleLbl="node1" presStyleIdx="4" presStyleCnt="5">
        <dgm:presLayoutVars>
          <dgm:bulletEnabled val="1"/>
        </dgm:presLayoutVars>
      </dgm:prSet>
      <dgm:spPr/>
    </dgm:pt>
    <dgm:pt modelId="{FF16CDF5-C3DC-B743-B9AB-34CD3DFA351B}" type="pres">
      <dgm:prSet presAssocID="{8E33C7B5-E176-4783-B5B1-D254C8D274D7}" presName="FiveNodes_2_text" presStyleLbl="node1" presStyleIdx="4" presStyleCnt="5">
        <dgm:presLayoutVars>
          <dgm:bulletEnabled val="1"/>
        </dgm:presLayoutVars>
      </dgm:prSet>
      <dgm:spPr/>
    </dgm:pt>
    <dgm:pt modelId="{3273FD71-90D3-7348-AE37-2BDC7EE02B44}" type="pres">
      <dgm:prSet presAssocID="{8E33C7B5-E176-4783-B5B1-D254C8D274D7}" presName="FiveNodes_3_text" presStyleLbl="node1" presStyleIdx="4" presStyleCnt="5">
        <dgm:presLayoutVars>
          <dgm:bulletEnabled val="1"/>
        </dgm:presLayoutVars>
      </dgm:prSet>
      <dgm:spPr/>
    </dgm:pt>
    <dgm:pt modelId="{73B769B7-215F-FC4E-9A74-FFCFE564D1A2}" type="pres">
      <dgm:prSet presAssocID="{8E33C7B5-E176-4783-B5B1-D254C8D274D7}" presName="FiveNodes_4_text" presStyleLbl="node1" presStyleIdx="4" presStyleCnt="5">
        <dgm:presLayoutVars>
          <dgm:bulletEnabled val="1"/>
        </dgm:presLayoutVars>
      </dgm:prSet>
      <dgm:spPr/>
    </dgm:pt>
    <dgm:pt modelId="{3042F118-6AD9-F243-B1D0-BD545C57CD66}" type="pres">
      <dgm:prSet presAssocID="{8E33C7B5-E176-4783-B5B1-D254C8D274D7}" presName="FiveNodes_5_text" presStyleLbl="node1" presStyleIdx="4" presStyleCnt="5">
        <dgm:presLayoutVars>
          <dgm:bulletEnabled val="1"/>
        </dgm:presLayoutVars>
      </dgm:prSet>
      <dgm:spPr/>
    </dgm:pt>
  </dgm:ptLst>
  <dgm:cxnLst>
    <dgm:cxn modelId="{54FFF802-5C4B-B149-A07F-61065DC42BC9}" type="presOf" srcId="{D30590D7-E670-4C23-86AA-E3D22FB4C591}" destId="{D2237EF1-5634-914D-9222-9C548F6A4D7E}" srcOrd="1" destOrd="0" presId="urn:microsoft.com/office/officeart/2005/8/layout/vProcess5"/>
    <dgm:cxn modelId="{418F9E09-8A2B-9D4C-A7D1-3F28F52629F0}" type="presOf" srcId="{EA116A03-89D7-479E-8604-921D967A752F}" destId="{7B144527-3060-D740-819B-35C598B3E81A}" srcOrd="0" destOrd="0" presId="urn:microsoft.com/office/officeart/2005/8/layout/vProcess5"/>
    <dgm:cxn modelId="{3C4D6715-8282-4894-9F7A-6DACBEBD61E7}" srcId="{8E33C7B5-E176-4783-B5B1-D254C8D274D7}" destId="{03765642-CBF8-41A1-AD1F-E5EEA34C784E}" srcOrd="1" destOrd="0" parTransId="{3E4742CB-F9BD-46D8-87F8-2D36C95D5E6C}" sibTransId="{EA116A03-89D7-479E-8604-921D967A752F}"/>
    <dgm:cxn modelId="{4D8ED71A-A816-1145-B93B-0F48A52064F8}" type="presOf" srcId="{19092050-F7C3-42C4-B617-2536F91F6B53}" destId="{4BD1494D-0C18-044C-81F9-A372F7DD12C1}" srcOrd="0" destOrd="0" presId="urn:microsoft.com/office/officeart/2005/8/layout/vProcess5"/>
    <dgm:cxn modelId="{220C122B-1C4D-7F4B-81B3-77C62822E3EC}" type="presOf" srcId="{A90C21D4-D8A1-49CE-90A1-72C2AFA59BB5}" destId="{EE7A1ADA-BDFD-474F-B66B-475C093585C2}" srcOrd="0" destOrd="0" presId="urn:microsoft.com/office/officeart/2005/8/layout/vProcess5"/>
    <dgm:cxn modelId="{D4A14D32-085F-6447-AA03-97D7255E08C7}" type="presOf" srcId="{19092050-F7C3-42C4-B617-2536F91F6B53}" destId="{3042F118-6AD9-F243-B1D0-BD545C57CD66}" srcOrd="1" destOrd="0" presId="urn:microsoft.com/office/officeart/2005/8/layout/vProcess5"/>
    <dgm:cxn modelId="{D9112738-D920-4648-8D11-4EB3DE94D14C}" type="presOf" srcId="{2B0B6A20-E58E-4A3D-8FCE-3E2A6D7F27F9}" destId="{B9E5F255-B8AC-1447-BB40-C53739FF105C}" srcOrd="0" destOrd="0" presId="urn:microsoft.com/office/officeart/2005/8/layout/vProcess5"/>
    <dgm:cxn modelId="{F861B94C-4EFE-4D25-8C0A-3014DCA2F3A7}" srcId="{8E33C7B5-E176-4783-B5B1-D254C8D274D7}" destId="{2B0B6A20-E58E-4A3D-8FCE-3E2A6D7F27F9}" srcOrd="2" destOrd="0" parTransId="{C820C3DA-54A0-4396-9FC5-142B0F2CA8AE}" sibTransId="{7A080C46-C95D-4832-B409-809011556A55}"/>
    <dgm:cxn modelId="{3F4CC657-16A0-AC41-9ACC-BF6FE3714EA2}" type="presOf" srcId="{572B8D46-F9A0-4C04-B8EB-632042634780}" destId="{62D25010-12D2-F440-A8FD-90DED9DD847D}" srcOrd="0" destOrd="0" presId="urn:microsoft.com/office/officeart/2005/8/layout/vProcess5"/>
    <dgm:cxn modelId="{EB8EBA6E-7508-442B-94F1-45DFC31AB3CE}" srcId="{8E33C7B5-E176-4783-B5B1-D254C8D274D7}" destId="{D30590D7-E670-4C23-86AA-E3D22FB4C591}" srcOrd="0" destOrd="0" parTransId="{7387936C-16F1-40C9-A81E-58944C96AA33}" sibTransId="{A90C21D4-D8A1-49CE-90A1-72C2AFA59BB5}"/>
    <dgm:cxn modelId="{1E76E583-CBCE-B441-ACC6-1553022E6CEF}" type="presOf" srcId="{8E33C7B5-E176-4783-B5B1-D254C8D274D7}" destId="{39BF928E-DE5A-A04D-A9F2-608C7B6CB414}" srcOrd="0" destOrd="0" presId="urn:microsoft.com/office/officeart/2005/8/layout/vProcess5"/>
    <dgm:cxn modelId="{26A6648A-D92B-4537-9202-8BACEBBB06C3}" srcId="{8E33C7B5-E176-4783-B5B1-D254C8D274D7}" destId="{48545C44-C3EA-4684-B284-AB5F20D8E091}" srcOrd="3" destOrd="0" parTransId="{F003FD22-A453-4DE6-B834-9F65BD95463B}" sibTransId="{572B8D46-F9A0-4C04-B8EB-632042634780}"/>
    <dgm:cxn modelId="{75B447AE-8F30-DE4A-A096-0269DBA3800D}" type="presOf" srcId="{03765642-CBF8-41A1-AD1F-E5EEA34C784E}" destId="{FF16CDF5-C3DC-B743-B9AB-34CD3DFA351B}" srcOrd="1" destOrd="0" presId="urn:microsoft.com/office/officeart/2005/8/layout/vProcess5"/>
    <dgm:cxn modelId="{EF5877B2-6AD0-4B18-87C2-126E125D634A}" srcId="{8E33C7B5-E176-4783-B5B1-D254C8D274D7}" destId="{19092050-F7C3-42C4-B617-2536F91F6B53}" srcOrd="4" destOrd="0" parTransId="{FEF25F44-D341-4026-8672-F6B8FE861D1E}" sibTransId="{762D3742-57F6-4853-A45A-8E98047859C2}"/>
    <dgm:cxn modelId="{A58B25D1-FF59-2749-AF78-22FE1767FA1C}" type="presOf" srcId="{48545C44-C3EA-4684-B284-AB5F20D8E091}" destId="{063DC4E6-6D99-F94B-8337-C87A0738BC5E}" srcOrd="0" destOrd="0" presId="urn:microsoft.com/office/officeart/2005/8/layout/vProcess5"/>
    <dgm:cxn modelId="{2EEF9ED5-6F3A-D441-8905-4C9EAD2D456F}" type="presOf" srcId="{48545C44-C3EA-4684-B284-AB5F20D8E091}" destId="{73B769B7-215F-FC4E-9A74-FFCFE564D1A2}" srcOrd="1" destOrd="0" presId="urn:microsoft.com/office/officeart/2005/8/layout/vProcess5"/>
    <dgm:cxn modelId="{BC215AE1-9BF1-7748-B6D8-6830F539FFCA}" type="presOf" srcId="{7A080C46-C95D-4832-B409-809011556A55}" destId="{2F72333E-08F0-474C-BE74-3A9EEA07F4B7}" srcOrd="0" destOrd="0" presId="urn:microsoft.com/office/officeart/2005/8/layout/vProcess5"/>
    <dgm:cxn modelId="{035244F4-E193-7943-BFE0-70963D0E9438}" type="presOf" srcId="{D30590D7-E670-4C23-86AA-E3D22FB4C591}" destId="{5B0DCF45-DAB7-4A49-998A-56BACB54F433}" srcOrd="0" destOrd="0" presId="urn:microsoft.com/office/officeart/2005/8/layout/vProcess5"/>
    <dgm:cxn modelId="{E70A38F5-7896-B149-967E-389FFE37DC7A}" type="presOf" srcId="{2B0B6A20-E58E-4A3D-8FCE-3E2A6D7F27F9}" destId="{3273FD71-90D3-7348-AE37-2BDC7EE02B44}" srcOrd="1" destOrd="0" presId="urn:microsoft.com/office/officeart/2005/8/layout/vProcess5"/>
    <dgm:cxn modelId="{8A85F5F8-6E3A-5242-807D-7586BB13EF8C}" type="presOf" srcId="{03765642-CBF8-41A1-AD1F-E5EEA34C784E}" destId="{84AC8463-98F1-FF4F-A53D-E9A841A18533}" srcOrd="0" destOrd="0" presId="urn:microsoft.com/office/officeart/2005/8/layout/vProcess5"/>
    <dgm:cxn modelId="{A262D8EF-54BF-744F-BF40-C7365E8DACA5}" type="presParOf" srcId="{39BF928E-DE5A-A04D-A9F2-608C7B6CB414}" destId="{7E8C1FDD-F8F8-3D43-B8A3-B2255D214792}" srcOrd="0" destOrd="0" presId="urn:microsoft.com/office/officeart/2005/8/layout/vProcess5"/>
    <dgm:cxn modelId="{671931B1-9441-7F49-959D-DA629D596873}" type="presParOf" srcId="{39BF928E-DE5A-A04D-A9F2-608C7B6CB414}" destId="{5B0DCF45-DAB7-4A49-998A-56BACB54F433}" srcOrd="1" destOrd="0" presId="urn:microsoft.com/office/officeart/2005/8/layout/vProcess5"/>
    <dgm:cxn modelId="{26C47089-0ADC-5F4E-8460-0F186DF65EEB}" type="presParOf" srcId="{39BF928E-DE5A-A04D-A9F2-608C7B6CB414}" destId="{84AC8463-98F1-FF4F-A53D-E9A841A18533}" srcOrd="2" destOrd="0" presId="urn:microsoft.com/office/officeart/2005/8/layout/vProcess5"/>
    <dgm:cxn modelId="{22BC5129-C43F-A541-8D01-92373E5FEBF3}" type="presParOf" srcId="{39BF928E-DE5A-A04D-A9F2-608C7B6CB414}" destId="{B9E5F255-B8AC-1447-BB40-C53739FF105C}" srcOrd="3" destOrd="0" presId="urn:microsoft.com/office/officeart/2005/8/layout/vProcess5"/>
    <dgm:cxn modelId="{A36D94CD-891A-824C-813B-98F27E5FD11F}" type="presParOf" srcId="{39BF928E-DE5A-A04D-A9F2-608C7B6CB414}" destId="{063DC4E6-6D99-F94B-8337-C87A0738BC5E}" srcOrd="4" destOrd="0" presId="urn:microsoft.com/office/officeart/2005/8/layout/vProcess5"/>
    <dgm:cxn modelId="{B66C78FF-FBDD-7B49-AFC5-BF4BEEBD1D57}" type="presParOf" srcId="{39BF928E-DE5A-A04D-A9F2-608C7B6CB414}" destId="{4BD1494D-0C18-044C-81F9-A372F7DD12C1}" srcOrd="5" destOrd="0" presId="urn:microsoft.com/office/officeart/2005/8/layout/vProcess5"/>
    <dgm:cxn modelId="{6DB0EF31-EF06-F94E-8F3B-2B56A776CF41}" type="presParOf" srcId="{39BF928E-DE5A-A04D-A9F2-608C7B6CB414}" destId="{EE7A1ADA-BDFD-474F-B66B-475C093585C2}" srcOrd="6" destOrd="0" presId="urn:microsoft.com/office/officeart/2005/8/layout/vProcess5"/>
    <dgm:cxn modelId="{489A2A92-9F22-A542-9D54-D61ADE1993F4}" type="presParOf" srcId="{39BF928E-DE5A-A04D-A9F2-608C7B6CB414}" destId="{7B144527-3060-D740-819B-35C598B3E81A}" srcOrd="7" destOrd="0" presId="urn:microsoft.com/office/officeart/2005/8/layout/vProcess5"/>
    <dgm:cxn modelId="{85978520-D68F-9E49-BCD6-6D5DB816E64A}" type="presParOf" srcId="{39BF928E-DE5A-A04D-A9F2-608C7B6CB414}" destId="{2F72333E-08F0-474C-BE74-3A9EEA07F4B7}" srcOrd="8" destOrd="0" presId="urn:microsoft.com/office/officeart/2005/8/layout/vProcess5"/>
    <dgm:cxn modelId="{3D1E3657-F529-A349-A62A-767A35261959}" type="presParOf" srcId="{39BF928E-DE5A-A04D-A9F2-608C7B6CB414}" destId="{62D25010-12D2-F440-A8FD-90DED9DD847D}" srcOrd="9" destOrd="0" presId="urn:microsoft.com/office/officeart/2005/8/layout/vProcess5"/>
    <dgm:cxn modelId="{4E39C342-7734-A244-BFEC-71CFB6D125C3}" type="presParOf" srcId="{39BF928E-DE5A-A04D-A9F2-608C7B6CB414}" destId="{D2237EF1-5634-914D-9222-9C548F6A4D7E}" srcOrd="10" destOrd="0" presId="urn:microsoft.com/office/officeart/2005/8/layout/vProcess5"/>
    <dgm:cxn modelId="{ABFFC2D3-9A7A-4F4D-B431-CFCD9C21D2B1}" type="presParOf" srcId="{39BF928E-DE5A-A04D-A9F2-608C7B6CB414}" destId="{FF16CDF5-C3DC-B743-B9AB-34CD3DFA351B}" srcOrd="11" destOrd="0" presId="urn:microsoft.com/office/officeart/2005/8/layout/vProcess5"/>
    <dgm:cxn modelId="{5F718461-CD65-6E40-B950-B4AD11CF1C97}" type="presParOf" srcId="{39BF928E-DE5A-A04D-A9F2-608C7B6CB414}" destId="{3273FD71-90D3-7348-AE37-2BDC7EE02B44}" srcOrd="12" destOrd="0" presId="urn:microsoft.com/office/officeart/2005/8/layout/vProcess5"/>
    <dgm:cxn modelId="{CD48CD4E-1497-5147-8DEC-F8444A2BFCC4}" type="presParOf" srcId="{39BF928E-DE5A-A04D-A9F2-608C7B6CB414}" destId="{73B769B7-215F-FC4E-9A74-FFCFE564D1A2}" srcOrd="13" destOrd="0" presId="urn:microsoft.com/office/officeart/2005/8/layout/vProcess5"/>
    <dgm:cxn modelId="{09CB5F80-52E5-8D4F-A0E9-8FE9F36B54CA}" type="presParOf" srcId="{39BF928E-DE5A-A04D-A9F2-608C7B6CB414}" destId="{3042F118-6AD9-F243-B1D0-BD545C57CD6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E16DBC-4E99-2345-8F96-171AC6E2C75C}" type="doc">
      <dgm:prSet loTypeId="urn:microsoft.com/office/officeart/2005/8/layout/vList2" loCatId="" qsTypeId="urn:microsoft.com/office/officeart/2005/8/quickstyle/simple3" qsCatId="simple" csTypeId="urn:microsoft.com/office/officeart/2005/8/colors/accent4_4" csCatId="accent4" phldr="1"/>
      <dgm:spPr/>
      <dgm:t>
        <a:bodyPr/>
        <a:lstStyle/>
        <a:p>
          <a:endParaRPr lang="en-US"/>
        </a:p>
      </dgm:t>
    </dgm:pt>
    <dgm:pt modelId="{75760B2E-97F2-194A-870D-513A70C48215}">
      <dgm:prSet phldrT="[Text]" custT="1"/>
      <dgm:spPr>
        <a:solidFill>
          <a:srgbClr val="92D050"/>
        </a:solidFill>
      </dgm:spPr>
      <dgm:t>
        <a:bodyPr/>
        <a:lstStyle/>
        <a:p>
          <a:r>
            <a:rPr lang="en-US" sz="2800" dirty="0"/>
            <a:t>Five Most Important Features</a:t>
          </a:r>
        </a:p>
      </dgm:t>
    </dgm:pt>
    <dgm:pt modelId="{D25ED169-2680-384A-884B-F74FA2489970}" type="parTrans" cxnId="{EF337DE7-AEDC-8543-8FC7-F199265962B8}">
      <dgm:prSet/>
      <dgm:spPr/>
      <dgm:t>
        <a:bodyPr/>
        <a:lstStyle/>
        <a:p>
          <a:endParaRPr lang="en-US"/>
        </a:p>
      </dgm:t>
    </dgm:pt>
    <dgm:pt modelId="{863AB0EE-99E7-324B-A387-72D544D4AB86}" type="sibTrans" cxnId="{EF337DE7-AEDC-8543-8FC7-F199265962B8}">
      <dgm:prSet/>
      <dgm:spPr/>
      <dgm:t>
        <a:bodyPr/>
        <a:lstStyle/>
        <a:p>
          <a:endParaRPr lang="en-US"/>
        </a:p>
      </dgm:t>
    </dgm:pt>
    <dgm:pt modelId="{D61414AF-2DFD-8840-8CC6-00F9E2BE3D77}">
      <dgm:prSet phldrT="[Text]" custT="1"/>
      <dgm:spPr/>
      <dgm:t>
        <a:bodyPr/>
        <a:lstStyle/>
        <a:p>
          <a:r>
            <a:rPr lang="en-CA" sz="2000" dirty="0"/>
            <a:t>number of ERC20 token transactions received from unique addresses, </a:t>
          </a:r>
          <a:endParaRPr lang="en-US" sz="2000" dirty="0"/>
        </a:p>
      </dgm:t>
    </dgm:pt>
    <dgm:pt modelId="{903AA21D-8974-F143-B4AC-3EAC6C61033A}" type="parTrans" cxnId="{DE835F8F-438A-5241-AAB3-42BA6FCE2DE5}">
      <dgm:prSet/>
      <dgm:spPr/>
      <dgm:t>
        <a:bodyPr/>
        <a:lstStyle/>
        <a:p>
          <a:endParaRPr lang="en-US"/>
        </a:p>
      </dgm:t>
    </dgm:pt>
    <dgm:pt modelId="{EB9A5AFC-991E-BA41-BCCD-1050FF79B2AA}" type="sibTrans" cxnId="{DE835F8F-438A-5241-AAB3-42BA6FCE2DE5}">
      <dgm:prSet/>
      <dgm:spPr/>
      <dgm:t>
        <a:bodyPr/>
        <a:lstStyle/>
        <a:p>
          <a:endParaRPr lang="en-US"/>
        </a:p>
      </dgm:t>
    </dgm:pt>
    <dgm:pt modelId="{1F714C04-6707-B048-B699-FA86E0878C9C}">
      <dgm:prSet phldrT="[Text]" custT="1"/>
      <dgm:spPr>
        <a:solidFill>
          <a:schemeClr val="bg1">
            <a:lumMod val="65000"/>
          </a:schemeClr>
        </a:solidFill>
      </dgm:spPr>
      <dgm:t>
        <a:bodyPr/>
        <a:lstStyle/>
        <a:p>
          <a:r>
            <a:rPr lang="en-US" sz="2800" dirty="0"/>
            <a:t>Four Least Important Features</a:t>
          </a:r>
        </a:p>
      </dgm:t>
    </dgm:pt>
    <dgm:pt modelId="{F50D0B1B-8A42-4248-858F-62374FA6C59E}" type="parTrans" cxnId="{49304643-27E3-474F-8C63-EF2E46D0F3A3}">
      <dgm:prSet/>
      <dgm:spPr/>
      <dgm:t>
        <a:bodyPr/>
        <a:lstStyle/>
        <a:p>
          <a:endParaRPr lang="en-US"/>
        </a:p>
      </dgm:t>
    </dgm:pt>
    <dgm:pt modelId="{B36F9453-84BD-5D4F-8E0C-CFC282CF9613}" type="sibTrans" cxnId="{49304643-27E3-474F-8C63-EF2E46D0F3A3}">
      <dgm:prSet/>
      <dgm:spPr/>
      <dgm:t>
        <a:bodyPr/>
        <a:lstStyle/>
        <a:p>
          <a:endParaRPr lang="en-US"/>
        </a:p>
      </dgm:t>
    </dgm:pt>
    <dgm:pt modelId="{3D205BAE-A43E-3B4C-A0F5-C1090A9C5994}">
      <dgm:prSet phldrT="[Text]" custT="1"/>
      <dgm:spPr/>
      <dgm:t>
        <a:bodyPr/>
        <a:lstStyle/>
        <a:p>
          <a:r>
            <a:rPr lang="en-CA" sz="2000" dirty="0"/>
            <a:t>Average value of Ether ever sent</a:t>
          </a:r>
          <a:endParaRPr lang="en-US" sz="2000" dirty="0"/>
        </a:p>
      </dgm:t>
    </dgm:pt>
    <dgm:pt modelId="{57752C27-AAAA-3A4D-B811-130E4F1B61FE}" type="parTrans" cxnId="{94E49842-24D0-6345-A4D6-537512255B25}">
      <dgm:prSet/>
      <dgm:spPr/>
      <dgm:t>
        <a:bodyPr/>
        <a:lstStyle/>
        <a:p>
          <a:endParaRPr lang="en-US"/>
        </a:p>
      </dgm:t>
    </dgm:pt>
    <dgm:pt modelId="{9C5F3A20-9DB6-C344-82AD-10C595F01254}" type="sibTrans" cxnId="{94E49842-24D0-6345-A4D6-537512255B25}">
      <dgm:prSet/>
      <dgm:spPr/>
      <dgm:t>
        <a:bodyPr/>
        <a:lstStyle/>
        <a:p>
          <a:endParaRPr lang="en-US"/>
        </a:p>
      </dgm:t>
    </dgm:pt>
    <dgm:pt modelId="{256DC3F0-57E4-6342-B325-202C9BBA5022}">
      <dgm:prSet custT="1"/>
      <dgm:spPr/>
      <dgm:t>
        <a:bodyPr/>
        <a:lstStyle/>
        <a:p>
          <a:r>
            <a:rPr lang="en-CA" sz="2000" dirty="0"/>
            <a:t>total ether received for account address, </a:t>
          </a:r>
        </a:p>
      </dgm:t>
    </dgm:pt>
    <dgm:pt modelId="{836131B5-E2DB-D945-95F2-27423328ABA0}" type="parTrans" cxnId="{1A64D9F0-1E10-AA4E-861C-6AA67F3A2590}">
      <dgm:prSet/>
      <dgm:spPr/>
      <dgm:t>
        <a:bodyPr/>
        <a:lstStyle/>
        <a:p>
          <a:endParaRPr lang="en-US"/>
        </a:p>
      </dgm:t>
    </dgm:pt>
    <dgm:pt modelId="{68F32958-EA93-0146-B722-8521404CA319}" type="sibTrans" cxnId="{1A64D9F0-1E10-AA4E-861C-6AA67F3A2590}">
      <dgm:prSet/>
      <dgm:spPr/>
      <dgm:t>
        <a:bodyPr/>
        <a:lstStyle/>
        <a:p>
          <a:endParaRPr lang="en-US"/>
        </a:p>
      </dgm:t>
    </dgm:pt>
    <dgm:pt modelId="{11FA57BF-1011-F748-8E67-64EC87760E2D}">
      <dgm:prSet custT="1"/>
      <dgm:spPr/>
      <dgm:t>
        <a:bodyPr/>
        <a:lstStyle/>
        <a:p>
          <a:r>
            <a:rPr lang="en-CA" sz="2000" dirty="0"/>
            <a:t>time difference between the first and last transaction,</a:t>
          </a:r>
        </a:p>
      </dgm:t>
    </dgm:pt>
    <dgm:pt modelId="{45E37E73-6FF7-DC40-B740-0B72D0A68146}" type="parTrans" cxnId="{CBF30E8B-95CA-C64C-8D4C-DABA21C701D1}">
      <dgm:prSet/>
      <dgm:spPr/>
      <dgm:t>
        <a:bodyPr/>
        <a:lstStyle/>
        <a:p>
          <a:endParaRPr lang="en-US"/>
        </a:p>
      </dgm:t>
    </dgm:pt>
    <dgm:pt modelId="{EF70A12A-BBCF-D348-85C1-4B1AE7EBD31B}" type="sibTrans" cxnId="{CBF30E8B-95CA-C64C-8D4C-DABA21C701D1}">
      <dgm:prSet/>
      <dgm:spPr/>
      <dgm:t>
        <a:bodyPr/>
        <a:lstStyle/>
        <a:p>
          <a:endParaRPr lang="en-US"/>
        </a:p>
      </dgm:t>
    </dgm:pt>
    <dgm:pt modelId="{13FE4EF4-8410-2B41-B81A-7D7029105537}">
      <dgm:prSet custT="1"/>
      <dgm:spPr/>
      <dgm:t>
        <a:bodyPr/>
        <a:lstStyle/>
        <a:p>
          <a:r>
            <a:rPr lang="en-CA" sz="2000" dirty="0"/>
            <a:t>average time between received transactions for account in minutes</a:t>
          </a:r>
        </a:p>
      </dgm:t>
    </dgm:pt>
    <dgm:pt modelId="{1D2B8DCF-772E-F341-B230-029FFAA669A3}" type="parTrans" cxnId="{2AF74201-5BD0-734D-8F5C-BC74F093E279}">
      <dgm:prSet/>
      <dgm:spPr/>
      <dgm:t>
        <a:bodyPr/>
        <a:lstStyle/>
        <a:p>
          <a:endParaRPr lang="en-US"/>
        </a:p>
      </dgm:t>
    </dgm:pt>
    <dgm:pt modelId="{518BE596-F1F1-A749-B8A1-34ADEC1FD013}" type="sibTrans" cxnId="{2AF74201-5BD0-734D-8F5C-BC74F093E279}">
      <dgm:prSet/>
      <dgm:spPr/>
      <dgm:t>
        <a:bodyPr/>
        <a:lstStyle/>
        <a:p>
          <a:endParaRPr lang="en-US"/>
        </a:p>
      </dgm:t>
    </dgm:pt>
    <dgm:pt modelId="{D799CDC8-AFBD-754F-B0E5-FF9BF423C820}">
      <dgm:prSet custT="1"/>
      <dgm:spPr/>
      <dgm:t>
        <a:bodyPr/>
        <a:lstStyle/>
        <a:p>
          <a:r>
            <a:rPr lang="en-CA" sz="2000" dirty="0"/>
            <a:t>Number of ERC20 token transactions sent to Unique account addresses </a:t>
          </a:r>
        </a:p>
      </dgm:t>
    </dgm:pt>
    <dgm:pt modelId="{412D535E-C65E-184D-8D19-5AEE6AF670FD}" type="parTrans" cxnId="{0FB6FDE5-BB78-D840-ACE3-03CB59A0D298}">
      <dgm:prSet/>
      <dgm:spPr/>
      <dgm:t>
        <a:bodyPr/>
        <a:lstStyle/>
        <a:p>
          <a:endParaRPr lang="en-US"/>
        </a:p>
      </dgm:t>
    </dgm:pt>
    <dgm:pt modelId="{BD47D2EA-94B3-C141-BD76-5D360D29ED07}" type="sibTrans" cxnId="{0FB6FDE5-BB78-D840-ACE3-03CB59A0D298}">
      <dgm:prSet/>
      <dgm:spPr/>
      <dgm:t>
        <a:bodyPr/>
        <a:lstStyle/>
        <a:p>
          <a:endParaRPr lang="en-US"/>
        </a:p>
      </dgm:t>
    </dgm:pt>
    <dgm:pt modelId="{CA20ED45-6B55-DB45-B1F7-FD3EE0662E4A}">
      <dgm:prSet custT="1"/>
      <dgm:spPr/>
      <dgm:t>
        <a:bodyPr/>
        <a:lstStyle/>
        <a:p>
          <a:r>
            <a:rPr lang="en-CA" sz="2000" dirty="0"/>
            <a:t>Total ERC20 token transfer to other contracts in Ether </a:t>
          </a:r>
        </a:p>
      </dgm:t>
    </dgm:pt>
    <dgm:pt modelId="{B4C71513-1C4B-CD41-A53C-CD6FDCB71EE3}" type="parTrans" cxnId="{7ACDBD2F-90E4-5B4A-8FDF-C800B044E77F}">
      <dgm:prSet/>
      <dgm:spPr/>
      <dgm:t>
        <a:bodyPr/>
        <a:lstStyle/>
        <a:p>
          <a:endParaRPr lang="en-US"/>
        </a:p>
      </dgm:t>
    </dgm:pt>
    <dgm:pt modelId="{47536F97-AFD3-014C-92D4-7FA9E8857B23}" type="sibTrans" cxnId="{7ACDBD2F-90E4-5B4A-8FDF-C800B044E77F}">
      <dgm:prSet/>
      <dgm:spPr/>
      <dgm:t>
        <a:bodyPr/>
        <a:lstStyle/>
        <a:p>
          <a:endParaRPr lang="en-US"/>
        </a:p>
      </dgm:t>
    </dgm:pt>
    <dgm:pt modelId="{10DE7CD2-894C-B945-A5B6-40791A7703E0}">
      <dgm:prSet custT="1"/>
      <dgm:spPr/>
      <dgm:t>
        <a:bodyPr/>
        <a:lstStyle/>
        <a:p>
          <a:r>
            <a:rPr lang="en-CA" sz="2000" dirty="0"/>
            <a:t>Total Ether sent to Contract addresses </a:t>
          </a:r>
        </a:p>
      </dgm:t>
    </dgm:pt>
    <dgm:pt modelId="{DD0448BC-9EDD-8440-B92A-8145E6E3F8F7}" type="parTrans" cxnId="{E2C12BA5-6A1C-364B-B8B1-974406760E78}">
      <dgm:prSet/>
      <dgm:spPr/>
      <dgm:t>
        <a:bodyPr/>
        <a:lstStyle/>
        <a:p>
          <a:endParaRPr lang="en-US"/>
        </a:p>
      </dgm:t>
    </dgm:pt>
    <dgm:pt modelId="{A746CACF-1F43-AE4D-882B-8F59D2823BC9}" type="sibTrans" cxnId="{E2C12BA5-6A1C-364B-B8B1-974406760E78}">
      <dgm:prSet/>
      <dgm:spPr/>
      <dgm:t>
        <a:bodyPr/>
        <a:lstStyle/>
        <a:p>
          <a:endParaRPr lang="en-US"/>
        </a:p>
      </dgm:t>
    </dgm:pt>
    <dgm:pt modelId="{0516FD21-B2B4-3F4E-842D-132DB556DE12}">
      <dgm:prSet phldrT="[Text]" custT="1"/>
      <dgm:spPr/>
      <dgm:t>
        <a:bodyPr/>
        <a:lstStyle/>
        <a:p>
          <a:endParaRPr lang="en-US" sz="2000" dirty="0"/>
        </a:p>
      </dgm:t>
    </dgm:pt>
    <dgm:pt modelId="{868902BD-FD18-3F4E-AAD9-75C8A281305B}" type="parTrans" cxnId="{1155600B-B610-9946-BF3A-D7EF32B727B7}">
      <dgm:prSet/>
      <dgm:spPr/>
      <dgm:t>
        <a:bodyPr/>
        <a:lstStyle/>
        <a:p>
          <a:endParaRPr lang="en-US"/>
        </a:p>
      </dgm:t>
    </dgm:pt>
    <dgm:pt modelId="{46F670FE-F5C3-2E49-B974-76EB053A7F87}" type="sibTrans" cxnId="{1155600B-B610-9946-BF3A-D7EF32B727B7}">
      <dgm:prSet/>
      <dgm:spPr/>
      <dgm:t>
        <a:bodyPr/>
        <a:lstStyle/>
        <a:p>
          <a:endParaRPr lang="en-US"/>
        </a:p>
      </dgm:t>
    </dgm:pt>
    <dgm:pt modelId="{2798F5DA-142A-B149-AF74-08E347E86D87}">
      <dgm:prSet custT="1"/>
      <dgm:spPr/>
      <dgm:t>
        <a:bodyPr/>
        <a:lstStyle/>
        <a:p>
          <a:r>
            <a:rPr lang="en-CA" sz="2000" dirty="0"/>
            <a:t>Maximum Value in Ether ever received</a:t>
          </a:r>
        </a:p>
      </dgm:t>
    </dgm:pt>
    <dgm:pt modelId="{4BEA1D74-9BDE-4E47-A95E-9AE882D9C9C0}" type="parTrans" cxnId="{C4556D24-7D44-634B-812B-FC342BC11194}">
      <dgm:prSet/>
      <dgm:spPr/>
      <dgm:t>
        <a:bodyPr/>
        <a:lstStyle/>
        <a:p>
          <a:endParaRPr lang="en-US"/>
        </a:p>
      </dgm:t>
    </dgm:pt>
    <dgm:pt modelId="{41B943AF-5B78-0E43-9595-350188F068C9}" type="sibTrans" cxnId="{C4556D24-7D44-634B-812B-FC342BC11194}">
      <dgm:prSet/>
      <dgm:spPr/>
      <dgm:t>
        <a:bodyPr/>
        <a:lstStyle/>
        <a:p>
          <a:endParaRPr lang="en-US"/>
        </a:p>
      </dgm:t>
    </dgm:pt>
    <dgm:pt modelId="{503839C9-A520-F143-B216-6631EF864126}" type="pres">
      <dgm:prSet presAssocID="{ECE16DBC-4E99-2345-8F96-171AC6E2C75C}" presName="linear" presStyleCnt="0">
        <dgm:presLayoutVars>
          <dgm:animLvl val="lvl"/>
          <dgm:resizeHandles val="exact"/>
        </dgm:presLayoutVars>
      </dgm:prSet>
      <dgm:spPr/>
    </dgm:pt>
    <dgm:pt modelId="{BD41CB17-3A27-584A-8D59-9AED6964A6BD}" type="pres">
      <dgm:prSet presAssocID="{75760B2E-97F2-194A-870D-513A70C48215}" presName="parentText" presStyleLbl="node1" presStyleIdx="0" presStyleCnt="2" custScaleY="48458" custLinFactNeighborY="-1155">
        <dgm:presLayoutVars>
          <dgm:chMax val="0"/>
          <dgm:bulletEnabled val="1"/>
        </dgm:presLayoutVars>
      </dgm:prSet>
      <dgm:spPr/>
    </dgm:pt>
    <dgm:pt modelId="{522B6023-80B0-5749-95D6-9FA9D809CE3C}" type="pres">
      <dgm:prSet presAssocID="{75760B2E-97F2-194A-870D-513A70C48215}" presName="childText" presStyleLbl="revTx" presStyleIdx="0" presStyleCnt="2" custScaleY="123891">
        <dgm:presLayoutVars>
          <dgm:bulletEnabled val="1"/>
        </dgm:presLayoutVars>
      </dgm:prSet>
      <dgm:spPr/>
    </dgm:pt>
    <dgm:pt modelId="{45A81474-60B3-2A47-B11C-21A440B2B851}" type="pres">
      <dgm:prSet presAssocID="{1F714C04-6707-B048-B699-FA86E0878C9C}" presName="parentText" presStyleLbl="node1" presStyleIdx="1" presStyleCnt="2" custScaleY="48804" custLinFactNeighborY="-11131">
        <dgm:presLayoutVars>
          <dgm:chMax val="0"/>
          <dgm:bulletEnabled val="1"/>
        </dgm:presLayoutVars>
      </dgm:prSet>
      <dgm:spPr/>
    </dgm:pt>
    <dgm:pt modelId="{8BBCEFE5-4438-F34A-A6E7-60A85B277316}" type="pres">
      <dgm:prSet presAssocID="{1F714C04-6707-B048-B699-FA86E0878C9C}" presName="childText" presStyleLbl="revTx" presStyleIdx="1" presStyleCnt="2" custScaleY="133973">
        <dgm:presLayoutVars>
          <dgm:bulletEnabled val="1"/>
        </dgm:presLayoutVars>
      </dgm:prSet>
      <dgm:spPr/>
    </dgm:pt>
  </dgm:ptLst>
  <dgm:cxnLst>
    <dgm:cxn modelId="{2AF74201-5BD0-734D-8F5C-BC74F093E279}" srcId="{75760B2E-97F2-194A-870D-513A70C48215}" destId="{13FE4EF4-8410-2B41-B81A-7D7029105537}" srcOrd="4" destOrd="0" parTransId="{1D2B8DCF-772E-F341-B230-029FFAA669A3}" sibTransId="{518BE596-F1F1-A749-B8A1-34ADEC1FD013}"/>
    <dgm:cxn modelId="{20766208-5E74-F741-A5C0-06BEB046C77A}" type="presOf" srcId="{D799CDC8-AFBD-754F-B0E5-FF9BF423C820}" destId="{8BBCEFE5-4438-F34A-A6E7-60A85B277316}" srcOrd="0" destOrd="1" presId="urn:microsoft.com/office/officeart/2005/8/layout/vList2"/>
    <dgm:cxn modelId="{1155600B-B610-9946-BF3A-D7EF32B727B7}" srcId="{75760B2E-97F2-194A-870D-513A70C48215}" destId="{0516FD21-B2B4-3F4E-842D-132DB556DE12}" srcOrd="0" destOrd="0" parTransId="{868902BD-FD18-3F4E-AAD9-75C8A281305B}" sibTransId="{46F670FE-F5C3-2E49-B974-76EB053A7F87}"/>
    <dgm:cxn modelId="{F949FE18-24B8-B149-8E0C-9CC404D3A426}" type="presOf" srcId="{11FA57BF-1011-F748-8E67-64EC87760E2D}" destId="{522B6023-80B0-5749-95D6-9FA9D809CE3C}" srcOrd="0" destOrd="3" presId="urn:microsoft.com/office/officeart/2005/8/layout/vList2"/>
    <dgm:cxn modelId="{C4556D24-7D44-634B-812B-FC342BC11194}" srcId="{75760B2E-97F2-194A-870D-513A70C48215}" destId="{2798F5DA-142A-B149-AF74-08E347E86D87}" srcOrd="5" destOrd="0" parTransId="{4BEA1D74-9BDE-4E47-A95E-9AE882D9C9C0}" sibTransId="{41B943AF-5B78-0E43-9595-350188F068C9}"/>
    <dgm:cxn modelId="{7ACDBD2F-90E4-5B4A-8FDF-C800B044E77F}" srcId="{1F714C04-6707-B048-B699-FA86E0878C9C}" destId="{CA20ED45-6B55-DB45-B1F7-FD3EE0662E4A}" srcOrd="2" destOrd="0" parTransId="{B4C71513-1C4B-CD41-A53C-CD6FDCB71EE3}" sibTransId="{47536F97-AFD3-014C-92D4-7FA9E8857B23}"/>
    <dgm:cxn modelId="{4E445D3D-EF3A-F74D-A470-E0CEBC462C5B}" type="presOf" srcId="{256DC3F0-57E4-6342-B325-202C9BBA5022}" destId="{522B6023-80B0-5749-95D6-9FA9D809CE3C}" srcOrd="0" destOrd="2" presId="urn:microsoft.com/office/officeart/2005/8/layout/vList2"/>
    <dgm:cxn modelId="{94E49842-24D0-6345-A4D6-537512255B25}" srcId="{1F714C04-6707-B048-B699-FA86E0878C9C}" destId="{3D205BAE-A43E-3B4C-A0F5-C1090A9C5994}" srcOrd="0" destOrd="0" parTransId="{57752C27-AAAA-3A4D-B811-130E4F1B61FE}" sibTransId="{9C5F3A20-9DB6-C344-82AD-10C595F01254}"/>
    <dgm:cxn modelId="{49304643-27E3-474F-8C63-EF2E46D0F3A3}" srcId="{ECE16DBC-4E99-2345-8F96-171AC6E2C75C}" destId="{1F714C04-6707-B048-B699-FA86E0878C9C}" srcOrd="1" destOrd="0" parTransId="{F50D0B1B-8A42-4248-858F-62374FA6C59E}" sibTransId="{B36F9453-84BD-5D4F-8E0C-CFC282CF9613}"/>
    <dgm:cxn modelId="{FB384849-6CDB-6842-BA50-7CD77CED20C1}" type="presOf" srcId="{3D205BAE-A43E-3B4C-A0F5-C1090A9C5994}" destId="{8BBCEFE5-4438-F34A-A6E7-60A85B277316}" srcOrd="0" destOrd="0" presId="urn:microsoft.com/office/officeart/2005/8/layout/vList2"/>
    <dgm:cxn modelId="{BDB2305F-68F5-D045-A2EE-D58FF56570AF}" type="presOf" srcId="{2798F5DA-142A-B149-AF74-08E347E86D87}" destId="{522B6023-80B0-5749-95D6-9FA9D809CE3C}" srcOrd="0" destOrd="5" presId="urn:microsoft.com/office/officeart/2005/8/layout/vList2"/>
    <dgm:cxn modelId="{13C69469-0FA6-DF45-8676-78DA7B6CCD12}" type="presOf" srcId="{0516FD21-B2B4-3F4E-842D-132DB556DE12}" destId="{522B6023-80B0-5749-95D6-9FA9D809CE3C}" srcOrd="0" destOrd="0" presId="urn:microsoft.com/office/officeart/2005/8/layout/vList2"/>
    <dgm:cxn modelId="{A461AD6A-3BD6-6A45-BD21-2AFAEA9ECF65}" type="presOf" srcId="{75760B2E-97F2-194A-870D-513A70C48215}" destId="{BD41CB17-3A27-584A-8D59-9AED6964A6BD}" srcOrd="0" destOrd="0" presId="urn:microsoft.com/office/officeart/2005/8/layout/vList2"/>
    <dgm:cxn modelId="{5326BD7A-B333-644B-8C5A-E7F4412C3D58}" type="presOf" srcId="{13FE4EF4-8410-2B41-B81A-7D7029105537}" destId="{522B6023-80B0-5749-95D6-9FA9D809CE3C}" srcOrd="0" destOrd="4" presId="urn:microsoft.com/office/officeart/2005/8/layout/vList2"/>
    <dgm:cxn modelId="{6DD44E85-2081-AC46-BA34-CEC6A112E77A}" type="presOf" srcId="{CA20ED45-6B55-DB45-B1F7-FD3EE0662E4A}" destId="{8BBCEFE5-4438-F34A-A6E7-60A85B277316}" srcOrd="0" destOrd="2" presId="urn:microsoft.com/office/officeart/2005/8/layout/vList2"/>
    <dgm:cxn modelId="{CBF30E8B-95CA-C64C-8D4C-DABA21C701D1}" srcId="{75760B2E-97F2-194A-870D-513A70C48215}" destId="{11FA57BF-1011-F748-8E67-64EC87760E2D}" srcOrd="3" destOrd="0" parTransId="{45E37E73-6FF7-DC40-B740-0B72D0A68146}" sibTransId="{EF70A12A-BBCF-D348-85C1-4B1AE7EBD31B}"/>
    <dgm:cxn modelId="{DE835F8F-438A-5241-AAB3-42BA6FCE2DE5}" srcId="{75760B2E-97F2-194A-870D-513A70C48215}" destId="{D61414AF-2DFD-8840-8CC6-00F9E2BE3D77}" srcOrd="1" destOrd="0" parTransId="{903AA21D-8974-F143-B4AC-3EAC6C61033A}" sibTransId="{EB9A5AFC-991E-BA41-BCCD-1050FF79B2AA}"/>
    <dgm:cxn modelId="{B13445A2-9B29-7044-8E0A-0AC7A23B2F8A}" type="presOf" srcId="{10DE7CD2-894C-B945-A5B6-40791A7703E0}" destId="{8BBCEFE5-4438-F34A-A6E7-60A85B277316}" srcOrd="0" destOrd="3" presId="urn:microsoft.com/office/officeart/2005/8/layout/vList2"/>
    <dgm:cxn modelId="{E2C12BA5-6A1C-364B-B8B1-974406760E78}" srcId="{1F714C04-6707-B048-B699-FA86E0878C9C}" destId="{10DE7CD2-894C-B945-A5B6-40791A7703E0}" srcOrd="3" destOrd="0" parTransId="{DD0448BC-9EDD-8440-B92A-8145E6E3F8F7}" sibTransId="{A746CACF-1F43-AE4D-882B-8F59D2823BC9}"/>
    <dgm:cxn modelId="{538C8DD2-38AE-7440-962E-9C563DA07ABA}" type="presOf" srcId="{ECE16DBC-4E99-2345-8F96-171AC6E2C75C}" destId="{503839C9-A520-F143-B216-6631EF864126}" srcOrd="0" destOrd="0" presId="urn:microsoft.com/office/officeart/2005/8/layout/vList2"/>
    <dgm:cxn modelId="{0FB6FDE5-BB78-D840-ACE3-03CB59A0D298}" srcId="{1F714C04-6707-B048-B699-FA86E0878C9C}" destId="{D799CDC8-AFBD-754F-B0E5-FF9BF423C820}" srcOrd="1" destOrd="0" parTransId="{412D535E-C65E-184D-8D19-5AEE6AF670FD}" sibTransId="{BD47D2EA-94B3-C141-BD76-5D360D29ED07}"/>
    <dgm:cxn modelId="{EF337DE7-AEDC-8543-8FC7-F199265962B8}" srcId="{ECE16DBC-4E99-2345-8F96-171AC6E2C75C}" destId="{75760B2E-97F2-194A-870D-513A70C48215}" srcOrd="0" destOrd="0" parTransId="{D25ED169-2680-384A-884B-F74FA2489970}" sibTransId="{863AB0EE-99E7-324B-A387-72D544D4AB86}"/>
    <dgm:cxn modelId="{46EB33EE-CC3F-DA4B-ABD4-9C66A2188D98}" type="presOf" srcId="{1F714C04-6707-B048-B699-FA86E0878C9C}" destId="{45A81474-60B3-2A47-B11C-21A440B2B851}" srcOrd="0" destOrd="0" presId="urn:microsoft.com/office/officeart/2005/8/layout/vList2"/>
    <dgm:cxn modelId="{1A64D9F0-1E10-AA4E-861C-6AA67F3A2590}" srcId="{75760B2E-97F2-194A-870D-513A70C48215}" destId="{256DC3F0-57E4-6342-B325-202C9BBA5022}" srcOrd="2" destOrd="0" parTransId="{836131B5-E2DB-D945-95F2-27423328ABA0}" sibTransId="{68F32958-EA93-0146-B722-8521404CA319}"/>
    <dgm:cxn modelId="{90D19CFE-78FA-5240-BD83-85E8BE3F2BDD}" type="presOf" srcId="{D61414AF-2DFD-8840-8CC6-00F9E2BE3D77}" destId="{522B6023-80B0-5749-95D6-9FA9D809CE3C}" srcOrd="0" destOrd="1" presId="urn:microsoft.com/office/officeart/2005/8/layout/vList2"/>
    <dgm:cxn modelId="{E5B57580-1A12-E64E-A367-6B8B003DE426}" type="presParOf" srcId="{503839C9-A520-F143-B216-6631EF864126}" destId="{BD41CB17-3A27-584A-8D59-9AED6964A6BD}" srcOrd="0" destOrd="0" presId="urn:microsoft.com/office/officeart/2005/8/layout/vList2"/>
    <dgm:cxn modelId="{3990E843-4F5F-0340-8A46-E1A78293E40C}" type="presParOf" srcId="{503839C9-A520-F143-B216-6631EF864126}" destId="{522B6023-80B0-5749-95D6-9FA9D809CE3C}" srcOrd="1" destOrd="0" presId="urn:microsoft.com/office/officeart/2005/8/layout/vList2"/>
    <dgm:cxn modelId="{E6A5469D-0430-8D4A-9A86-DC1527BB5793}" type="presParOf" srcId="{503839C9-A520-F143-B216-6631EF864126}" destId="{45A81474-60B3-2A47-B11C-21A440B2B851}" srcOrd="2" destOrd="0" presId="urn:microsoft.com/office/officeart/2005/8/layout/vList2"/>
    <dgm:cxn modelId="{177D577A-F12E-324E-B27F-3737BC2E23C6}" type="presParOf" srcId="{503839C9-A520-F143-B216-6631EF864126}" destId="{8BBCEFE5-4438-F34A-A6E7-60A85B27731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2913A-0425-4144-A846-CDE5CE03FF1F}">
      <dsp:nvSpPr>
        <dsp:cNvPr id="0" name=""/>
        <dsp:cNvSpPr/>
      </dsp:nvSpPr>
      <dsp:spPr>
        <a:xfrm>
          <a:off x="0" y="568"/>
          <a:ext cx="468226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F73B380-644C-934A-AF44-0A2D6F4188F7}">
      <dsp:nvSpPr>
        <dsp:cNvPr id="0" name=""/>
        <dsp:cNvSpPr/>
      </dsp:nvSpPr>
      <dsp:spPr>
        <a:xfrm>
          <a:off x="0" y="568"/>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What is Ethereum</a:t>
          </a:r>
        </a:p>
      </dsp:txBody>
      <dsp:txXfrm>
        <a:off x="0" y="568"/>
        <a:ext cx="4682264" cy="358344"/>
      </dsp:txXfrm>
    </dsp:sp>
    <dsp:sp modelId="{8C334FAB-DDFB-C64F-9717-97EBDAAD5A1B}">
      <dsp:nvSpPr>
        <dsp:cNvPr id="0" name=""/>
        <dsp:cNvSpPr/>
      </dsp:nvSpPr>
      <dsp:spPr>
        <a:xfrm>
          <a:off x="0" y="358913"/>
          <a:ext cx="4682264" cy="0"/>
        </a:xfrm>
        <a:prstGeom prst="line">
          <a:avLst/>
        </a:prstGeom>
        <a:solidFill>
          <a:schemeClr val="accent5">
            <a:hueOff val="125641"/>
            <a:satOff val="-862"/>
            <a:lumOff val="33"/>
            <a:alphaOff val="0"/>
          </a:schemeClr>
        </a:solidFill>
        <a:ln w="12700" cap="flat" cmpd="sng" algn="ctr">
          <a:solidFill>
            <a:schemeClr val="accent5">
              <a:hueOff val="125641"/>
              <a:satOff val="-862"/>
              <a:lumOff val="3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DF757BC-B81A-AF47-81FD-E497A475CD43}">
      <dsp:nvSpPr>
        <dsp:cNvPr id="0" name=""/>
        <dsp:cNvSpPr/>
      </dsp:nvSpPr>
      <dsp:spPr>
        <a:xfrm>
          <a:off x="0" y="358913"/>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 growth of Ethereum</a:t>
          </a:r>
        </a:p>
      </dsp:txBody>
      <dsp:txXfrm>
        <a:off x="0" y="358913"/>
        <a:ext cx="4682264" cy="358344"/>
      </dsp:txXfrm>
    </dsp:sp>
    <dsp:sp modelId="{93AB420C-2631-5D4E-A2DA-611849D38C79}">
      <dsp:nvSpPr>
        <dsp:cNvPr id="0" name=""/>
        <dsp:cNvSpPr/>
      </dsp:nvSpPr>
      <dsp:spPr>
        <a:xfrm>
          <a:off x="0" y="717258"/>
          <a:ext cx="4682264" cy="0"/>
        </a:xfrm>
        <a:prstGeom prst="line">
          <a:avLst/>
        </a:prstGeom>
        <a:solidFill>
          <a:schemeClr val="accent5">
            <a:hueOff val="251282"/>
            <a:satOff val="-1723"/>
            <a:lumOff val="65"/>
            <a:alphaOff val="0"/>
          </a:schemeClr>
        </a:solidFill>
        <a:ln w="12700" cap="flat" cmpd="sng" algn="ctr">
          <a:solidFill>
            <a:schemeClr val="accent5">
              <a:hueOff val="251282"/>
              <a:satOff val="-1723"/>
              <a:lumOff val="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6925051-2F08-A649-B43E-D2FCF0E3D382}">
      <dsp:nvSpPr>
        <dsp:cNvPr id="0" name=""/>
        <dsp:cNvSpPr/>
      </dsp:nvSpPr>
      <dsp:spPr>
        <a:xfrm>
          <a:off x="0" y="717258"/>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Ethereum Value changes over years</a:t>
          </a:r>
        </a:p>
      </dsp:txBody>
      <dsp:txXfrm>
        <a:off x="0" y="717258"/>
        <a:ext cx="4682264" cy="358344"/>
      </dsp:txXfrm>
    </dsp:sp>
    <dsp:sp modelId="{45FA6CB3-0DA2-8642-849D-E4948EB003B8}">
      <dsp:nvSpPr>
        <dsp:cNvPr id="0" name=""/>
        <dsp:cNvSpPr/>
      </dsp:nvSpPr>
      <dsp:spPr>
        <a:xfrm>
          <a:off x="0" y="1075602"/>
          <a:ext cx="4682264" cy="0"/>
        </a:xfrm>
        <a:prstGeom prst="line">
          <a:avLst/>
        </a:prstGeom>
        <a:solidFill>
          <a:schemeClr val="accent5">
            <a:hueOff val="376923"/>
            <a:satOff val="-2585"/>
            <a:lumOff val="98"/>
            <a:alphaOff val="0"/>
          </a:schemeClr>
        </a:solidFill>
        <a:ln w="12700" cap="flat" cmpd="sng" algn="ctr">
          <a:solidFill>
            <a:schemeClr val="accent5">
              <a:hueOff val="376923"/>
              <a:satOff val="-2585"/>
              <a:lumOff val="9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6268686-4D95-7145-B46B-04DEE96DC2E3}">
      <dsp:nvSpPr>
        <dsp:cNvPr id="0" name=""/>
        <dsp:cNvSpPr/>
      </dsp:nvSpPr>
      <dsp:spPr>
        <a:xfrm>
          <a:off x="0" y="1075602"/>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Key Messages</a:t>
          </a:r>
        </a:p>
      </dsp:txBody>
      <dsp:txXfrm>
        <a:off x="0" y="1075602"/>
        <a:ext cx="4682264" cy="358344"/>
      </dsp:txXfrm>
    </dsp:sp>
    <dsp:sp modelId="{2ABFA278-516D-F841-A8A9-974722D633CE}">
      <dsp:nvSpPr>
        <dsp:cNvPr id="0" name=""/>
        <dsp:cNvSpPr/>
      </dsp:nvSpPr>
      <dsp:spPr>
        <a:xfrm>
          <a:off x="0" y="1433947"/>
          <a:ext cx="4682264" cy="0"/>
        </a:xfrm>
        <a:prstGeom prst="line">
          <a:avLst/>
        </a:prstGeom>
        <a:solidFill>
          <a:schemeClr val="accent5">
            <a:hueOff val="502564"/>
            <a:satOff val="-3447"/>
            <a:lumOff val="131"/>
            <a:alphaOff val="0"/>
          </a:schemeClr>
        </a:solidFill>
        <a:ln w="12700" cap="flat" cmpd="sng" algn="ctr">
          <a:solidFill>
            <a:schemeClr val="accent5">
              <a:hueOff val="502564"/>
              <a:satOff val="-3447"/>
              <a:lumOff val="13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081B8FE-2914-A745-8FD8-3DFF3419D4B1}">
      <dsp:nvSpPr>
        <dsp:cNvPr id="0" name=""/>
        <dsp:cNvSpPr/>
      </dsp:nvSpPr>
      <dsp:spPr>
        <a:xfrm>
          <a:off x="0" y="1433947"/>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Objectives</a:t>
          </a:r>
        </a:p>
      </dsp:txBody>
      <dsp:txXfrm>
        <a:off x="0" y="1433947"/>
        <a:ext cx="4682264" cy="358344"/>
      </dsp:txXfrm>
    </dsp:sp>
    <dsp:sp modelId="{AE9B913B-83C0-9345-94F2-72471CF0237E}">
      <dsp:nvSpPr>
        <dsp:cNvPr id="0" name=""/>
        <dsp:cNvSpPr/>
      </dsp:nvSpPr>
      <dsp:spPr>
        <a:xfrm>
          <a:off x="0" y="1792292"/>
          <a:ext cx="4682264" cy="0"/>
        </a:xfrm>
        <a:prstGeom prst="line">
          <a:avLst/>
        </a:prstGeom>
        <a:solidFill>
          <a:schemeClr val="accent5">
            <a:hueOff val="628204"/>
            <a:satOff val="-4308"/>
            <a:lumOff val="164"/>
            <a:alphaOff val="0"/>
          </a:schemeClr>
        </a:solidFill>
        <a:ln w="12700" cap="flat" cmpd="sng" algn="ctr">
          <a:solidFill>
            <a:schemeClr val="accent5">
              <a:hueOff val="628204"/>
              <a:satOff val="-4308"/>
              <a:lumOff val="16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0E12940-21B1-BE46-BCA7-24D47B8C82BD}">
      <dsp:nvSpPr>
        <dsp:cNvPr id="0" name=""/>
        <dsp:cNvSpPr/>
      </dsp:nvSpPr>
      <dsp:spPr>
        <a:xfrm>
          <a:off x="0" y="1792292"/>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 Explanation &amp; Preparation</a:t>
          </a:r>
        </a:p>
      </dsp:txBody>
      <dsp:txXfrm>
        <a:off x="0" y="1792292"/>
        <a:ext cx="4682264" cy="358344"/>
      </dsp:txXfrm>
    </dsp:sp>
    <dsp:sp modelId="{98773D3F-0A35-2C4C-82BD-C0AA277E4290}">
      <dsp:nvSpPr>
        <dsp:cNvPr id="0" name=""/>
        <dsp:cNvSpPr/>
      </dsp:nvSpPr>
      <dsp:spPr>
        <a:xfrm>
          <a:off x="0" y="2150637"/>
          <a:ext cx="4682264" cy="0"/>
        </a:xfrm>
        <a:prstGeom prst="line">
          <a:avLst/>
        </a:prstGeom>
        <a:solidFill>
          <a:schemeClr val="accent5">
            <a:hueOff val="753845"/>
            <a:satOff val="-5170"/>
            <a:lumOff val="196"/>
            <a:alphaOff val="0"/>
          </a:schemeClr>
        </a:solidFill>
        <a:ln w="12700" cap="flat" cmpd="sng" algn="ctr">
          <a:solidFill>
            <a:schemeClr val="accent5">
              <a:hueOff val="753845"/>
              <a:satOff val="-5170"/>
              <a:lumOff val="19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3252544-5C40-E241-8F98-B30EEC09A961}">
      <dsp:nvSpPr>
        <dsp:cNvPr id="0" name=""/>
        <dsp:cNvSpPr/>
      </dsp:nvSpPr>
      <dsp:spPr>
        <a:xfrm>
          <a:off x="0" y="2150637"/>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Comparison</a:t>
          </a:r>
        </a:p>
      </dsp:txBody>
      <dsp:txXfrm>
        <a:off x="0" y="2150637"/>
        <a:ext cx="4682264" cy="358344"/>
      </dsp:txXfrm>
    </dsp:sp>
    <dsp:sp modelId="{CCEAF724-28EB-3848-8B27-9B10A6E9FB17}">
      <dsp:nvSpPr>
        <dsp:cNvPr id="0" name=""/>
        <dsp:cNvSpPr/>
      </dsp:nvSpPr>
      <dsp:spPr>
        <a:xfrm>
          <a:off x="0" y="2508981"/>
          <a:ext cx="4682264" cy="0"/>
        </a:xfrm>
        <a:prstGeom prst="line">
          <a:avLst/>
        </a:prstGeom>
        <a:solidFill>
          <a:schemeClr val="accent5">
            <a:hueOff val="879486"/>
            <a:satOff val="-6032"/>
            <a:lumOff val="229"/>
            <a:alphaOff val="0"/>
          </a:schemeClr>
        </a:solidFill>
        <a:ln w="12700" cap="flat" cmpd="sng" algn="ctr">
          <a:solidFill>
            <a:schemeClr val="accent5">
              <a:hueOff val="879486"/>
              <a:satOff val="-6032"/>
              <a:lumOff val="22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3EAA31-08EE-004E-82A2-121D2671E7FC}">
      <dsp:nvSpPr>
        <dsp:cNvPr id="0" name=""/>
        <dsp:cNvSpPr/>
      </dsp:nvSpPr>
      <dsp:spPr>
        <a:xfrm>
          <a:off x="0" y="2508981"/>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Recommendation</a:t>
          </a:r>
        </a:p>
      </dsp:txBody>
      <dsp:txXfrm>
        <a:off x="0" y="2508981"/>
        <a:ext cx="4682264" cy="358344"/>
      </dsp:txXfrm>
    </dsp:sp>
    <dsp:sp modelId="{1A412CFC-CF2B-094B-98C4-21FA8A8FD29D}">
      <dsp:nvSpPr>
        <dsp:cNvPr id="0" name=""/>
        <dsp:cNvSpPr/>
      </dsp:nvSpPr>
      <dsp:spPr>
        <a:xfrm>
          <a:off x="0" y="2867326"/>
          <a:ext cx="4682264" cy="0"/>
        </a:xfrm>
        <a:prstGeom prst="line">
          <a:avLst/>
        </a:prstGeom>
        <a:solidFill>
          <a:schemeClr val="accent5">
            <a:hueOff val="1005127"/>
            <a:satOff val="-6893"/>
            <a:lumOff val="262"/>
            <a:alphaOff val="0"/>
          </a:schemeClr>
        </a:solidFill>
        <a:ln w="12700" cap="flat" cmpd="sng" algn="ctr">
          <a:solidFill>
            <a:schemeClr val="accent5">
              <a:hueOff val="1005127"/>
              <a:satOff val="-6893"/>
              <a:lumOff val="26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94500E9-4DE5-0447-A3FD-AC2C956A2B2A}">
      <dsp:nvSpPr>
        <dsp:cNvPr id="0" name=""/>
        <dsp:cNvSpPr/>
      </dsp:nvSpPr>
      <dsp:spPr>
        <a:xfrm>
          <a:off x="0" y="2867326"/>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Important Features</a:t>
          </a:r>
        </a:p>
      </dsp:txBody>
      <dsp:txXfrm>
        <a:off x="0" y="2867326"/>
        <a:ext cx="4682264" cy="358344"/>
      </dsp:txXfrm>
    </dsp:sp>
    <dsp:sp modelId="{EF804A7F-5997-0343-82E5-77754FFD9DC5}">
      <dsp:nvSpPr>
        <dsp:cNvPr id="0" name=""/>
        <dsp:cNvSpPr/>
      </dsp:nvSpPr>
      <dsp:spPr>
        <a:xfrm>
          <a:off x="0" y="3225671"/>
          <a:ext cx="4682264" cy="0"/>
        </a:xfrm>
        <a:prstGeom prst="line">
          <a:avLst/>
        </a:prstGeom>
        <a:solidFill>
          <a:schemeClr val="accent5">
            <a:hueOff val="1130768"/>
            <a:satOff val="-7755"/>
            <a:lumOff val="295"/>
            <a:alphaOff val="0"/>
          </a:schemeClr>
        </a:solidFill>
        <a:ln w="12700" cap="flat" cmpd="sng" algn="ctr">
          <a:solidFill>
            <a:schemeClr val="accent5">
              <a:hueOff val="1130768"/>
              <a:satOff val="-7755"/>
              <a:lumOff val="29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745142E-941F-7C41-BF05-EB4F9741C808}">
      <dsp:nvSpPr>
        <dsp:cNvPr id="0" name=""/>
        <dsp:cNvSpPr/>
      </dsp:nvSpPr>
      <dsp:spPr>
        <a:xfrm>
          <a:off x="0" y="3225671"/>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Assumptions and Limitations</a:t>
          </a:r>
        </a:p>
      </dsp:txBody>
      <dsp:txXfrm>
        <a:off x="0" y="3225671"/>
        <a:ext cx="4682264" cy="358344"/>
      </dsp:txXfrm>
    </dsp:sp>
    <dsp:sp modelId="{AA58C899-B61A-CE41-97A4-9FC62C208C0B}">
      <dsp:nvSpPr>
        <dsp:cNvPr id="0" name=""/>
        <dsp:cNvSpPr/>
      </dsp:nvSpPr>
      <dsp:spPr>
        <a:xfrm>
          <a:off x="0" y="3584016"/>
          <a:ext cx="4682264" cy="0"/>
        </a:xfrm>
        <a:prstGeom prst="line">
          <a:avLst/>
        </a:prstGeom>
        <a:solidFill>
          <a:schemeClr val="accent5">
            <a:hueOff val="1256409"/>
            <a:satOff val="-8617"/>
            <a:lumOff val="327"/>
            <a:alphaOff val="0"/>
          </a:schemeClr>
        </a:solidFill>
        <a:ln w="12700" cap="flat" cmpd="sng" algn="ctr">
          <a:solidFill>
            <a:schemeClr val="accent5">
              <a:hueOff val="1256409"/>
              <a:satOff val="-8617"/>
              <a:lumOff val="32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D5B9FC6-E7CD-E54B-B22F-F30EAAD8BE56}">
      <dsp:nvSpPr>
        <dsp:cNvPr id="0" name=""/>
        <dsp:cNvSpPr/>
      </dsp:nvSpPr>
      <dsp:spPr>
        <a:xfrm>
          <a:off x="0" y="3584016"/>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Recommendations</a:t>
          </a:r>
        </a:p>
      </dsp:txBody>
      <dsp:txXfrm>
        <a:off x="0" y="3584016"/>
        <a:ext cx="4682264" cy="358344"/>
      </dsp:txXfrm>
    </dsp:sp>
    <dsp:sp modelId="{998D5405-FDAD-0C43-BE37-A7FFAF30DC32}">
      <dsp:nvSpPr>
        <dsp:cNvPr id="0" name=""/>
        <dsp:cNvSpPr/>
      </dsp:nvSpPr>
      <dsp:spPr>
        <a:xfrm>
          <a:off x="0" y="3942360"/>
          <a:ext cx="4682264" cy="0"/>
        </a:xfrm>
        <a:prstGeom prst="line">
          <a:avLst/>
        </a:prstGeom>
        <a:solidFill>
          <a:schemeClr val="accent5">
            <a:hueOff val="1382050"/>
            <a:satOff val="-9478"/>
            <a:lumOff val="360"/>
            <a:alphaOff val="0"/>
          </a:schemeClr>
        </a:solidFill>
        <a:ln w="12700" cap="flat" cmpd="sng" algn="ctr">
          <a:solidFill>
            <a:schemeClr val="accent5">
              <a:hueOff val="1382050"/>
              <a:satOff val="-9478"/>
              <a:lumOff val="36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2561DDA-660E-FD41-9314-6D7F99017BD5}">
      <dsp:nvSpPr>
        <dsp:cNvPr id="0" name=""/>
        <dsp:cNvSpPr/>
      </dsp:nvSpPr>
      <dsp:spPr>
        <a:xfrm>
          <a:off x="0" y="3942360"/>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References</a:t>
          </a:r>
        </a:p>
      </dsp:txBody>
      <dsp:txXfrm>
        <a:off x="0" y="3942360"/>
        <a:ext cx="4682264" cy="358344"/>
      </dsp:txXfrm>
    </dsp:sp>
    <dsp:sp modelId="{A71785B9-1AF1-374C-9FB6-9CB161B50389}">
      <dsp:nvSpPr>
        <dsp:cNvPr id="0" name=""/>
        <dsp:cNvSpPr/>
      </dsp:nvSpPr>
      <dsp:spPr>
        <a:xfrm>
          <a:off x="0" y="4300705"/>
          <a:ext cx="4682264" cy="0"/>
        </a:xfrm>
        <a:prstGeom prst="line">
          <a:avLst/>
        </a:prstGeom>
        <a:solidFill>
          <a:schemeClr val="accent5">
            <a:hueOff val="1507690"/>
            <a:satOff val="-10340"/>
            <a:lumOff val="393"/>
            <a:alphaOff val="0"/>
          </a:schemeClr>
        </a:solidFill>
        <a:ln w="12700" cap="flat" cmpd="sng" algn="ctr">
          <a:solidFill>
            <a:schemeClr val="accent5">
              <a:hueOff val="1507690"/>
              <a:satOff val="-10340"/>
              <a:lumOff val="39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1379B15-9256-2C44-9177-40F61C9349E6}">
      <dsp:nvSpPr>
        <dsp:cNvPr id="0" name=""/>
        <dsp:cNvSpPr/>
      </dsp:nvSpPr>
      <dsp:spPr>
        <a:xfrm>
          <a:off x="0" y="4300705"/>
          <a:ext cx="4682264" cy="35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Q &amp; A</a:t>
          </a:r>
        </a:p>
      </dsp:txBody>
      <dsp:txXfrm>
        <a:off x="0" y="4300705"/>
        <a:ext cx="4682264" cy="358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DCF45-DAB7-4A49-998A-56BACB54F433}">
      <dsp:nvSpPr>
        <dsp:cNvPr id="0" name=""/>
        <dsp:cNvSpPr/>
      </dsp:nvSpPr>
      <dsp:spPr>
        <a:xfrm>
          <a:off x="0" y="0"/>
          <a:ext cx="8021628" cy="76204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Before building a model, the data set was cleaned to avoid complexity and better accuracy</a:t>
          </a:r>
        </a:p>
      </dsp:txBody>
      <dsp:txXfrm>
        <a:off x="22320" y="22320"/>
        <a:ext cx="7110162" cy="717405"/>
      </dsp:txXfrm>
    </dsp:sp>
    <dsp:sp modelId="{84AC8463-98F1-FF4F-A53D-E9A841A18533}">
      <dsp:nvSpPr>
        <dsp:cNvPr id="0" name=""/>
        <dsp:cNvSpPr/>
      </dsp:nvSpPr>
      <dsp:spPr>
        <a:xfrm>
          <a:off x="599017" y="867884"/>
          <a:ext cx="8021628" cy="76204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Some variables which are not helpful and highly correlated were dropped.</a:t>
          </a:r>
        </a:p>
      </dsp:txBody>
      <dsp:txXfrm>
        <a:off x="621337" y="890204"/>
        <a:ext cx="6882641" cy="717405"/>
      </dsp:txXfrm>
    </dsp:sp>
    <dsp:sp modelId="{B9E5F255-B8AC-1447-BB40-C53739FF105C}">
      <dsp:nvSpPr>
        <dsp:cNvPr id="0" name=""/>
        <dsp:cNvSpPr/>
      </dsp:nvSpPr>
      <dsp:spPr>
        <a:xfrm>
          <a:off x="1198035" y="1735769"/>
          <a:ext cx="8021628" cy="76204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Some transactions have missing values and they were replaced by median value of that variable.</a:t>
          </a:r>
        </a:p>
      </dsp:txBody>
      <dsp:txXfrm>
        <a:off x="1220355" y="1758089"/>
        <a:ext cx="6882641" cy="717405"/>
      </dsp:txXfrm>
    </dsp:sp>
    <dsp:sp modelId="{063DC4E6-6D99-F94B-8337-C87A0738BC5E}">
      <dsp:nvSpPr>
        <dsp:cNvPr id="0" name=""/>
        <dsp:cNvSpPr/>
      </dsp:nvSpPr>
      <dsp:spPr>
        <a:xfrm>
          <a:off x="1797053" y="2603654"/>
          <a:ext cx="8021628" cy="76204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Duplicated records were also removed</a:t>
          </a:r>
        </a:p>
      </dsp:txBody>
      <dsp:txXfrm>
        <a:off x="1819373" y="2625974"/>
        <a:ext cx="6882641" cy="717405"/>
      </dsp:txXfrm>
    </dsp:sp>
    <dsp:sp modelId="{4BD1494D-0C18-044C-81F9-A372F7DD12C1}">
      <dsp:nvSpPr>
        <dsp:cNvPr id="0" name=""/>
        <dsp:cNvSpPr/>
      </dsp:nvSpPr>
      <dsp:spPr>
        <a:xfrm>
          <a:off x="2396071" y="3471539"/>
          <a:ext cx="8021628" cy="76204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Make the original data to be balanced to avoid overfitting or underfitting the model</a:t>
          </a:r>
        </a:p>
      </dsp:txBody>
      <dsp:txXfrm>
        <a:off x="2418391" y="3493859"/>
        <a:ext cx="6882641" cy="717405"/>
      </dsp:txXfrm>
    </dsp:sp>
    <dsp:sp modelId="{EE7A1ADA-BDFD-474F-B66B-475C093585C2}">
      <dsp:nvSpPr>
        <dsp:cNvPr id="0" name=""/>
        <dsp:cNvSpPr/>
      </dsp:nvSpPr>
      <dsp:spPr>
        <a:xfrm>
          <a:off x="7526299" y="556716"/>
          <a:ext cx="495329" cy="495329"/>
        </a:xfrm>
        <a:prstGeom prst="downArrow">
          <a:avLst>
            <a:gd name="adj1" fmla="val 55000"/>
            <a:gd name="adj2" fmla="val 45000"/>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637748" y="556716"/>
        <a:ext cx="272431" cy="372735"/>
      </dsp:txXfrm>
    </dsp:sp>
    <dsp:sp modelId="{7B144527-3060-D740-819B-35C598B3E81A}">
      <dsp:nvSpPr>
        <dsp:cNvPr id="0" name=""/>
        <dsp:cNvSpPr/>
      </dsp:nvSpPr>
      <dsp:spPr>
        <a:xfrm>
          <a:off x="8125317" y="1424601"/>
          <a:ext cx="495329" cy="495329"/>
        </a:xfrm>
        <a:prstGeom prst="downArrow">
          <a:avLst>
            <a:gd name="adj1" fmla="val 55000"/>
            <a:gd name="adj2" fmla="val 45000"/>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236766" y="1424601"/>
        <a:ext cx="272431" cy="372735"/>
      </dsp:txXfrm>
    </dsp:sp>
    <dsp:sp modelId="{2F72333E-08F0-474C-BE74-3A9EEA07F4B7}">
      <dsp:nvSpPr>
        <dsp:cNvPr id="0" name=""/>
        <dsp:cNvSpPr/>
      </dsp:nvSpPr>
      <dsp:spPr>
        <a:xfrm>
          <a:off x="8724335" y="2279785"/>
          <a:ext cx="495329" cy="495329"/>
        </a:xfrm>
        <a:prstGeom prst="downArrow">
          <a:avLst>
            <a:gd name="adj1" fmla="val 55000"/>
            <a:gd name="adj2" fmla="val 45000"/>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835784" y="2279785"/>
        <a:ext cx="272431" cy="372735"/>
      </dsp:txXfrm>
    </dsp:sp>
    <dsp:sp modelId="{62D25010-12D2-F440-A8FD-90DED9DD847D}">
      <dsp:nvSpPr>
        <dsp:cNvPr id="0" name=""/>
        <dsp:cNvSpPr/>
      </dsp:nvSpPr>
      <dsp:spPr>
        <a:xfrm>
          <a:off x="9323352" y="3156137"/>
          <a:ext cx="495329" cy="495329"/>
        </a:xfrm>
        <a:prstGeom prst="downArrow">
          <a:avLst>
            <a:gd name="adj1" fmla="val 55000"/>
            <a:gd name="adj2" fmla="val 45000"/>
          </a:avLst>
        </a:prstGeom>
        <a:solidFill>
          <a:schemeClr val="accent4">
            <a:alpha val="90000"/>
            <a:tint val="40000"/>
            <a:hueOff val="0"/>
            <a:satOff val="0"/>
            <a:lumOff val="0"/>
            <a:alphaOff val="0"/>
          </a:schemeClr>
        </a:solidFill>
        <a:ln w="6350" cap="flat" cmpd="sng" algn="ctr">
          <a:solidFill>
            <a:schemeClr val="accent4">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434801" y="3156137"/>
        <a:ext cx="272431" cy="3727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1CB17-3A27-584A-8D59-9AED6964A6BD}">
      <dsp:nvSpPr>
        <dsp:cNvPr id="0" name=""/>
        <dsp:cNvSpPr/>
      </dsp:nvSpPr>
      <dsp:spPr>
        <a:xfrm>
          <a:off x="0" y="5116"/>
          <a:ext cx="10092228" cy="435424"/>
        </a:xfrm>
        <a:prstGeom prst="roundRect">
          <a:avLst/>
        </a:prstGeom>
        <a:solidFill>
          <a:srgbClr val="92D05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Five Most Important Features</a:t>
          </a:r>
        </a:p>
      </dsp:txBody>
      <dsp:txXfrm>
        <a:off x="21256" y="26372"/>
        <a:ext cx="10049716" cy="392912"/>
      </dsp:txXfrm>
    </dsp:sp>
    <dsp:sp modelId="{522B6023-80B0-5749-95D6-9FA9D809CE3C}">
      <dsp:nvSpPr>
        <dsp:cNvPr id="0" name=""/>
        <dsp:cNvSpPr/>
      </dsp:nvSpPr>
      <dsp:spPr>
        <a:xfrm>
          <a:off x="0" y="462344"/>
          <a:ext cx="10092228" cy="2338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428"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CA" sz="2000" kern="1200" dirty="0"/>
            <a:t>number of ERC20 token transactions received from unique addresses, </a:t>
          </a:r>
          <a:endParaRPr lang="en-US" sz="2000" kern="1200" dirty="0"/>
        </a:p>
        <a:p>
          <a:pPr marL="228600" lvl="1" indent="-228600" algn="l" defTabSz="889000">
            <a:lnSpc>
              <a:spcPct val="90000"/>
            </a:lnSpc>
            <a:spcBef>
              <a:spcPct val="0"/>
            </a:spcBef>
            <a:spcAft>
              <a:spcPct val="20000"/>
            </a:spcAft>
            <a:buChar char="•"/>
          </a:pPr>
          <a:r>
            <a:rPr lang="en-CA" sz="2000" kern="1200" dirty="0"/>
            <a:t>total ether received for account address, </a:t>
          </a:r>
        </a:p>
        <a:p>
          <a:pPr marL="228600" lvl="1" indent="-228600" algn="l" defTabSz="889000">
            <a:lnSpc>
              <a:spcPct val="90000"/>
            </a:lnSpc>
            <a:spcBef>
              <a:spcPct val="0"/>
            </a:spcBef>
            <a:spcAft>
              <a:spcPct val="20000"/>
            </a:spcAft>
            <a:buChar char="•"/>
          </a:pPr>
          <a:r>
            <a:rPr lang="en-CA" sz="2000" kern="1200" dirty="0"/>
            <a:t>time difference between the first and last transaction,</a:t>
          </a:r>
        </a:p>
        <a:p>
          <a:pPr marL="228600" lvl="1" indent="-228600" algn="l" defTabSz="889000">
            <a:lnSpc>
              <a:spcPct val="90000"/>
            </a:lnSpc>
            <a:spcBef>
              <a:spcPct val="0"/>
            </a:spcBef>
            <a:spcAft>
              <a:spcPct val="20000"/>
            </a:spcAft>
            <a:buChar char="•"/>
          </a:pPr>
          <a:r>
            <a:rPr lang="en-CA" sz="2000" kern="1200" dirty="0"/>
            <a:t>average time between received transactions for account in minutes</a:t>
          </a:r>
        </a:p>
        <a:p>
          <a:pPr marL="228600" lvl="1" indent="-228600" algn="l" defTabSz="889000">
            <a:lnSpc>
              <a:spcPct val="90000"/>
            </a:lnSpc>
            <a:spcBef>
              <a:spcPct val="0"/>
            </a:spcBef>
            <a:spcAft>
              <a:spcPct val="20000"/>
            </a:spcAft>
            <a:buChar char="•"/>
          </a:pPr>
          <a:r>
            <a:rPr lang="en-CA" sz="2000" kern="1200" dirty="0"/>
            <a:t>Maximum Value in Ether ever received</a:t>
          </a:r>
        </a:p>
      </dsp:txBody>
      <dsp:txXfrm>
        <a:off x="0" y="462344"/>
        <a:ext cx="10092228" cy="2338863"/>
      </dsp:txXfrm>
    </dsp:sp>
    <dsp:sp modelId="{45A81474-60B3-2A47-B11C-21A440B2B851}">
      <dsp:nvSpPr>
        <dsp:cNvPr id="0" name=""/>
        <dsp:cNvSpPr/>
      </dsp:nvSpPr>
      <dsp:spPr>
        <a:xfrm>
          <a:off x="0" y="2660196"/>
          <a:ext cx="10092228" cy="438533"/>
        </a:xfrm>
        <a:prstGeom prst="roundRect">
          <a:avLst/>
        </a:prstGeom>
        <a:solidFill>
          <a:schemeClr val="bg1">
            <a:lumMod val="6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Four Least Important Features</a:t>
          </a:r>
        </a:p>
      </dsp:txBody>
      <dsp:txXfrm>
        <a:off x="21407" y="2681603"/>
        <a:ext cx="10049414" cy="395719"/>
      </dsp:txXfrm>
    </dsp:sp>
    <dsp:sp modelId="{8BBCEFE5-4438-F34A-A6E7-60A85B277316}">
      <dsp:nvSpPr>
        <dsp:cNvPr id="0" name=""/>
        <dsp:cNvSpPr/>
      </dsp:nvSpPr>
      <dsp:spPr>
        <a:xfrm>
          <a:off x="0" y="3239741"/>
          <a:ext cx="10092228" cy="169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42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CA" sz="2000" kern="1200" dirty="0"/>
            <a:t>Average value of Ether ever sent</a:t>
          </a:r>
          <a:endParaRPr lang="en-US" sz="2000" kern="1200" dirty="0"/>
        </a:p>
        <a:p>
          <a:pPr marL="228600" lvl="1" indent="-228600" algn="l" defTabSz="889000">
            <a:lnSpc>
              <a:spcPct val="90000"/>
            </a:lnSpc>
            <a:spcBef>
              <a:spcPct val="0"/>
            </a:spcBef>
            <a:spcAft>
              <a:spcPct val="20000"/>
            </a:spcAft>
            <a:buChar char="•"/>
          </a:pPr>
          <a:r>
            <a:rPr lang="en-CA" sz="2000" kern="1200" dirty="0"/>
            <a:t>Number of ERC20 token transactions sent to Unique account addresses </a:t>
          </a:r>
        </a:p>
        <a:p>
          <a:pPr marL="228600" lvl="1" indent="-228600" algn="l" defTabSz="889000">
            <a:lnSpc>
              <a:spcPct val="90000"/>
            </a:lnSpc>
            <a:spcBef>
              <a:spcPct val="0"/>
            </a:spcBef>
            <a:spcAft>
              <a:spcPct val="20000"/>
            </a:spcAft>
            <a:buChar char="•"/>
          </a:pPr>
          <a:r>
            <a:rPr lang="en-CA" sz="2000" kern="1200" dirty="0"/>
            <a:t>Total ERC20 token transfer to other contracts in Ether </a:t>
          </a:r>
        </a:p>
        <a:p>
          <a:pPr marL="228600" lvl="1" indent="-228600" algn="l" defTabSz="889000">
            <a:lnSpc>
              <a:spcPct val="90000"/>
            </a:lnSpc>
            <a:spcBef>
              <a:spcPct val="0"/>
            </a:spcBef>
            <a:spcAft>
              <a:spcPct val="20000"/>
            </a:spcAft>
            <a:buChar char="•"/>
          </a:pPr>
          <a:r>
            <a:rPr lang="en-CA" sz="2000" kern="1200" dirty="0"/>
            <a:t>Total Ether sent to Contract addresses </a:t>
          </a:r>
        </a:p>
      </dsp:txBody>
      <dsp:txXfrm>
        <a:off x="0" y="3239741"/>
        <a:ext cx="10092228" cy="16972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41B37-96EF-9640-AEFB-58C6770C5573}" type="datetimeFigureOut">
              <a:rPr lang="en-US" smtClean="0"/>
              <a:t>8/14/22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81422-5951-104C-AB0D-36C5BB816CB9}" type="slidenum">
              <a:rPr lang="en-US" smtClean="0"/>
              <a:t>‹#›</a:t>
            </a:fld>
            <a:endParaRPr lang="en-US"/>
          </a:p>
        </p:txBody>
      </p:sp>
    </p:spTree>
    <p:extLst>
      <p:ext uri="{BB962C8B-B14F-4D97-AF65-F5344CB8AC3E}">
        <p14:creationId xmlns:p14="http://schemas.microsoft.com/office/powerpoint/2010/main" val="4021098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complexity</a:t>
            </a:r>
          </a:p>
        </p:txBody>
      </p:sp>
      <p:sp>
        <p:nvSpPr>
          <p:cNvPr id="4" name="Slide Number Placeholder 3"/>
          <p:cNvSpPr>
            <a:spLocks noGrp="1"/>
          </p:cNvSpPr>
          <p:nvPr>
            <p:ph type="sldNum" sz="quarter" idx="5"/>
          </p:nvPr>
        </p:nvSpPr>
        <p:spPr/>
        <p:txBody>
          <a:bodyPr/>
          <a:lstStyle/>
          <a:p>
            <a:fld id="{2FC81422-5951-104C-AB0D-36C5BB816CB9}" type="slidenum">
              <a:rPr lang="en-US" smtClean="0"/>
              <a:t>9</a:t>
            </a:fld>
            <a:endParaRPr lang="en-US"/>
          </a:p>
        </p:txBody>
      </p:sp>
    </p:spTree>
    <p:extLst>
      <p:ext uri="{BB962C8B-B14F-4D97-AF65-F5344CB8AC3E}">
        <p14:creationId xmlns:p14="http://schemas.microsoft.com/office/powerpoint/2010/main" val="184695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F1 score is the average performance of a model depending on precision and recall. The higher the score, the better the model is. </a:t>
            </a:r>
          </a:p>
        </p:txBody>
      </p:sp>
      <p:sp>
        <p:nvSpPr>
          <p:cNvPr id="4" name="Slide Number Placeholder 3"/>
          <p:cNvSpPr>
            <a:spLocks noGrp="1"/>
          </p:cNvSpPr>
          <p:nvPr>
            <p:ph type="sldNum" sz="quarter" idx="5"/>
          </p:nvPr>
        </p:nvSpPr>
        <p:spPr/>
        <p:txBody>
          <a:bodyPr/>
          <a:lstStyle/>
          <a:p>
            <a:fld id="{2FC81422-5951-104C-AB0D-36C5BB816CB9}" type="slidenum">
              <a:rPr lang="en-US" smtClean="0"/>
              <a:t>12</a:t>
            </a:fld>
            <a:endParaRPr lang="en-US"/>
          </a:p>
        </p:txBody>
      </p:sp>
    </p:spTree>
    <p:extLst>
      <p:ext uri="{BB962C8B-B14F-4D97-AF65-F5344CB8AC3E}">
        <p14:creationId xmlns:p14="http://schemas.microsoft.com/office/powerpoint/2010/main" val="253317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will incorrectly predict 2 fraud as non fraud out of 100 transactions</a:t>
            </a:r>
          </a:p>
          <a:p>
            <a:r>
              <a:rPr lang="en-US" dirty="0"/>
              <a:t>The model will incorrectly predict 3 non fraud as fraud out of 100 </a:t>
            </a:r>
            <a:r>
              <a:rPr lang="en-US" dirty="0" err="1"/>
              <a:t>transacions</a:t>
            </a:r>
            <a:endParaRPr lang="en-US" dirty="0"/>
          </a:p>
        </p:txBody>
      </p:sp>
      <p:sp>
        <p:nvSpPr>
          <p:cNvPr id="4" name="Slide Number Placeholder 3"/>
          <p:cNvSpPr>
            <a:spLocks noGrp="1"/>
          </p:cNvSpPr>
          <p:nvPr>
            <p:ph type="sldNum" sz="quarter" idx="5"/>
          </p:nvPr>
        </p:nvSpPr>
        <p:spPr/>
        <p:txBody>
          <a:bodyPr/>
          <a:lstStyle/>
          <a:p>
            <a:fld id="{2FC81422-5951-104C-AB0D-36C5BB816CB9}" type="slidenum">
              <a:rPr lang="en-US" smtClean="0"/>
              <a:t>13</a:t>
            </a:fld>
            <a:endParaRPr lang="en-US"/>
          </a:p>
        </p:txBody>
      </p:sp>
    </p:spTree>
    <p:extLst>
      <p:ext uri="{BB962C8B-B14F-4D97-AF65-F5344CB8AC3E}">
        <p14:creationId xmlns:p14="http://schemas.microsoft.com/office/powerpoint/2010/main" val="358699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3E109AFC-E9B6-6741-BA39-8D369AA5D5CC}" type="datetime4">
              <a:rPr lang="en-CA" smtClean="0"/>
              <a:t>August 15,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7097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9245BD1D-4713-8E49-960D-55F51C09D124}" type="datetime4">
              <a:rPr lang="en-CA" smtClean="0"/>
              <a:t>August 15,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776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4505F30C-392D-E044-8E97-E359B6A1B34E}" type="datetime4">
              <a:rPr lang="en-CA" smtClean="0"/>
              <a:t>August 15,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4770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F168A9EC-D5F7-E247-8BAC-23515F95C586}" type="datetime4">
              <a:rPr lang="en-CA" smtClean="0"/>
              <a:t>August 15,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4135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7B587296-7F8A-EE4D-9528-362D08C9D5F2}" type="datetime4">
              <a:rPr lang="en-CA" smtClean="0"/>
              <a:t>August 15,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745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EBDB462E-F73A-E744-AC08-604B565F7EBF}" type="datetime4">
              <a:rPr lang="en-CA" smtClean="0"/>
              <a:t>August 15,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06331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CD24D68D-FF14-ED4E-95CA-E2D3B1BF82EE}" type="datetime4">
              <a:rPr lang="en-CA" smtClean="0"/>
              <a:t>August 15,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6251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F931B9F9-0DC6-1E4A-B655-6ABC2B71A99C}" type="datetime4">
              <a:rPr lang="en-CA" smtClean="0"/>
              <a:t>August 15,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420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994A5A5D-C2EF-1142-8703-173E2EDA4001}" type="datetime4">
              <a:rPr lang="en-CA" smtClean="0"/>
              <a:t>August 15,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8084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1B2157ED-B59D-1F4C-A390-120512646D7C}" type="datetime4">
              <a:rPr lang="en-CA" smtClean="0"/>
              <a:t>August 15,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4920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F8E0679A-0550-CF44-965F-49000F2168C8}" type="datetime4">
              <a:rPr lang="en-CA" smtClean="0"/>
              <a:t>August 15,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pic>
        <p:nvPicPr>
          <p:cNvPr id="8" name="Picture 7" descr="Shape&#10;&#10;Description automatically generated">
            <a:extLst>
              <a:ext uri="{FF2B5EF4-FFF2-40B4-BE49-F238E27FC236}">
                <a16:creationId xmlns:a16="http://schemas.microsoft.com/office/drawing/2014/main" id="{D82B4A91-35D3-1D43-C261-513B86E6C750}"/>
              </a:ext>
            </a:extLst>
          </p:cNvPr>
          <p:cNvPicPr>
            <a:picLocks noChangeAspect="1"/>
          </p:cNvPicPr>
          <p:nvPr userDrawn="1"/>
        </p:nvPicPr>
        <p:blipFill rotWithShape="1">
          <a:blip r:embed="rId2"/>
          <a:srcRect l="21787" r="21378" b="-1"/>
          <a:stretch/>
        </p:blipFill>
        <p:spPr>
          <a:xfrm>
            <a:off x="5602514" y="941160"/>
            <a:ext cx="4789715" cy="5555708"/>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100498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2ECB98A-C0AC-E840-B083-53242EB79045}" type="datetime4">
              <a:rPr lang="en-CA" smtClean="0"/>
              <a:t>August 15,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0536209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75" r:id="rId7"/>
    <p:sldLayoutId id="2147483676" r:id="rId8"/>
    <p:sldLayoutId id="2147483677" r:id="rId9"/>
    <p:sldLayoutId id="2147483678" r:id="rId10"/>
    <p:sldLayoutId id="2147483685" r:id="rId11"/>
  </p:sldLayoutIdLst>
  <p:hf hdr="0" ftr="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hyperlink" Target="https://www.kaggle.com/datasets/vagifa/ethereum-frauddetection-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25899-8855-4BDA-BAA6-07B2E6B6F008}"/>
              </a:ext>
            </a:extLst>
          </p:cNvPr>
          <p:cNvSpPr>
            <a:spLocks noGrp="1"/>
          </p:cNvSpPr>
          <p:nvPr>
            <p:ph type="ctrTitle"/>
          </p:nvPr>
        </p:nvSpPr>
        <p:spPr>
          <a:xfrm>
            <a:off x="1191126" y="979714"/>
            <a:ext cx="5320206" cy="2807540"/>
          </a:xfrm>
        </p:spPr>
        <p:txBody>
          <a:bodyPr>
            <a:normAutofit/>
          </a:bodyPr>
          <a:lstStyle/>
          <a:p>
            <a:r>
              <a:rPr lang="en-US" dirty="0">
                <a:latin typeface="Calibri" panose="020F0502020204030204" pitchFamily="34" charset="0"/>
                <a:cs typeface="Calibri" panose="020F0502020204030204" pitchFamily="34" charset="0"/>
              </a:rPr>
              <a:t>Prediction of Fraud Transaction on Ethereum</a:t>
            </a:r>
          </a:p>
        </p:txBody>
      </p:sp>
      <p:sp>
        <p:nvSpPr>
          <p:cNvPr id="3" name="Subtitle 2">
            <a:extLst>
              <a:ext uri="{FF2B5EF4-FFF2-40B4-BE49-F238E27FC236}">
                <a16:creationId xmlns:a16="http://schemas.microsoft.com/office/drawing/2014/main" id="{1E54581D-F7B9-1E9B-2731-0E07B608A8A0}"/>
              </a:ext>
            </a:extLst>
          </p:cNvPr>
          <p:cNvSpPr>
            <a:spLocks noGrp="1"/>
          </p:cNvSpPr>
          <p:nvPr>
            <p:ph type="subTitle" idx="1"/>
          </p:nvPr>
        </p:nvSpPr>
        <p:spPr>
          <a:xfrm>
            <a:off x="371474" y="5734322"/>
            <a:ext cx="4390477" cy="545102"/>
          </a:xfrm>
        </p:spPr>
        <p:txBody>
          <a:bodyPr>
            <a:normAutofit/>
          </a:bodyPr>
          <a:lstStyle/>
          <a:p>
            <a:r>
              <a:rPr lang="en-US" dirty="0"/>
              <a:t>Chaw Hnin </a:t>
            </a:r>
            <a:r>
              <a:rPr lang="en-US" dirty="0" err="1"/>
              <a:t>Nandar</a:t>
            </a:r>
            <a:endParaRPr lang="en-US" dirty="0"/>
          </a:p>
        </p:txBody>
      </p:sp>
      <p:pic>
        <p:nvPicPr>
          <p:cNvPr id="4" name="Picture 3">
            <a:extLst>
              <a:ext uri="{FF2B5EF4-FFF2-40B4-BE49-F238E27FC236}">
                <a16:creationId xmlns:a16="http://schemas.microsoft.com/office/drawing/2014/main" id="{BC3A51C3-7B07-01AD-2A27-AA4770110F0C}"/>
              </a:ext>
            </a:extLst>
          </p:cNvPr>
          <p:cNvPicPr>
            <a:picLocks noChangeAspect="1"/>
          </p:cNvPicPr>
          <p:nvPr/>
        </p:nvPicPr>
        <p:blipFill rotWithShape="1">
          <a:blip r:embed="rId2"/>
          <a:srcRect l="24887" r="25157" b="-2"/>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
        <p:nvSpPr>
          <p:cNvPr id="5" name="Date Placeholder 4">
            <a:extLst>
              <a:ext uri="{FF2B5EF4-FFF2-40B4-BE49-F238E27FC236}">
                <a16:creationId xmlns:a16="http://schemas.microsoft.com/office/drawing/2014/main" id="{43CFE73C-D5F4-EDF9-3327-720BB2603905}"/>
              </a:ext>
            </a:extLst>
          </p:cNvPr>
          <p:cNvSpPr>
            <a:spLocks noGrp="1"/>
          </p:cNvSpPr>
          <p:nvPr>
            <p:ph type="dt" sz="half" idx="10"/>
          </p:nvPr>
        </p:nvSpPr>
        <p:spPr/>
        <p:txBody>
          <a:bodyPr/>
          <a:lstStyle/>
          <a:p>
            <a:fld id="{756104B5-6473-DC4F-B68E-A64F48F2D25A}" type="datetime4">
              <a:rPr lang="en-CA" smtClean="0"/>
              <a:t>August 15, 2022</a:t>
            </a:fld>
            <a:endParaRPr lang="en-US"/>
          </a:p>
        </p:txBody>
      </p:sp>
      <p:sp>
        <p:nvSpPr>
          <p:cNvPr id="6" name="Slide Number Placeholder 5">
            <a:extLst>
              <a:ext uri="{FF2B5EF4-FFF2-40B4-BE49-F238E27FC236}">
                <a16:creationId xmlns:a16="http://schemas.microsoft.com/office/drawing/2014/main" id="{175A1192-B440-0845-F423-2D4F2F68CD9B}"/>
              </a:ext>
            </a:extLst>
          </p:cNvPr>
          <p:cNvSpPr>
            <a:spLocks noGrp="1"/>
          </p:cNvSpPr>
          <p:nvPr>
            <p:ph type="sldNum" sz="quarter" idx="12"/>
          </p:nvPr>
        </p:nvSpPr>
        <p:spPr/>
        <p:txBody>
          <a:bodyPr/>
          <a:lstStyle/>
          <a:p>
            <a:fld id="{9D4AEF59-F28E-467C-9EA3-92D1CFAD475A}" type="slidenum">
              <a:rPr lang="en-US" smtClean="0"/>
              <a:t>1</a:t>
            </a:fld>
            <a:endParaRPr lang="en-US"/>
          </a:p>
        </p:txBody>
      </p:sp>
    </p:spTree>
    <p:extLst>
      <p:ext uri="{BB962C8B-B14F-4D97-AF65-F5344CB8AC3E}">
        <p14:creationId xmlns:p14="http://schemas.microsoft.com/office/powerpoint/2010/main" val="163050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0961-1ABF-232B-7E6A-EEFC582D60C3}"/>
              </a:ext>
            </a:extLst>
          </p:cNvPr>
          <p:cNvSpPr>
            <a:spLocks noGrp="1"/>
          </p:cNvSpPr>
          <p:nvPr>
            <p:ph type="title"/>
          </p:nvPr>
        </p:nvSpPr>
        <p:spPr>
          <a:xfrm>
            <a:off x="304800" y="406401"/>
            <a:ext cx="11582400" cy="1216024"/>
          </a:xfrm>
        </p:spPr>
        <p:txBody>
          <a:bodyPr/>
          <a:lstStyle/>
          <a:p>
            <a:pPr algn="ctr"/>
            <a:r>
              <a:rPr lang="en-US" dirty="0"/>
              <a:t>Data training</a:t>
            </a:r>
          </a:p>
        </p:txBody>
      </p:sp>
      <p:sp>
        <p:nvSpPr>
          <p:cNvPr id="6" name="TextBox 5">
            <a:extLst>
              <a:ext uri="{FF2B5EF4-FFF2-40B4-BE49-F238E27FC236}">
                <a16:creationId xmlns:a16="http://schemas.microsoft.com/office/drawing/2014/main" id="{15B0E591-E0D0-186A-3354-710297BDB09F}"/>
              </a:ext>
            </a:extLst>
          </p:cNvPr>
          <p:cNvSpPr txBox="1"/>
          <p:nvPr/>
        </p:nvSpPr>
        <p:spPr>
          <a:xfrm>
            <a:off x="304800" y="2705725"/>
            <a:ext cx="4801301" cy="2554545"/>
          </a:xfrm>
          <a:prstGeom prst="rect">
            <a:avLst/>
          </a:prstGeom>
          <a:noFill/>
        </p:spPr>
        <p:txBody>
          <a:bodyPr wrap="square" rtlCol="0">
            <a:spAutoFit/>
          </a:bodyPr>
          <a:lstStyle/>
          <a:p>
            <a:pPr marL="342900" indent="-342900">
              <a:buFont typeface="Wingdings" pitchFamily="2" charset="2"/>
              <a:buChar char="Ø"/>
            </a:pPr>
            <a:r>
              <a:rPr lang="en-US" sz="2400" b="1" dirty="0"/>
              <a:t>1 Target Variable </a:t>
            </a:r>
          </a:p>
          <a:p>
            <a:r>
              <a:rPr lang="en-US" sz="2000" dirty="0"/>
              <a:t>	“FLAG” – 0 as non-fraud,1 as fraud</a:t>
            </a:r>
          </a:p>
          <a:p>
            <a:endParaRPr lang="en-US" sz="2000" dirty="0"/>
          </a:p>
          <a:p>
            <a:pPr marL="342900" indent="-342900">
              <a:buFont typeface="Wingdings" pitchFamily="2" charset="2"/>
              <a:buChar char="Ø"/>
            </a:pPr>
            <a:r>
              <a:rPr lang="en-US" sz="2400" b="1" dirty="0"/>
              <a:t>24 Input Variables</a:t>
            </a:r>
          </a:p>
          <a:p>
            <a:pPr marL="342900" indent="-342900">
              <a:buFont typeface="Wingdings" pitchFamily="2" charset="2"/>
              <a:buChar char="Ø"/>
            </a:pPr>
            <a:endParaRPr lang="en-US" sz="2400" b="1" dirty="0"/>
          </a:p>
          <a:p>
            <a:pPr marL="342900" indent="-342900">
              <a:buFont typeface="Wingdings" pitchFamily="2" charset="2"/>
              <a:buChar char="Ø"/>
            </a:pPr>
            <a:r>
              <a:rPr lang="en-US" sz="2400" b="1" dirty="0"/>
              <a:t>27 Independent Variables were dropped</a:t>
            </a:r>
          </a:p>
        </p:txBody>
      </p:sp>
      <p:pic>
        <p:nvPicPr>
          <p:cNvPr id="11" name="Picture 10" descr="Table&#10;&#10;Description automatically generated">
            <a:extLst>
              <a:ext uri="{FF2B5EF4-FFF2-40B4-BE49-F238E27FC236}">
                <a16:creationId xmlns:a16="http://schemas.microsoft.com/office/drawing/2014/main" id="{78FDD430-89A4-18C1-7092-5FE1F06228BF}"/>
              </a:ext>
            </a:extLst>
          </p:cNvPr>
          <p:cNvPicPr>
            <a:picLocks noChangeAspect="1"/>
          </p:cNvPicPr>
          <p:nvPr/>
        </p:nvPicPr>
        <p:blipFill>
          <a:blip r:embed="rId2"/>
          <a:stretch>
            <a:fillRect/>
          </a:stretch>
        </p:blipFill>
        <p:spPr>
          <a:xfrm>
            <a:off x="5370547" y="1533268"/>
            <a:ext cx="5490936" cy="5013463"/>
          </a:xfrm>
          <a:prstGeom prst="rect">
            <a:avLst/>
          </a:prstGeom>
        </p:spPr>
      </p:pic>
      <p:sp>
        <p:nvSpPr>
          <p:cNvPr id="17" name="Date Placeholder 16">
            <a:extLst>
              <a:ext uri="{FF2B5EF4-FFF2-40B4-BE49-F238E27FC236}">
                <a16:creationId xmlns:a16="http://schemas.microsoft.com/office/drawing/2014/main" id="{BCD5F9A9-6179-480B-8E3E-310992A917F1}"/>
              </a:ext>
            </a:extLst>
          </p:cNvPr>
          <p:cNvSpPr>
            <a:spLocks noGrp="1"/>
          </p:cNvSpPr>
          <p:nvPr>
            <p:ph type="dt" sz="half" idx="10"/>
          </p:nvPr>
        </p:nvSpPr>
        <p:spPr/>
        <p:txBody>
          <a:bodyPr/>
          <a:lstStyle/>
          <a:p>
            <a:fld id="{900D67BD-96DE-7541-922D-44F94965B295}" type="datetime4">
              <a:rPr lang="en-CA" smtClean="0"/>
              <a:t>August 15, 2022</a:t>
            </a:fld>
            <a:endParaRPr lang="en-US"/>
          </a:p>
        </p:txBody>
      </p:sp>
      <p:sp>
        <p:nvSpPr>
          <p:cNvPr id="19" name="Slide Number Placeholder 18">
            <a:extLst>
              <a:ext uri="{FF2B5EF4-FFF2-40B4-BE49-F238E27FC236}">
                <a16:creationId xmlns:a16="http://schemas.microsoft.com/office/drawing/2014/main" id="{F21C6AF5-A36C-A1BF-19A0-F3C083C25EFF}"/>
              </a:ext>
            </a:extLst>
          </p:cNvPr>
          <p:cNvSpPr>
            <a:spLocks noGrp="1"/>
          </p:cNvSpPr>
          <p:nvPr>
            <p:ph type="sldNum" sz="quarter" idx="12"/>
          </p:nvPr>
        </p:nvSpPr>
        <p:spPr/>
        <p:txBody>
          <a:bodyPr/>
          <a:lstStyle/>
          <a:p>
            <a:fld id="{9D4AEF59-F28E-467C-9EA3-92D1CFAD475A}" type="slidenum">
              <a:rPr lang="en-US" smtClean="0"/>
              <a:t>10</a:t>
            </a:fld>
            <a:endParaRPr lang="en-US"/>
          </a:p>
        </p:txBody>
      </p:sp>
    </p:spTree>
    <p:extLst>
      <p:ext uri="{BB962C8B-B14F-4D97-AF65-F5344CB8AC3E}">
        <p14:creationId xmlns:p14="http://schemas.microsoft.com/office/powerpoint/2010/main" val="2016711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5436-2D8D-934F-A070-C3463182B7F8}"/>
              </a:ext>
            </a:extLst>
          </p:cNvPr>
          <p:cNvSpPr>
            <a:spLocks noGrp="1"/>
          </p:cNvSpPr>
          <p:nvPr>
            <p:ph type="title"/>
          </p:nvPr>
        </p:nvSpPr>
        <p:spPr>
          <a:xfrm>
            <a:off x="117293" y="2319130"/>
            <a:ext cx="3772536" cy="1842052"/>
          </a:xfrm>
        </p:spPr>
        <p:txBody>
          <a:bodyPr>
            <a:normAutofit/>
          </a:bodyPr>
          <a:lstStyle/>
          <a:p>
            <a:r>
              <a:rPr lang="en-US" dirty="0"/>
              <a:t>Distribution of each variable</a:t>
            </a:r>
          </a:p>
        </p:txBody>
      </p:sp>
      <p:pic>
        <p:nvPicPr>
          <p:cNvPr id="5" name="Content Placeholder 4" descr="A picture containing shoji, crossword puzzle, building, window&#10;&#10;Description automatically generated">
            <a:extLst>
              <a:ext uri="{FF2B5EF4-FFF2-40B4-BE49-F238E27FC236}">
                <a16:creationId xmlns:a16="http://schemas.microsoft.com/office/drawing/2014/main" id="{BBD86DEC-BFF3-E9BB-FC42-B17696698180}"/>
              </a:ext>
            </a:extLst>
          </p:cNvPr>
          <p:cNvPicPr>
            <a:picLocks noGrp="1" noChangeAspect="1"/>
          </p:cNvPicPr>
          <p:nvPr>
            <p:ph idx="1"/>
          </p:nvPr>
        </p:nvPicPr>
        <p:blipFill>
          <a:blip r:embed="rId2"/>
          <a:stretch>
            <a:fillRect/>
          </a:stretch>
        </p:blipFill>
        <p:spPr>
          <a:xfrm>
            <a:off x="3866848" y="52561"/>
            <a:ext cx="7815279" cy="6805439"/>
          </a:xfrm>
        </p:spPr>
      </p:pic>
      <p:sp>
        <p:nvSpPr>
          <p:cNvPr id="6" name="Date Placeholder 5">
            <a:extLst>
              <a:ext uri="{FF2B5EF4-FFF2-40B4-BE49-F238E27FC236}">
                <a16:creationId xmlns:a16="http://schemas.microsoft.com/office/drawing/2014/main" id="{DDA099FC-1B51-B532-54A8-E685928CADE8}"/>
              </a:ext>
            </a:extLst>
          </p:cNvPr>
          <p:cNvSpPr>
            <a:spLocks noGrp="1"/>
          </p:cNvSpPr>
          <p:nvPr>
            <p:ph type="dt" sz="half" idx="10"/>
          </p:nvPr>
        </p:nvSpPr>
        <p:spPr/>
        <p:txBody>
          <a:bodyPr/>
          <a:lstStyle/>
          <a:p>
            <a:fld id="{145933FE-47E8-4C4C-BA20-8E85AED0C9DB}" type="datetime4">
              <a:rPr lang="en-CA" smtClean="0"/>
              <a:t>August 15, 2022</a:t>
            </a:fld>
            <a:endParaRPr lang="en-US"/>
          </a:p>
        </p:txBody>
      </p:sp>
      <p:sp>
        <p:nvSpPr>
          <p:cNvPr id="7" name="Slide Number Placeholder 6">
            <a:extLst>
              <a:ext uri="{FF2B5EF4-FFF2-40B4-BE49-F238E27FC236}">
                <a16:creationId xmlns:a16="http://schemas.microsoft.com/office/drawing/2014/main" id="{C420BA51-1F11-9BCA-1305-8900A109FD32}"/>
              </a:ext>
            </a:extLst>
          </p:cNvPr>
          <p:cNvSpPr>
            <a:spLocks noGrp="1"/>
          </p:cNvSpPr>
          <p:nvPr>
            <p:ph type="sldNum" sz="quarter" idx="12"/>
          </p:nvPr>
        </p:nvSpPr>
        <p:spPr/>
        <p:txBody>
          <a:bodyPr/>
          <a:lstStyle/>
          <a:p>
            <a:fld id="{9D4AEF59-F28E-467C-9EA3-92D1CFAD475A}" type="slidenum">
              <a:rPr lang="en-US" smtClean="0"/>
              <a:t>11</a:t>
            </a:fld>
            <a:endParaRPr lang="en-US"/>
          </a:p>
        </p:txBody>
      </p:sp>
    </p:spTree>
    <p:extLst>
      <p:ext uri="{BB962C8B-B14F-4D97-AF65-F5344CB8AC3E}">
        <p14:creationId xmlns:p14="http://schemas.microsoft.com/office/powerpoint/2010/main" val="8957717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73774C-F49A-807E-BCC9-32515F06F1D4}"/>
              </a:ext>
            </a:extLst>
          </p:cNvPr>
          <p:cNvSpPr>
            <a:spLocks noGrp="1"/>
          </p:cNvSpPr>
          <p:nvPr>
            <p:ph type="title"/>
          </p:nvPr>
        </p:nvSpPr>
        <p:spPr>
          <a:xfrm>
            <a:off x="2526518" y="124043"/>
            <a:ext cx="7138964" cy="993906"/>
          </a:xfrm>
        </p:spPr>
        <p:txBody>
          <a:bodyPr>
            <a:normAutofit/>
          </a:bodyPr>
          <a:lstStyle/>
          <a:p>
            <a:pPr algn="ctr"/>
            <a:r>
              <a:rPr lang="en-US" dirty="0"/>
              <a:t>Model Comparison</a:t>
            </a:r>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17AF2BC-37FD-A947-8485-87DE9C35B77E}"/>
              </a:ext>
            </a:extLst>
          </p:cNvPr>
          <p:cNvGraphicFramePr>
            <a:graphicFrameLocks noGrp="1"/>
          </p:cNvGraphicFramePr>
          <p:nvPr>
            <p:ph idx="1"/>
            <p:extLst>
              <p:ext uri="{D42A27DB-BD31-4B8C-83A1-F6EECF244321}">
                <p14:modId xmlns:p14="http://schemas.microsoft.com/office/powerpoint/2010/main" val="3378422925"/>
              </p:ext>
            </p:extLst>
          </p:nvPr>
        </p:nvGraphicFramePr>
        <p:xfrm>
          <a:off x="336367" y="1666743"/>
          <a:ext cx="7839576" cy="4352574"/>
        </p:xfrm>
        <a:graphic>
          <a:graphicData uri="http://schemas.openxmlformats.org/drawingml/2006/table">
            <a:tbl>
              <a:tblPr firstRow="1" firstCol="1" bandRow="1"/>
              <a:tblGrid>
                <a:gridCol w="2631467">
                  <a:extLst>
                    <a:ext uri="{9D8B030D-6E8A-4147-A177-3AD203B41FA5}">
                      <a16:colId xmlns:a16="http://schemas.microsoft.com/office/drawing/2014/main" val="1798375064"/>
                    </a:ext>
                  </a:extLst>
                </a:gridCol>
                <a:gridCol w="1683031">
                  <a:extLst>
                    <a:ext uri="{9D8B030D-6E8A-4147-A177-3AD203B41FA5}">
                      <a16:colId xmlns:a16="http://schemas.microsoft.com/office/drawing/2014/main" val="1003113085"/>
                    </a:ext>
                  </a:extLst>
                </a:gridCol>
                <a:gridCol w="1774037">
                  <a:extLst>
                    <a:ext uri="{9D8B030D-6E8A-4147-A177-3AD203B41FA5}">
                      <a16:colId xmlns:a16="http://schemas.microsoft.com/office/drawing/2014/main" val="3140731592"/>
                    </a:ext>
                  </a:extLst>
                </a:gridCol>
                <a:gridCol w="1751041">
                  <a:extLst>
                    <a:ext uri="{9D8B030D-6E8A-4147-A177-3AD203B41FA5}">
                      <a16:colId xmlns:a16="http://schemas.microsoft.com/office/drawing/2014/main" val="2000704625"/>
                    </a:ext>
                  </a:extLst>
                </a:gridCol>
              </a:tblGrid>
              <a:tr h="615252">
                <a:tc>
                  <a:txBody>
                    <a:bodyPr/>
                    <a:lstStyle/>
                    <a:p>
                      <a:pPr algn="l" fontAlgn="t">
                        <a:lnSpc>
                          <a:spcPct val="200000"/>
                        </a:lnSpc>
                        <a:spcBef>
                          <a:spcPts val="0"/>
                        </a:spcBef>
                        <a:spcAft>
                          <a:spcPts val="0"/>
                        </a:spcAft>
                      </a:pPr>
                      <a:r>
                        <a:rPr lang="en-CA" sz="2000" b="0" i="0" u="none" strike="noStrike" dirty="0">
                          <a:effectLst/>
                          <a:latin typeface="+mn-lt"/>
                          <a:ea typeface="+mn-ea"/>
                          <a:cs typeface="Myanmar Text" panose="020B0502040204020203" pitchFamily="34" charset="0"/>
                        </a:rPr>
                        <a:t> </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t">
                        <a:lnSpc>
                          <a:spcPct val="200000"/>
                        </a:lnSpc>
                        <a:spcBef>
                          <a:spcPts val="0"/>
                        </a:spcBef>
                        <a:spcAft>
                          <a:spcPts val="0"/>
                        </a:spcAft>
                      </a:pPr>
                      <a:r>
                        <a:rPr lang="en-CA" sz="2000" b="1" i="0" u="none" strike="noStrike" dirty="0">
                          <a:effectLst/>
                          <a:latin typeface="+mn-lt"/>
                          <a:ea typeface="+mn-ea"/>
                          <a:cs typeface="Myanmar Text" panose="020B0502040204020203" pitchFamily="34" charset="0"/>
                        </a:rPr>
                        <a:t>Logistic Regression</a:t>
                      </a:r>
                      <a:endParaRPr lang="en-CA" sz="2000" b="1"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t">
                        <a:lnSpc>
                          <a:spcPct val="200000"/>
                        </a:lnSpc>
                        <a:spcBef>
                          <a:spcPts val="0"/>
                        </a:spcBef>
                        <a:spcAft>
                          <a:spcPts val="0"/>
                        </a:spcAft>
                      </a:pPr>
                      <a:r>
                        <a:rPr lang="en-CA" sz="2000" b="1" i="0" u="none" strike="noStrike" dirty="0">
                          <a:effectLst/>
                          <a:latin typeface="+mn-lt"/>
                          <a:ea typeface="+mn-ea"/>
                          <a:cs typeface="Myanmar Text" panose="020B0502040204020203" pitchFamily="34" charset="0"/>
                        </a:rPr>
                        <a:t>Random Forest</a:t>
                      </a:r>
                      <a:endParaRPr lang="en-CA" sz="2000" b="1"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t">
                        <a:lnSpc>
                          <a:spcPct val="200000"/>
                        </a:lnSpc>
                        <a:spcBef>
                          <a:spcPts val="0"/>
                        </a:spcBef>
                        <a:spcAft>
                          <a:spcPts val="0"/>
                        </a:spcAft>
                      </a:pPr>
                      <a:r>
                        <a:rPr lang="en-CA" sz="2000" b="1" i="0" u="none" strike="noStrike" dirty="0">
                          <a:solidFill>
                            <a:srgbClr val="000000"/>
                          </a:solidFill>
                          <a:effectLst/>
                          <a:latin typeface="+mn-lt"/>
                          <a:ea typeface="+mn-ea"/>
                          <a:cs typeface="Myanmar Text" panose="020B0502040204020203" pitchFamily="34" charset="0"/>
                        </a:rPr>
                        <a:t>XG Boost</a:t>
                      </a:r>
                      <a:endParaRPr lang="en-CA" sz="2000" b="1"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703840338"/>
                  </a:ext>
                </a:extLst>
              </a:tr>
              <a:tr h="615252">
                <a:tc>
                  <a:txBody>
                    <a:bodyPr/>
                    <a:lstStyle/>
                    <a:p>
                      <a:pPr algn="l" fontAlgn="t">
                        <a:lnSpc>
                          <a:spcPct val="200000"/>
                        </a:lnSpc>
                        <a:spcBef>
                          <a:spcPts val="0"/>
                        </a:spcBef>
                        <a:spcAft>
                          <a:spcPts val="0"/>
                        </a:spcAft>
                      </a:pPr>
                      <a:r>
                        <a:rPr lang="en-CA" sz="2000" b="0" i="0" u="none" strike="noStrike" dirty="0">
                          <a:effectLst/>
                          <a:latin typeface="+mn-lt"/>
                          <a:ea typeface="+mn-ea"/>
                          <a:cs typeface="Myanmar Text" panose="020B0502040204020203" pitchFamily="34" charset="0"/>
                        </a:rPr>
                        <a:t>Accuracy for Test data</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effectLst/>
                          <a:latin typeface="+mn-lt"/>
                          <a:ea typeface="+mn-ea"/>
                          <a:cs typeface="Myanmar Text" panose="020B0502040204020203" pitchFamily="34" charset="0"/>
                        </a:rPr>
                        <a:t>78.10%</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effectLst/>
                          <a:latin typeface="+mn-lt"/>
                          <a:ea typeface="+mn-ea"/>
                          <a:cs typeface="Myanmar Text" panose="020B0502040204020203" pitchFamily="34" charset="0"/>
                        </a:rPr>
                        <a:t>96.63%</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solidFill>
                            <a:srgbClr val="000000"/>
                          </a:solidFill>
                          <a:effectLst/>
                          <a:latin typeface="+mn-lt"/>
                          <a:ea typeface="+mn-ea"/>
                          <a:cs typeface="Myanmar Text" panose="020B0502040204020203" pitchFamily="34" charset="0"/>
                        </a:rPr>
                        <a:t>97.03%</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50464887"/>
                  </a:ext>
                </a:extLst>
              </a:tr>
              <a:tr h="615252">
                <a:tc>
                  <a:txBody>
                    <a:bodyPr/>
                    <a:lstStyle/>
                    <a:p>
                      <a:pPr algn="l" fontAlgn="t">
                        <a:lnSpc>
                          <a:spcPct val="200000"/>
                        </a:lnSpc>
                        <a:spcBef>
                          <a:spcPts val="0"/>
                        </a:spcBef>
                        <a:spcAft>
                          <a:spcPts val="0"/>
                        </a:spcAft>
                      </a:pPr>
                      <a:r>
                        <a:rPr lang="en-CA" sz="2000" b="0" i="0" u="none" strike="noStrike">
                          <a:effectLst/>
                          <a:latin typeface="+mn-lt"/>
                          <a:ea typeface="+mn-ea"/>
                          <a:cs typeface="Myanmar Text" panose="020B0502040204020203" pitchFamily="34" charset="0"/>
                        </a:rPr>
                        <a:t>Accuracy for Train data</a:t>
                      </a:r>
                      <a:endParaRPr lang="en-CA" sz="2000" b="0" i="0" u="none" strike="noStrike">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effectLst/>
                          <a:latin typeface="+mn-lt"/>
                          <a:ea typeface="+mn-ea"/>
                          <a:cs typeface="Myanmar Text" panose="020B0502040204020203" pitchFamily="34" charset="0"/>
                        </a:rPr>
                        <a:t>83.40%</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effectLst/>
                          <a:latin typeface="+mn-lt"/>
                          <a:ea typeface="+mn-ea"/>
                          <a:cs typeface="Myanmar Text" panose="020B0502040204020203" pitchFamily="34" charset="0"/>
                        </a:rPr>
                        <a:t>98.42%</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solidFill>
                            <a:srgbClr val="000000"/>
                          </a:solidFill>
                          <a:effectLst/>
                          <a:latin typeface="+mn-lt"/>
                          <a:ea typeface="+mn-ea"/>
                          <a:cs typeface="Myanmar Text" panose="020B0502040204020203" pitchFamily="34" charset="0"/>
                        </a:rPr>
                        <a:t>98.09%</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44405894"/>
                  </a:ext>
                </a:extLst>
              </a:tr>
              <a:tr h="615252">
                <a:tc>
                  <a:txBody>
                    <a:bodyPr/>
                    <a:lstStyle/>
                    <a:p>
                      <a:pPr algn="l" fontAlgn="t">
                        <a:lnSpc>
                          <a:spcPct val="200000"/>
                        </a:lnSpc>
                        <a:spcBef>
                          <a:spcPts val="0"/>
                        </a:spcBef>
                        <a:spcAft>
                          <a:spcPts val="0"/>
                        </a:spcAft>
                      </a:pPr>
                      <a:r>
                        <a:rPr lang="en-CA" sz="2000" b="0" i="0" u="none" strike="noStrike">
                          <a:effectLst/>
                          <a:latin typeface="+mn-lt"/>
                          <a:ea typeface="+mn-ea"/>
                          <a:cs typeface="Myanmar Text" panose="020B0502040204020203" pitchFamily="34" charset="0"/>
                        </a:rPr>
                        <a:t>F1 score</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effectLst/>
                          <a:latin typeface="+mn-lt"/>
                          <a:ea typeface="+mn-ea"/>
                          <a:cs typeface="Myanmar Text" panose="020B0502040204020203" pitchFamily="34" charset="0"/>
                        </a:rPr>
                        <a:t>64.70%</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effectLst/>
                          <a:latin typeface="+mn-lt"/>
                          <a:ea typeface="+mn-ea"/>
                          <a:cs typeface="Myanmar Text" panose="020B0502040204020203" pitchFamily="34" charset="0"/>
                        </a:rPr>
                        <a:t>92.70%</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solidFill>
                            <a:srgbClr val="000000"/>
                          </a:solidFill>
                          <a:effectLst/>
                          <a:latin typeface="+mn-lt"/>
                          <a:ea typeface="+mn-ea"/>
                          <a:cs typeface="Myanmar Text" panose="020B0502040204020203" pitchFamily="34" charset="0"/>
                        </a:rPr>
                        <a:t>93.57%</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502020899"/>
                  </a:ext>
                </a:extLst>
              </a:tr>
              <a:tr h="615252">
                <a:tc>
                  <a:txBody>
                    <a:bodyPr/>
                    <a:lstStyle/>
                    <a:p>
                      <a:pPr algn="l" fontAlgn="t">
                        <a:lnSpc>
                          <a:spcPct val="200000"/>
                        </a:lnSpc>
                        <a:spcBef>
                          <a:spcPts val="0"/>
                        </a:spcBef>
                        <a:spcAft>
                          <a:spcPts val="0"/>
                        </a:spcAft>
                      </a:pPr>
                      <a:r>
                        <a:rPr lang="en-CA" sz="2000" b="0" i="0" u="none" strike="noStrike">
                          <a:effectLst/>
                          <a:latin typeface="+mn-lt"/>
                          <a:ea typeface="+mn-ea"/>
                          <a:cs typeface="Myanmar Text" panose="020B0502040204020203" pitchFamily="34" charset="0"/>
                        </a:rPr>
                        <a:t>AUC score</a:t>
                      </a:r>
                      <a:endParaRPr lang="en-CA" sz="2000" b="0" i="0" u="none" strike="noStrike">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a:effectLst/>
                          <a:latin typeface="+mn-lt"/>
                          <a:ea typeface="+mn-ea"/>
                          <a:cs typeface="Myanmar Text" panose="020B0502040204020203" pitchFamily="34" charset="0"/>
                        </a:rPr>
                        <a:t>0.93</a:t>
                      </a:r>
                      <a:endParaRPr lang="en-CA" sz="2000" b="0" i="0" u="none" strike="noStrike">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effectLst/>
                          <a:latin typeface="+mn-lt"/>
                          <a:ea typeface="+mn-ea"/>
                          <a:cs typeface="Myanmar Text" panose="020B0502040204020203" pitchFamily="34" charset="0"/>
                        </a:rPr>
                        <a:t>0.9945</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solidFill>
                            <a:srgbClr val="000000"/>
                          </a:solidFill>
                          <a:effectLst/>
                          <a:latin typeface="+mn-lt"/>
                          <a:ea typeface="+mn-ea"/>
                          <a:cs typeface="Myanmar Text" panose="020B0502040204020203" pitchFamily="34" charset="0"/>
                        </a:rPr>
                        <a:t>0.9954</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91955610"/>
                  </a:ext>
                </a:extLst>
              </a:tr>
              <a:tr h="615252">
                <a:tc>
                  <a:txBody>
                    <a:bodyPr/>
                    <a:lstStyle/>
                    <a:p>
                      <a:pPr algn="l" fontAlgn="t">
                        <a:lnSpc>
                          <a:spcPct val="200000"/>
                        </a:lnSpc>
                        <a:spcBef>
                          <a:spcPts val="0"/>
                        </a:spcBef>
                        <a:spcAft>
                          <a:spcPts val="0"/>
                        </a:spcAft>
                      </a:pPr>
                      <a:r>
                        <a:rPr lang="en-CA" sz="2000" b="0" i="0" u="none" strike="noStrike">
                          <a:effectLst/>
                          <a:latin typeface="+mn-lt"/>
                          <a:ea typeface="+mn-ea"/>
                          <a:cs typeface="Myanmar Text" panose="020B0502040204020203" pitchFamily="34" charset="0"/>
                        </a:rPr>
                        <a:t>RMSE</a:t>
                      </a:r>
                      <a:endParaRPr lang="en-CA" sz="2000" b="0" i="0" u="none" strike="noStrike">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a:effectLst/>
                          <a:latin typeface="+mn-lt"/>
                          <a:ea typeface="+mn-ea"/>
                          <a:cs typeface="Myanmar Text" panose="020B0502040204020203" pitchFamily="34" charset="0"/>
                        </a:rPr>
                        <a:t>0.4679</a:t>
                      </a:r>
                      <a:endParaRPr lang="en-CA" sz="2000" b="0" i="0" u="none" strike="noStrike">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a:effectLst/>
                          <a:latin typeface="+mn-lt"/>
                          <a:ea typeface="+mn-ea"/>
                          <a:cs typeface="Myanmar Text" panose="020B0502040204020203" pitchFamily="34" charset="0"/>
                        </a:rPr>
                        <a:t>0.1836</a:t>
                      </a:r>
                      <a:endParaRPr lang="en-CA" sz="2000" b="0" i="0" u="none" strike="noStrike">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200000"/>
                        </a:lnSpc>
                        <a:spcBef>
                          <a:spcPts val="0"/>
                        </a:spcBef>
                        <a:spcAft>
                          <a:spcPts val="0"/>
                        </a:spcAft>
                      </a:pPr>
                      <a:r>
                        <a:rPr lang="en-CA" sz="2000" b="0" i="0" u="none" strike="noStrike" dirty="0">
                          <a:solidFill>
                            <a:srgbClr val="000000"/>
                          </a:solidFill>
                          <a:effectLst/>
                          <a:latin typeface="+mn-lt"/>
                          <a:ea typeface="+mn-ea"/>
                          <a:cs typeface="Myanmar Text" panose="020B0502040204020203" pitchFamily="34" charset="0"/>
                        </a:rPr>
                        <a:t>0.1722</a:t>
                      </a:r>
                      <a:endParaRPr lang="en-CA" sz="2000" b="0" i="0" u="none" strike="noStrike" dirty="0">
                        <a:effectLst/>
                        <a:latin typeface="+mn-lt"/>
                      </a:endParaRPr>
                    </a:p>
                  </a:txBody>
                  <a:tcPr marL="102447" marR="102447" marT="142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2736500537"/>
                  </a:ext>
                </a:extLst>
              </a:tr>
            </a:tbl>
          </a:graphicData>
        </a:graphic>
      </p:graphicFrame>
      <p:sp>
        <p:nvSpPr>
          <p:cNvPr id="5" name="TextBox 4">
            <a:extLst>
              <a:ext uri="{FF2B5EF4-FFF2-40B4-BE49-F238E27FC236}">
                <a16:creationId xmlns:a16="http://schemas.microsoft.com/office/drawing/2014/main" id="{D5E071E1-9F95-9710-6998-56BC5BDE459B}"/>
              </a:ext>
            </a:extLst>
          </p:cNvPr>
          <p:cNvSpPr txBox="1"/>
          <p:nvPr/>
        </p:nvSpPr>
        <p:spPr>
          <a:xfrm>
            <a:off x="8309113" y="2842908"/>
            <a:ext cx="3513153"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F1 score – rate of performance of a model</a:t>
            </a:r>
          </a:p>
          <a:p>
            <a:endParaRPr lang="en-US" sz="2000" dirty="0"/>
          </a:p>
          <a:p>
            <a:pPr marL="285750" indent="-285750">
              <a:buFont typeface="Arial" panose="020B0604020202020204" pitchFamily="34" charset="0"/>
              <a:buChar char="•"/>
            </a:pPr>
            <a:r>
              <a:rPr lang="en-US" sz="2000" dirty="0"/>
              <a:t>AUC score – how accurately the model can classify between fraud and non-fraud transactions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RMSE – Root mean square error of a model</a:t>
            </a:r>
          </a:p>
        </p:txBody>
      </p:sp>
      <p:sp>
        <p:nvSpPr>
          <p:cNvPr id="6" name="Date Placeholder 5">
            <a:extLst>
              <a:ext uri="{FF2B5EF4-FFF2-40B4-BE49-F238E27FC236}">
                <a16:creationId xmlns:a16="http://schemas.microsoft.com/office/drawing/2014/main" id="{3749F18F-576F-52B6-07FF-3195BD8B8919}"/>
              </a:ext>
            </a:extLst>
          </p:cNvPr>
          <p:cNvSpPr>
            <a:spLocks noGrp="1"/>
          </p:cNvSpPr>
          <p:nvPr>
            <p:ph type="dt" sz="half" idx="10"/>
          </p:nvPr>
        </p:nvSpPr>
        <p:spPr/>
        <p:txBody>
          <a:bodyPr/>
          <a:lstStyle/>
          <a:p>
            <a:fld id="{5B79BAC0-9CF9-A447-8BA0-3AB75D540BBE}" type="datetime4">
              <a:rPr lang="en-CA" smtClean="0"/>
              <a:t>August 15, 2022</a:t>
            </a:fld>
            <a:endParaRPr lang="en-US"/>
          </a:p>
        </p:txBody>
      </p:sp>
      <p:sp>
        <p:nvSpPr>
          <p:cNvPr id="7" name="Slide Number Placeholder 6">
            <a:extLst>
              <a:ext uri="{FF2B5EF4-FFF2-40B4-BE49-F238E27FC236}">
                <a16:creationId xmlns:a16="http://schemas.microsoft.com/office/drawing/2014/main" id="{F1694CA9-4AA7-E8E2-1891-FBA21A90BC28}"/>
              </a:ext>
            </a:extLst>
          </p:cNvPr>
          <p:cNvSpPr>
            <a:spLocks noGrp="1"/>
          </p:cNvSpPr>
          <p:nvPr>
            <p:ph type="sldNum" sz="quarter" idx="12"/>
          </p:nvPr>
        </p:nvSpPr>
        <p:spPr/>
        <p:txBody>
          <a:bodyPr/>
          <a:lstStyle/>
          <a:p>
            <a:fld id="{9D4AEF59-F28E-467C-9EA3-92D1CFAD475A}" type="slidenum">
              <a:rPr lang="en-US" smtClean="0"/>
              <a:t>12</a:t>
            </a:fld>
            <a:endParaRPr lang="en-US"/>
          </a:p>
        </p:txBody>
      </p:sp>
    </p:spTree>
    <p:extLst>
      <p:ext uri="{BB962C8B-B14F-4D97-AF65-F5344CB8AC3E}">
        <p14:creationId xmlns:p14="http://schemas.microsoft.com/office/powerpoint/2010/main" val="1815344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A1BB-500A-F774-3ADA-95D2E8014EEA}"/>
              </a:ext>
            </a:extLst>
          </p:cNvPr>
          <p:cNvSpPr>
            <a:spLocks noGrp="1"/>
          </p:cNvSpPr>
          <p:nvPr>
            <p:ph type="title"/>
          </p:nvPr>
        </p:nvSpPr>
        <p:spPr>
          <a:xfrm>
            <a:off x="1050879" y="435433"/>
            <a:ext cx="9810604" cy="1216024"/>
          </a:xfrm>
        </p:spPr>
        <p:txBody>
          <a:bodyPr/>
          <a:lstStyle/>
          <a:p>
            <a:pPr algn="ctr"/>
            <a:r>
              <a:rPr lang="en-US" dirty="0"/>
              <a:t>Model Recommendation</a:t>
            </a:r>
          </a:p>
        </p:txBody>
      </p:sp>
      <p:sp>
        <p:nvSpPr>
          <p:cNvPr id="3" name="Content Placeholder 2">
            <a:extLst>
              <a:ext uri="{FF2B5EF4-FFF2-40B4-BE49-F238E27FC236}">
                <a16:creationId xmlns:a16="http://schemas.microsoft.com/office/drawing/2014/main" id="{9F6E6219-3B01-B0FE-8C49-84C0EE1680FD}"/>
              </a:ext>
            </a:extLst>
          </p:cNvPr>
          <p:cNvSpPr>
            <a:spLocks noGrp="1"/>
          </p:cNvSpPr>
          <p:nvPr>
            <p:ph idx="1"/>
          </p:nvPr>
        </p:nvSpPr>
        <p:spPr/>
        <p:txBody>
          <a:bodyPr/>
          <a:lstStyle/>
          <a:p>
            <a:r>
              <a:rPr lang="en-US" dirty="0"/>
              <a:t>XG Boost ( Extreme Gradient Boosting) will be used to predict fraud transaction</a:t>
            </a:r>
          </a:p>
          <a:p>
            <a:r>
              <a:rPr lang="en-US" dirty="0"/>
              <a:t>Flexible, efficient and time saving predictive model</a:t>
            </a:r>
          </a:p>
          <a:p>
            <a:r>
              <a:rPr lang="en-US" dirty="0"/>
              <a:t>Accuracy for real data is 97.03%</a:t>
            </a:r>
          </a:p>
          <a:p>
            <a:r>
              <a:rPr lang="en-US" dirty="0"/>
              <a:t>2.57% False Negative, 3.08% False Positive</a:t>
            </a:r>
          </a:p>
          <a:p>
            <a:endParaRPr lang="en-US" dirty="0"/>
          </a:p>
          <a:p>
            <a:endParaRPr lang="en-US" dirty="0"/>
          </a:p>
        </p:txBody>
      </p:sp>
      <p:graphicFrame>
        <p:nvGraphicFramePr>
          <p:cNvPr id="5" name="Table 5">
            <a:extLst>
              <a:ext uri="{FF2B5EF4-FFF2-40B4-BE49-F238E27FC236}">
                <a16:creationId xmlns:a16="http://schemas.microsoft.com/office/drawing/2014/main" id="{9A818D91-6FB0-3B46-4D21-8FEA5CE6E123}"/>
              </a:ext>
            </a:extLst>
          </p:cNvPr>
          <p:cNvGraphicFramePr>
            <a:graphicFrameLocks noGrp="1"/>
          </p:cNvGraphicFramePr>
          <p:nvPr>
            <p:extLst>
              <p:ext uri="{D42A27DB-BD31-4B8C-83A1-F6EECF244321}">
                <p14:modId xmlns:p14="http://schemas.microsoft.com/office/powerpoint/2010/main" val="1620413063"/>
              </p:ext>
            </p:extLst>
          </p:nvPr>
        </p:nvGraphicFramePr>
        <p:xfrm>
          <a:off x="1899478" y="3741161"/>
          <a:ext cx="6104835" cy="2328333"/>
        </p:xfrm>
        <a:graphic>
          <a:graphicData uri="http://schemas.openxmlformats.org/drawingml/2006/table">
            <a:tbl>
              <a:tblPr firstRow="1" bandRow="1">
                <a:tableStyleId>{5940675A-B579-460E-94D1-54222C63F5DA}</a:tableStyleId>
              </a:tblPr>
              <a:tblGrid>
                <a:gridCol w="2034945">
                  <a:extLst>
                    <a:ext uri="{9D8B030D-6E8A-4147-A177-3AD203B41FA5}">
                      <a16:colId xmlns:a16="http://schemas.microsoft.com/office/drawing/2014/main" val="1915528480"/>
                    </a:ext>
                  </a:extLst>
                </a:gridCol>
                <a:gridCol w="2034945">
                  <a:extLst>
                    <a:ext uri="{9D8B030D-6E8A-4147-A177-3AD203B41FA5}">
                      <a16:colId xmlns:a16="http://schemas.microsoft.com/office/drawing/2014/main" val="355908097"/>
                    </a:ext>
                  </a:extLst>
                </a:gridCol>
                <a:gridCol w="2034945">
                  <a:extLst>
                    <a:ext uri="{9D8B030D-6E8A-4147-A177-3AD203B41FA5}">
                      <a16:colId xmlns:a16="http://schemas.microsoft.com/office/drawing/2014/main" val="4250454388"/>
                    </a:ext>
                  </a:extLst>
                </a:gridCol>
              </a:tblGrid>
              <a:tr h="776111">
                <a:tc>
                  <a:txBody>
                    <a:bodyPr/>
                    <a:lstStyle/>
                    <a:p>
                      <a:endParaRPr lang="en-US" sz="2000"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r>
                        <a:rPr lang="en-US" sz="2000" dirty="0"/>
                        <a:t>Non-fraud</a:t>
                      </a:r>
                    </a:p>
                  </a:txBody>
                  <a:tcPr>
                    <a:lnT w="28575" cap="flat" cmpd="sng" algn="ctr">
                      <a:solidFill>
                        <a:schemeClr val="tx1"/>
                      </a:solidFill>
                      <a:prstDash val="solid"/>
                      <a:round/>
                      <a:headEnd type="none" w="med" len="med"/>
                      <a:tailEnd type="none" w="med" len="med"/>
                    </a:lnT>
                  </a:tcPr>
                </a:tc>
                <a:tc>
                  <a:txBody>
                    <a:bodyPr/>
                    <a:lstStyle/>
                    <a:p>
                      <a:r>
                        <a:rPr lang="en-US" sz="2000" dirty="0"/>
                        <a:t>Fraud</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83709065"/>
                  </a:ext>
                </a:extLst>
              </a:tr>
              <a:tr h="776111">
                <a:tc>
                  <a:txBody>
                    <a:bodyPr/>
                    <a:lstStyle/>
                    <a:p>
                      <a:r>
                        <a:rPr lang="en-US" sz="2000" dirty="0"/>
                        <a:t>Non-fraud</a:t>
                      </a:r>
                    </a:p>
                  </a:txBody>
                  <a:tcPr>
                    <a:lnL w="28575" cap="flat" cmpd="sng" algn="ctr">
                      <a:solidFill>
                        <a:schemeClr val="tx1"/>
                      </a:solidFill>
                      <a:prstDash val="solid"/>
                      <a:round/>
                      <a:headEnd type="none" w="med" len="med"/>
                      <a:tailEnd type="none" w="med" len="med"/>
                    </a:lnL>
                  </a:tcPr>
                </a:tc>
                <a:tc>
                  <a:txBody>
                    <a:bodyPr/>
                    <a:lstStyle/>
                    <a:p>
                      <a:r>
                        <a:rPr lang="en-US" sz="2000" dirty="0"/>
                        <a:t>531</a:t>
                      </a:r>
                    </a:p>
                  </a:txBody>
                  <a:tcPr/>
                </a:tc>
                <a:tc>
                  <a:txBody>
                    <a:bodyPr/>
                    <a:lstStyle/>
                    <a:p>
                      <a:r>
                        <a:rPr lang="en-US" sz="2000" dirty="0"/>
                        <a:t>59</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3927620166"/>
                  </a:ext>
                </a:extLst>
              </a:tr>
              <a:tr h="776111">
                <a:tc>
                  <a:txBody>
                    <a:bodyPr/>
                    <a:lstStyle/>
                    <a:p>
                      <a:r>
                        <a:rPr lang="en-US" sz="2000" dirty="0"/>
                        <a:t>Fraud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en-US" sz="2000" dirty="0"/>
                        <a:t>14</a:t>
                      </a: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000" dirty="0"/>
                        <a:t>1857</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50047"/>
                  </a:ext>
                </a:extLst>
              </a:tr>
            </a:tbl>
          </a:graphicData>
        </a:graphic>
      </p:graphicFrame>
      <p:sp>
        <p:nvSpPr>
          <p:cNvPr id="6" name="TextBox 5">
            <a:extLst>
              <a:ext uri="{FF2B5EF4-FFF2-40B4-BE49-F238E27FC236}">
                <a16:creationId xmlns:a16="http://schemas.microsoft.com/office/drawing/2014/main" id="{E017C107-E3F8-B1FF-1571-E8672F0F28CA}"/>
              </a:ext>
            </a:extLst>
          </p:cNvPr>
          <p:cNvSpPr txBox="1"/>
          <p:nvPr/>
        </p:nvSpPr>
        <p:spPr>
          <a:xfrm>
            <a:off x="10031896" y="2809461"/>
            <a:ext cx="184731" cy="369332"/>
          </a:xfrm>
          <a:prstGeom prst="rect">
            <a:avLst/>
          </a:prstGeom>
          <a:noFill/>
        </p:spPr>
        <p:txBody>
          <a:bodyPr wrap="none" rtlCol="0">
            <a:spAutoFit/>
          </a:bodyPr>
          <a:lstStyle/>
          <a:p>
            <a:endParaRPr lang="en-US" dirty="0"/>
          </a:p>
        </p:txBody>
      </p:sp>
      <p:sp>
        <p:nvSpPr>
          <p:cNvPr id="8" name="Date Placeholder 7">
            <a:extLst>
              <a:ext uri="{FF2B5EF4-FFF2-40B4-BE49-F238E27FC236}">
                <a16:creationId xmlns:a16="http://schemas.microsoft.com/office/drawing/2014/main" id="{1EBFE0D8-9188-E696-8973-12999B6C840B}"/>
              </a:ext>
            </a:extLst>
          </p:cNvPr>
          <p:cNvSpPr>
            <a:spLocks noGrp="1"/>
          </p:cNvSpPr>
          <p:nvPr>
            <p:ph type="dt" sz="half" idx="10"/>
          </p:nvPr>
        </p:nvSpPr>
        <p:spPr/>
        <p:txBody>
          <a:bodyPr/>
          <a:lstStyle/>
          <a:p>
            <a:fld id="{3A535C8E-089D-FC45-A592-89549DA243D3}" type="datetime4">
              <a:rPr lang="en-CA" smtClean="0"/>
              <a:t>August 15, 2022</a:t>
            </a:fld>
            <a:endParaRPr lang="en-US"/>
          </a:p>
        </p:txBody>
      </p:sp>
      <p:sp>
        <p:nvSpPr>
          <p:cNvPr id="9" name="Slide Number Placeholder 8">
            <a:extLst>
              <a:ext uri="{FF2B5EF4-FFF2-40B4-BE49-F238E27FC236}">
                <a16:creationId xmlns:a16="http://schemas.microsoft.com/office/drawing/2014/main" id="{1701B761-71AF-BA6E-E0BB-71F07F35EB6C}"/>
              </a:ext>
            </a:extLst>
          </p:cNvPr>
          <p:cNvSpPr>
            <a:spLocks noGrp="1"/>
          </p:cNvSpPr>
          <p:nvPr>
            <p:ph type="sldNum" sz="quarter" idx="12"/>
          </p:nvPr>
        </p:nvSpPr>
        <p:spPr/>
        <p:txBody>
          <a:bodyPr/>
          <a:lstStyle/>
          <a:p>
            <a:fld id="{9D4AEF59-F28E-467C-9EA3-92D1CFAD475A}" type="slidenum">
              <a:rPr lang="en-US" smtClean="0"/>
              <a:t>13</a:t>
            </a:fld>
            <a:endParaRPr lang="en-US"/>
          </a:p>
        </p:txBody>
      </p:sp>
    </p:spTree>
    <p:extLst>
      <p:ext uri="{BB962C8B-B14F-4D97-AF65-F5344CB8AC3E}">
        <p14:creationId xmlns:p14="http://schemas.microsoft.com/office/powerpoint/2010/main" val="3064106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367-7C8D-5CE0-2DF6-99BF01248F46}"/>
              </a:ext>
            </a:extLst>
          </p:cNvPr>
          <p:cNvSpPr>
            <a:spLocks noGrp="1"/>
          </p:cNvSpPr>
          <p:nvPr>
            <p:ph type="title"/>
          </p:nvPr>
        </p:nvSpPr>
        <p:spPr>
          <a:xfrm>
            <a:off x="764630" y="484866"/>
            <a:ext cx="11311255" cy="1216024"/>
          </a:xfrm>
        </p:spPr>
        <p:txBody>
          <a:bodyPr/>
          <a:lstStyle/>
          <a:p>
            <a:r>
              <a:rPr lang="en-US" dirty="0"/>
              <a:t>Variable distributions in </a:t>
            </a:r>
            <a:r>
              <a:rPr lang="en-US" dirty="0" err="1"/>
              <a:t>Xg</a:t>
            </a:r>
            <a:r>
              <a:rPr lang="en-US" dirty="0"/>
              <a:t> boost model</a:t>
            </a:r>
          </a:p>
        </p:txBody>
      </p:sp>
      <p:pic>
        <p:nvPicPr>
          <p:cNvPr id="5" name="Content Placeholder 4" descr="Chart&#10;&#10;Description automatically generated">
            <a:extLst>
              <a:ext uri="{FF2B5EF4-FFF2-40B4-BE49-F238E27FC236}">
                <a16:creationId xmlns:a16="http://schemas.microsoft.com/office/drawing/2014/main" id="{49E185A2-9EF8-DA71-87A1-214F7F001FEE}"/>
              </a:ext>
            </a:extLst>
          </p:cNvPr>
          <p:cNvPicPr>
            <a:picLocks noGrp="1" noChangeAspect="1"/>
          </p:cNvPicPr>
          <p:nvPr>
            <p:ph idx="1"/>
          </p:nvPr>
        </p:nvPicPr>
        <p:blipFill>
          <a:blip r:embed="rId2"/>
          <a:stretch>
            <a:fillRect/>
          </a:stretch>
        </p:blipFill>
        <p:spPr>
          <a:xfrm>
            <a:off x="1616765" y="1700890"/>
            <a:ext cx="8066695" cy="4951425"/>
          </a:xfrm>
        </p:spPr>
      </p:pic>
      <p:sp>
        <p:nvSpPr>
          <p:cNvPr id="6" name="Date Placeholder 5">
            <a:extLst>
              <a:ext uri="{FF2B5EF4-FFF2-40B4-BE49-F238E27FC236}">
                <a16:creationId xmlns:a16="http://schemas.microsoft.com/office/drawing/2014/main" id="{00EF33B7-78D1-CFC9-7D39-130B20F5C8C6}"/>
              </a:ext>
            </a:extLst>
          </p:cNvPr>
          <p:cNvSpPr>
            <a:spLocks noGrp="1"/>
          </p:cNvSpPr>
          <p:nvPr>
            <p:ph type="dt" sz="half" idx="10"/>
          </p:nvPr>
        </p:nvSpPr>
        <p:spPr/>
        <p:txBody>
          <a:bodyPr/>
          <a:lstStyle/>
          <a:p>
            <a:fld id="{500E66A3-D4B5-764D-AE47-92FD29B65C14}" type="datetime4">
              <a:rPr lang="en-CA" smtClean="0"/>
              <a:t>August 15, 2022</a:t>
            </a:fld>
            <a:endParaRPr lang="en-US"/>
          </a:p>
        </p:txBody>
      </p:sp>
      <p:sp>
        <p:nvSpPr>
          <p:cNvPr id="7" name="Slide Number Placeholder 6">
            <a:extLst>
              <a:ext uri="{FF2B5EF4-FFF2-40B4-BE49-F238E27FC236}">
                <a16:creationId xmlns:a16="http://schemas.microsoft.com/office/drawing/2014/main" id="{038B7A07-F901-E051-FBDB-756A0D9C5833}"/>
              </a:ext>
            </a:extLst>
          </p:cNvPr>
          <p:cNvSpPr>
            <a:spLocks noGrp="1"/>
          </p:cNvSpPr>
          <p:nvPr>
            <p:ph type="sldNum" sz="quarter" idx="12"/>
          </p:nvPr>
        </p:nvSpPr>
        <p:spPr/>
        <p:txBody>
          <a:bodyPr/>
          <a:lstStyle/>
          <a:p>
            <a:fld id="{9D4AEF59-F28E-467C-9EA3-92D1CFAD475A}" type="slidenum">
              <a:rPr lang="en-US" smtClean="0"/>
              <a:t>14</a:t>
            </a:fld>
            <a:endParaRPr lang="en-US"/>
          </a:p>
        </p:txBody>
      </p:sp>
    </p:spTree>
    <p:extLst>
      <p:ext uri="{BB962C8B-B14F-4D97-AF65-F5344CB8AC3E}">
        <p14:creationId xmlns:p14="http://schemas.microsoft.com/office/powerpoint/2010/main" val="1272096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C26FD-35C1-6AFA-1677-E3442D61A76A}"/>
              </a:ext>
            </a:extLst>
          </p:cNvPr>
          <p:cNvSpPr>
            <a:spLocks noGrp="1"/>
          </p:cNvSpPr>
          <p:nvPr>
            <p:ph type="title"/>
          </p:nvPr>
        </p:nvSpPr>
        <p:spPr>
          <a:xfrm>
            <a:off x="1857829" y="391887"/>
            <a:ext cx="8476342" cy="767978"/>
          </a:xfrm>
        </p:spPr>
        <p:txBody>
          <a:bodyPr>
            <a:normAutofit/>
          </a:bodyPr>
          <a:lstStyle/>
          <a:p>
            <a:pPr algn="ctr"/>
            <a:r>
              <a:rPr lang="en-US" dirty="0"/>
              <a:t>Important features</a:t>
            </a:r>
          </a:p>
        </p:txBody>
      </p:sp>
      <p:sp>
        <p:nvSpPr>
          <p:cNvPr id="28" name="Freeform: Shape 12">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4">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A38FE2BD-D3CF-5605-2D6F-A2A8D9380791}"/>
              </a:ext>
            </a:extLst>
          </p:cNvPr>
          <p:cNvGraphicFramePr>
            <a:graphicFrameLocks noGrp="1"/>
          </p:cNvGraphicFramePr>
          <p:nvPr>
            <p:ph idx="1"/>
            <p:extLst>
              <p:ext uri="{D42A27DB-BD31-4B8C-83A1-F6EECF244321}">
                <p14:modId xmlns:p14="http://schemas.microsoft.com/office/powerpoint/2010/main" val="773827814"/>
              </p:ext>
            </p:extLst>
          </p:nvPr>
        </p:nvGraphicFramePr>
        <p:xfrm>
          <a:off x="662859" y="1451429"/>
          <a:ext cx="10092228" cy="4963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a:extLst>
              <a:ext uri="{FF2B5EF4-FFF2-40B4-BE49-F238E27FC236}">
                <a16:creationId xmlns:a16="http://schemas.microsoft.com/office/drawing/2014/main" id="{DA11D25A-3E08-6F68-6B19-FAB27D0C0235}"/>
              </a:ext>
            </a:extLst>
          </p:cNvPr>
          <p:cNvSpPr>
            <a:spLocks noGrp="1"/>
          </p:cNvSpPr>
          <p:nvPr>
            <p:ph type="dt" sz="half" idx="10"/>
          </p:nvPr>
        </p:nvSpPr>
        <p:spPr/>
        <p:txBody>
          <a:bodyPr/>
          <a:lstStyle/>
          <a:p>
            <a:fld id="{F036C1A2-C097-E541-85E5-790F6F731EAB}" type="datetime4">
              <a:rPr lang="en-CA" smtClean="0"/>
              <a:t>August 15, 2022</a:t>
            </a:fld>
            <a:endParaRPr lang="en-US"/>
          </a:p>
        </p:txBody>
      </p:sp>
      <p:sp>
        <p:nvSpPr>
          <p:cNvPr id="8" name="Slide Number Placeholder 7">
            <a:extLst>
              <a:ext uri="{FF2B5EF4-FFF2-40B4-BE49-F238E27FC236}">
                <a16:creationId xmlns:a16="http://schemas.microsoft.com/office/drawing/2014/main" id="{177B42E9-95DC-6D51-69DB-76AEF7D6FC79}"/>
              </a:ext>
            </a:extLst>
          </p:cNvPr>
          <p:cNvSpPr>
            <a:spLocks noGrp="1"/>
          </p:cNvSpPr>
          <p:nvPr>
            <p:ph type="sldNum" sz="quarter" idx="12"/>
          </p:nvPr>
        </p:nvSpPr>
        <p:spPr/>
        <p:txBody>
          <a:bodyPr/>
          <a:lstStyle/>
          <a:p>
            <a:fld id="{9D4AEF59-F28E-467C-9EA3-92D1CFAD475A}" type="slidenum">
              <a:rPr lang="en-US" smtClean="0"/>
              <a:t>15</a:t>
            </a:fld>
            <a:endParaRPr lang="en-US"/>
          </a:p>
        </p:txBody>
      </p:sp>
    </p:spTree>
    <p:extLst>
      <p:ext uri="{BB962C8B-B14F-4D97-AF65-F5344CB8AC3E}">
        <p14:creationId xmlns:p14="http://schemas.microsoft.com/office/powerpoint/2010/main" val="2010736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D4CA-49C0-3B22-02C8-5D560510A6C5}"/>
              </a:ext>
            </a:extLst>
          </p:cNvPr>
          <p:cNvSpPr>
            <a:spLocks noGrp="1"/>
          </p:cNvSpPr>
          <p:nvPr>
            <p:ph type="title"/>
          </p:nvPr>
        </p:nvSpPr>
        <p:spPr/>
        <p:txBody>
          <a:bodyPr/>
          <a:lstStyle/>
          <a:p>
            <a:pPr algn="ctr"/>
            <a:r>
              <a:rPr lang="en-US" dirty="0"/>
              <a:t>Assumptions and limitations</a:t>
            </a:r>
          </a:p>
        </p:txBody>
      </p:sp>
      <p:sp>
        <p:nvSpPr>
          <p:cNvPr id="3" name="Content Placeholder 2">
            <a:extLst>
              <a:ext uri="{FF2B5EF4-FFF2-40B4-BE49-F238E27FC236}">
                <a16:creationId xmlns:a16="http://schemas.microsoft.com/office/drawing/2014/main" id="{886D92BD-D96D-8365-CA84-26CD675DB183}"/>
              </a:ext>
            </a:extLst>
          </p:cNvPr>
          <p:cNvSpPr>
            <a:spLocks noGrp="1"/>
          </p:cNvSpPr>
          <p:nvPr>
            <p:ph idx="1"/>
          </p:nvPr>
        </p:nvSpPr>
        <p:spPr/>
        <p:txBody>
          <a:bodyPr/>
          <a:lstStyle/>
          <a:p>
            <a:pPr>
              <a:buFont typeface="Wingdings" pitchFamily="2" charset="2"/>
              <a:buChar char="Ø"/>
            </a:pPr>
            <a:r>
              <a:rPr lang="en-US" dirty="0"/>
              <a:t>The input data is two years behind, some limitations to new features added by Ethereum</a:t>
            </a:r>
          </a:p>
          <a:p>
            <a:pPr>
              <a:buFont typeface="Wingdings" pitchFamily="2" charset="2"/>
              <a:buChar char="Ø"/>
            </a:pPr>
            <a:r>
              <a:rPr lang="en-US" dirty="0"/>
              <a:t>Although there were variable drifting in 2021, the Ethereum market drops to normal flow, however, it is assumed that there might also be another big changes of the cryptocurrency market in the future.</a:t>
            </a:r>
          </a:p>
          <a:p>
            <a:pPr>
              <a:buFont typeface="Wingdings" pitchFamily="2" charset="2"/>
              <a:buChar char="Ø"/>
            </a:pPr>
            <a:r>
              <a:rPr lang="en-US" dirty="0"/>
              <a:t>The model needs to be trained with more samples for better accuracy</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204DB5CA-3CA1-ABC8-236F-70C512543767}"/>
              </a:ext>
            </a:extLst>
          </p:cNvPr>
          <p:cNvSpPr>
            <a:spLocks noGrp="1"/>
          </p:cNvSpPr>
          <p:nvPr>
            <p:ph type="dt" sz="half" idx="10"/>
          </p:nvPr>
        </p:nvSpPr>
        <p:spPr/>
        <p:txBody>
          <a:bodyPr/>
          <a:lstStyle/>
          <a:p>
            <a:fld id="{842ABBDE-11B8-A946-A170-42637B48C435}" type="datetime4">
              <a:rPr lang="en-CA" smtClean="0"/>
              <a:t>August 15, 2022</a:t>
            </a:fld>
            <a:endParaRPr lang="en-US"/>
          </a:p>
        </p:txBody>
      </p:sp>
      <p:sp>
        <p:nvSpPr>
          <p:cNvPr id="5" name="Slide Number Placeholder 4">
            <a:extLst>
              <a:ext uri="{FF2B5EF4-FFF2-40B4-BE49-F238E27FC236}">
                <a16:creationId xmlns:a16="http://schemas.microsoft.com/office/drawing/2014/main" id="{D2E533B7-73A0-0CD2-927C-9300F3026E2B}"/>
              </a:ext>
            </a:extLst>
          </p:cNvPr>
          <p:cNvSpPr>
            <a:spLocks noGrp="1"/>
          </p:cNvSpPr>
          <p:nvPr>
            <p:ph type="sldNum" sz="quarter" idx="12"/>
          </p:nvPr>
        </p:nvSpPr>
        <p:spPr/>
        <p:txBody>
          <a:bodyPr/>
          <a:lstStyle/>
          <a:p>
            <a:fld id="{9D4AEF59-F28E-467C-9EA3-92D1CFAD475A}" type="slidenum">
              <a:rPr lang="en-US" smtClean="0"/>
              <a:t>16</a:t>
            </a:fld>
            <a:endParaRPr lang="en-US"/>
          </a:p>
        </p:txBody>
      </p:sp>
    </p:spTree>
    <p:extLst>
      <p:ext uri="{BB962C8B-B14F-4D97-AF65-F5344CB8AC3E}">
        <p14:creationId xmlns:p14="http://schemas.microsoft.com/office/powerpoint/2010/main" val="1326514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3B8A-77F7-A710-61F7-D802E6C84633}"/>
              </a:ext>
            </a:extLst>
          </p:cNvPr>
          <p:cNvSpPr>
            <a:spLocks noGrp="1"/>
          </p:cNvSpPr>
          <p:nvPr>
            <p:ph type="title"/>
          </p:nvPr>
        </p:nvSpPr>
        <p:spPr/>
        <p:txBody>
          <a:bodyPr/>
          <a:lstStyle/>
          <a:p>
            <a:pPr algn="ctr"/>
            <a:r>
              <a:rPr lang="en-US" dirty="0"/>
              <a:t>risk management</a:t>
            </a:r>
          </a:p>
        </p:txBody>
      </p:sp>
      <p:sp>
        <p:nvSpPr>
          <p:cNvPr id="3" name="Content Placeholder 2">
            <a:extLst>
              <a:ext uri="{FF2B5EF4-FFF2-40B4-BE49-F238E27FC236}">
                <a16:creationId xmlns:a16="http://schemas.microsoft.com/office/drawing/2014/main" id="{D8AB453A-D715-AB34-3A51-B3BC758F55E5}"/>
              </a:ext>
            </a:extLst>
          </p:cNvPr>
          <p:cNvSpPr>
            <a:spLocks noGrp="1"/>
          </p:cNvSpPr>
          <p:nvPr>
            <p:ph idx="1"/>
          </p:nvPr>
        </p:nvSpPr>
        <p:spPr/>
        <p:txBody>
          <a:bodyPr>
            <a:normAutofit/>
          </a:bodyPr>
          <a:lstStyle/>
          <a:p>
            <a:r>
              <a:rPr lang="en-US" dirty="0"/>
              <a:t>As the ether sent to another account could not be refundable unless the sender knows the receiver’s account address and the receiver would like to return it back, it is crucial to make sure not to make transaction to other account mistakenly</a:t>
            </a:r>
          </a:p>
          <a:p>
            <a:r>
              <a:rPr lang="en-US" dirty="0"/>
              <a:t>The model in this project might probably predicts normal transaction as a fraud which doesn’t have much risks for the receiver and the sender</a:t>
            </a:r>
          </a:p>
          <a:p>
            <a:r>
              <a:rPr lang="en-US" dirty="0"/>
              <a:t>There are risks such as losing property and ethers by being scammed when the model cannot predict a fraud transaction correctly which doesn’t make an alert to the user</a:t>
            </a:r>
          </a:p>
          <a:p>
            <a:endParaRPr lang="en-US" dirty="0"/>
          </a:p>
          <a:p>
            <a:pPr marL="0" indent="0">
              <a:buNone/>
            </a:pPr>
            <a:r>
              <a:rPr lang="en-US" sz="2400" b="1" dirty="0"/>
              <a:t>Solutions</a:t>
            </a:r>
          </a:p>
          <a:p>
            <a:pPr>
              <a:buFont typeface="Wingdings" pitchFamily="2" charset="2"/>
              <a:buChar char="Ø"/>
            </a:pPr>
            <a:r>
              <a:rPr lang="en-US" dirty="0"/>
              <a:t>Recent updated information of transaction should be used in the model</a:t>
            </a:r>
          </a:p>
          <a:p>
            <a:pPr>
              <a:buFont typeface="Wingdings" pitchFamily="2" charset="2"/>
              <a:buChar char="Ø"/>
            </a:pPr>
            <a:r>
              <a:rPr lang="en-US" dirty="0"/>
              <a:t>The model should be modified and updated frequently because of variable drifting</a:t>
            </a:r>
          </a:p>
          <a:p>
            <a:endParaRPr lang="en-US" dirty="0"/>
          </a:p>
        </p:txBody>
      </p:sp>
      <p:sp>
        <p:nvSpPr>
          <p:cNvPr id="4" name="Date Placeholder 3">
            <a:extLst>
              <a:ext uri="{FF2B5EF4-FFF2-40B4-BE49-F238E27FC236}">
                <a16:creationId xmlns:a16="http://schemas.microsoft.com/office/drawing/2014/main" id="{CA92F0B4-B9F2-AEF7-67C7-1944BA05B935}"/>
              </a:ext>
            </a:extLst>
          </p:cNvPr>
          <p:cNvSpPr>
            <a:spLocks noGrp="1"/>
          </p:cNvSpPr>
          <p:nvPr>
            <p:ph type="dt" sz="half" idx="10"/>
          </p:nvPr>
        </p:nvSpPr>
        <p:spPr/>
        <p:txBody>
          <a:bodyPr/>
          <a:lstStyle/>
          <a:p>
            <a:fld id="{621B1D51-AC36-B140-A2F6-1846F249AC1A}" type="datetime4">
              <a:rPr lang="en-CA" smtClean="0"/>
              <a:t>August 15, 2022</a:t>
            </a:fld>
            <a:endParaRPr lang="en-US"/>
          </a:p>
        </p:txBody>
      </p:sp>
      <p:sp>
        <p:nvSpPr>
          <p:cNvPr id="5" name="Slide Number Placeholder 4">
            <a:extLst>
              <a:ext uri="{FF2B5EF4-FFF2-40B4-BE49-F238E27FC236}">
                <a16:creationId xmlns:a16="http://schemas.microsoft.com/office/drawing/2014/main" id="{078418D9-AC50-930B-FE6C-7BC270CB33B1}"/>
              </a:ext>
            </a:extLst>
          </p:cNvPr>
          <p:cNvSpPr>
            <a:spLocks noGrp="1"/>
          </p:cNvSpPr>
          <p:nvPr>
            <p:ph type="sldNum" sz="quarter" idx="12"/>
          </p:nvPr>
        </p:nvSpPr>
        <p:spPr/>
        <p:txBody>
          <a:bodyPr/>
          <a:lstStyle/>
          <a:p>
            <a:fld id="{9D4AEF59-F28E-467C-9EA3-92D1CFAD475A}" type="slidenum">
              <a:rPr lang="en-US" smtClean="0"/>
              <a:t>17</a:t>
            </a:fld>
            <a:endParaRPr lang="en-US"/>
          </a:p>
        </p:txBody>
      </p:sp>
    </p:spTree>
    <p:extLst>
      <p:ext uri="{BB962C8B-B14F-4D97-AF65-F5344CB8AC3E}">
        <p14:creationId xmlns:p14="http://schemas.microsoft.com/office/powerpoint/2010/main" val="22423986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6281-221E-E838-3A34-F0EE86C0A132}"/>
              </a:ext>
            </a:extLst>
          </p:cNvPr>
          <p:cNvSpPr>
            <a:spLocks noGrp="1"/>
          </p:cNvSpPr>
          <p:nvPr>
            <p:ph type="title"/>
          </p:nvPr>
        </p:nvSpPr>
        <p:spPr/>
        <p:txBody>
          <a:bodyPr/>
          <a:lstStyle/>
          <a:p>
            <a:pPr algn="ctr"/>
            <a:r>
              <a:rPr lang="en-US" dirty="0"/>
              <a:t>Recommendation for the future</a:t>
            </a:r>
          </a:p>
        </p:txBody>
      </p:sp>
      <p:sp>
        <p:nvSpPr>
          <p:cNvPr id="3" name="Content Placeholder 2">
            <a:extLst>
              <a:ext uri="{FF2B5EF4-FFF2-40B4-BE49-F238E27FC236}">
                <a16:creationId xmlns:a16="http://schemas.microsoft.com/office/drawing/2014/main" id="{BB367755-0E0F-38AE-40FA-11A3BE8FA49F}"/>
              </a:ext>
            </a:extLst>
          </p:cNvPr>
          <p:cNvSpPr>
            <a:spLocks noGrp="1"/>
          </p:cNvSpPr>
          <p:nvPr>
            <p:ph idx="1"/>
          </p:nvPr>
        </p:nvSpPr>
        <p:spPr/>
        <p:txBody>
          <a:bodyPr/>
          <a:lstStyle/>
          <a:p>
            <a:pPr>
              <a:buFont typeface="Wingdings" pitchFamily="2" charset="2"/>
              <a:buChar char="Ø"/>
            </a:pPr>
            <a:r>
              <a:rPr lang="en-US" dirty="0"/>
              <a:t>More recent data should be collected and update the model with those new variables which might be costly</a:t>
            </a:r>
          </a:p>
          <a:p>
            <a:pPr>
              <a:buFont typeface="Wingdings" pitchFamily="2" charset="2"/>
              <a:buChar char="Ø"/>
            </a:pPr>
            <a:r>
              <a:rPr lang="en-US" dirty="0"/>
              <a:t>The model should be trained with more samples to avoid overfitting or underfitting the model.</a:t>
            </a:r>
          </a:p>
          <a:p>
            <a:pPr>
              <a:buFont typeface="Wingdings" pitchFamily="2" charset="2"/>
              <a:buChar char="Ø"/>
            </a:pPr>
            <a:r>
              <a:rPr lang="en-US" dirty="0"/>
              <a:t>The most important features should also be noticed to both the Ethereum organization and its users so that even when the model predicts incorrectly, they can reconsider before making transaction by knowing the nature of these features.</a:t>
            </a:r>
          </a:p>
          <a:p>
            <a:pPr marL="0" indent="0">
              <a:buNone/>
            </a:pPr>
            <a:endParaRPr lang="en-US" dirty="0"/>
          </a:p>
        </p:txBody>
      </p:sp>
      <p:sp>
        <p:nvSpPr>
          <p:cNvPr id="4" name="Date Placeholder 3">
            <a:extLst>
              <a:ext uri="{FF2B5EF4-FFF2-40B4-BE49-F238E27FC236}">
                <a16:creationId xmlns:a16="http://schemas.microsoft.com/office/drawing/2014/main" id="{5F35592F-3B57-44D0-7C19-D40FC15E9796}"/>
              </a:ext>
            </a:extLst>
          </p:cNvPr>
          <p:cNvSpPr>
            <a:spLocks noGrp="1"/>
          </p:cNvSpPr>
          <p:nvPr>
            <p:ph type="dt" sz="half" idx="10"/>
          </p:nvPr>
        </p:nvSpPr>
        <p:spPr/>
        <p:txBody>
          <a:bodyPr/>
          <a:lstStyle/>
          <a:p>
            <a:fld id="{9140CD2C-F5BC-624E-8858-04D2E2D4CEC9}" type="datetime4">
              <a:rPr lang="en-CA" smtClean="0"/>
              <a:t>August 15, 2022</a:t>
            </a:fld>
            <a:endParaRPr lang="en-US"/>
          </a:p>
        </p:txBody>
      </p:sp>
      <p:sp>
        <p:nvSpPr>
          <p:cNvPr id="5" name="Slide Number Placeholder 4">
            <a:extLst>
              <a:ext uri="{FF2B5EF4-FFF2-40B4-BE49-F238E27FC236}">
                <a16:creationId xmlns:a16="http://schemas.microsoft.com/office/drawing/2014/main" id="{768A4678-C282-C36B-6C59-DED36AF31967}"/>
              </a:ext>
            </a:extLst>
          </p:cNvPr>
          <p:cNvSpPr>
            <a:spLocks noGrp="1"/>
          </p:cNvSpPr>
          <p:nvPr>
            <p:ph type="sldNum" sz="quarter" idx="12"/>
          </p:nvPr>
        </p:nvSpPr>
        <p:spPr/>
        <p:txBody>
          <a:bodyPr/>
          <a:lstStyle/>
          <a:p>
            <a:fld id="{9D4AEF59-F28E-467C-9EA3-92D1CFAD475A}" type="slidenum">
              <a:rPr lang="en-US" smtClean="0"/>
              <a:t>18</a:t>
            </a:fld>
            <a:endParaRPr lang="en-US"/>
          </a:p>
        </p:txBody>
      </p:sp>
    </p:spTree>
    <p:extLst>
      <p:ext uri="{BB962C8B-B14F-4D97-AF65-F5344CB8AC3E}">
        <p14:creationId xmlns:p14="http://schemas.microsoft.com/office/powerpoint/2010/main" val="3329699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721128-1B6D-0C79-5549-7CBF6F1DDC19}"/>
              </a:ext>
            </a:extLst>
          </p:cNvPr>
          <p:cNvSpPr>
            <a:spLocks noGrp="1"/>
          </p:cNvSpPr>
          <p:nvPr>
            <p:ph type="title"/>
          </p:nvPr>
        </p:nvSpPr>
        <p:spPr>
          <a:xfrm>
            <a:off x="1050879" y="609601"/>
            <a:ext cx="9810604" cy="1216024"/>
          </a:xfrm>
        </p:spPr>
        <p:txBody>
          <a:bodyPr>
            <a:normAutofit/>
          </a:bodyPr>
          <a:lstStyle/>
          <a:p>
            <a:pPr algn="ctr"/>
            <a:r>
              <a:rPr lang="en-US" dirty="0"/>
              <a:t>references</a:t>
            </a:r>
          </a:p>
        </p:txBody>
      </p:sp>
      <p:sp>
        <p:nvSpPr>
          <p:cNvPr id="14" name="Freeform: Shape 13">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1A571C-1A88-6389-8E5D-1AC493B8F162}"/>
              </a:ext>
            </a:extLst>
          </p:cNvPr>
          <p:cNvSpPr>
            <a:spLocks noGrp="1"/>
          </p:cNvSpPr>
          <p:nvPr>
            <p:ph idx="1"/>
          </p:nvPr>
        </p:nvSpPr>
        <p:spPr>
          <a:xfrm>
            <a:off x="1015691" y="2387309"/>
            <a:ext cx="9880979" cy="3567373"/>
          </a:xfrm>
        </p:spPr>
        <p:txBody>
          <a:bodyPr anchor="ctr">
            <a:normAutofit/>
          </a:bodyPr>
          <a:lstStyle/>
          <a:p>
            <a:r>
              <a:rPr lang="en-CA" dirty="0"/>
              <a:t>ALIYEV, V. (2020). </a:t>
            </a:r>
            <a:r>
              <a:rPr lang="en-CA" i="1" dirty="0"/>
              <a:t>Kaggle</a:t>
            </a:r>
            <a:r>
              <a:rPr lang="en-CA" dirty="0"/>
              <a:t>. Retrieved from </a:t>
            </a:r>
            <a:r>
              <a:rPr lang="en-CA" dirty="0" err="1"/>
              <a:t>www.kaggle.com</a:t>
            </a:r>
            <a:r>
              <a:rPr lang="en-CA" dirty="0"/>
              <a:t>: https://</a:t>
            </a:r>
            <a:r>
              <a:rPr lang="en-CA" dirty="0" err="1"/>
              <a:t>www.kaggle.com</a:t>
            </a:r>
            <a:r>
              <a:rPr lang="en-CA" dirty="0"/>
              <a:t>/datasets/</a:t>
            </a:r>
            <a:r>
              <a:rPr lang="en-CA" dirty="0" err="1"/>
              <a:t>vagifa</a:t>
            </a:r>
            <a:r>
              <a:rPr lang="en-CA" dirty="0"/>
              <a:t>/</a:t>
            </a:r>
            <a:r>
              <a:rPr lang="en-CA" dirty="0" err="1"/>
              <a:t>ethereum</a:t>
            </a:r>
            <a:r>
              <a:rPr lang="en-CA" dirty="0"/>
              <a:t>-</a:t>
            </a:r>
            <a:r>
              <a:rPr lang="en-CA" dirty="0" err="1"/>
              <a:t>frauddetection</a:t>
            </a:r>
            <a:r>
              <a:rPr lang="en-CA" dirty="0"/>
              <a:t>-dataset</a:t>
            </a:r>
          </a:p>
          <a:p>
            <a:r>
              <a:rPr lang="en-CA" i="1" dirty="0"/>
              <a:t>CoinDesk</a:t>
            </a:r>
            <a:r>
              <a:rPr lang="en-CA" dirty="0"/>
              <a:t>. (2022). Retrieved from </a:t>
            </a:r>
            <a:r>
              <a:rPr lang="en-CA" dirty="0" err="1"/>
              <a:t>coindesk.com</a:t>
            </a:r>
            <a:r>
              <a:rPr lang="en-CA" dirty="0"/>
              <a:t>: https://</a:t>
            </a:r>
            <a:r>
              <a:rPr lang="en-CA" dirty="0" err="1"/>
              <a:t>www.coindesk.com</a:t>
            </a:r>
            <a:r>
              <a:rPr lang="en-CA" dirty="0"/>
              <a:t>/price/</a:t>
            </a:r>
            <a:r>
              <a:rPr lang="en-CA" dirty="0" err="1"/>
              <a:t>ethereum</a:t>
            </a:r>
            <a:r>
              <a:rPr lang="en-CA" dirty="0"/>
              <a:t>/</a:t>
            </a:r>
          </a:p>
        </p:txBody>
      </p:sp>
      <p:sp>
        <p:nvSpPr>
          <p:cNvPr id="5" name="Slide Number Placeholder 4">
            <a:extLst>
              <a:ext uri="{FF2B5EF4-FFF2-40B4-BE49-F238E27FC236}">
                <a16:creationId xmlns:a16="http://schemas.microsoft.com/office/drawing/2014/main" id="{4CF31C4B-18FD-8256-83C1-DF925330735A}"/>
              </a:ext>
            </a:extLst>
          </p:cNvPr>
          <p:cNvSpPr>
            <a:spLocks noGrp="1"/>
          </p:cNvSpPr>
          <p:nvPr>
            <p:ph type="sldNum" sz="quarter" idx="12"/>
          </p:nvPr>
        </p:nvSpPr>
        <p:spPr>
          <a:xfrm>
            <a:off x="11558016" y="3136392"/>
            <a:ext cx="545911" cy="580029"/>
          </a:xfrm>
        </p:spPr>
        <p:txBody>
          <a:bodyPr>
            <a:normAutofit/>
          </a:bodyPr>
          <a:lstStyle/>
          <a:p>
            <a:pPr>
              <a:spcAft>
                <a:spcPts val="600"/>
              </a:spcAft>
            </a:pPr>
            <a:fld id="{9D4AEF59-F28E-467C-9EA3-92D1CFAD475A}" type="slidenum">
              <a:rPr lang="en-US" smtClean="0"/>
              <a:pPr>
                <a:spcAft>
                  <a:spcPts val="600"/>
                </a:spcAft>
              </a:pPr>
              <a:t>19</a:t>
            </a:fld>
            <a:endParaRPr lang="en-US"/>
          </a:p>
        </p:txBody>
      </p:sp>
      <p:sp>
        <p:nvSpPr>
          <p:cNvPr id="4" name="Date Placeholder 3">
            <a:extLst>
              <a:ext uri="{FF2B5EF4-FFF2-40B4-BE49-F238E27FC236}">
                <a16:creationId xmlns:a16="http://schemas.microsoft.com/office/drawing/2014/main" id="{33434009-7ED1-7F88-AE59-2E97C329A65C}"/>
              </a:ext>
            </a:extLst>
          </p:cNvPr>
          <p:cNvSpPr>
            <a:spLocks noGrp="1"/>
          </p:cNvSpPr>
          <p:nvPr>
            <p:ph type="dt" sz="half" idx="10"/>
          </p:nvPr>
        </p:nvSpPr>
        <p:spPr>
          <a:xfrm rot="5400000">
            <a:off x="10506456" y="5074920"/>
            <a:ext cx="2647667" cy="365125"/>
          </a:xfrm>
        </p:spPr>
        <p:txBody>
          <a:bodyPr>
            <a:normAutofit/>
          </a:bodyPr>
          <a:lstStyle/>
          <a:p>
            <a:pPr>
              <a:spcAft>
                <a:spcPts val="600"/>
              </a:spcAft>
            </a:pPr>
            <a:fld id="{F168A9EC-D5F7-E247-8BAC-23515F95C586}" type="datetime4">
              <a:rPr lang="en-CA" smtClean="0"/>
              <a:pPr>
                <a:spcAft>
                  <a:spcPts val="600"/>
                </a:spcAft>
              </a:pPr>
              <a:t>August 15, 2022</a:t>
            </a:fld>
            <a:endParaRPr lang="en-US"/>
          </a:p>
        </p:txBody>
      </p:sp>
    </p:spTree>
    <p:extLst>
      <p:ext uri="{BB962C8B-B14F-4D97-AF65-F5344CB8AC3E}">
        <p14:creationId xmlns:p14="http://schemas.microsoft.com/office/powerpoint/2010/main" val="833558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C0EAD-0A62-3ADB-4BA6-9A7CC3F2BFEB}"/>
              </a:ext>
            </a:extLst>
          </p:cNvPr>
          <p:cNvSpPr>
            <a:spLocks noGrp="1"/>
          </p:cNvSpPr>
          <p:nvPr>
            <p:ph type="title"/>
          </p:nvPr>
        </p:nvSpPr>
        <p:spPr>
          <a:xfrm>
            <a:off x="1050879" y="609601"/>
            <a:ext cx="4476464" cy="1216024"/>
          </a:xfrm>
        </p:spPr>
        <p:txBody>
          <a:bodyPr>
            <a:normAutofit/>
          </a:bodyPr>
          <a:lstStyle/>
          <a:p>
            <a:r>
              <a:rPr lang="en-US" dirty="0"/>
              <a:t>Agenda</a:t>
            </a:r>
          </a:p>
        </p:txBody>
      </p:sp>
      <p:sp>
        <p:nvSpPr>
          <p:cNvPr id="6" name="Slide Number Placeholder 5">
            <a:extLst>
              <a:ext uri="{FF2B5EF4-FFF2-40B4-BE49-F238E27FC236}">
                <a16:creationId xmlns:a16="http://schemas.microsoft.com/office/drawing/2014/main" id="{BFCF8E17-51C7-AE2D-8836-A4FA28408F57}"/>
              </a:ext>
            </a:extLst>
          </p:cNvPr>
          <p:cNvSpPr>
            <a:spLocks noGrp="1"/>
          </p:cNvSpPr>
          <p:nvPr>
            <p:ph type="sldNum" sz="quarter" idx="12"/>
          </p:nvPr>
        </p:nvSpPr>
        <p:spPr>
          <a:xfrm>
            <a:off x="11558016" y="3136392"/>
            <a:ext cx="545911" cy="580029"/>
          </a:xfrm>
        </p:spPr>
        <p:txBody>
          <a:bodyPr>
            <a:normAutofit/>
          </a:bodyPr>
          <a:lstStyle/>
          <a:p>
            <a:pPr>
              <a:spcAft>
                <a:spcPts val="600"/>
              </a:spcAft>
            </a:pPr>
            <a:fld id="{9D4AEF59-F28E-467C-9EA3-92D1CFAD475A}" type="slidenum">
              <a:rPr lang="en-US">
                <a:solidFill>
                  <a:srgbClr val="FFFFFF"/>
                </a:solidFill>
              </a:rPr>
              <a:pPr>
                <a:spcAft>
                  <a:spcPts val="600"/>
                </a:spcAft>
              </a:pPr>
              <a:t>2</a:t>
            </a:fld>
            <a:endParaRPr lang="en-US">
              <a:solidFill>
                <a:srgbClr val="FFFFFF"/>
              </a:solidFill>
            </a:endParaRPr>
          </a:p>
        </p:txBody>
      </p:sp>
      <p:sp>
        <p:nvSpPr>
          <p:cNvPr id="4" name="Date Placeholder 3">
            <a:extLst>
              <a:ext uri="{FF2B5EF4-FFF2-40B4-BE49-F238E27FC236}">
                <a16:creationId xmlns:a16="http://schemas.microsoft.com/office/drawing/2014/main" id="{BC2D2490-DEF8-9D2A-A452-BA90E00075B9}"/>
              </a:ext>
            </a:extLst>
          </p:cNvPr>
          <p:cNvSpPr>
            <a:spLocks noGrp="1"/>
          </p:cNvSpPr>
          <p:nvPr>
            <p:ph type="dt" sz="half" idx="10"/>
          </p:nvPr>
        </p:nvSpPr>
        <p:spPr>
          <a:xfrm rot="5400000">
            <a:off x="10506456" y="5074920"/>
            <a:ext cx="2647667" cy="365125"/>
          </a:xfrm>
        </p:spPr>
        <p:txBody>
          <a:bodyPr>
            <a:normAutofit/>
          </a:bodyPr>
          <a:lstStyle/>
          <a:p>
            <a:pPr>
              <a:spcAft>
                <a:spcPts val="600"/>
              </a:spcAft>
            </a:pPr>
            <a:fld id="{2ED4D1F9-D6A2-9447-9165-F4B589351669}" type="datetime4">
              <a:rPr lang="en-CA">
                <a:solidFill>
                  <a:srgbClr val="FFFFFF"/>
                </a:solidFill>
              </a:rPr>
              <a:pPr>
                <a:spcAft>
                  <a:spcPts val="600"/>
                </a:spcAft>
              </a:pPr>
              <a:t>August 15, 2022</a:t>
            </a:fld>
            <a:endParaRPr lang="en-US">
              <a:solidFill>
                <a:srgbClr val="FFFFFF"/>
              </a:solidFill>
            </a:endParaRPr>
          </a:p>
        </p:txBody>
      </p:sp>
      <p:pic>
        <p:nvPicPr>
          <p:cNvPr id="9" name="Picture 8" descr="Shape&#10;&#10;Description automatically generated">
            <a:extLst>
              <a:ext uri="{FF2B5EF4-FFF2-40B4-BE49-F238E27FC236}">
                <a16:creationId xmlns:a16="http://schemas.microsoft.com/office/drawing/2014/main" id="{14129E38-540F-0158-C03B-CCEB660E6BF7}"/>
              </a:ext>
            </a:extLst>
          </p:cNvPr>
          <p:cNvPicPr>
            <a:picLocks noChangeAspect="1"/>
          </p:cNvPicPr>
          <p:nvPr/>
        </p:nvPicPr>
        <p:blipFill rotWithShape="1">
          <a:blip r:embed="rId2"/>
          <a:srcRect l="21787" r="21378" b="-1"/>
          <a:stretch/>
        </p:blipFill>
        <p:spPr>
          <a:xfrm>
            <a:off x="6270171" y="10"/>
            <a:ext cx="5921830"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graphicFrame>
        <p:nvGraphicFramePr>
          <p:cNvPr id="5" name="Content Placeholder 2">
            <a:extLst>
              <a:ext uri="{FF2B5EF4-FFF2-40B4-BE49-F238E27FC236}">
                <a16:creationId xmlns:a16="http://schemas.microsoft.com/office/drawing/2014/main" id="{FAA574B7-A9E8-6E58-230D-77E4F18425EB}"/>
              </a:ext>
            </a:extLst>
          </p:cNvPr>
          <p:cNvGraphicFramePr>
            <a:graphicFrameLocks noGrp="1"/>
          </p:cNvGraphicFramePr>
          <p:nvPr>
            <p:ph idx="1"/>
            <p:extLst>
              <p:ext uri="{D42A27DB-BD31-4B8C-83A1-F6EECF244321}">
                <p14:modId xmlns:p14="http://schemas.microsoft.com/office/powerpoint/2010/main" val="4114249247"/>
              </p:ext>
            </p:extLst>
          </p:nvPr>
        </p:nvGraphicFramePr>
        <p:xfrm>
          <a:off x="1050879" y="1611086"/>
          <a:ext cx="4682264" cy="4659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149627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3">
            <a:extLst>
              <a:ext uri="{FF2B5EF4-FFF2-40B4-BE49-F238E27FC236}">
                <a16:creationId xmlns:a16="http://schemas.microsoft.com/office/drawing/2014/main" id="{31AA1E1C-DA67-488F-A983-F3ABD792C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DA22B-1933-51ED-9E2D-B7AF4C01F0E0}"/>
              </a:ext>
            </a:extLst>
          </p:cNvPr>
          <p:cNvSpPr>
            <a:spLocks noGrp="1"/>
          </p:cNvSpPr>
          <p:nvPr>
            <p:ph type="title"/>
          </p:nvPr>
        </p:nvSpPr>
        <p:spPr>
          <a:xfrm>
            <a:off x="1289407" y="609602"/>
            <a:ext cx="9647433" cy="679805"/>
          </a:xfrm>
        </p:spPr>
        <p:txBody>
          <a:bodyPr vert="horz" lIns="91440" tIns="45720" rIns="91440" bIns="45720" rtlCol="0" anchor="ctr">
            <a:normAutofit fontScale="90000"/>
          </a:bodyPr>
          <a:lstStyle/>
          <a:p>
            <a:pPr algn="ctr">
              <a:lnSpc>
                <a:spcPct val="100000"/>
              </a:lnSpc>
            </a:pPr>
            <a:r>
              <a:rPr lang="en-US" dirty="0"/>
              <a:t>Thank you</a:t>
            </a:r>
            <a:br>
              <a:rPr lang="en-US" sz="1800" dirty="0"/>
            </a:br>
            <a:endParaRPr lang="en-US" sz="1800" dirty="0"/>
          </a:p>
        </p:txBody>
      </p:sp>
      <p:sp>
        <p:nvSpPr>
          <p:cNvPr id="81" name="Freeform: Shape 75">
            <a:extLst>
              <a:ext uri="{FF2B5EF4-FFF2-40B4-BE49-F238E27FC236}">
                <a16:creationId xmlns:a16="http://schemas.microsoft.com/office/drawing/2014/main" id="{DC46DA5A-CECD-42F0-A57E-8D5BAE362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8708">
            <a:off x="-249318" y="3024527"/>
            <a:ext cx="12584740" cy="4556159"/>
          </a:xfrm>
          <a:custGeom>
            <a:avLst/>
            <a:gdLst>
              <a:gd name="connsiteX0" fmla="*/ 1976651 w 12584740"/>
              <a:gd name="connsiteY0" fmla="*/ 27745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0" fmla="*/ 2881775 w 12584740"/>
              <a:gd name="connsiteY0" fmla="*/ 233197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97764 w 12584740"/>
              <a:gd name="connsiteY24" fmla="*/ 1566491 h 4575313"/>
              <a:gd name="connsiteX25" fmla="*/ 12584740 w 12584740"/>
              <a:gd name="connsiteY25" fmla="*/ 3094030 h 4575313"/>
              <a:gd name="connsiteX26" fmla="*/ 483060 w 12584740"/>
              <a:gd name="connsiteY26" fmla="*/ 4575313 h 4575313"/>
              <a:gd name="connsiteX27" fmla="*/ 296084 w 12584740"/>
              <a:gd name="connsiteY27" fmla="*/ 3047774 h 4575313"/>
              <a:gd name="connsiteX28" fmla="*/ 235090 w 12584740"/>
              <a:gd name="connsiteY28" fmla="*/ 2549469 h 4575313"/>
              <a:gd name="connsiteX29" fmla="*/ 0 w 12584740"/>
              <a:gd name="connsiteY29" fmla="*/ 628841 h 4575313"/>
              <a:gd name="connsiteX30" fmla="*/ 7836 w 12584740"/>
              <a:gd name="connsiteY30" fmla="*/ 631521 h 4575313"/>
              <a:gd name="connsiteX31" fmla="*/ 59804 w 12584740"/>
              <a:gd name="connsiteY31" fmla="*/ 651795 h 4575313"/>
              <a:gd name="connsiteX32" fmla="*/ 189088 w 12584740"/>
              <a:gd name="connsiteY32" fmla="*/ 654369 h 4575313"/>
              <a:gd name="connsiteX33" fmla="*/ 238402 w 12584740"/>
              <a:gd name="connsiteY33" fmla="*/ 636963 h 4575313"/>
              <a:gd name="connsiteX34" fmla="*/ 332970 w 12584740"/>
              <a:gd name="connsiteY34" fmla="*/ 607012 h 4575313"/>
              <a:gd name="connsiteX35" fmla="*/ 407552 w 12584740"/>
              <a:gd name="connsiteY35" fmla="*/ 547943 h 4575313"/>
              <a:gd name="connsiteX36" fmla="*/ 497934 w 12584740"/>
              <a:gd name="connsiteY36" fmla="*/ 502354 h 4575313"/>
              <a:gd name="connsiteX37" fmla="*/ 510273 w 12584740"/>
              <a:gd name="connsiteY37" fmla="*/ 504172 h 4575313"/>
              <a:gd name="connsiteX38" fmla="*/ 561099 w 12584740"/>
              <a:gd name="connsiteY38" fmla="*/ 476357 h 4575313"/>
              <a:gd name="connsiteX39" fmla="*/ 705102 w 12584740"/>
              <a:gd name="connsiteY39" fmla="*/ 399826 h 4575313"/>
              <a:gd name="connsiteX40" fmla="*/ 800404 w 12584740"/>
              <a:gd name="connsiteY40" fmla="*/ 289909 h 4575313"/>
              <a:gd name="connsiteX41" fmla="*/ 842353 w 12584740"/>
              <a:gd name="connsiteY41" fmla="*/ 276713 h 4575313"/>
              <a:gd name="connsiteX42" fmla="*/ 912247 w 12584740"/>
              <a:gd name="connsiteY42" fmla="*/ 254246 h 4575313"/>
              <a:gd name="connsiteX43" fmla="*/ 927247 w 12584740"/>
              <a:gd name="connsiteY43" fmla="*/ 258217 h 4575313"/>
              <a:gd name="connsiteX44" fmla="*/ 933425 w 12584740"/>
              <a:gd name="connsiteY44" fmla="*/ 256149 h 4575313"/>
              <a:gd name="connsiteX45" fmla="*/ 934108 w 12584740"/>
              <a:gd name="connsiteY45" fmla="*/ 256433 h 4575313"/>
              <a:gd name="connsiteX46" fmla="*/ 935368 w 12584740"/>
              <a:gd name="connsiteY46" fmla="*/ 255498 h 4575313"/>
              <a:gd name="connsiteX47" fmla="*/ 949059 w 12584740"/>
              <a:gd name="connsiteY47" fmla="*/ 250913 h 4575313"/>
              <a:gd name="connsiteX48" fmla="*/ 980035 w 12584740"/>
              <a:gd name="connsiteY48" fmla="*/ 251605 h 4575313"/>
              <a:gd name="connsiteX49" fmla="*/ 998443 w 12584740"/>
              <a:gd name="connsiteY49" fmla="*/ 248823 h 4575313"/>
              <a:gd name="connsiteX50" fmla="*/ 1015140 w 12584740"/>
              <a:gd name="connsiteY50" fmla="*/ 230963 h 4575313"/>
              <a:gd name="connsiteX51" fmla="*/ 1027653 w 12584740"/>
              <a:gd name="connsiteY51" fmla="*/ 228229 h 4575313"/>
              <a:gd name="connsiteX52" fmla="*/ 1029989 w 12584740"/>
              <a:gd name="connsiteY52" fmla="*/ 225769 h 4575313"/>
              <a:gd name="connsiteX53" fmla="*/ 1036851 w 12584740"/>
              <a:gd name="connsiteY53" fmla="*/ 220779 h 4575313"/>
              <a:gd name="connsiteX54" fmla="*/ 1029120 w 12584740"/>
              <a:gd name="connsiteY54" fmla="*/ 217196 h 4575313"/>
              <a:gd name="connsiteX55" fmla="*/ 1113256 w 12584740"/>
              <a:gd name="connsiteY55" fmla="*/ 192543 h 4575313"/>
              <a:gd name="connsiteX56" fmla="*/ 1184710 w 12584740"/>
              <a:gd name="connsiteY56" fmla="*/ 171552 h 4575313"/>
              <a:gd name="connsiteX57" fmla="*/ 1310965 w 12584740"/>
              <a:gd name="connsiteY57" fmla="*/ 185879 h 4575313"/>
              <a:gd name="connsiteX58" fmla="*/ 1430934 w 12584740"/>
              <a:gd name="connsiteY58" fmla="*/ 139104 h 4575313"/>
              <a:gd name="connsiteX59" fmla="*/ 1463118 w 12584740"/>
              <a:gd name="connsiteY59" fmla="*/ 138911 h 4575313"/>
              <a:gd name="connsiteX60" fmla="*/ 1493444 w 12584740"/>
              <a:gd name="connsiteY60" fmla="*/ 147416 h 4575313"/>
              <a:gd name="connsiteX61" fmla="*/ 1493168 w 12584740"/>
              <a:gd name="connsiteY61" fmla="*/ 150455 h 4575313"/>
              <a:gd name="connsiteX62" fmla="*/ 1497974 w 12584740"/>
              <a:gd name="connsiteY62" fmla="*/ 151841 h 4575313"/>
              <a:gd name="connsiteX63" fmla="*/ 1502355 w 12584740"/>
              <a:gd name="connsiteY63" fmla="*/ 149916 h 4575313"/>
              <a:gd name="connsiteX64" fmla="*/ 1508100 w 12584740"/>
              <a:gd name="connsiteY64" fmla="*/ 151526 h 4575313"/>
              <a:gd name="connsiteX65" fmla="*/ 1523822 w 12584740"/>
              <a:gd name="connsiteY65" fmla="*/ 155112 h 4575313"/>
              <a:gd name="connsiteX66" fmla="*/ 1528971 w 12584740"/>
              <a:gd name="connsiteY66" fmla="*/ 161299 h 4575313"/>
              <a:gd name="connsiteX67" fmla="*/ 1590631 w 12584740"/>
              <a:gd name="connsiteY67" fmla="*/ 173836 h 4575313"/>
              <a:gd name="connsiteX68" fmla="*/ 1609537 w 12584740"/>
              <a:gd name="connsiteY68" fmla="*/ 169616 h 4575313"/>
              <a:gd name="connsiteX69" fmla="*/ 1631335 w 12584740"/>
              <a:gd name="connsiteY69" fmla="*/ 179686 h 4575313"/>
              <a:gd name="connsiteX70" fmla="*/ 1693983 w 12584740"/>
              <a:gd name="connsiteY70" fmla="*/ 183202 h 4575313"/>
              <a:gd name="connsiteX71" fmla="*/ 1763575 w 12584740"/>
              <a:gd name="connsiteY71" fmla="*/ 194844 h 4575313"/>
              <a:gd name="connsiteX72" fmla="*/ 1812709 w 12584740"/>
              <a:gd name="connsiteY72" fmla="*/ 208037 h 4575313"/>
              <a:gd name="connsiteX73" fmla="*/ 1945879 w 12584740"/>
              <a:gd name="connsiteY73" fmla="*/ 216206 h 4575313"/>
              <a:gd name="connsiteX74" fmla="*/ 1974418 w 12584740"/>
              <a:gd name="connsiteY74" fmla="*/ 208866 h 4575313"/>
              <a:gd name="connsiteX75" fmla="*/ 1976651 w 12584740"/>
              <a:gd name="connsiteY75" fmla="*/ 208757 h 4575313"/>
              <a:gd name="connsiteX76" fmla="*/ 2881775 w 12584740"/>
              <a:gd name="connsiteY76"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235090 w 12584740"/>
              <a:gd name="connsiteY27" fmla="*/ 2549469 h 4575313"/>
              <a:gd name="connsiteX28" fmla="*/ 0 w 12584740"/>
              <a:gd name="connsiteY28" fmla="*/ 628841 h 4575313"/>
              <a:gd name="connsiteX29" fmla="*/ 7836 w 12584740"/>
              <a:gd name="connsiteY29" fmla="*/ 631521 h 4575313"/>
              <a:gd name="connsiteX30" fmla="*/ 59804 w 12584740"/>
              <a:gd name="connsiteY30" fmla="*/ 651795 h 4575313"/>
              <a:gd name="connsiteX31" fmla="*/ 189088 w 12584740"/>
              <a:gd name="connsiteY31" fmla="*/ 654369 h 4575313"/>
              <a:gd name="connsiteX32" fmla="*/ 238402 w 12584740"/>
              <a:gd name="connsiteY32" fmla="*/ 636963 h 4575313"/>
              <a:gd name="connsiteX33" fmla="*/ 332970 w 12584740"/>
              <a:gd name="connsiteY33" fmla="*/ 607012 h 4575313"/>
              <a:gd name="connsiteX34" fmla="*/ 407552 w 12584740"/>
              <a:gd name="connsiteY34" fmla="*/ 547943 h 4575313"/>
              <a:gd name="connsiteX35" fmla="*/ 497934 w 12584740"/>
              <a:gd name="connsiteY35" fmla="*/ 502354 h 4575313"/>
              <a:gd name="connsiteX36" fmla="*/ 510273 w 12584740"/>
              <a:gd name="connsiteY36" fmla="*/ 504172 h 4575313"/>
              <a:gd name="connsiteX37" fmla="*/ 561099 w 12584740"/>
              <a:gd name="connsiteY37" fmla="*/ 476357 h 4575313"/>
              <a:gd name="connsiteX38" fmla="*/ 705102 w 12584740"/>
              <a:gd name="connsiteY38" fmla="*/ 399826 h 4575313"/>
              <a:gd name="connsiteX39" fmla="*/ 800404 w 12584740"/>
              <a:gd name="connsiteY39" fmla="*/ 289909 h 4575313"/>
              <a:gd name="connsiteX40" fmla="*/ 842353 w 12584740"/>
              <a:gd name="connsiteY40" fmla="*/ 276713 h 4575313"/>
              <a:gd name="connsiteX41" fmla="*/ 912247 w 12584740"/>
              <a:gd name="connsiteY41" fmla="*/ 254246 h 4575313"/>
              <a:gd name="connsiteX42" fmla="*/ 927247 w 12584740"/>
              <a:gd name="connsiteY42" fmla="*/ 258217 h 4575313"/>
              <a:gd name="connsiteX43" fmla="*/ 933425 w 12584740"/>
              <a:gd name="connsiteY43" fmla="*/ 256149 h 4575313"/>
              <a:gd name="connsiteX44" fmla="*/ 934108 w 12584740"/>
              <a:gd name="connsiteY44" fmla="*/ 256433 h 4575313"/>
              <a:gd name="connsiteX45" fmla="*/ 935368 w 12584740"/>
              <a:gd name="connsiteY45" fmla="*/ 255498 h 4575313"/>
              <a:gd name="connsiteX46" fmla="*/ 949059 w 12584740"/>
              <a:gd name="connsiteY46" fmla="*/ 250913 h 4575313"/>
              <a:gd name="connsiteX47" fmla="*/ 980035 w 12584740"/>
              <a:gd name="connsiteY47" fmla="*/ 251605 h 4575313"/>
              <a:gd name="connsiteX48" fmla="*/ 998443 w 12584740"/>
              <a:gd name="connsiteY48" fmla="*/ 248823 h 4575313"/>
              <a:gd name="connsiteX49" fmla="*/ 1015140 w 12584740"/>
              <a:gd name="connsiteY49" fmla="*/ 230963 h 4575313"/>
              <a:gd name="connsiteX50" fmla="*/ 1027653 w 12584740"/>
              <a:gd name="connsiteY50" fmla="*/ 228229 h 4575313"/>
              <a:gd name="connsiteX51" fmla="*/ 1029989 w 12584740"/>
              <a:gd name="connsiteY51" fmla="*/ 225769 h 4575313"/>
              <a:gd name="connsiteX52" fmla="*/ 1036851 w 12584740"/>
              <a:gd name="connsiteY52" fmla="*/ 220779 h 4575313"/>
              <a:gd name="connsiteX53" fmla="*/ 1029120 w 12584740"/>
              <a:gd name="connsiteY53" fmla="*/ 217196 h 4575313"/>
              <a:gd name="connsiteX54" fmla="*/ 1113256 w 12584740"/>
              <a:gd name="connsiteY54" fmla="*/ 192543 h 4575313"/>
              <a:gd name="connsiteX55" fmla="*/ 1184710 w 12584740"/>
              <a:gd name="connsiteY55" fmla="*/ 171552 h 4575313"/>
              <a:gd name="connsiteX56" fmla="*/ 1310965 w 12584740"/>
              <a:gd name="connsiteY56" fmla="*/ 185879 h 4575313"/>
              <a:gd name="connsiteX57" fmla="*/ 1430934 w 12584740"/>
              <a:gd name="connsiteY57" fmla="*/ 139104 h 4575313"/>
              <a:gd name="connsiteX58" fmla="*/ 1463118 w 12584740"/>
              <a:gd name="connsiteY58" fmla="*/ 138911 h 4575313"/>
              <a:gd name="connsiteX59" fmla="*/ 1493444 w 12584740"/>
              <a:gd name="connsiteY59" fmla="*/ 147416 h 4575313"/>
              <a:gd name="connsiteX60" fmla="*/ 1493168 w 12584740"/>
              <a:gd name="connsiteY60" fmla="*/ 150455 h 4575313"/>
              <a:gd name="connsiteX61" fmla="*/ 1497974 w 12584740"/>
              <a:gd name="connsiteY61" fmla="*/ 151841 h 4575313"/>
              <a:gd name="connsiteX62" fmla="*/ 1502355 w 12584740"/>
              <a:gd name="connsiteY62" fmla="*/ 149916 h 4575313"/>
              <a:gd name="connsiteX63" fmla="*/ 1508100 w 12584740"/>
              <a:gd name="connsiteY63" fmla="*/ 151526 h 4575313"/>
              <a:gd name="connsiteX64" fmla="*/ 1523822 w 12584740"/>
              <a:gd name="connsiteY64" fmla="*/ 155112 h 4575313"/>
              <a:gd name="connsiteX65" fmla="*/ 1528971 w 12584740"/>
              <a:gd name="connsiteY65" fmla="*/ 161299 h 4575313"/>
              <a:gd name="connsiteX66" fmla="*/ 1590631 w 12584740"/>
              <a:gd name="connsiteY66" fmla="*/ 173836 h 4575313"/>
              <a:gd name="connsiteX67" fmla="*/ 1609537 w 12584740"/>
              <a:gd name="connsiteY67" fmla="*/ 169616 h 4575313"/>
              <a:gd name="connsiteX68" fmla="*/ 1631335 w 12584740"/>
              <a:gd name="connsiteY68" fmla="*/ 179686 h 4575313"/>
              <a:gd name="connsiteX69" fmla="*/ 1693983 w 12584740"/>
              <a:gd name="connsiteY69" fmla="*/ 183202 h 4575313"/>
              <a:gd name="connsiteX70" fmla="*/ 1763575 w 12584740"/>
              <a:gd name="connsiteY70" fmla="*/ 194844 h 4575313"/>
              <a:gd name="connsiteX71" fmla="*/ 1812709 w 12584740"/>
              <a:gd name="connsiteY71" fmla="*/ 208037 h 4575313"/>
              <a:gd name="connsiteX72" fmla="*/ 1945879 w 12584740"/>
              <a:gd name="connsiteY72" fmla="*/ 216206 h 4575313"/>
              <a:gd name="connsiteX73" fmla="*/ 1974418 w 12584740"/>
              <a:gd name="connsiteY73" fmla="*/ 208866 h 4575313"/>
              <a:gd name="connsiteX74" fmla="*/ 1976651 w 12584740"/>
              <a:gd name="connsiteY74" fmla="*/ 208757 h 4575313"/>
              <a:gd name="connsiteX75" fmla="*/ 2881775 w 12584740"/>
              <a:gd name="connsiteY75"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0 w 12584740"/>
              <a:gd name="connsiteY27" fmla="*/ 628841 h 4575313"/>
              <a:gd name="connsiteX28" fmla="*/ 7836 w 12584740"/>
              <a:gd name="connsiteY28" fmla="*/ 631521 h 4575313"/>
              <a:gd name="connsiteX29" fmla="*/ 59804 w 12584740"/>
              <a:gd name="connsiteY29" fmla="*/ 651795 h 4575313"/>
              <a:gd name="connsiteX30" fmla="*/ 189088 w 12584740"/>
              <a:gd name="connsiteY30" fmla="*/ 654369 h 4575313"/>
              <a:gd name="connsiteX31" fmla="*/ 238402 w 12584740"/>
              <a:gd name="connsiteY31" fmla="*/ 636963 h 4575313"/>
              <a:gd name="connsiteX32" fmla="*/ 332970 w 12584740"/>
              <a:gd name="connsiteY32" fmla="*/ 607012 h 4575313"/>
              <a:gd name="connsiteX33" fmla="*/ 407552 w 12584740"/>
              <a:gd name="connsiteY33" fmla="*/ 547943 h 4575313"/>
              <a:gd name="connsiteX34" fmla="*/ 497934 w 12584740"/>
              <a:gd name="connsiteY34" fmla="*/ 502354 h 4575313"/>
              <a:gd name="connsiteX35" fmla="*/ 510273 w 12584740"/>
              <a:gd name="connsiteY35" fmla="*/ 504172 h 4575313"/>
              <a:gd name="connsiteX36" fmla="*/ 561099 w 12584740"/>
              <a:gd name="connsiteY36" fmla="*/ 476357 h 4575313"/>
              <a:gd name="connsiteX37" fmla="*/ 705102 w 12584740"/>
              <a:gd name="connsiteY37" fmla="*/ 399826 h 4575313"/>
              <a:gd name="connsiteX38" fmla="*/ 800404 w 12584740"/>
              <a:gd name="connsiteY38" fmla="*/ 289909 h 4575313"/>
              <a:gd name="connsiteX39" fmla="*/ 842353 w 12584740"/>
              <a:gd name="connsiteY39" fmla="*/ 276713 h 4575313"/>
              <a:gd name="connsiteX40" fmla="*/ 912247 w 12584740"/>
              <a:gd name="connsiteY40" fmla="*/ 254246 h 4575313"/>
              <a:gd name="connsiteX41" fmla="*/ 927247 w 12584740"/>
              <a:gd name="connsiteY41" fmla="*/ 258217 h 4575313"/>
              <a:gd name="connsiteX42" fmla="*/ 933425 w 12584740"/>
              <a:gd name="connsiteY42" fmla="*/ 256149 h 4575313"/>
              <a:gd name="connsiteX43" fmla="*/ 934108 w 12584740"/>
              <a:gd name="connsiteY43" fmla="*/ 256433 h 4575313"/>
              <a:gd name="connsiteX44" fmla="*/ 935368 w 12584740"/>
              <a:gd name="connsiteY44" fmla="*/ 255498 h 4575313"/>
              <a:gd name="connsiteX45" fmla="*/ 949059 w 12584740"/>
              <a:gd name="connsiteY45" fmla="*/ 250913 h 4575313"/>
              <a:gd name="connsiteX46" fmla="*/ 980035 w 12584740"/>
              <a:gd name="connsiteY46" fmla="*/ 251605 h 4575313"/>
              <a:gd name="connsiteX47" fmla="*/ 998443 w 12584740"/>
              <a:gd name="connsiteY47" fmla="*/ 248823 h 4575313"/>
              <a:gd name="connsiteX48" fmla="*/ 1015140 w 12584740"/>
              <a:gd name="connsiteY48" fmla="*/ 230963 h 4575313"/>
              <a:gd name="connsiteX49" fmla="*/ 1027653 w 12584740"/>
              <a:gd name="connsiteY49" fmla="*/ 228229 h 4575313"/>
              <a:gd name="connsiteX50" fmla="*/ 1029989 w 12584740"/>
              <a:gd name="connsiteY50" fmla="*/ 225769 h 4575313"/>
              <a:gd name="connsiteX51" fmla="*/ 1036851 w 12584740"/>
              <a:gd name="connsiteY51" fmla="*/ 220779 h 4575313"/>
              <a:gd name="connsiteX52" fmla="*/ 1029120 w 12584740"/>
              <a:gd name="connsiteY52" fmla="*/ 217196 h 4575313"/>
              <a:gd name="connsiteX53" fmla="*/ 1113256 w 12584740"/>
              <a:gd name="connsiteY53" fmla="*/ 192543 h 4575313"/>
              <a:gd name="connsiteX54" fmla="*/ 1184710 w 12584740"/>
              <a:gd name="connsiteY54" fmla="*/ 171552 h 4575313"/>
              <a:gd name="connsiteX55" fmla="*/ 1310965 w 12584740"/>
              <a:gd name="connsiteY55" fmla="*/ 185879 h 4575313"/>
              <a:gd name="connsiteX56" fmla="*/ 1430934 w 12584740"/>
              <a:gd name="connsiteY56" fmla="*/ 139104 h 4575313"/>
              <a:gd name="connsiteX57" fmla="*/ 1463118 w 12584740"/>
              <a:gd name="connsiteY57" fmla="*/ 138911 h 4575313"/>
              <a:gd name="connsiteX58" fmla="*/ 1493444 w 12584740"/>
              <a:gd name="connsiteY58" fmla="*/ 147416 h 4575313"/>
              <a:gd name="connsiteX59" fmla="*/ 1493168 w 12584740"/>
              <a:gd name="connsiteY59" fmla="*/ 150455 h 4575313"/>
              <a:gd name="connsiteX60" fmla="*/ 1497974 w 12584740"/>
              <a:gd name="connsiteY60" fmla="*/ 151841 h 4575313"/>
              <a:gd name="connsiteX61" fmla="*/ 1502355 w 12584740"/>
              <a:gd name="connsiteY61" fmla="*/ 149916 h 4575313"/>
              <a:gd name="connsiteX62" fmla="*/ 1508100 w 12584740"/>
              <a:gd name="connsiteY62" fmla="*/ 151526 h 4575313"/>
              <a:gd name="connsiteX63" fmla="*/ 1523822 w 12584740"/>
              <a:gd name="connsiteY63" fmla="*/ 155112 h 4575313"/>
              <a:gd name="connsiteX64" fmla="*/ 1528971 w 12584740"/>
              <a:gd name="connsiteY64" fmla="*/ 161299 h 4575313"/>
              <a:gd name="connsiteX65" fmla="*/ 1590631 w 12584740"/>
              <a:gd name="connsiteY65" fmla="*/ 173836 h 4575313"/>
              <a:gd name="connsiteX66" fmla="*/ 1609537 w 12584740"/>
              <a:gd name="connsiteY66" fmla="*/ 169616 h 4575313"/>
              <a:gd name="connsiteX67" fmla="*/ 1631335 w 12584740"/>
              <a:gd name="connsiteY67" fmla="*/ 179686 h 4575313"/>
              <a:gd name="connsiteX68" fmla="*/ 1693983 w 12584740"/>
              <a:gd name="connsiteY68" fmla="*/ 183202 h 4575313"/>
              <a:gd name="connsiteX69" fmla="*/ 1763575 w 12584740"/>
              <a:gd name="connsiteY69" fmla="*/ 194844 h 4575313"/>
              <a:gd name="connsiteX70" fmla="*/ 1812709 w 12584740"/>
              <a:gd name="connsiteY70" fmla="*/ 208037 h 4575313"/>
              <a:gd name="connsiteX71" fmla="*/ 1945879 w 12584740"/>
              <a:gd name="connsiteY71" fmla="*/ 216206 h 4575313"/>
              <a:gd name="connsiteX72" fmla="*/ 1974418 w 12584740"/>
              <a:gd name="connsiteY72" fmla="*/ 208866 h 4575313"/>
              <a:gd name="connsiteX73" fmla="*/ 1976651 w 12584740"/>
              <a:gd name="connsiteY73" fmla="*/ 208757 h 4575313"/>
              <a:gd name="connsiteX74" fmla="*/ 2881775 w 12584740"/>
              <a:gd name="connsiteY74"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0 w 12584740"/>
              <a:gd name="connsiteY26" fmla="*/ 628841 h 4575313"/>
              <a:gd name="connsiteX27" fmla="*/ 7836 w 12584740"/>
              <a:gd name="connsiteY27" fmla="*/ 631521 h 4575313"/>
              <a:gd name="connsiteX28" fmla="*/ 59804 w 12584740"/>
              <a:gd name="connsiteY28" fmla="*/ 651795 h 4575313"/>
              <a:gd name="connsiteX29" fmla="*/ 189088 w 12584740"/>
              <a:gd name="connsiteY29" fmla="*/ 654369 h 4575313"/>
              <a:gd name="connsiteX30" fmla="*/ 238402 w 12584740"/>
              <a:gd name="connsiteY30" fmla="*/ 636963 h 4575313"/>
              <a:gd name="connsiteX31" fmla="*/ 332970 w 12584740"/>
              <a:gd name="connsiteY31" fmla="*/ 607012 h 4575313"/>
              <a:gd name="connsiteX32" fmla="*/ 407552 w 12584740"/>
              <a:gd name="connsiteY32" fmla="*/ 547943 h 4575313"/>
              <a:gd name="connsiteX33" fmla="*/ 497934 w 12584740"/>
              <a:gd name="connsiteY33" fmla="*/ 502354 h 4575313"/>
              <a:gd name="connsiteX34" fmla="*/ 510273 w 12584740"/>
              <a:gd name="connsiteY34" fmla="*/ 504172 h 4575313"/>
              <a:gd name="connsiteX35" fmla="*/ 561099 w 12584740"/>
              <a:gd name="connsiteY35" fmla="*/ 476357 h 4575313"/>
              <a:gd name="connsiteX36" fmla="*/ 705102 w 12584740"/>
              <a:gd name="connsiteY36" fmla="*/ 399826 h 4575313"/>
              <a:gd name="connsiteX37" fmla="*/ 800404 w 12584740"/>
              <a:gd name="connsiteY37" fmla="*/ 289909 h 4575313"/>
              <a:gd name="connsiteX38" fmla="*/ 842353 w 12584740"/>
              <a:gd name="connsiteY38" fmla="*/ 276713 h 4575313"/>
              <a:gd name="connsiteX39" fmla="*/ 912247 w 12584740"/>
              <a:gd name="connsiteY39" fmla="*/ 254246 h 4575313"/>
              <a:gd name="connsiteX40" fmla="*/ 927247 w 12584740"/>
              <a:gd name="connsiteY40" fmla="*/ 258217 h 4575313"/>
              <a:gd name="connsiteX41" fmla="*/ 933425 w 12584740"/>
              <a:gd name="connsiteY41" fmla="*/ 256149 h 4575313"/>
              <a:gd name="connsiteX42" fmla="*/ 934108 w 12584740"/>
              <a:gd name="connsiteY42" fmla="*/ 256433 h 4575313"/>
              <a:gd name="connsiteX43" fmla="*/ 935368 w 12584740"/>
              <a:gd name="connsiteY43" fmla="*/ 255498 h 4575313"/>
              <a:gd name="connsiteX44" fmla="*/ 949059 w 12584740"/>
              <a:gd name="connsiteY44" fmla="*/ 250913 h 4575313"/>
              <a:gd name="connsiteX45" fmla="*/ 980035 w 12584740"/>
              <a:gd name="connsiteY45" fmla="*/ 251605 h 4575313"/>
              <a:gd name="connsiteX46" fmla="*/ 998443 w 12584740"/>
              <a:gd name="connsiteY46" fmla="*/ 248823 h 4575313"/>
              <a:gd name="connsiteX47" fmla="*/ 1015140 w 12584740"/>
              <a:gd name="connsiteY47" fmla="*/ 230963 h 4575313"/>
              <a:gd name="connsiteX48" fmla="*/ 1027653 w 12584740"/>
              <a:gd name="connsiteY48" fmla="*/ 228229 h 4575313"/>
              <a:gd name="connsiteX49" fmla="*/ 1029989 w 12584740"/>
              <a:gd name="connsiteY49" fmla="*/ 225769 h 4575313"/>
              <a:gd name="connsiteX50" fmla="*/ 1036851 w 12584740"/>
              <a:gd name="connsiteY50" fmla="*/ 220779 h 4575313"/>
              <a:gd name="connsiteX51" fmla="*/ 1029120 w 12584740"/>
              <a:gd name="connsiteY51" fmla="*/ 217196 h 4575313"/>
              <a:gd name="connsiteX52" fmla="*/ 1113256 w 12584740"/>
              <a:gd name="connsiteY52" fmla="*/ 192543 h 4575313"/>
              <a:gd name="connsiteX53" fmla="*/ 1184710 w 12584740"/>
              <a:gd name="connsiteY53" fmla="*/ 171552 h 4575313"/>
              <a:gd name="connsiteX54" fmla="*/ 1310965 w 12584740"/>
              <a:gd name="connsiteY54" fmla="*/ 185879 h 4575313"/>
              <a:gd name="connsiteX55" fmla="*/ 1430934 w 12584740"/>
              <a:gd name="connsiteY55" fmla="*/ 139104 h 4575313"/>
              <a:gd name="connsiteX56" fmla="*/ 1463118 w 12584740"/>
              <a:gd name="connsiteY56" fmla="*/ 138911 h 4575313"/>
              <a:gd name="connsiteX57" fmla="*/ 1493444 w 12584740"/>
              <a:gd name="connsiteY57" fmla="*/ 147416 h 4575313"/>
              <a:gd name="connsiteX58" fmla="*/ 1493168 w 12584740"/>
              <a:gd name="connsiteY58" fmla="*/ 150455 h 4575313"/>
              <a:gd name="connsiteX59" fmla="*/ 1497974 w 12584740"/>
              <a:gd name="connsiteY59" fmla="*/ 151841 h 4575313"/>
              <a:gd name="connsiteX60" fmla="*/ 1502355 w 12584740"/>
              <a:gd name="connsiteY60" fmla="*/ 149916 h 4575313"/>
              <a:gd name="connsiteX61" fmla="*/ 1508100 w 12584740"/>
              <a:gd name="connsiteY61" fmla="*/ 151526 h 4575313"/>
              <a:gd name="connsiteX62" fmla="*/ 1523822 w 12584740"/>
              <a:gd name="connsiteY62" fmla="*/ 155112 h 4575313"/>
              <a:gd name="connsiteX63" fmla="*/ 1528971 w 12584740"/>
              <a:gd name="connsiteY63" fmla="*/ 161299 h 4575313"/>
              <a:gd name="connsiteX64" fmla="*/ 1590631 w 12584740"/>
              <a:gd name="connsiteY64" fmla="*/ 173836 h 4575313"/>
              <a:gd name="connsiteX65" fmla="*/ 1609537 w 12584740"/>
              <a:gd name="connsiteY65" fmla="*/ 169616 h 4575313"/>
              <a:gd name="connsiteX66" fmla="*/ 1631335 w 12584740"/>
              <a:gd name="connsiteY66" fmla="*/ 179686 h 4575313"/>
              <a:gd name="connsiteX67" fmla="*/ 1693983 w 12584740"/>
              <a:gd name="connsiteY67" fmla="*/ 183202 h 4575313"/>
              <a:gd name="connsiteX68" fmla="*/ 1763575 w 12584740"/>
              <a:gd name="connsiteY68" fmla="*/ 194844 h 4575313"/>
              <a:gd name="connsiteX69" fmla="*/ 1812709 w 12584740"/>
              <a:gd name="connsiteY69" fmla="*/ 208037 h 4575313"/>
              <a:gd name="connsiteX70" fmla="*/ 1945879 w 12584740"/>
              <a:gd name="connsiteY70" fmla="*/ 216206 h 4575313"/>
              <a:gd name="connsiteX71" fmla="*/ 1974418 w 12584740"/>
              <a:gd name="connsiteY71" fmla="*/ 208866 h 4575313"/>
              <a:gd name="connsiteX72" fmla="*/ 1976651 w 12584740"/>
              <a:gd name="connsiteY72" fmla="*/ 208757 h 4575313"/>
              <a:gd name="connsiteX73" fmla="*/ 2881775 w 12584740"/>
              <a:gd name="connsiteY73" fmla="*/ 233197 h 4575313"/>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1976651 w 12584740"/>
              <a:gd name="connsiteY71" fmla="*/ 189603 h 4556159"/>
              <a:gd name="connsiteX72" fmla="*/ 2881775 w 12584740"/>
              <a:gd name="connsiteY72" fmla="*/ 214043 h 4556159"/>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2584740" h="4556159">
                <a:moveTo>
                  <a:pt x="2881775" y="214043"/>
                </a:moveTo>
                <a:lnTo>
                  <a:pt x="8923122" y="205911"/>
                </a:lnTo>
                <a:cubicBezTo>
                  <a:pt x="8923122" y="236009"/>
                  <a:pt x="10535176" y="68788"/>
                  <a:pt x="10535176" y="98886"/>
                </a:cubicBezTo>
                <a:lnTo>
                  <a:pt x="10552865" y="93120"/>
                </a:lnTo>
                <a:cubicBezTo>
                  <a:pt x="10602509" y="95039"/>
                  <a:pt x="10648374" y="81962"/>
                  <a:pt x="10704478" y="76437"/>
                </a:cubicBezTo>
                <a:cubicBezTo>
                  <a:pt x="10764532" y="85901"/>
                  <a:pt x="10796465" y="61749"/>
                  <a:pt x="10856419" y="55944"/>
                </a:cubicBezTo>
                <a:cubicBezTo>
                  <a:pt x="10914661" y="77716"/>
                  <a:pt x="10896627" y="22130"/>
                  <a:pt x="10946891" y="22447"/>
                </a:cubicBezTo>
                <a:cubicBezTo>
                  <a:pt x="11028004" y="41524"/>
                  <a:pt x="10945561" y="3905"/>
                  <a:pt x="11071737" y="7907"/>
                </a:cubicBezTo>
                <a:cubicBezTo>
                  <a:pt x="11078763" y="11268"/>
                  <a:pt x="11094187" y="7177"/>
                  <a:pt x="11092700" y="2345"/>
                </a:cubicBezTo>
                <a:cubicBezTo>
                  <a:pt x="11100672" y="3621"/>
                  <a:pt x="11119582" y="12415"/>
                  <a:pt x="11121627" y="4539"/>
                </a:cubicBezTo>
                <a:cubicBezTo>
                  <a:pt x="11161872" y="2410"/>
                  <a:pt x="11201801" y="5778"/>
                  <a:pt x="11237564" y="14319"/>
                </a:cubicBezTo>
                <a:cubicBezTo>
                  <a:pt x="11315265" y="-1427"/>
                  <a:pt x="11272628" y="36301"/>
                  <a:pt x="11328738" y="30868"/>
                </a:cubicBezTo>
                <a:cubicBezTo>
                  <a:pt x="11373885" y="14123"/>
                  <a:pt x="11390505" y="26175"/>
                  <a:pt x="11442587" y="14368"/>
                </a:cubicBezTo>
                <a:cubicBezTo>
                  <a:pt x="11460405" y="39138"/>
                  <a:pt x="11491560" y="10212"/>
                  <a:pt x="11511928" y="16713"/>
                </a:cubicBezTo>
                <a:cubicBezTo>
                  <a:pt x="11544050" y="-13836"/>
                  <a:pt x="11591566" y="41138"/>
                  <a:pt x="11625388" y="39481"/>
                </a:cubicBezTo>
                <a:cubicBezTo>
                  <a:pt x="11682275" y="32159"/>
                  <a:pt x="11743456" y="-367"/>
                  <a:pt x="11775146" y="27611"/>
                </a:cubicBezTo>
                <a:cubicBezTo>
                  <a:pt x="11779070" y="15386"/>
                  <a:pt x="11773473" y="-818"/>
                  <a:pt x="11806024" y="88"/>
                </a:cubicBezTo>
                <a:cubicBezTo>
                  <a:pt x="11821005" y="-1216"/>
                  <a:pt x="11833611" y="12437"/>
                  <a:pt x="11865034" y="19785"/>
                </a:cubicBezTo>
                <a:cubicBezTo>
                  <a:pt x="11905979" y="29998"/>
                  <a:pt x="11998366" y="9552"/>
                  <a:pt x="11994565" y="44174"/>
                </a:cubicBezTo>
                <a:cubicBezTo>
                  <a:pt x="12007200" y="63922"/>
                  <a:pt x="12058131" y="30230"/>
                  <a:pt x="12059283" y="52111"/>
                </a:cubicBezTo>
                <a:cubicBezTo>
                  <a:pt x="12081498" y="36953"/>
                  <a:pt x="12122851" y="58256"/>
                  <a:pt x="12160147" y="55873"/>
                </a:cubicBezTo>
                <a:cubicBezTo>
                  <a:pt x="12167674" y="65410"/>
                  <a:pt x="12176238" y="64529"/>
                  <a:pt x="12190854" y="58535"/>
                </a:cubicBezTo>
                <a:lnTo>
                  <a:pt x="12215705" y="59963"/>
                </a:lnTo>
                <a:lnTo>
                  <a:pt x="12584740" y="3074876"/>
                </a:lnTo>
                <a:lnTo>
                  <a:pt x="483060" y="4556159"/>
                </a:lnTo>
                <a:lnTo>
                  <a:pt x="0" y="609687"/>
                </a:lnTo>
                <a:lnTo>
                  <a:pt x="7836" y="612367"/>
                </a:lnTo>
                <a:cubicBezTo>
                  <a:pt x="25349" y="620104"/>
                  <a:pt x="41483" y="627786"/>
                  <a:pt x="59804" y="632641"/>
                </a:cubicBezTo>
                <a:cubicBezTo>
                  <a:pt x="75146" y="654421"/>
                  <a:pt x="167365" y="632597"/>
                  <a:pt x="189088" y="635215"/>
                </a:cubicBezTo>
                <a:cubicBezTo>
                  <a:pt x="217440" y="623749"/>
                  <a:pt x="208344" y="626448"/>
                  <a:pt x="238402" y="617809"/>
                </a:cubicBezTo>
                <a:cubicBezTo>
                  <a:pt x="247394" y="590135"/>
                  <a:pt x="303125" y="595692"/>
                  <a:pt x="332970" y="587858"/>
                </a:cubicBezTo>
                <a:cubicBezTo>
                  <a:pt x="336621" y="563687"/>
                  <a:pt x="356128" y="555392"/>
                  <a:pt x="407552" y="528789"/>
                </a:cubicBezTo>
                <a:cubicBezTo>
                  <a:pt x="410625" y="501558"/>
                  <a:pt x="481949" y="526749"/>
                  <a:pt x="497934" y="483200"/>
                </a:cubicBezTo>
                <a:cubicBezTo>
                  <a:pt x="501858" y="484200"/>
                  <a:pt x="506013" y="484811"/>
                  <a:pt x="510273" y="485018"/>
                </a:cubicBezTo>
                <a:cubicBezTo>
                  <a:pt x="535011" y="486222"/>
                  <a:pt x="557770" y="473768"/>
                  <a:pt x="561099" y="457203"/>
                </a:cubicBezTo>
                <a:cubicBezTo>
                  <a:pt x="592709" y="393031"/>
                  <a:pt x="657171" y="417531"/>
                  <a:pt x="705102" y="380672"/>
                </a:cubicBezTo>
                <a:cubicBezTo>
                  <a:pt x="762904" y="342107"/>
                  <a:pt x="753762" y="341220"/>
                  <a:pt x="800404" y="270755"/>
                </a:cubicBezTo>
                <a:cubicBezTo>
                  <a:pt x="821510" y="277286"/>
                  <a:pt x="831930" y="272279"/>
                  <a:pt x="842353" y="257559"/>
                </a:cubicBezTo>
                <a:cubicBezTo>
                  <a:pt x="871396" y="239661"/>
                  <a:pt x="901151" y="269258"/>
                  <a:pt x="912247" y="235092"/>
                </a:cubicBezTo>
                <a:cubicBezTo>
                  <a:pt x="915193" y="239660"/>
                  <a:pt x="920652" y="240302"/>
                  <a:pt x="927247" y="239063"/>
                </a:cubicBezTo>
                <a:lnTo>
                  <a:pt x="933425" y="236995"/>
                </a:lnTo>
                <a:lnTo>
                  <a:pt x="934108" y="237279"/>
                </a:lnTo>
                <a:lnTo>
                  <a:pt x="935368" y="236344"/>
                </a:lnTo>
                <a:lnTo>
                  <a:pt x="949059" y="231759"/>
                </a:lnTo>
                <a:cubicBezTo>
                  <a:pt x="964033" y="225857"/>
                  <a:pt x="978036" y="220629"/>
                  <a:pt x="980035" y="232451"/>
                </a:cubicBezTo>
                <a:cubicBezTo>
                  <a:pt x="988861" y="233151"/>
                  <a:pt x="994474" y="231910"/>
                  <a:pt x="998443" y="229669"/>
                </a:cubicBezTo>
                <a:cubicBezTo>
                  <a:pt x="1006381" y="225191"/>
                  <a:pt x="1007750" y="216720"/>
                  <a:pt x="1015140" y="211809"/>
                </a:cubicBezTo>
                <a:lnTo>
                  <a:pt x="1027653" y="209075"/>
                </a:lnTo>
                <a:lnTo>
                  <a:pt x="1029989" y="206615"/>
                </a:lnTo>
                <a:lnTo>
                  <a:pt x="1036851" y="201625"/>
                </a:lnTo>
                <a:lnTo>
                  <a:pt x="1029120" y="198042"/>
                </a:lnTo>
                <a:cubicBezTo>
                  <a:pt x="1021104" y="195096"/>
                  <a:pt x="1101729" y="180798"/>
                  <a:pt x="1113256" y="173389"/>
                </a:cubicBezTo>
                <a:lnTo>
                  <a:pt x="1184710" y="152398"/>
                </a:lnTo>
                <a:lnTo>
                  <a:pt x="1310965" y="166725"/>
                </a:lnTo>
                <a:cubicBezTo>
                  <a:pt x="1336372" y="131696"/>
                  <a:pt x="1403197" y="140119"/>
                  <a:pt x="1430934" y="119950"/>
                </a:cubicBezTo>
                <a:lnTo>
                  <a:pt x="1463118" y="119757"/>
                </a:lnTo>
                <a:lnTo>
                  <a:pt x="1493444" y="128262"/>
                </a:lnTo>
                <a:lnTo>
                  <a:pt x="1493168" y="131301"/>
                </a:lnTo>
                <a:cubicBezTo>
                  <a:pt x="1493827" y="133297"/>
                  <a:pt x="1495475" y="133471"/>
                  <a:pt x="1497974" y="132687"/>
                </a:cubicBezTo>
                <a:lnTo>
                  <a:pt x="1502355" y="130762"/>
                </a:lnTo>
                <a:lnTo>
                  <a:pt x="1508100" y="132372"/>
                </a:lnTo>
                <a:lnTo>
                  <a:pt x="1523822" y="135958"/>
                </a:lnTo>
                <a:lnTo>
                  <a:pt x="1528971" y="142145"/>
                </a:lnTo>
                <a:cubicBezTo>
                  <a:pt x="1544182" y="151821"/>
                  <a:pt x="1579536" y="139768"/>
                  <a:pt x="1590631" y="154682"/>
                </a:cubicBezTo>
                <a:lnTo>
                  <a:pt x="1609537" y="150462"/>
                </a:lnTo>
                <a:lnTo>
                  <a:pt x="1631335" y="160532"/>
                </a:lnTo>
                <a:cubicBezTo>
                  <a:pt x="1651445" y="168813"/>
                  <a:pt x="1672155" y="173541"/>
                  <a:pt x="1693983" y="164048"/>
                </a:cubicBezTo>
                <a:cubicBezTo>
                  <a:pt x="1686705" y="185321"/>
                  <a:pt x="1748101" y="157604"/>
                  <a:pt x="1763575" y="175690"/>
                </a:cubicBezTo>
                <a:cubicBezTo>
                  <a:pt x="1773286" y="190711"/>
                  <a:pt x="1794179" y="185800"/>
                  <a:pt x="1812709" y="188883"/>
                </a:cubicBezTo>
                <a:cubicBezTo>
                  <a:pt x="1830479" y="202932"/>
                  <a:pt x="1918180" y="204037"/>
                  <a:pt x="1945879" y="197052"/>
                </a:cubicBezTo>
                <a:cubicBezTo>
                  <a:pt x="1955185" y="193416"/>
                  <a:pt x="1964727" y="191072"/>
                  <a:pt x="1974418" y="189712"/>
                </a:cubicBezTo>
                <a:lnTo>
                  <a:pt x="2235555" y="226659"/>
                </a:lnTo>
                <a:cubicBezTo>
                  <a:pt x="2235555" y="166322"/>
                  <a:pt x="2881775" y="274380"/>
                  <a:pt x="2881775" y="214043"/>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1BBFDD63-AD5F-4E42-979B-2FBDE345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855"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9" name="Graphic 48" descr="Smiling Face with No Fill">
            <a:extLst>
              <a:ext uri="{FF2B5EF4-FFF2-40B4-BE49-F238E27FC236}">
                <a16:creationId xmlns:a16="http://schemas.microsoft.com/office/drawing/2014/main" id="{875F01A7-1C1F-1C48-CE7C-D4AF244F6D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8406" y="1614523"/>
            <a:ext cx="3016156" cy="3016156"/>
          </a:xfrm>
          <a:prstGeom prst="rect">
            <a:avLst/>
          </a:prstGeom>
        </p:spPr>
      </p:pic>
      <p:sp>
        <p:nvSpPr>
          <p:cNvPr id="80" name="Freeform: Shape 79">
            <a:extLst>
              <a:ext uri="{FF2B5EF4-FFF2-40B4-BE49-F238E27FC236}">
                <a16:creationId xmlns:a16="http://schemas.microsoft.com/office/drawing/2014/main" id="{AABDB02C-700D-4121-B1D1-CCB58F4BE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339"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oogle Shape;239;g13787c674b5_0_10">
            <a:extLst>
              <a:ext uri="{FF2B5EF4-FFF2-40B4-BE49-F238E27FC236}">
                <a16:creationId xmlns:a16="http://schemas.microsoft.com/office/drawing/2014/main" id="{B95F95CA-4EE3-4FE8-19C2-DF32D62D0567}"/>
              </a:ext>
            </a:extLst>
          </p:cNvPr>
          <p:cNvPicPr preferRelativeResize="0"/>
          <p:nvPr/>
        </p:nvPicPr>
        <p:blipFill rotWithShape="1">
          <a:blip r:embed="rId4"/>
          <a:srcRect l="1" t="10714" r="56589" b="10838"/>
          <a:stretch/>
        </p:blipFill>
        <p:spPr>
          <a:xfrm>
            <a:off x="7319394" y="1614523"/>
            <a:ext cx="2967149" cy="3016156"/>
          </a:xfrm>
          <a:prstGeom prst="rect">
            <a:avLst/>
          </a:prstGeom>
          <a:noFill/>
        </p:spPr>
      </p:pic>
      <p:sp>
        <p:nvSpPr>
          <p:cNvPr id="4" name="Title 1">
            <a:extLst>
              <a:ext uri="{FF2B5EF4-FFF2-40B4-BE49-F238E27FC236}">
                <a16:creationId xmlns:a16="http://schemas.microsoft.com/office/drawing/2014/main" id="{9C5FEFCD-6AF7-C3AE-3F5A-C97F95F94544}"/>
              </a:ext>
            </a:extLst>
          </p:cNvPr>
          <p:cNvSpPr txBox="1">
            <a:spLocks/>
          </p:cNvSpPr>
          <p:nvPr/>
        </p:nvSpPr>
        <p:spPr>
          <a:xfrm>
            <a:off x="1050879" y="5081956"/>
            <a:ext cx="10117130" cy="1318843"/>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lnSpc>
                <a:spcPct val="100000"/>
              </a:lnSpc>
              <a:spcAft>
                <a:spcPts val="600"/>
              </a:spcAft>
            </a:pPr>
            <a:r>
              <a:rPr lang="en-US" spc="50" dirty="0">
                <a:latin typeface="+mn-lt"/>
                <a:cs typeface="+mn-cs"/>
              </a:rPr>
              <a:t>Any question?</a:t>
            </a:r>
            <a:br>
              <a:rPr lang="en-US" spc="50" dirty="0">
                <a:latin typeface="+mn-lt"/>
                <a:cs typeface="+mn-cs"/>
              </a:rPr>
            </a:br>
            <a:endParaRPr lang="en-US" spc="50" dirty="0">
              <a:latin typeface="+mn-lt"/>
              <a:cs typeface="+mn-cs"/>
            </a:endParaRPr>
          </a:p>
        </p:txBody>
      </p:sp>
      <p:sp>
        <p:nvSpPr>
          <p:cNvPr id="8" name="Date Placeholder 7">
            <a:extLst>
              <a:ext uri="{FF2B5EF4-FFF2-40B4-BE49-F238E27FC236}">
                <a16:creationId xmlns:a16="http://schemas.microsoft.com/office/drawing/2014/main" id="{3BC4E773-05D4-DE70-E0DD-A7BDC5FBF0E5}"/>
              </a:ext>
            </a:extLst>
          </p:cNvPr>
          <p:cNvSpPr>
            <a:spLocks noGrp="1"/>
          </p:cNvSpPr>
          <p:nvPr>
            <p:ph type="dt" sz="half" idx="10"/>
          </p:nvPr>
        </p:nvSpPr>
        <p:spPr/>
        <p:txBody>
          <a:bodyPr/>
          <a:lstStyle/>
          <a:p>
            <a:fld id="{09452FB7-6C6C-C345-B6EF-38C72156D93C}" type="datetime4">
              <a:rPr lang="en-CA" smtClean="0"/>
              <a:t>August 15, 2022</a:t>
            </a:fld>
            <a:endParaRPr lang="en-US"/>
          </a:p>
        </p:txBody>
      </p:sp>
      <p:sp>
        <p:nvSpPr>
          <p:cNvPr id="33" name="Slide Number Placeholder 32">
            <a:extLst>
              <a:ext uri="{FF2B5EF4-FFF2-40B4-BE49-F238E27FC236}">
                <a16:creationId xmlns:a16="http://schemas.microsoft.com/office/drawing/2014/main" id="{C9A770BC-2F08-5628-89A6-D627193B237A}"/>
              </a:ext>
            </a:extLst>
          </p:cNvPr>
          <p:cNvSpPr>
            <a:spLocks noGrp="1"/>
          </p:cNvSpPr>
          <p:nvPr>
            <p:ph type="sldNum" sz="quarter" idx="12"/>
          </p:nvPr>
        </p:nvSpPr>
        <p:spPr/>
        <p:txBody>
          <a:bodyPr/>
          <a:lstStyle/>
          <a:p>
            <a:fld id="{9D4AEF59-F28E-467C-9EA3-92D1CFAD475A}" type="slidenum">
              <a:rPr lang="en-US" smtClean="0"/>
              <a:t>20</a:t>
            </a:fld>
            <a:endParaRPr lang="en-US"/>
          </a:p>
        </p:txBody>
      </p:sp>
    </p:spTree>
    <p:extLst>
      <p:ext uri="{BB962C8B-B14F-4D97-AF65-F5344CB8AC3E}">
        <p14:creationId xmlns:p14="http://schemas.microsoft.com/office/powerpoint/2010/main" val="16879195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587AE2-DCC1-18BF-8B8B-ADFD8439DA75}"/>
              </a:ext>
            </a:extLst>
          </p:cNvPr>
          <p:cNvSpPr>
            <a:spLocks noGrp="1"/>
          </p:cNvSpPr>
          <p:nvPr>
            <p:ph type="title"/>
          </p:nvPr>
        </p:nvSpPr>
        <p:spPr>
          <a:xfrm>
            <a:off x="1050879" y="265407"/>
            <a:ext cx="9810604" cy="1216024"/>
          </a:xfrm>
        </p:spPr>
        <p:txBody>
          <a:bodyPr>
            <a:normAutofit/>
          </a:bodyPr>
          <a:lstStyle/>
          <a:p>
            <a:pPr algn="ctr"/>
            <a:r>
              <a:rPr lang="en-US" dirty="0"/>
              <a:t>What is Ethereum</a:t>
            </a:r>
          </a:p>
        </p:txBody>
      </p:sp>
      <p:sp>
        <p:nvSpPr>
          <p:cNvPr id="3" name="Content Placeholder 2">
            <a:extLst>
              <a:ext uri="{FF2B5EF4-FFF2-40B4-BE49-F238E27FC236}">
                <a16:creationId xmlns:a16="http://schemas.microsoft.com/office/drawing/2014/main" id="{973D67A8-388E-95AE-194B-85320F51FA1C}"/>
              </a:ext>
            </a:extLst>
          </p:cNvPr>
          <p:cNvSpPr>
            <a:spLocks noGrp="1"/>
          </p:cNvSpPr>
          <p:nvPr>
            <p:ph idx="1"/>
          </p:nvPr>
        </p:nvSpPr>
        <p:spPr>
          <a:xfrm>
            <a:off x="1449676" y="2427564"/>
            <a:ext cx="9929192" cy="4165029"/>
          </a:xfrm>
        </p:spPr>
        <p:txBody>
          <a:bodyPr>
            <a:noAutofit/>
          </a:bodyPr>
          <a:lstStyle/>
          <a:p>
            <a:pPr>
              <a:lnSpc>
                <a:spcPct val="90000"/>
              </a:lnSpc>
              <a:buFont typeface="Wingdings" pitchFamily="2" charset="2"/>
              <a:buChar char="Ø"/>
            </a:pPr>
            <a:r>
              <a:rPr lang="en-US" dirty="0"/>
              <a:t>A digital currency platform with a block chain system</a:t>
            </a:r>
          </a:p>
          <a:p>
            <a:pPr>
              <a:lnSpc>
                <a:spcPct val="90000"/>
              </a:lnSpc>
              <a:buFont typeface="Wingdings" pitchFamily="2" charset="2"/>
              <a:buChar char="Ø"/>
            </a:pPr>
            <a:r>
              <a:rPr lang="en-US" dirty="0"/>
              <a:t>The second largest cryptocurrency platform – sending, receiving, trading, mining blocks, writing rules and creating smart contracts, buying Ethereum Tokens, etc.</a:t>
            </a:r>
          </a:p>
          <a:p>
            <a:pPr>
              <a:lnSpc>
                <a:spcPct val="90000"/>
              </a:lnSpc>
              <a:buFont typeface="Wingdings" pitchFamily="2" charset="2"/>
              <a:buChar char="Ø"/>
            </a:pPr>
            <a:r>
              <a:rPr lang="en-US" dirty="0"/>
              <a:t>Ether – the value of Ethereum, “1 Ether” = “1927 USD” by 15</a:t>
            </a:r>
            <a:r>
              <a:rPr lang="en-US" baseline="30000" dirty="0"/>
              <a:t>th</a:t>
            </a:r>
            <a:r>
              <a:rPr lang="en-US" dirty="0"/>
              <a:t> August</a:t>
            </a:r>
          </a:p>
          <a:p>
            <a:pPr>
              <a:lnSpc>
                <a:spcPct val="90000"/>
              </a:lnSpc>
              <a:buFont typeface="Wingdings" pitchFamily="2" charset="2"/>
              <a:buChar char="Ø"/>
            </a:pPr>
            <a:r>
              <a:rPr lang="en-US" dirty="0"/>
              <a:t>Gas – amount of Ether to complete services on Ethereum</a:t>
            </a:r>
          </a:p>
          <a:p>
            <a:pPr>
              <a:lnSpc>
                <a:spcPct val="90000"/>
              </a:lnSpc>
              <a:buFont typeface="Wingdings" pitchFamily="2" charset="2"/>
              <a:buChar char="Ø"/>
            </a:pPr>
            <a:r>
              <a:rPr lang="en-US" dirty="0"/>
              <a:t>Smart contracts – Users’ accounts work on Ethereum Virtual Machine – financial system and decentralized autonomous organization</a:t>
            </a:r>
          </a:p>
          <a:p>
            <a:pPr>
              <a:lnSpc>
                <a:spcPct val="90000"/>
              </a:lnSpc>
              <a:buFont typeface="Wingdings" pitchFamily="2" charset="2"/>
              <a:buChar char="Ø"/>
            </a:pPr>
            <a:r>
              <a:rPr lang="en-US" dirty="0"/>
              <a:t>Ethereum Token - Fungible , non-fungible</a:t>
            </a:r>
          </a:p>
        </p:txBody>
      </p:sp>
      <p:pic>
        <p:nvPicPr>
          <p:cNvPr id="7" name="Picture 6" descr="Shape&#10;&#10;Description automatically generated">
            <a:extLst>
              <a:ext uri="{FF2B5EF4-FFF2-40B4-BE49-F238E27FC236}">
                <a16:creationId xmlns:a16="http://schemas.microsoft.com/office/drawing/2014/main" id="{0B782D7F-9B06-098B-B60E-D153D89235D5}"/>
              </a:ext>
            </a:extLst>
          </p:cNvPr>
          <p:cNvPicPr>
            <a:picLocks noChangeAspect="1"/>
          </p:cNvPicPr>
          <p:nvPr/>
        </p:nvPicPr>
        <p:blipFill rotWithShape="1">
          <a:blip r:embed="rId2"/>
          <a:srcRect l="31177" t="7555" r="31249" b="35557"/>
          <a:stretch/>
        </p:blipFill>
        <p:spPr>
          <a:xfrm>
            <a:off x="1718534" y="137887"/>
            <a:ext cx="1704920" cy="1451996"/>
          </a:xfrm>
          <a:prstGeom prst="rect">
            <a:avLst/>
          </a:prstGeom>
        </p:spPr>
      </p:pic>
      <p:sp>
        <p:nvSpPr>
          <p:cNvPr id="5" name="Slide Number Placeholder 4">
            <a:extLst>
              <a:ext uri="{FF2B5EF4-FFF2-40B4-BE49-F238E27FC236}">
                <a16:creationId xmlns:a16="http://schemas.microsoft.com/office/drawing/2014/main" id="{51D2AAB1-655B-7483-C495-72DFD7F523D0}"/>
              </a:ext>
            </a:extLst>
          </p:cNvPr>
          <p:cNvSpPr>
            <a:spLocks noGrp="1"/>
          </p:cNvSpPr>
          <p:nvPr>
            <p:ph type="sldNum" sz="quarter" idx="12"/>
          </p:nvPr>
        </p:nvSpPr>
        <p:spPr>
          <a:xfrm>
            <a:off x="11558016" y="3136392"/>
            <a:ext cx="545911" cy="580029"/>
          </a:xfrm>
        </p:spPr>
        <p:txBody>
          <a:bodyPr>
            <a:normAutofit/>
          </a:bodyPr>
          <a:lstStyle/>
          <a:p>
            <a:pPr>
              <a:spcAft>
                <a:spcPts val="600"/>
              </a:spcAft>
            </a:pPr>
            <a:fld id="{9D4AEF59-F28E-467C-9EA3-92D1CFAD475A}" type="slidenum">
              <a:rPr lang="en-US"/>
              <a:pPr>
                <a:spcAft>
                  <a:spcPts val="600"/>
                </a:spcAft>
              </a:pPr>
              <a:t>3</a:t>
            </a:fld>
            <a:endParaRPr lang="en-US"/>
          </a:p>
        </p:txBody>
      </p:sp>
      <p:sp>
        <p:nvSpPr>
          <p:cNvPr id="61" name="Freeform: Shape 5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B5D4E01B-4140-98F9-5018-C67EA92A3566}"/>
              </a:ext>
            </a:extLst>
          </p:cNvPr>
          <p:cNvSpPr>
            <a:spLocks noGrp="1"/>
          </p:cNvSpPr>
          <p:nvPr>
            <p:ph type="dt" sz="half" idx="10"/>
          </p:nvPr>
        </p:nvSpPr>
        <p:spPr>
          <a:xfrm rot="5400000">
            <a:off x="10506456" y="5074920"/>
            <a:ext cx="2647667" cy="365125"/>
          </a:xfrm>
        </p:spPr>
        <p:txBody>
          <a:bodyPr>
            <a:normAutofit/>
          </a:bodyPr>
          <a:lstStyle/>
          <a:p>
            <a:pPr>
              <a:spcAft>
                <a:spcPts val="600"/>
              </a:spcAft>
            </a:pPr>
            <a:fld id="{D58BE386-F565-B841-8C9B-6620F17DC87B}" type="datetime4">
              <a:rPr lang="en-CA"/>
              <a:pPr>
                <a:spcAft>
                  <a:spcPts val="600"/>
                </a:spcAft>
              </a:pPr>
              <a:t>August 15, 2022</a:t>
            </a:fld>
            <a:endParaRPr lang="en-US"/>
          </a:p>
        </p:txBody>
      </p:sp>
    </p:spTree>
    <p:extLst>
      <p:ext uri="{BB962C8B-B14F-4D97-AF65-F5344CB8AC3E}">
        <p14:creationId xmlns:p14="http://schemas.microsoft.com/office/powerpoint/2010/main" val="62282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BD9B0-562B-8EFA-CBB6-881A44C4C3B8}"/>
              </a:ext>
            </a:extLst>
          </p:cNvPr>
          <p:cNvSpPr>
            <a:spLocks noGrp="1"/>
          </p:cNvSpPr>
          <p:nvPr>
            <p:ph type="title"/>
          </p:nvPr>
        </p:nvSpPr>
        <p:spPr>
          <a:xfrm>
            <a:off x="1050879" y="209449"/>
            <a:ext cx="9810604" cy="1047851"/>
          </a:xfrm>
        </p:spPr>
        <p:txBody>
          <a:bodyPr>
            <a:normAutofit/>
          </a:bodyPr>
          <a:lstStyle/>
          <a:p>
            <a:pPr algn="ctr"/>
            <a:r>
              <a:rPr lang="en-US" dirty="0"/>
              <a:t>Ether Value changes over years</a:t>
            </a:r>
          </a:p>
        </p:txBody>
      </p:sp>
      <p:sp>
        <p:nvSpPr>
          <p:cNvPr id="24" name="Freeform: Shape 20">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ontent Placeholder 3">
            <a:extLst>
              <a:ext uri="{FF2B5EF4-FFF2-40B4-BE49-F238E27FC236}">
                <a16:creationId xmlns:a16="http://schemas.microsoft.com/office/drawing/2014/main" id="{93DD7DBC-9A14-B032-3A75-E8B6220E9E38}"/>
              </a:ext>
            </a:extLst>
          </p:cNvPr>
          <p:cNvGraphicFramePr>
            <a:graphicFrameLocks noGrp="1"/>
          </p:cNvGraphicFramePr>
          <p:nvPr>
            <p:ph idx="1"/>
            <p:extLst>
              <p:ext uri="{D42A27DB-BD31-4B8C-83A1-F6EECF244321}">
                <p14:modId xmlns:p14="http://schemas.microsoft.com/office/powerpoint/2010/main" val="977198515"/>
              </p:ext>
            </p:extLst>
          </p:nvPr>
        </p:nvGraphicFramePr>
        <p:xfrm>
          <a:off x="860425" y="2847938"/>
          <a:ext cx="9618889" cy="38776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A9F015E-34BE-EF9E-5393-27D6F6128FFB}"/>
              </a:ext>
            </a:extLst>
          </p:cNvPr>
          <p:cNvSpPr txBox="1"/>
          <p:nvPr/>
        </p:nvSpPr>
        <p:spPr>
          <a:xfrm>
            <a:off x="860425" y="1198760"/>
            <a:ext cx="9072445" cy="1631216"/>
          </a:xfrm>
          <a:prstGeom prst="rect">
            <a:avLst/>
          </a:prstGeom>
          <a:noFill/>
        </p:spPr>
        <p:txBody>
          <a:bodyPr wrap="square" rtlCol="0">
            <a:spAutoFit/>
          </a:bodyPr>
          <a:lstStyle/>
          <a:p>
            <a:pPr marL="342900" indent="-342900">
              <a:buFont typeface="Wingdings" pitchFamily="2" charset="2"/>
              <a:buChar char="v"/>
            </a:pPr>
            <a:r>
              <a:rPr lang="en-US" sz="2000" dirty="0"/>
              <a:t>1000 times within 3 years from 2015</a:t>
            </a:r>
          </a:p>
          <a:p>
            <a:pPr marL="342900" indent="-342900">
              <a:buFont typeface="Wingdings" pitchFamily="2" charset="2"/>
              <a:buChar char="v"/>
            </a:pPr>
            <a:r>
              <a:rPr lang="en-US" sz="2000" dirty="0"/>
              <a:t>It peaked to over $4400 last year and it can be said the highest Ether Value throughout the history</a:t>
            </a:r>
          </a:p>
          <a:p>
            <a:pPr marL="342900" indent="-342900">
              <a:buFont typeface="Wingdings" pitchFamily="2" charset="2"/>
              <a:buChar char="v"/>
            </a:pPr>
            <a:r>
              <a:rPr lang="en-US" sz="2000" dirty="0"/>
              <a:t>The price of Ether is assumed to grow more than 300% in the year 2022 as it peaked to more than 3 times from its lowest amount in 2021</a:t>
            </a:r>
          </a:p>
        </p:txBody>
      </p:sp>
      <p:sp>
        <p:nvSpPr>
          <p:cNvPr id="6" name="Date Placeholder 5">
            <a:extLst>
              <a:ext uri="{FF2B5EF4-FFF2-40B4-BE49-F238E27FC236}">
                <a16:creationId xmlns:a16="http://schemas.microsoft.com/office/drawing/2014/main" id="{5DC9A080-5E3F-DAC9-20E1-441F05AA75FE}"/>
              </a:ext>
            </a:extLst>
          </p:cNvPr>
          <p:cNvSpPr>
            <a:spLocks noGrp="1"/>
          </p:cNvSpPr>
          <p:nvPr>
            <p:ph type="dt" sz="half" idx="10"/>
          </p:nvPr>
        </p:nvSpPr>
        <p:spPr/>
        <p:txBody>
          <a:bodyPr/>
          <a:lstStyle/>
          <a:p>
            <a:fld id="{41E6189A-C7A1-0B42-B28B-5F24FC05E3DC}" type="datetime4">
              <a:rPr lang="en-CA" smtClean="0"/>
              <a:t>August 15, 2022</a:t>
            </a:fld>
            <a:endParaRPr lang="en-US"/>
          </a:p>
        </p:txBody>
      </p:sp>
      <p:sp>
        <p:nvSpPr>
          <p:cNvPr id="7" name="Slide Number Placeholder 6">
            <a:extLst>
              <a:ext uri="{FF2B5EF4-FFF2-40B4-BE49-F238E27FC236}">
                <a16:creationId xmlns:a16="http://schemas.microsoft.com/office/drawing/2014/main" id="{A8A7AC84-5D57-F1CB-33FF-59AEBED99659}"/>
              </a:ext>
            </a:extLst>
          </p:cNvPr>
          <p:cNvSpPr>
            <a:spLocks noGrp="1"/>
          </p:cNvSpPr>
          <p:nvPr>
            <p:ph type="sldNum" sz="quarter" idx="12"/>
          </p:nvPr>
        </p:nvSpPr>
        <p:spPr/>
        <p:txBody>
          <a:bodyPr/>
          <a:lstStyle/>
          <a:p>
            <a:fld id="{9D4AEF59-F28E-467C-9EA3-92D1CFAD475A}" type="slidenum">
              <a:rPr lang="en-US" smtClean="0"/>
              <a:t>4</a:t>
            </a:fld>
            <a:endParaRPr lang="en-US"/>
          </a:p>
        </p:txBody>
      </p:sp>
    </p:spTree>
    <p:extLst>
      <p:ext uri="{BB962C8B-B14F-4D97-AF65-F5344CB8AC3E}">
        <p14:creationId xmlns:p14="http://schemas.microsoft.com/office/powerpoint/2010/main" val="40566666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1000"/>
                                        <p:tgtEl>
                                          <p:spTgt spid="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1000"/>
                                        <p:tgtEl>
                                          <p:spTgt spid="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linds(horizontal)">
                                      <p:cBhvr>
                                        <p:cTn id="18"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8DCA6F-ECE8-FB7A-8D71-A24987AE8936}"/>
              </a:ext>
            </a:extLst>
          </p:cNvPr>
          <p:cNvSpPr>
            <a:spLocks noGrp="1"/>
          </p:cNvSpPr>
          <p:nvPr>
            <p:ph type="title"/>
          </p:nvPr>
        </p:nvSpPr>
        <p:spPr>
          <a:xfrm>
            <a:off x="1239684" y="178920"/>
            <a:ext cx="8651802" cy="931212"/>
          </a:xfrm>
        </p:spPr>
        <p:txBody>
          <a:bodyPr>
            <a:normAutofit/>
          </a:bodyPr>
          <a:lstStyle/>
          <a:p>
            <a:pPr algn="ctr"/>
            <a:r>
              <a:rPr lang="en-US" dirty="0"/>
              <a:t>The growth of Ethereum</a:t>
            </a:r>
          </a:p>
        </p:txBody>
      </p:sp>
      <p:sp>
        <p:nvSpPr>
          <p:cNvPr id="23"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19">
            <a:extLst>
              <a:ext uri="{FF2B5EF4-FFF2-40B4-BE49-F238E27FC236}">
                <a16:creationId xmlns:a16="http://schemas.microsoft.com/office/drawing/2014/main" id="{24D00C23-3CD2-6A49-4E27-C1025EFB2F15}"/>
              </a:ext>
            </a:extLst>
          </p:cNvPr>
          <p:cNvGraphicFramePr>
            <a:graphicFrameLocks noGrp="1"/>
          </p:cNvGraphicFramePr>
          <p:nvPr>
            <p:ph idx="1"/>
            <p:extLst>
              <p:ext uri="{D42A27DB-BD31-4B8C-83A1-F6EECF244321}">
                <p14:modId xmlns:p14="http://schemas.microsoft.com/office/powerpoint/2010/main" val="3255930543"/>
              </p:ext>
            </p:extLst>
          </p:nvPr>
        </p:nvGraphicFramePr>
        <p:xfrm>
          <a:off x="1862534" y="2948477"/>
          <a:ext cx="8466932" cy="3196814"/>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a:extLst>
              <a:ext uri="{FF2B5EF4-FFF2-40B4-BE49-F238E27FC236}">
                <a16:creationId xmlns:a16="http://schemas.microsoft.com/office/drawing/2014/main" id="{A2FD3438-7005-7B78-AE02-45F70A3AE531}"/>
              </a:ext>
            </a:extLst>
          </p:cNvPr>
          <p:cNvSpPr txBox="1"/>
          <p:nvPr/>
        </p:nvSpPr>
        <p:spPr>
          <a:xfrm>
            <a:off x="976312" y="936119"/>
            <a:ext cx="10239375" cy="1938992"/>
          </a:xfrm>
          <a:prstGeom prst="rect">
            <a:avLst/>
          </a:prstGeom>
          <a:noFill/>
        </p:spPr>
        <p:txBody>
          <a:bodyPr wrap="square" rtlCol="0">
            <a:spAutoFit/>
          </a:bodyPr>
          <a:lstStyle/>
          <a:p>
            <a:pPr marL="342900" indent="-342900">
              <a:buFont typeface="Wingdings" pitchFamily="2" charset="2"/>
              <a:buChar char="Ø"/>
            </a:pPr>
            <a:endParaRPr lang="en-US" sz="2000" dirty="0"/>
          </a:p>
          <a:p>
            <a:pPr marL="342900" indent="-342900">
              <a:buFont typeface="Wingdings" pitchFamily="2" charset="2"/>
              <a:buChar char="Ø"/>
            </a:pPr>
            <a:r>
              <a:rPr lang="en-US" sz="2000" dirty="0"/>
              <a:t>Jumped to almost 100 times in 2 years from 2015</a:t>
            </a:r>
          </a:p>
          <a:p>
            <a:pPr marL="342900" indent="-342900">
              <a:buFont typeface="Wingdings" pitchFamily="2" charset="2"/>
              <a:buChar char="Ø"/>
            </a:pPr>
            <a:r>
              <a:rPr lang="en-US" sz="2000" dirty="0"/>
              <a:t>Since from 2020, grows yearly without dropping down in average</a:t>
            </a:r>
          </a:p>
          <a:p>
            <a:pPr marL="342900" indent="-342900">
              <a:buFont typeface="Wingdings" pitchFamily="2" charset="2"/>
              <a:buChar char="Ø"/>
            </a:pPr>
            <a:r>
              <a:rPr lang="en-US" sz="2000" dirty="0"/>
              <a:t>As the number of transactions per day have been increasing gradually since 2020, it will continue growing in next years.</a:t>
            </a:r>
          </a:p>
          <a:p>
            <a:endParaRPr lang="en-US" sz="2000" dirty="0"/>
          </a:p>
        </p:txBody>
      </p:sp>
      <p:sp>
        <p:nvSpPr>
          <p:cNvPr id="28" name="Date Placeholder 27">
            <a:extLst>
              <a:ext uri="{FF2B5EF4-FFF2-40B4-BE49-F238E27FC236}">
                <a16:creationId xmlns:a16="http://schemas.microsoft.com/office/drawing/2014/main" id="{C34E01D0-CABF-172C-D239-CE0810880E42}"/>
              </a:ext>
            </a:extLst>
          </p:cNvPr>
          <p:cNvSpPr>
            <a:spLocks noGrp="1"/>
          </p:cNvSpPr>
          <p:nvPr>
            <p:ph type="dt" sz="half" idx="10"/>
          </p:nvPr>
        </p:nvSpPr>
        <p:spPr/>
        <p:txBody>
          <a:bodyPr/>
          <a:lstStyle/>
          <a:p>
            <a:fld id="{DF567337-0216-DD4A-944D-3FAF6FA1AD17}" type="datetime4">
              <a:rPr lang="en-CA" smtClean="0"/>
              <a:t>August 15, 2022</a:t>
            </a:fld>
            <a:endParaRPr lang="en-US"/>
          </a:p>
        </p:txBody>
      </p:sp>
      <p:sp>
        <p:nvSpPr>
          <p:cNvPr id="29" name="Slide Number Placeholder 28">
            <a:extLst>
              <a:ext uri="{FF2B5EF4-FFF2-40B4-BE49-F238E27FC236}">
                <a16:creationId xmlns:a16="http://schemas.microsoft.com/office/drawing/2014/main" id="{211C360F-DF23-A48E-485F-09C9AEE554DF}"/>
              </a:ext>
            </a:extLst>
          </p:cNvPr>
          <p:cNvSpPr>
            <a:spLocks noGrp="1"/>
          </p:cNvSpPr>
          <p:nvPr>
            <p:ph type="sldNum" sz="quarter" idx="12"/>
          </p:nvPr>
        </p:nvSpPr>
        <p:spPr/>
        <p:txBody>
          <a:bodyPr/>
          <a:lstStyle/>
          <a:p>
            <a:fld id="{9D4AEF59-F28E-467C-9EA3-92D1CFAD475A}" type="slidenum">
              <a:rPr lang="en-US" smtClean="0"/>
              <a:t>5</a:t>
            </a:fld>
            <a:endParaRPr lang="en-US"/>
          </a:p>
        </p:txBody>
      </p:sp>
    </p:spTree>
    <p:extLst>
      <p:ext uri="{BB962C8B-B14F-4D97-AF65-F5344CB8AC3E}">
        <p14:creationId xmlns:p14="http://schemas.microsoft.com/office/powerpoint/2010/main" val="2690450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90B980-16CC-186C-C191-4B320B04F9B5}"/>
              </a:ext>
            </a:extLst>
          </p:cNvPr>
          <p:cNvSpPr>
            <a:spLocks noGrp="1"/>
          </p:cNvSpPr>
          <p:nvPr>
            <p:ph type="title"/>
          </p:nvPr>
        </p:nvSpPr>
        <p:spPr>
          <a:xfrm>
            <a:off x="2292350" y="396321"/>
            <a:ext cx="7607300" cy="810839"/>
          </a:xfrm>
        </p:spPr>
        <p:txBody>
          <a:bodyPr anchor="t">
            <a:normAutofit fontScale="90000"/>
          </a:bodyPr>
          <a:lstStyle/>
          <a:p>
            <a:pPr algn="ctr"/>
            <a:r>
              <a:rPr lang="en-US" dirty="0">
                <a:latin typeface="Calibri" panose="020F0502020204030204" pitchFamily="34" charset="0"/>
                <a:cs typeface="Calibri" panose="020F0502020204030204" pitchFamily="34" charset="0"/>
              </a:rPr>
              <a:t>Key Messages from this project</a:t>
            </a:r>
          </a:p>
        </p:txBody>
      </p:sp>
      <p:sp>
        <p:nvSpPr>
          <p:cNvPr id="4" name="Oval 3">
            <a:extLst>
              <a:ext uri="{FF2B5EF4-FFF2-40B4-BE49-F238E27FC236}">
                <a16:creationId xmlns:a16="http://schemas.microsoft.com/office/drawing/2014/main" id="{D63158BC-1AB5-47C3-66AA-E7F57B61F4FD}"/>
              </a:ext>
            </a:extLst>
          </p:cNvPr>
          <p:cNvSpPr/>
          <p:nvPr/>
        </p:nvSpPr>
        <p:spPr>
          <a:xfrm>
            <a:off x="3631886" y="1066723"/>
            <a:ext cx="4365408" cy="3004837"/>
          </a:xfrm>
          <a:prstGeom prst="ellipse">
            <a:avLst/>
          </a:prstGeom>
          <a:solidFill>
            <a:srgbClr val="FFFF00">
              <a:alpha val="29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tx1"/>
                </a:solidFill>
              </a:rPr>
              <a:t>With the increasing number of transactions per day, it is crucial to improve the security of the system. Predicting fraud transactions on Ethereum will reduce the number of normal users being scammed.</a:t>
            </a:r>
          </a:p>
        </p:txBody>
      </p:sp>
      <p:sp>
        <p:nvSpPr>
          <p:cNvPr id="5" name="Oval 4">
            <a:extLst>
              <a:ext uri="{FF2B5EF4-FFF2-40B4-BE49-F238E27FC236}">
                <a16:creationId xmlns:a16="http://schemas.microsoft.com/office/drawing/2014/main" id="{2AA5F284-29DC-2B3F-7CE1-7BC8F9C0074B}"/>
              </a:ext>
            </a:extLst>
          </p:cNvPr>
          <p:cNvSpPr/>
          <p:nvPr/>
        </p:nvSpPr>
        <p:spPr>
          <a:xfrm>
            <a:off x="1243933" y="3677179"/>
            <a:ext cx="3928176" cy="2807916"/>
          </a:xfrm>
          <a:prstGeom prst="ellipse">
            <a:avLst/>
          </a:prstGeom>
          <a:solidFill>
            <a:srgbClr val="FFFF00">
              <a:alpha val="28807"/>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tx1"/>
                </a:solidFill>
              </a:rPr>
              <a:t>There are always changes in cryptocurrency market such as inflation, recession which can impact the performance of the predicted model of this project. </a:t>
            </a:r>
          </a:p>
        </p:txBody>
      </p:sp>
      <p:sp>
        <p:nvSpPr>
          <p:cNvPr id="9" name="Oval 8">
            <a:extLst>
              <a:ext uri="{FF2B5EF4-FFF2-40B4-BE49-F238E27FC236}">
                <a16:creationId xmlns:a16="http://schemas.microsoft.com/office/drawing/2014/main" id="{B773A3CA-5C0F-79ED-B449-8781B0ABB6A8}"/>
              </a:ext>
            </a:extLst>
          </p:cNvPr>
          <p:cNvSpPr/>
          <p:nvPr/>
        </p:nvSpPr>
        <p:spPr>
          <a:xfrm>
            <a:off x="6732287" y="3588279"/>
            <a:ext cx="3743652" cy="2807916"/>
          </a:xfrm>
          <a:prstGeom prst="ellipse">
            <a:avLst/>
          </a:prstGeom>
          <a:solidFill>
            <a:srgbClr val="FFFF00">
              <a:alpha val="28671"/>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2000" dirty="0">
                <a:solidFill>
                  <a:schemeClr val="tx1"/>
                </a:solidFill>
              </a:rPr>
              <a:t>The model should be modified quarterly to be familiar with updated features of Ethereum and activities of users. </a:t>
            </a:r>
          </a:p>
        </p:txBody>
      </p:sp>
      <p:sp>
        <p:nvSpPr>
          <p:cNvPr id="11" name="Left-Right-Up Arrow 10">
            <a:extLst>
              <a:ext uri="{FF2B5EF4-FFF2-40B4-BE49-F238E27FC236}">
                <a16:creationId xmlns:a16="http://schemas.microsoft.com/office/drawing/2014/main" id="{2806CBF2-8D94-9ED0-947D-6326EBC06111}"/>
              </a:ext>
            </a:extLst>
          </p:cNvPr>
          <p:cNvSpPr/>
          <p:nvPr/>
        </p:nvSpPr>
        <p:spPr>
          <a:xfrm>
            <a:off x="5365539" y="4601525"/>
            <a:ext cx="1173318" cy="821988"/>
          </a:xfrm>
          <a:prstGeom prst="leftRightUp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17">
            <a:extLst>
              <a:ext uri="{FF2B5EF4-FFF2-40B4-BE49-F238E27FC236}">
                <a16:creationId xmlns:a16="http://schemas.microsoft.com/office/drawing/2014/main" id="{C8F056C2-B7B1-1DC2-C232-5032F42F69EF}"/>
              </a:ext>
            </a:extLst>
          </p:cNvPr>
          <p:cNvSpPr>
            <a:spLocks noGrp="1"/>
          </p:cNvSpPr>
          <p:nvPr>
            <p:ph type="dt" sz="half" idx="10"/>
          </p:nvPr>
        </p:nvSpPr>
        <p:spPr/>
        <p:txBody>
          <a:bodyPr/>
          <a:lstStyle/>
          <a:p>
            <a:fld id="{169CCFB9-7104-0742-A87E-DF323B6E4ACF}" type="datetime4">
              <a:rPr lang="en-CA" smtClean="0"/>
              <a:t>August 15, 2022</a:t>
            </a:fld>
            <a:endParaRPr lang="en-US"/>
          </a:p>
        </p:txBody>
      </p:sp>
      <p:sp>
        <p:nvSpPr>
          <p:cNvPr id="19" name="Slide Number Placeholder 18">
            <a:extLst>
              <a:ext uri="{FF2B5EF4-FFF2-40B4-BE49-F238E27FC236}">
                <a16:creationId xmlns:a16="http://schemas.microsoft.com/office/drawing/2014/main" id="{95A435E6-4CAF-7228-47BD-2AF6FB464DB6}"/>
              </a:ext>
            </a:extLst>
          </p:cNvPr>
          <p:cNvSpPr>
            <a:spLocks noGrp="1"/>
          </p:cNvSpPr>
          <p:nvPr>
            <p:ph type="sldNum" sz="quarter" idx="12"/>
          </p:nvPr>
        </p:nvSpPr>
        <p:spPr/>
        <p:txBody>
          <a:bodyPr/>
          <a:lstStyle/>
          <a:p>
            <a:fld id="{9D4AEF59-F28E-467C-9EA3-92D1CFAD475A}" type="slidenum">
              <a:rPr lang="en-US" smtClean="0"/>
              <a:t>6</a:t>
            </a:fld>
            <a:endParaRPr lang="en-US"/>
          </a:p>
        </p:txBody>
      </p:sp>
    </p:spTree>
    <p:extLst>
      <p:ext uri="{BB962C8B-B14F-4D97-AF65-F5344CB8AC3E}">
        <p14:creationId xmlns:p14="http://schemas.microsoft.com/office/powerpoint/2010/main" val="2869439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ppt_x"/>
                                          </p:val>
                                        </p:tav>
                                        <p:tav tm="100000">
                                          <p:val>
                                            <p:strVal val="#ppt_x"/>
                                          </p:val>
                                        </p:tav>
                                      </p:tavLst>
                                    </p:anim>
                                    <p:anim calcmode="lin" valueType="num">
                                      <p:cBhvr additive="base">
                                        <p:cTn id="1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A243-A3AB-0346-2148-851DFF8FD3E0}"/>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F96AEBE9-7E3A-5CAE-9C74-F2700356CEAB}"/>
              </a:ext>
            </a:extLst>
          </p:cNvPr>
          <p:cNvSpPr>
            <a:spLocks noGrp="1"/>
          </p:cNvSpPr>
          <p:nvPr>
            <p:ph idx="1"/>
          </p:nvPr>
        </p:nvSpPr>
        <p:spPr/>
        <p:txBody>
          <a:bodyPr/>
          <a:lstStyle/>
          <a:p>
            <a:pPr>
              <a:buFont typeface="Wingdings" pitchFamily="2" charset="2"/>
              <a:buChar char="v"/>
            </a:pPr>
            <a:r>
              <a:rPr lang="en-US" dirty="0"/>
              <a:t>To predict an incoming transaction as a fraud or non-fraud to protect the users from losing their property by being scammed</a:t>
            </a:r>
          </a:p>
          <a:p>
            <a:pPr>
              <a:buFont typeface="Wingdings" pitchFamily="2" charset="2"/>
              <a:buChar char="v"/>
            </a:pPr>
            <a:r>
              <a:rPr lang="en-US" dirty="0"/>
              <a:t>To reduce the scams on Ethereum and improve its performance</a:t>
            </a:r>
          </a:p>
          <a:p>
            <a:pPr>
              <a:buFont typeface="Wingdings" pitchFamily="2" charset="2"/>
              <a:buChar char="v"/>
            </a:pPr>
            <a:r>
              <a:rPr lang="en-US" dirty="0"/>
              <a:t>To make Ethereum more reliable and secure cryptocurrency platform</a:t>
            </a:r>
          </a:p>
          <a:p>
            <a:pPr>
              <a:buFont typeface="Wingdings" pitchFamily="2" charset="2"/>
              <a:buChar char="v"/>
            </a:pPr>
            <a:r>
              <a:rPr lang="en-US" dirty="0"/>
              <a:t>To increase the demand of Ethereum which will also increase the price of Ether and make more profit to both the company and the users</a:t>
            </a:r>
          </a:p>
          <a:p>
            <a:pPr>
              <a:buFont typeface="Wingdings" pitchFamily="2" charset="2"/>
              <a:buChar char="v"/>
            </a:pPr>
            <a:endParaRPr lang="en-US" dirty="0"/>
          </a:p>
        </p:txBody>
      </p:sp>
      <p:sp>
        <p:nvSpPr>
          <p:cNvPr id="6" name="Date Placeholder 5">
            <a:extLst>
              <a:ext uri="{FF2B5EF4-FFF2-40B4-BE49-F238E27FC236}">
                <a16:creationId xmlns:a16="http://schemas.microsoft.com/office/drawing/2014/main" id="{4210F4BB-B328-1D2B-4650-A4368DA83DA9}"/>
              </a:ext>
            </a:extLst>
          </p:cNvPr>
          <p:cNvSpPr>
            <a:spLocks noGrp="1"/>
          </p:cNvSpPr>
          <p:nvPr>
            <p:ph type="dt" sz="half" idx="10"/>
          </p:nvPr>
        </p:nvSpPr>
        <p:spPr>
          <a:xfrm rot="5400000">
            <a:off x="10506456" y="5089434"/>
            <a:ext cx="2647667" cy="365125"/>
          </a:xfrm>
        </p:spPr>
        <p:txBody>
          <a:bodyPr/>
          <a:lstStyle/>
          <a:p>
            <a:fld id="{CA259938-3605-1E4F-AEA2-4CA0949D57A6}" type="datetime4">
              <a:rPr lang="en-CA" smtClean="0"/>
              <a:t>August 15, 2022</a:t>
            </a:fld>
            <a:endParaRPr lang="en-US"/>
          </a:p>
        </p:txBody>
      </p:sp>
      <p:sp>
        <p:nvSpPr>
          <p:cNvPr id="7" name="Slide Number Placeholder 6">
            <a:extLst>
              <a:ext uri="{FF2B5EF4-FFF2-40B4-BE49-F238E27FC236}">
                <a16:creationId xmlns:a16="http://schemas.microsoft.com/office/drawing/2014/main" id="{F6B552F9-4A55-DC56-7F61-81381F61C2A7}"/>
              </a:ext>
            </a:extLst>
          </p:cNvPr>
          <p:cNvSpPr>
            <a:spLocks noGrp="1"/>
          </p:cNvSpPr>
          <p:nvPr>
            <p:ph type="sldNum" sz="quarter" idx="12"/>
          </p:nvPr>
        </p:nvSpPr>
        <p:spPr/>
        <p:txBody>
          <a:bodyPr/>
          <a:lstStyle/>
          <a:p>
            <a:fld id="{9D4AEF59-F28E-467C-9EA3-92D1CFAD475A}" type="slidenum">
              <a:rPr lang="en-US" smtClean="0"/>
              <a:t>7</a:t>
            </a:fld>
            <a:endParaRPr lang="en-US"/>
          </a:p>
        </p:txBody>
      </p:sp>
    </p:spTree>
    <p:extLst>
      <p:ext uri="{BB962C8B-B14F-4D97-AF65-F5344CB8AC3E}">
        <p14:creationId xmlns:p14="http://schemas.microsoft.com/office/powerpoint/2010/main" val="377959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9247-B647-5B71-6255-B9D77CC7F2E1}"/>
              </a:ext>
            </a:extLst>
          </p:cNvPr>
          <p:cNvSpPr>
            <a:spLocks noGrp="1"/>
          </p:cNvSpPr>
          <p:nvPr>
            <p:ph type="title"/>
          </p:nvPr>
        </p:nvSpPr>
        <p:spPr>
          <a:xfrm>
            <a:off x="776337" y="101600"/>
            <a:ext cx="9810604" cy="1216024"/>
          </a:xfrm>
        </p:spPr>
        <p:txBody>
          <a:bodyPr/>
          <a:lstStyle/>
          <a:p>
            <a:pPr algn="ctr"/>
            <a:r>
              <a:rPr lang="en-US" dirty="0"/>
              <a:t>Data Explanation</a:t>
            </a:r>
          </a:p>
        </p:txBody>
      </p:sp>
      <p:sp>
        <p:nvSpPr>
          <p:cNvPr id="3" name="Content Placeholder 2">
            <a:extLst>
              <a:ext uri="{FF2B5EF4-FFF2-40B4-BE49-F238E27FC236}">
                <a16:creationId xmlns:a16="http://schemas.microsoft.com/office/drawing/2014/main" id="{78C14CB4-7C7D-6713-561E-522D8D328CA0}"/>
              </a:ext>
            </a:extLst>
          </p:cNvPr>
          <p:cNvSpPr>
            <a:spLocks noGrp="1"/>
          </p:cNvSpPr>
          <p:nvPr>
            <p:ph idx="1"/>
          </p:nvPr>
        </p:nvSpPr>
        <p:spPr>
          <a:xfrm>
            <a:off x="1050879" y="1216024"/>
            <a:ext cx="9261521" cy="2581276"/>
          </a:xfrm>
        </p:spPr>
        <p:txBody>
          <a:bodyPr>
            <a:normAutofit/>
          </a:bodyPr>
          <a:lstStyle/>
          <a:p>
            <a:r>
              <a:rPr lang="en-US" dirty="0"/>
              <a:t>The data set found on Kaggle was used to predict fraud transaction</a:t>
            </a:r>
          </a:p>
          <a:p>
            <a:r>
              <a:rPr lang="en-US" dirty="0">
                <a:hlinkClick r:id="rId2"/>
              </a:rPr>
              <a:t>https://www.kaggle.com/datasets/vagifa/ethereum-frauddetection-dataset</a:t>
            </a:r>
            <a:endParaRPr lang="en-US" dirty="0"/>
          </a:p>
          <a:p>
            <a:r>
              <a:rPr lang="en-US" dirty="0"/>
              <a:t>It includes variables related to transaction information on Ethereum which were collected in 2020.</a:t>
            </a:r>
          </a:p>
          <a:p>
            <a:r>
              <a:rPr lang="en-US" dirty="0"/>
              <a:t>Total 51 variables with 9841 records include</a:t>
            </a:r>
          </a:p>
          <a:p>
            <a:r>
              <a:rPr lang="en-US" dirty="0"/>
              <a:t>The data is imbalanced - 22% fraud</a:t>
            </a:r>
          </a:p>
          <a:p>
            <a:endParaRPr lang="en-US" dirty="0"/>
          </a:p>
        </p:txBody>
      </p:sp>
      <p:graphicFrame>
        <p:nvGraphicFramePr>
          <p:cNvPr id="4" name="Chart 3">
            <a:extLst>
              <a:ext uri="{FF2B5EF4-FFF2-40B4-BE49-F238E27FC236}">
                <a16:creationId xmlns:a16="http://schemas.microsoft.com/office/drawing/2014/main" id="{9B816E5A-F5E7-FF8B-820F-C13E61875309}"/>
              </a:ext>
            </a:extLst>
          </p:cNvPr>
          <p:cNvGraphicFramePr/>
          <p:nvPr>
            <p:extLst>
              <p:ext uri="{D42A27DB-BD31-4B8C-83A1-F6EECF244321}">
                <p14:modId xmlns:p14="http://schemas.microsoft.com/office/powerpoint/2010/main" val="3523486830"/>
              </p:ext>
            </p:extLst>
          </p:nvPr>
        </p:nvGraphicFramePr>
        <p:xfrm>
          <a:off x="2654852" y="3817730"/>
          <a:ext cx="6882296" cy="3118237"/>
        </p:xfrm>
        <a:graphic>
          <a:graphicData uri="http://schemas.openxmlformats.org/drawingml/2006/chart">
            <c:chart xmlns:c="http://schemas.openxmlformats.org/drawingml/2006/chart" xmlns:r="http://schemas.openxmlformats.org/officeDocument/2006/relationships" r:id="rId3"/>
          </a:graphicData>
        </a:graphic>
      </p:graphicFrame>
      <p:sp>
        <p:nvSpPr>
          <p:cNvPr id="5" name="Date Placeholder 4">
            <a:extLst>
              <a:ext uri="{FF2B5EF4-FFF2-40B4-BE49-F238E27FC236}">
                <a16:creationId xmlns:a16="http://schemas.microsoft.com/office/drawing/2014/main" id="{FDD4AB44-D37E-B115-1E0A-6576B51E5A76}"/>
              </a:ext>
            </a:extLst>
          </p:cNvPr>
          <p:cNvSpPr>
            <a:spLocks noGrp="1"/>
          </p:cNvSpPr>
          <p:nvPr>
            <p:ph type="dt" sz="half" idx="10"/>
          </p:nvPr>
        </p:nvSpPr>
        <p:spPr/>
        <p:txBody>
          <a:bodyPr/>
          <a:lstStyle/>
          <a:p>
            <a:fld id="{19B1C369-2B7A-6047-9E90-19CA29F91728}" type="datetime4">
              <a:rPr lang="en-CA" smtClean="0"/>
              <a:t>August 15, 2022</a:t>
            </a:fld>
            <a:endParaRPr lang="en-US"/>
          </a:p>
        </p:txBody>
      </p:sp>
      <p:sp>
        <p:nvSpPr>
          <p:cNvPr id="6" name="Slide Number Placeholder 5">
            <a:extLst>
              <a:ext uri="{FF2B5EF4-FFF2-40B4-BE49-F238E27FC236}">
                <a16:creationId xmlns:a16="http://schemas.microsoft.com/office/drawing/2014/main" id="{5EB9A4FB-7272-C9E8-C4E6-3654EA71DC25}"/>
              </a:ext>
            </a:extLst>
          </p:cNvPr>
          <p:cNvSpPr>
            <a:spLocks noGrp="1"/>
          </p:cNvSpPr>
          <p:nvPr>
            <p:ph type="sldNum" sz="quarter" idx="12"/>
          </p:nvPr>
        </p:nvSpPr>
        <p:spPr/>
        <p:txBody>
          <a:bodyPr/>
          <a:lstStyle/>
          <a:p>
            <a:fld id="{9D4AEF59-F28E-467C-9EA3-92D1CFAD475A}" type="slidenum">
              <a:rPr lang="en-US" smtClean="0"/>
              <a:t>8</a:t>
            </a:fld>
            <a:endParaRPr lang="en-US"/>
          </a:p>
        </p:txBody>
      </p:sp>
    </p:spTree>
    <p:extLst>
      <p:ext uri="{BB962C8B-B14F-4D97-AF65-F5344CB8AC3E}">
        <p14:creationId xmlns:p14="http://schemas.microsoft.com/office/powerpoint/2010/main" val="3936078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0">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E4A1B1-AFB6-4028-24DD-0021BDDD1830}"/>
              </a:ext>
            </a:extLst>
          </p:cNvPr>
          <p:cNvSpPr>
            <a:spLocks noGrp="1"/>
          </p:cNvSpPr>
          <p:nvPr>
            <p:ph type="title"/>
          </p:nvPr>
        </p:nvSpPr>
        <p:spPr>
          <a:xfrm>
            <a:off x="1050879" y="609601"/>
            <a:ext cx="9810604" cy="1216024"/>
          </a:xfrm>
        </p:spPr>
        <p:txBody>
          <a:bodyPr>
            <a:normAutofit/>
          </a:bodyPr>
          <a:lstStyle/>
          <a:p>
            <a:pPr algn="ctr"/>
            <a:r>
              <a:rPr lang="en-US" dirty="0"/>
              <a:t>Data preprocessing</a:t>
            </a:r>
          </a:p>
        </p:txBody>
      </p:sp>
      <p:graphicFrame>
        <p:nvGraphicFramePr>
          <p:cNvPr id="5" name="Content Placeholder 2">
            <a:extLst>
              <a:ext uri="{FF2B5EF4-FFF2-40B4-BE49-F238E27FC236}">
                <a16:creationId xmlns:a16="http://schemas.microsoft.com/office/drawing/2014/main" id="{1270D8FC-57ED-BBB3-69C7-A7F8A07D5F12}"/>
              </a:ext>
            </a:extLst>
          </p:cNvPr>
          <p:cNvGraphicFramePr>
            <a:graphicFrameLocks noGrp="1"/>
          </p:cNvGraphicFramePr>
          <p:nvPr>
            <p:ph idx="1"/>
            <p:extLst>
              <p:ext uri="{D42A27DB-BD31-4B8C-83A1-F6EECF244321}">
                <p14:modId xmlns:p14="http://schemas.microsoft.com/office/powerpoint/2010/main" val="370011974"/>
              </p:ext>
            </p:extLst>
          </p:nvPr>
        </p:nvGraphicFramePr>
        <p:xfrm>
          <a:off x="1050879" y="2347731"/>
          <a:ext cx="10417700" cy="4233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7AE75B29-AB26-2649-DF9E-17618EF92FE2}"/>
              </a:ext>
            </a:extLst>
          </p:cNvPr>
          <p:cNvSpPr>
            <a:spLocks noGrp="1"/>
          </p:cNvSpPr>
          <p:nvPr>
            <p:ph type="dt" sz="half" idx="10"/>
          </p:nvPr>
        </p:nvSpPr>
        <p:spPr/>
        <p:txBody>
          <a:bodyPr/>
          <a:lstStyle/>
          <a:p>
            <a:fld id="{0D79D066-6070-C848-A64A-F97C6752CED4}" type="datetime4">
              <a:rPr lang="en-CA" smtClean="0"/>
              <a:t>August 15, 2022</a:t>
            </a:fld>
            <a:endParaRPr lang="en-US"/>
          </a:p>
        </p:txBody>
      </p:sp>
      <p:sp>
        <p:nvSpPr>
          <p:cNvPr id="6" name="Slide Number Placeholder 5">
            <a:extLst>
              <a:ext uri="{FF2B5EF4-FFF2-40B4-BE49-F238E27FC236}">
                <a16:creationId xmlns:a16="http://schemas.microsoft.com/office/drawing/2014/main" id="{2552C797-8C04-FFF4-0FD3-065C2F427D37}"/>
              </a:ext>
            </a:extLst>
          </p:cNvPr>
          <p:cNvSpPr>
            <a:spLocks noGrp="1"/>
          </p:cNvSpPr>
          <p:nvPr>
            <p:ph type="sldNum" sz="quarter" idx="12"/>
          </p:nvPr>
        </p:nvSpPr>
        <p:spPr/>
        <p:txBody>
          <a:bodyPr/>
          <a:lstStyle/>
          <a:p>
            <a:fld id="{9D4AEF59-F28E-467C-9EA3-92D1CFAD475A}" type="slidenum">
              <a:rPr lang="en-US" smtClean="0"/>
              <a:t>9</a:t>
            </a:fld>
            <a:endParaRPr lang="en-US"/>
          </a:p>
        </p:txBody>
      </p:sp>
      <p:sp>
        <p:nvSpPr>
          <p:cNvPr id="7" name="TextBox 6">
            <a:extLst>
              <a:ext uri="{FF2B5EF4-FFF2-40B4-BE49-F238E27FC236}">
                <a16:creationId xmlns:a16="http://schemas.microsoft.com/office/drawing/2014/main" id="{EBE6FC57-E086-C605-DA66-EC7C028B715F}"/>
              </a:ext>
            </a:extLst>
          </p:cNvPr>
          <p:cNvSpPr txBox="1"/>
          <p:nvPr/>
        </p:nvSpPr>
        <p:spPr>
          <a:xfrm>
            <a:off x="406400" y="1625570"/>
            <a:ext cx="6883616" cy="400110"/>
          </a:xfrm>
          <a:prstGeom prst="rect">
            <a:avLst/>
          </a:prstGeom>
          <a:noFill/>
        </p:spPr>
        <p:txBody>
          <a:bodyPr wrap="none" rtlCol="0">
            <a:spAutoFit/>
          </a:bodyPr>
          <a:lstStyle/>
          <a:p>
            <a:pPr marL="342900" indent="-342900">
              <a:buFont typeface="Wingdings" pitchFamily="2" charset="2"/>
              <a:buChar char="v"/>
            </a:pPr>
            <a:r>
              <a:rPr lang="en-US" sz="2000" dirty="0"/>
              <a:t>Python will be used in this project to build a predictive model.</a:t>
            </a:r>
          </a:p>
        </p:txBody>
      </p:sp>
    </p:spTree>
    <p:extLst>
      <p:ext uri="{BB962C8B-B14F-4D97-AF65-F5344CB8AC3E}">
        <p14:creationId xmlns:p14="http://schemas.microsoft.com/office/powerpoint/2010/main" val="3145442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ArchiveVTI">
  <a:themeElements>
    <a:clrScheme name="AnalogousFromRegularSeedRightStep">
      <a:dk1>
        <a:srgbClr val="000000"/>
      </a:dk1>
      <a:lt1>
        <a:srgbClr val="FFFFFF"/>
      </a:lt1>
      <a:dk2>
        <a:srgbClr val="1C2B31"/>
      </a:dk2>
      <a:lt2>
        <a:srgbClr val="F3F0F3"/>
      </a:lt2>
      <a:accent1>
        <a:srgbClr val="36B721"/>
      </a:accent1>
      <a:accent2>
        <a:srgbClr val="14BA42"/>
      </a:accent2>
      <a:accent3>
        <a:srgbClr val="20B788"/>
      </a:accent3>
      <a:accent4>
        <a:srgbClr val="15B1C3"/>
      </a:accent4>
      <a:accent5>
        <a:srgbClr val="2983E7"/>
      </a:accent5>
      <a:accent6>
        <a:srgbClr val="3740DB"/>
      </a:accent6>
      <a:hlink>
        <a:srgbClr val="AD3F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TotalTime>
  <Words>1238</Words>
  <Application>Microsoft Macintosh PowerPoint</Application>
  <PresentationFormat>Widescreen</PresentationFormat>
  <Paragraphs>200</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Bembo</vt:lpstr>
      <vt:lpstr>Calibri</vt:lpstr>
      <vt:lpstr>Wingdings</vt:lpstr>
      <vt:lpstr>ArchiveVTI</vt:lpstr>
      <vt:lpstr>Prediction of Fraud Transaction on Ethereum</vt:lpstr>
      <vt:lpstr>Agenda</vt:lpstr>
      <vt:lpstr>What is Ethereum</vt:lpstr>
      <vt:lpstr>Ether Value changes over years</vt:lpstr>
      <vt:lpstr>The growth of Ethereum</vt:lpstr>
      <vt:lpstr>Key Messages from this project</vt:lpstr>
      <vt:lpstr>Objectives</vt:lpstr>
      <vt:lpstr>Data Explanation</vt:lpstr>
      <vt:lpstr>Data preprocessing</vt:lpstr>
      <vt:lpstr>Data training</vt:lpstr>
      <vt:lpstr>Distribution of each variable</vt:lpstr>
      <vt:lpstr>Model Comparison</vt:lpstr>
      <vt:lpstr>Model Recommendation</vt:lpstr>
      <vt:lpstr>Variable distributions in Xg boost model</vt:lpstr>
      <vt:lpstr>Important features</vt:lpstr>
      <vt:lpstr>Assumptions and limitations</vt:lpstr>
      <vt:lpstr>risk management</vt:lpstr>
      <vt:lpstr>Recommendation for the future</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Fraud detection on Ethereum</dc:title>
  <dc:creator>Chaw Hnin Nandar</dc:creator>
  <cp:lastModifiedBy>Chaw Hnin Nandar</cp:lastModifiedBy>
  <cp:revision>50</cp:revision>
  <dcterms:created xsi:type="dcterms:W3CDTF">2022-08-14T17:05:58Z</dcterms:created>
  <dcterms:modified xsi:type="dcterms:W3CDTF">2022-08-15T20:22:43Z</dcterms:modified>
</cp:coreProperties>
</file>