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c87e84c4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c87e84c4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00dd739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00dd739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3d3ec0bf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3d3ec0bf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493f72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493f72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493f724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493f724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imagine the outage has just happened</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and we’re  in the emergency control room</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we have 10 trucks to send out? where do we send them</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utility emergency response teams assess the damage during a power outage and determines which area, if restored, would get the grid back in order the quickest</a:t>
            </a:r>
            <a:endParaRPr/>
          </a:p>
          <a:p>
            <a:pPr indent="0" lvl="0" marL="0" rtl="0" algn="l">
              <a:lnSpc>
                <a:spcPct val="90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 sz="2100">
                <a:solidFill>
                  <a:schemeClr val="dk1"/>
                </a:solidFill>
              </a:rPr>
              <a:t>Let’s say there’s a short circuit in one of the local lines, a decision needs to be made on which house gets power first. That’s where ASSERT comes 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3d3ec0bf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3d3ec0bf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To define energy burden per county, we took the difference between average power outage duration for each county and the overall state average power outage duration and normalized it with the state’s </a:t>
            </a:r>
            <a:r>
              <a:rPr lang="en" sz="2000"/>
              <a:t>standard</a:t>
            </a:r>
            <a:r>
              <a:rPr lang="en" sz="2000"/>
              <a:t> deviation (a positive burden value indicates that the average power outage duration for the </a:t>
            </a:r>
            <a:r>
              <a:rPr lang="en" sz="2000"/>
              <a:t>specific</a:t>
            </a:r>
            <a:r>
              <a:rPr lang="en" sz="2000"/>
              <a:t> county was higher than the overall state average, and a negative value indicates that the county average was less than the state average</a:t>
            </a:r>
            <a:endParaRPr sz="2000"/>
          </a:p>
          <a:p>
            <a:pPr indent="-355600" lvl="0" marL="457200" rtl="0" algn="l">
              <a:spcBef>
                <a:spcPts val="0"/>
              </a:spcBef>
              <a:spcAft>
                <a:spcPts val="0"/>
              </a:spcAft>
              <a:buSzPts val="2000"/>
              <a:buChar char="-"/>
            </a:pPr>
            <a:r>
              <a:rPr lang="en" sz="2000">
                <a:solidFill>
                  <a:schemeClr val="dk1"/>
                </a:solidFill>
              </a:rPr>
              <a:t>With the ODIN dataset we are using power outage duration, and we use the Social Vulnerability Index dataset to help estimate power burden </a:t>
            </a:r>
            <a:endParaRPr sz="2000"/>
          </a:p>
          <a:p>
            <a:pPr indent="-355600" lvl="0" marL="457200" rtl="0" algn="l">
              <a:spcBef>
                <a:spcPts val="0"/>
              </a:spcBef>
              <a:spcAft>
                <a:spcPts val="0"/>
              </a:spcAft>
              <a:buSzPts val="2000"/>
              <a:buChar char="-"/>
            </a:pPr>
            <a:r>
              <a:rPr lang="en" sz="2000"/>
              <a:t>We saw a correlation between power outage duration and these indices which we will show in the next few slides</a:t>
            </a: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b2025c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b2025c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Let’s take a look at what makes assert work. To make it work, we identified key metrics that predict power overburden in counties lacking data; that is, counties that don’t have enough power outage duration data to draw conclusions about their power burden. These key metrics, unemployment, poverty and minority data, are used to predict power overburden</a:t>
            </a:r>
            <a:endParaRPr sz="2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b2025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b2025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Here is one of the factors we identified to be the most relevant, and thus included in our analysis of power overburden. Y axis is F-value, our </a:t>
            </a:r>
            <a:r>
              <a:rPr lang="en" sz="2600"/>
              <a:t>measure</a:t>
            </a:r>
            <a:r>
              <a:rPr lang="en" sz="2600"/>
              <a:t> of overburden, and x axis is estimated unemployed civilians in a county. By performing analises in this fashion, and using other statistical tools, we narrowed down on the most relevant factors to our prediction and selected them for ASSERT’s model.</a:t>
            </a:r>
            <a:endParaRPr sz="2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5621b0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5621b0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5621b0c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5621b0c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atin typeface="Lexend"/>
                <a:ea typeface="Lexend"/>
                <a:cs typeface="Lexend"/>
                <a:sym typeface="Lexen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lvl1pPr lvl="0" rtl="0">
              <a:buNone/>
              <a:defRPr sz="1800">
                <a:solidFill>
                  <a:schemeClr val="lt1"/>
                </a:solidFill>
                <a:latin typeface="Lexend"/>
                <a:ea typeface="Lexend"/>
                <a:cs typeface="Lexend"/>
                <a:sym typeface="Lexend"/>
              </a:defRPr>
            </a:lvl1pPr>
            <a:lvl2pPr lvl="1" rtl="0">
              <a:buNone/>
              <a:defRPr sz="1800">
                <a:solidFill>
                  <a:schemeClr val="lt1"/>
                </a:solidFill>
                <a:latin typeface="Lexend"/>
                <a:ea typeface="Lexend"/>
                <a:cs typeface="Lexend"/>
                <a:sym typeface="Lexend"/>
              </a:defRPr>
            </a:lvl2pPr>
            <a:lvl3pPr lvl="2" rtl="0">
              <a:buNone/>
              <a:defRPr sz="1800">
                <a:solidFill>
                  <a:schemeClr val="lt1"/>
                </a:solidFill>
                <a:latin typeface="Lexend"/>
                <a:ea typeface="Lexend"/>
                <a:cs typeface="Lexend"/>
                <a:sym typeface="Lexend"/>
              </a:defRPr>
            </a:lvl3pPr>
            <a:lvl4pPr lvl="3" rtl="0">
              <a:buNone/>
              <a:defRPr sz="1800">
                <a:solidFill>
                  <a:schemeClr val="lt1"/>
                </a:solidFill>
                <a:latin typeface="Lexend"/>
                <a:ea typeface="Lexend"/>
                <a:cs typeface="Lexend"/>
                <a:sym typeface="Lexend"/>
              </a:defRPr>
            </a:lvl4pPr>
            <a:lvl5pPr lvl="4" rtl="0">
              <a:buNone/>
              <a:defRPr sz="1800">
                <a:solidFill>
                  <a:schemeClr val="lt1"/>
                </a:solidFill>
                <a:latin typeface="Lexend"/>
                <a:ea typeface="Lexend"/>
                <a:cs typeface="Lexend"/>
                <a:sym typeface="Lexend"/>
              </a:defRPr>
            </a:lvl5pPr>
            <a:lvl6pPr lvl="5" rtl="0">
              <a:buNone/>
              <a:defRPr sz="1800">
                <a:solidFill>
                  <a:schemeClr val="lt1"/>
                </a:solidFill>
                <a:latin typeface="Lexend"/>
                <a:ea typeface="Lexend"/>
                <a:cs typeface="Lexend"/>
                <a:sym typeface="Lexend"/>
              </a:defRPr>
            </a:lvl6pPr>
            <a:lvl7pPr lvl="6" rtl="0">
              <a:buNone/>
              <a:defRPr sz="1800">
                <a:solidFill>
                  <a:schemeClr val="lt1"/>
                </a:solidFill>
                <a:latin typeface="Lexend"/>
                <a:ea typeface="Lexend"/>
                <a:cs typeface="Lexend"/>
                <a:sym typeface="Lexend"/>
              </a:defRPr>
            </a:lvl7pPr>
            <a:lvl8pPr lvl="7" rtl="0">
              <a:buNone/>
              <a:defRPr sz="1800">
                <a:solidFill>
                  <a:schemeClr val="lt1"/>
                </a:solidFill>
                <a:latin typeface="Lexend"/>
                <a:ea typeface="Lexend"/>
                <a:cs typeface="Lexend"/>
                <a:sym typeface="Lexend"/>
              </a:defRPr>
            </a:lvl8pPr>
            <a:lvl9pPr lvl="8" rtl="0">
              <a:buNone/>
              <a:defRPr sz="18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237100" y="368512"/>
            <a:ext cx="8645949" cy="638500"/>
            <a:chOff x="237100" y="368512"/>
            <a:chExt cx="8645949" cy="638500"/>
          </a:xfrm>
        </p:grpSpPr>
        <p:pic>
          <p:nvPicPr>
            <p:cNvPr id="14" name="Google Shape;14;p2"/>
            <p:cNvPicPr preferRelativeResize="0"/>
            <p:nvPr/>
          </p:nvPicPr>
          <p:blipFill>
            <a:blip r:embed="rId2">
              <a:alphaModFix/>
            </a:blip>
            <a:stretch>
              <a:fillRect/>
            </a:stretch>
          </p:blipFill>
          <p:spPr>
            <a:xfrm>
              <a:off x="5222166" y="368513"/>
              <a:ext cx="1822165" cy="638500"/>
            </a:xfrm>
            <a:prstGeom prst="rect">
              <a:avLst/>
            </a:prstGeom>
            <a:noFill/>
            <a:ln>
              <a:noFill/>
            </a:ln>
          </p:spPr>
        </p:pic>
        <p:pic>
          <p:nvPicPr>
            <p:cNvPr id="15" name="Google Shape;15;p2"/>
            <p:cNvPicPr preferRelativeResize="0"/>
            <p:nvPr/>
          </p:nvPicPr>
          <p:blipFill>
            <a:blip r:embed="rId3">
              <a:alphaModFix/>
            </a:blip>
            <a:stretch>
              <a:fillRect/>
            </a:stretch>
          </p:blipFill>
          <p:spPr>
            <a:xfrm>
              <a:off x="237100" y="368512"/>
              <a:ext cx="4128475" cy="638500"/>
            </a:xfrm>
            <a:prstGeom prst="rect">
              <a:avLst/>
            </a:prstGeom>
            <a:noFill/>
            <a:ln>
              <a:noFill/>
            </a:ln>
          </p:spPr>
        </p:pic>
        <p:pic>
          <p:nvPicPr>
            <p:cNvPr id="16" name="Google Shape;16;p2"/>
            <p:cNvPicPr preferRelativeResize="0"/>
            <p:nvPr/>
          </p:nvPicPr>
          <p:blipFill>
            <a:blip r:embed="rId4">
              <a:alphaModFix/>
            </a:blip>
            <a:stretch>
              <a:fillRect/>
            </a:stretch>
          </p:blipFill>
          <p:spPr>
            <a:xfrm>
              <a:off x="7900923" y="368513"/>
              <a:ext cx="982126" cy="638500"/>
            </a:xfrm>
            <a:prstGeom prst="rect">
              <a:avLst/>
            </a:prstGeom>
            <a:noFill/>
            <a:ln>
              <a:noFill/>
            </a:ln>
          </p:spPr>
        </p:pic>
      </p:grpSp>
      <p:sp>
        <p:nvSpPr>
          <p:cNvPr id="17" name="Google Shape;17;p2"/>
          <p:cNvSpPr/>
          <p:nvPr/>
        </p:nvSpPr>
        <p:spPr>
          <a:xfrm flipH="1" rot="10800000">
            <a:off x="-3700" y="3368682"/>
            <a:ext cx="9151434" cy="1774818"/>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Green)"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628650" y="179069"/>
            <a:ext cx="7886700" cy="663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body"/>
          </p:nvPr>
        </p:nvSpPr>
        <p:spPr>
          <a:xfrm>
            <a:off x="628650" y="961793"/>
            <a:ext cx="7886700" cy="3297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3"/>
          <p:cNvSpPr txBox="1"/>
          <p:nvPr>
            <p:ph idx="12" type="sldNum"/>
          </p:nvPr>
        </p:nvSpPr>
        <p:spPr>
          <a:xfrm>
            <a:off x="4310313" y="4750348"/>
            <a:ext cx="523500" cy="273900"/>
          </a:xfrm>
          <a:prstGeom prst="rect">
            <a:avLst/>
          </a:prstGeom>
          <a:noFill/>
          <a:ln>
            <a:noFill/>
          </a:ln>
        </p:spPr>
        <p:txBody>
          <a:bodyPr anchorCtr="0" anchor="ctr" bIns="68575" lIns="68575" spcFirstLastPara="1" rIns="68575" wrap="square" tIns="68575">
            <a:normAutofit lnSpcReduction="2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cxnSp>
        <p:nvCxnSpPr>
          <p:cNvPr id="60" name="Google Shape;60;p13"/>
          <p:cNvCxnSpPr/>
          <p:nvPr/>
        </p:nvCxnSpPr>
        <p:spPr>
          <a:xfrm>
            <a:off x="628650" y="842486"/>
            <a:ext cx="7886700" cy="0"/>
          </a:xfrm>
          <a:prstGeom prst="straightConnector1">
            <a:avLst/>
          </a:prstGeom>
          <a:noFill/>
          <a:ln cap="flat" cmpd="sng" w="25400">
            <a:solidFill>
              <a:schemeClr val="accent3"/>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018">
                <a:solidFill>
                  <a:schemeClr val="lt1"/>
                </a:solidFill>
                <a:latin typeface="Lexend"/>
                <a:ea typeface="Lexend"/>
                <a:cs typeface="Lexend"/>
                <a:sym typeface="Lexen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lvl1pPr indent="-342900" lvl="0" marL="457200" rtl="0">
              <a:spcBef>
                <a:spcPts val="1000"/>
              </a:spcBef>
              <a:spcAft>
                <a:spcPts val="0"/>
              </a:spcAft>
              <a:buClr>
                <a:srgbClr val="A6002A"/>
              </a:buClr>
              <a:buSzPts val="1800"/>
              <a:buChar char="●"/>
              <a:defRPr>
                <a:latin typeface="Lexend"/>
                <a:ea typeface="Lexend"/>
                <a:cs typeface="Lexend"/>
                <a:sym typeface="Lexend"/>
              </a:defRPr>
            </a:lvl1pPr>
            <a:lvl2pPr indent="-317500" lvl="1" marL="914400" rtl="0">
              <a:spcBef>
                <a:spcPts val="0"/>
              </a:spcBef>
              <a:spcAft>
                <a:spcPts val="0"/>
              </a:spcAft>
              <a:buClr>
                <a:srgbClr val="A6002A"/>
              </a:buClr>
              <a:buSzPts val="1400"/>
              <a:buChar char="○"/>
              <a:defRPr>
                <a:latin typeface="Lexend"/>
                <a:ea typeface="Lexend"/>
                <a:cs typeface="Lexend"/>
                <a:sym typeface="Lexend"/>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lvl1pPr lvl="0" rtl="0">
              <a:buNone/>
              <a:defRPr sz="1800">
                <a:latin typeface="Lexend"/>
                <a:ea typeface="Lexend"/>
                <a:cs typeface="Lexend"/>
                <a:sym typeface="Lexend"/>
              </a:defRPr>
            </a:lvl1pPr>
            <a:lvl2pPr lvl="1" rtl="0">
              <a:buNone/>
              <a:defRPr sz="1800">
                <a:latin typeface="Lexend"/>
                <a:ea typeface="Lexend"/>
                <a:cs typeface="Lexend"/>
                <a:sym typeface="Lexend"/>
              </a:defRPr>
            </a:lvl2pPr>
            <a:lvl3pPr lvl="2" rtl="0">
              <a:buNone/>
              <a:defRPr sz="1800">
                <a:latin typeface="Lexend"/>
                <a:ea typeface="Lexend"/>
                <a:cs typeface="Lexend"/>
                <a:sym typeface="Lexend"/>
              </a:defRPr>
            </a:lvl3pPr>
            <a:lvl4pPr lvl="3" rtl="0">
              <a:buNone/>
              <a:defRPr sz="1800">
                <a:latin typeface="Lexend"/>
                <a:ea typeface="Lexend"/>
                <a:cs typeface="Lexend"/>
                <a:sym typeface="Lexend"/>
              </a:defRPr>
            </a:lvl4pPr>
            <a:lvl5pPr lvl="4" rtl="0">
              <a:buNone/>
              <a:defRPr sz="1800">
                <a:latin typeface="Lexend"/>
                <a:ea typeface="Lexend"/>
                <a:cs typeface="Lexend"/>
                <a:sym typeface="Lexend"/>
              </a:defRPr>
            </a:lvl5pPr>
            <a:lvl6pPr lvl="5" rtl="0">
              <a:buNone/>
              <a:defRPr sz="1800">
                <a:latin typeface="Lexend"/>
                <a:ea typeface="Lexend"/>
                <a:cs typeface="Lexend"/>
                <a:sym typeface="Lexend"/>
              </a:defRPr>
            </a:lvl6pPr>
            <a:lvl7pPr lvl="6" rtl="0">
              <a:buNone/>
              <a:defRPr sz="1800">
                <a:latin typeface="Lexend"/>
                <a:ea typeface="Lexend"/>
                <a:cs typeface="Lexend"/>
                <a:sym typeface="Lexend"/>
              </a:defRPr>
            </a:lvl7pPr>
            <a:lvl8pPr lvl="7" rtl="0">
              <a:buNone/>
              <a:defRPr sz="1800">
                <a:latin typeface="Lexend"/>
                <a:ea typeface="Lexend"/>
                <a:cs typeface="Lexend"/>
                <a:sym typeface="Lexend"/>
              </a:defRPr>
            </a:lvl8pPr>
            <a:lvl9pPr lvl="8" rtl="0">
              <a:buNone/>
              <a:defRPr sz="1800">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3700" y="0"/>
            <a:ext cx="9151434" cy="1081350"/>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0" y="1308650"/>
            <a:ext cx="8520600" cy="18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chemeClr val="dk2"/>
                </a:solidFill>
              </a:rPr>
              <a:t>Minimum Viable Product Demo:</a:t>
            </a:r>
            <a:endParaRPr sz="3100">
              <a:solidFill>
                <a:schemeClr val="dk2"/>
              </a:solidFill>
            </a:endParaRPr>
          </a:p>
          <a:p>
            <a:pPr indent="0" lvl="0" marL="0" rtl="0" algn="ctr">
              <a:spcBef>
                <a:spcPts val="0"/>
              </a:spcBef>
              <a:spcAft>
                <a:spcPts val="0"/>
              </a:spcAft>
              <a:buSzPts val="990"/>
              <a:buNone/>
            </a:pPr>
            <a:r>
              <a:rPr lang="en" sz="3100">
                <a:solidFill>
                  <a:schemeClr val="dk2"/>
                </a:solidFill>
              </a:rPr>
              <a:t>ASSERT (AI-Supported Smart Electricity Restoration Tool )</a:t>
            </a:r>
            <a:endParaRPr sz="3100">
              <a:solidFill>
                <a:schemeClr val="dk2"/>
              </a:solidFill>
            </a:endParaRPr>
          </a:p>
          <a:p>
            <a:pPr indent="0" lvl="0" marL="0" rtl="0" algn="ctr">
              <a:spcBef>
                <a:spcPts val="0"/>
              </a:spcBef>
              <a:spcAft>
                <a:spcPts val="0"/>
              </a:spcAft>
              <a:buSzPts val="990"/>
              <a:buNone/>
            </a:pPr>
            <a:r>
              <a:rPr lang="en" sz="2200">
                <a:solidFill>
                  <a:schemeClr val="dk2"/>
                </a:solidFill>
              </a:rPr>
              <a:t>Team iCons (UMass Amherst)</a:t>
            </a:r>
            <a:endParaRPr sz="2200">
              <a:solidFill>
                <a:schemeClr val="dk2"/>
              </a:solidFill>
            </a:endParaRPr>
          </a:p>
        </p:txBody>
      </p:sp>
      <p:sp>
        <p:nvSpPr>
          <p:cNvPr id="66" name="Google Shape;66;p14"/>
          <p:cNvSpPr txBox="1"/>
          <p:nvPr>
            <p:ph idx="1" type="subTitle"/>
          </p:nvPr>
        </p:nvSpPr>
        <p:spPr>
          <a:xfrm>
            <a:off x="311700" y="40869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lt1"/>
                </a:solidFill>
                <a:latin typeface="Lexend"/>
                <a:ea typeface="Lexend"/>
                <a:cs typeface="Lexend"/>
                <a:sym typeface="Lexend"/>
              </a:rPr>
              <a:t>Anvitha, Gabby, Jose, Kushagra, Sarojini, Suhani</a:t>
            </a:r>
            <a:endParaRPr>
              <a:solidFill>
                <a:schemeClr val="lt1"/>
              </a:solidFill>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Next Big Steps</a:t>
            </a:r>
            <a:endParaRPr/>
          </a:p>
        </p:txBody>
      </p:sp>
      <p:sp>
        <p:nvSpPr>
          <p:cNvPr id="153" name="Google Shape;153;p23"/>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2000"/>
              <a:t>Summary:</a:t>
            </a:r>
            <a:endParaRPr sz="2000"/>
          </a:p>
          <a:p>
            <a:pPr indent="-355600" lvl="0" marL="457200" rtl="0" algn="l">
              <a:spcBef>
                <a:spcPts val="1000"/>
              </a:spcBef>
              <a:spcAft>
                <a:spcPts val="0"/>
              </a:spcAft>
              <a:buSzPts val="2000"/>
              <a:buChar char="●"/>
            </a:pPr>
            <a:r>
              <a:rPr lang="en" sz="2000"/>
              <a:t>ASSERT creates a model for predicting the extent to which counties are overburdened by power outages</a:t>
            </a:r>
            <a:endParaRPr sz="2000"/>
          </a:p>
          <a:p>
            <a:pPr indent="-355600" lvl="0" marL="457200" rtl="0" algn="l">
              <a:spcBef>
                <a:spcPts val="0"/>
              </a:spcBef>
              <a:spcAft>
                <a:spcPts val="0"/>
              </a:spcAft>
              <a:buSzPts val="2000"/>
              <a:buChar char="●"/>
            </a:pPr>
            <a:r>
              <a:rPr lang="en" sz="2000"/>
              <a:t>Aimed to aid utility emergency planning pipeline.</a:t>
            </a:r>
            <a:endParaRPr sz="2000"/>
          </a:p>
          <a:p>
            <a:pPr indent="0" lvl="0" marL="0" rtl="0" algn="l">
              <a:spcBef>
                <a:spcPts val="1000"/>
              </a:spcBef>
              <a:spcAft>
                <a:spcPts val="0"/>
              </a:spcAft>
              <a:buNone/>
            </a:pPr>
            <a:r>
              <a:rPr lang="en" sz="2000"/>
              <a:t>Next Big Steps:</a:t>
            </a:r>
            <a:endParaRPr sz="2000"/>
          </a:p>
          <a:p>
            <a:pPr indent="-355600" lvl="0" marL="457200" rtl="0" algn="l">
              <a:spcBef>
                <a:spcPts val="1000"/>
              </a:spcBef>
              <a:spcAft>
                <a:spcPts val="0"/>
              </a:spcAft>
              <a:buSzPts val="2000"/>
              <a:buChar char="●"/>
            </a:pPr>
            <a:r>
              <a:rPr lang="en" sz="2000"/>
              <a:t>Consult with our Target Users [John Burnap of Eversource and Michael Gibeley of National Grid]</a:t>
            </a:r>
            <a:endParaRPr sz="2000"/>
          </a:p>
          <a:p>
            <a:pPr indent="-355600" lvl="0" marL="457200" rtl="0" algn="l">
              <a:spcBef>
                <a:spcPts val="0"/>
              </a:spcBef>
              <a:spcAft>
                <a:spcPts val="0"/>
              </a:spcAft>
              <a:buSzPts val="2000"/>
              <a:buChar char="●"/>
            </a:pPr>
            <a:r>
              <a:rPr lang="en" sz="2000"/>
              <a:t>Expand features and analysis in parallel with ODIN expansion.</a:t>
            </a:r>
            <a:endParaRPr sz="2000"/>
          </a:p>
        </p:txBody>
      </p:sp>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820225" y="1644097"/>
            <a:ext cx="7503600" cy="12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Lexend"/>
                <a:ea typeface="Lexend"/>
                <a:cs typeface="Lexend"/>
                <a:sym typeface="Lexend"/>
              </a:rPr>
              <a:t>Thanks for listening! Questions?</a:t>
            </a:r>
            <a:endParaRPr sz="2500">
              <a:solidFill>
                <a:schemeClr val="dk2"/>
              </a:solidFill>
              <a:latin typeface="Lexend"/>
              <a:ea typeface="Lexend"/>
              <a:cs typeface="Lexend"/>
              <a:sym typeface="Lexend"/>
            </a:endParaRPr>
          </a:p>
        </p:txBody>
      </p:sp>
      <p:grpSp>
        <p:nvGrpSpPr>
          <p:cNvPr id="160" name="Google Shape;160;p24"/>
          <p:cNvGrpSpPr/>
          <p:nvPr/>
        </p:nvGrpSpPr>
        <p:grpSpPr>
          <a:xfrm>
            <a:off x="237100" y="368512"/>
            <a:ext cx="8645949" cy="638500"/>
            <a:chOff x="237100" y="368512"/>
            <a:chExt cx="8645949" cy="638500"/>
          </a:xfrm>
        </p:grpSpPr>
        <p:pic>
          <p:nvPicPr>
            <p:cNvPr id="161" name="Google Shape;161;p24"/>
            <p:cNvPicPr preferRelativeResize="0"/>
            <p:nvPr/>
          </p:nvPicPr>
          <p:blipFill>
            <a:blip r:embed="rId3">
              <a:alphaModFix/>
            </a:blip>
            <a:stretch>
              <a:fillRect/>
            </a:stretch>
          </p:blipFill>
          <p:spPr>
            <a:xfrm>
              <a:off x="5222166" y="368513"/>
              <a:ext cx="1822165" cy="638500"/>
            </a:xfrm>
            <a:prstGeom prst="rect">
              <a:avLst/>
            </a:prstGeom>
            <a:noFill/>
            <a:ln>
              <a:noFill/>
            </a:ln>
          </p:spPr>
        </p:pic>
        <p:pic>
          <p:nvPicPr>
            <p:cNvPr id="162" name="Google Shape;162;p24"/>
            <p:cNvPicPr preferRelativeResize="0"/>
            <p:nvPr/>
          </p:nvPicPr>
          <p:blipFill>
            <a:blip r:embed="rId4">
              <a:alphaModFix/>
            </a:blip>
            <a:stretch>
              <a:fillRect/>
            </a:stretch>
          </p:blipFill>
          <p:spPr>
            <a:xfrm>
              <a:off x="237100" y="368512"/>
              <a:ext cx="4128475" cy="638500"/>
            </a:xfrm>
            <a:prstGeom prst="rect">
              <a:avLst/>
            </a:prstGeom>
            <a:noFill/>
            <a:ln>
              <a:noFill/>
            </a:ln>
          </p:spPr>
        </p:pic>
        <p:pic>
          <p:nvPicPr>
            <p:cNvPr id="163" name="Google Shape;163;p24"/>
            <p:cNvPicPr preferRelativeResize="0"/>
            <p:nvPr/>
          </p:nvPicPr>
          <p:blipFill>
            <a:blip r:embed="rId5">
              <a:alphaModFix/>
            </a:blip>
            <a:stretch>
              <a:fillRect/>
            </a:stretch>
          </p:blipFill>
          <p:spPr>
            <a:xfrm>
              <a:off x="7900923" y="368513"/>
              <a:ext cx="982126" cy="638500"/>
            </a:xfrm>
            <a:prstGeom prst="rect">
              <a:avLst/>
            </a:prstGeom>
            <a:noFill/>
            <a:ln>
              <a:noFill/>
            </a:ln>
          </p:spPr>
        </p:pic>
      </p:grpSp>
      <p:sp>
        <p:nvSpPr>
          <p:cNvPr id="164" name="Google Shape;164;p24"/>
          <p:cNvSpPr/>
          <p:nvPr/>
        </p:nvSpPr>
        <p:spPr>
          <a:xfrm flipH="1" rot="10800000">
            <a:off x="-3700" y="3368682"/>
            <a:ext cx="9151434" cy="1774818"/>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nvSpPr>
        <p:spPr>
          <a:xfrm>
            <a:off x="546650" y="3970250"/>
            <a:ext cx="8229600" cy="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exend"/>
                <a:ea typeface="Lexend"/>
                <a:cs typeface="Lexend"/>
                <a:sym typeface="Lexend"/>
              </a:rPr>
              <a:t>Thank you to </a:t>
            </a:r>
            <a:endParaRPr sz="2400">
              <a:solidFill>
                <a:schemeClr val="lt1"/>
              </a:solidFill>
              <a:latin typeface="Lexend"/>
              <a:ea typeface="Lexend"/>
              <a:cs typeface="Lexend"/>
              <a:sym typeface="Lexend"/>
            </a:endParaRPr>
          </a:p>
        </p:txBody>
      </p:sp>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16"/>
              <a:t>End Users — </a:t>
            </a:r>
            <a:r>
              <a:rPr lang="en" sz="2416"/>
              <a:t>Utility Emergency Response Teams (UERTs)</a:t>
            </a:r>
            <a:endParaRPr sz="2416"/>
          </a:p>
        </p:txBody>
      </p:sp>
      <p:sp>
        <p:nvSpPr>
          <p:cNvPr id="73" name="Google Shape;73;p15"/>
          <p:cNvSpPr txBox="1"/>
          <p:nvPr>
            <p:ph idx="1" type="body"/>
          </p:nvPr>
        </p:nvSpPr>
        <p:spPr>
          <a:xfrm>
            <a:off x="311700" y="1275000"/>
            <a:ext cx="6536700" cy="3446400"/>
          </a:xfrm>
          <a:prstGeom prst="rect">
            <a:avLst/>
          </a:prstGeom>
          <a:ln>
            <a:noFill/>
          </a:ln>
        </p:spPr>
        <p:txBody>
          <a:bodyPr anchorCtr="0" anchor="t" bIns="91425" lIns="91425" spcFirstLastPara="1" rIns="91425" wrap="square" tIns="91425">
            <a:noAutofit/>
          </a:bodyPr>
          <a:lstStyle/>
          <a:p>
            <a:pPr indent="-361950" lvl="0" marL="457200" rtl="0" algn="l">
              <a:spcBef>
                <a:spcPts val="1000"/>
              </a:spcBef>
              <a:spcAft>
                <a:spcPts val="0"/>
              </a:spcAft>
              <a:buClr>
                <a:srgbClr val="A6002A"/>
              </a:buClr>
              <a:buSzPts val="2100"/>
              <a:buFont typeface="Lexend"/>
              <a:buChar char="●"/>
            </a:pPr>
            <a:r>
              <a:rPr b="1" lang="en" sz="1700">
                <a:solidFill>
                  <a:srgbClr val="A6002A"/>
                </a:solidFill>
              </a:rPr>
              <a:t>John Burnap</a:t>
            </a:r>
            <a:r>
              <a:rPr lang="en" sz="1700">
                <a:solidFill>
                  <a:schemeClr val="dk1"/>
                </a:solidFill>
              </a:rPr>
              <a:t> of Eversource, MA and </a:t>
            </a:r>
            <a:r>
              <a:rPr b="1" lang="en" sz="1700">
                <a:solidFill>
                  <a:srgbClr val="A6002A"/>
                </a:solidFill>
              </a:rPr>
              <a:t>Michael Gibeley</a:t>
            </a:r>
            <a:r>
              <a:rPr lang="en" sz="1700">
                <a:solidFill>
                  <a:schemeClr val="dk1"/>
                </a:solidFill>
              </a:rPr>
              <a:t> of National Grid [MA/RI/NY]</a:t>
            </a:r>
            <a:endParaRPr sz="1700">
              <a:solidFill>
                <a:schemeClr val="dk1"/>
              </a:solidFill>
            </a:endParaRPr>
          </a:p>
          <a:p>
            <a:pPr indent="-361950" lvl="0" marL="457200" rtl="0" algn="l">
              <a:spcBef>
                <a:spcPts val="0"/>
              </a:spcBef>
              <a:spcAft>
                <a:spcPts val="0"/>
              </a:spcAft>
              <a:buClr>
                <a:srgbClr val="A6002A"/>
              </a:buClr>
              <a:buSzPts val="2100"/>
              <a:buFont typeface="Lexend"/>
              <a:buChar char="●"/>
            </a:pPr>
            <a:r>
              <a:rPr lang="en" sz="1700">
                <a:solidFill>
                  <a:schemeClr val="dk1"/>
                </a:solidFill>
              </a:rPr>
              <a:t>Factors considered when making decisions about restoration*:</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Type, availability, proximity of resources </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Specialized equipment</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Consequence of delay</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Number of customers affected</a:t>
            </a:r>
            <a:endParaRPr sz="1700">
              <a:solidFill>
                <a:schemeClr val="dk1"/>
              </a:solidFill>
            </a:endParaRPr>
          </a:p>
          <a:p>
            <a:pPr indent="-361950" lvl="0" marL="457200" rtl="0" algn="l">
              <a:spcBef>
                <a:spcPts val="0"/>
              </a:spcBef>
              <a:spcAft>
                <a:spcPts val="0"/>
              </a:spcAft>
              <a:buClr>
                <a:srgbClr val="A6002A"/>
              </a:buClr>
              <a:buSzPts val="2100"/>
              <a:buFont typeface="Lexend"/>
              <a:buChar char="●"/>
            </a:pPr>
            <a:r>
              <a:rPr lang="en" sz="1700">
                <a:solidFill>
                  <a:schemeClr val="dk1"/>
                </a:solidFill>
              </a:rPr>
              <a:t>Factors </a:t>
            </a:r>
            <a:r>
              <a:rPr b="1" lang="en" sz="1700">
                <a:solidFill>
                  <a:srgbClr val="A6002A"/>
                </a:solidFill>
              </a:rPr>
              <a:t>missing</a:t>
            </a:r>
            <a:r>
              <a:rPr lang="en" sz="1700">
                <a:solidFill>
                  <a:schemeClr val="dk1"/>
                </a:solidFill>
              </a:rPr>
              <a:t>: social vulnerabilities</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1000"/>
              </a:spcBef>
              <a:spcAft>
                <a:spcPts val="1000"/>
              </a:spcAft>
              <a:buNone/>
            </a:pPr>
            <a:r>
              <a:t/>
            </a:r>
            <a:endParaRPr sz="1700">
              <a:solidFill>
                <a:schemeClr val="dk1"/>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p:nvPr/>
        </p:nvSpPr>
        <p:spPr>
          <a:xfrm>
            <a:off x="7297300" y="1090000"/>
            <a:ext cx="1473000" cy="914100"/>
          </a:xfrm>
          <a:prstGeom prst="roundRect">
            <a:avLst>
              <a:gd fmla="val 16667" name="adj"/>
            </a:avLst>
          </a:prstGeom>
          <a:solidFill>
            <a:srgbClr val="A600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Damage Assessment</a:t>
            </a:r>
            <a:endParaRPr>
              <a:solidFill>
                <a:schemeClr val="lt1"/>
              </a:solidFill>
              <a:latin typeface="Lexend"/>
              <a:ea typeface="Lexend"/>
              <a:cs typeface="Lexend"/>
              <a:sym typeface="Lexend"/>
            </a:endParaRPr>
          </a:p>
        </p:txBody>
      </p:sp>
      <p:sp>
        <p:nvSpPr>
          <p:cNvPr id="76" name="Google Shape;76;p15"/>
          <p:cNvSpPr/>
          <p:nvPr/>
        </p:nvSpPr>
        <p:spPr>
          <a:xfrm>
            <a:off x="7297300" y="2382999"/>
            <a:ext cx="1473000" cy="914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Prioritization</a:t>
            </a:r>
            <a:r>
              <a:rPr lang="en">
                <a:solidFill>
                  <a:schemeClr val="lt1"/>
                </a:solidFill>
                <a:latin typeface="Lexend"/>
                <a:ea typeface="Lexend"/>
                <a:cs typeface="Lexend"/>
                <a:sym typeface="Lexend"/>
              </a:rPr>
              <a:t> of Repairs</a:t>
            </a:r>
            <a:endParaRPr>
              <a:solidFill>
                <a:schemeClr val="lt1"/>
              </a:solidFill>
              <a:latin typeface="Lexend"/>
              <a:ea typeface="Lexend"/>
              <a:cs typeface="Lexend"/>
              <a:sym typeface="Lexend"/>
            </a:endParaRPr>
          </a:p>
        </p:txBody>
      </p:sp>
      <p:sp>
        <p:nvSpPr>
          <p:cNvPr id="77" name="Google Shape;77;p15"/>
          <p:cNvSpPr/>
          <p:nvPr/>
        </p:nvSpPr>
        <p:spPr>
          <a:xfrm>
            <a:off x="7297300" y="3675998"/>
            <a:ext cx="1473000" cy="9141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Tactical Restoration</a:t>
            </a:r>
            <a:endParaRPr>
              <a:solidFill>
                <a:schemeClr val="lt1"/>
              </a:solidFill>
              <a:latin typeface="Lexend"/>
              <a:ea typeface="Lexend"/>
              <a:cs typeface="Lexend"/>
              <a:sym typeface="Lexend"/>
            </a:endParaRPr>
          </a:p>
        </p:txBody>
      </p:sp>
      <p:sp>
        <p:nvSpPr>
          <p:cNvPr id="78" name="Google Shape;78;p15"/>
          <p:cNvSpPr/>
          <p:nvPr/>
        </p:nvSpPr>
        <p:spPr>
          <a:xfrm>
            <a:off x="7930300" y="2039500"/>
            <a:ext cx="207000" cy="3081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7930300" y="3334900"/>
            <a:ext cx="207000" cy="3081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txBox="1"/>
          <p:nvPr/>
        </p:nvSpPr>
        <p:spPr>
          <a:xfrm>
            <a:off x="278200" y="4514675"/>
            <a:ext cx="69387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Lexend"/>
                <a:ea typeface="Lexend"/>
                <a:cs typeface="Lexend"/>
                <a:sym typeface="Lexend"/>
              </a:rPr>
              <a:t>* </a:t>
            </a:r>
            <a:r>
              <a:rPr lang="en" sz="1500">
                <a:solidFill>
                  <a:schemeClr val="dk2"/>
                </a:solidFill>
                <a:latin typeface="Lexend"/>
                <a:ea typeface="Lexend"/>
                <a:cs typeface="Lexend"/>
                <a:sym typeface="Lexend"/>
              </a:rPr>
              <a:t>Eversource Emergency Response Plan Electric (MA)</a:t>
            </a:r>
            <a:endParaRPr sz="15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2803"/>
              <a:buNone/>
            </a:pPr>
            <a:r>
              <a:rPr lang="en"/>
              <a:t>Thank You to the </a:t>
            </a:r>
            <a:r>
              <a:rPr lang="en"/>
              <a:t>User Advocates We Spoke With!</a:t>
            </a:r>
            <a:endParaRPr/>
          </a:p>
        </p:txBody>
      </p:sp>
      <p:sp>
        <p:nvSpPr>
          <p:cNvPr id="86" name="Google Shape;86;p16"/>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Font typeface="Lexend"/>
              <a:buChar char="●"/>
            </a:pPr>
            <a:r>
              <a:rPr lang="en"/>
              <a:t>Carol Freeman — National Preparedness Analytics Center, Argonne National Laboratory</a:t>
            </a:r>
            <a:endParaRPr/>
          </a:p>
          <a:p>
            <a:pPr indent="-342900" lvl="0" marL="457200" rtl="0" algn="l">
              <a:spcBef>
                <a:spcPts val="1000"/>
              </a:spcBef>
              <a:spcAft>
                <a:spcPts val="0"/>
              </a:spcAft>
              <a:buSzPts val="1800"/>
              <a:buChar char="●"/>
            </a:pPr>
            <a:r>
              <a:rPr lang="en"/>
              <a:t>Scott Sternfeld — The Outage Data Initiative</a:t>
            </a:r>
            <a:endParaRPr/>
          </a:p>
          <a:p>
            <a:pPr indent="-342900" lvl="0" marL="457200" rtl="0" algn="l">
              <a:spcBef>
                <a:spcPts val="1000"/>
              </a:spcBef>
              <a:spcAft>
                <a:spcPts val="0"/>
              </a:spcAft>
              <a:buSzPts val="1800"/>
              <a:buFont typeface="Lexend"/>
              <a:buChar char="●"/>
            </a:pPr>
            <a:r>
              <a:rPr lang="en"/>
              <a:t>Hessann Farooqi — Boston Climate Action Network</a:t>
            </a:r>
            <a:endParaRPr/>
          </a:p>
          <a:p>
            <a:pPr indent="-342900" lvl="0" marL="457200" rtl="0" algn="l">
              <a:spcBef>
                <a:spcPts val="1000"/>
              </a:spcBef>
              <a:spcAft>
                <a:spcPts val="0"/>
              </a:spcAft>
              <a:buSzPts val="1800"/>
              <a:buFont typeface="Lexend"/>
              <a:buChar char="●"/>
            </a:pPr>
            <a:r>
              <a:rPr lang="en"/>
              <a:t>Kristen Finne — Department of Health and Human Services</a:t>
            </a:r>
            <a:endParaRPr/>
          </a:p>
          <a:p>
            <a:pPr indent="-342900" lvl="0" marL="457200" rtl="0" algn="l">
              <a:spcBef>
                <a:spcPts val="1000"/>
              </a:spcBef>
              <a:spcAft>
                <a:spcPts val="0"/>
              </a:spcAft>
              <a:buSzPts val="1800"/>
              <a:buFont typeface="Lexend"/>
              <a:buChar char="●"/>
            </a:pPr>
            <a:r>
              <a:rPr lang="en"/>
              <a:t>Jason Eisdorfer — Pacific Northwest National Lab</a:t>
            </a:r>
            <a:endParaRPr/>
          </a:p>
          <a:p>
            <a:pPr indent="-342900" lvl="0" marL="457200" rtl="0" algn="l">
              <a:spcBef>
                <a:spcPts val="1000"/>
              </a:spcBef>
              <a:spcAft>
                <a:spcPts val="1000"/>
              </a:spcAft>
              <a:buSzPts val="1800"/>
              <a:buFont typeface="Lexend"/>
              <a:buChar char="●"/>
            </a:pPr>
            <a:r>
              <a:rPr lang="en"/>
              <a:t>Todd Levin — Argonne National Laboratory</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5099150" y="1041446"/>
            <a:ext cx="2037600" cy="148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Objectives</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p:nvPr/>
        </p:nvSpPr>
        <p:spPr>
          <a:xfrm>
            <a:off x="7324556" y="1361154"/>
            <a:ext cx="1596000" cy="910800"/>
          </a:xfrm>
          <a:prstGeom prst="roundRect">
            <a:avLst>
              <a:gd fmla="val 16667" name="adj"/>
            </a:avLst>
          </a:prstGeom>
          <a:solidFill>
            <a:srgbClr val="A600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Damage Assessment</a:t>
            </a:r>
            <a:endParaRPr>
              <a:solidFill>
                <a:schemeClr val="lt1"/>
              </a:solidFill>
              <a:latin typeface="Lexend"/>
              <a:ea typeface="Lexend"/>
              <a:cs typeface="Lexend"/>
              <a:sym typeface="Lexend"/>
            </a:endParaRPr>
          </a:p>
        </p:txBody>
      </p:sp>
      <p:sp>
        <p:nvSpPr>
          <p:cNvPr id="96" name="Google Shape;96;p17"/>
          <p:cNvSpPr/>
          <p:nvPr/>
        </p:nvSpPr>
        <p:spPr>
          <a:xfrm>
            <a:off x="6407497" y="2667247"/>
            <a:ext cx="1596000" cy="9108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Prioritization of Repairs</a:t>
            </a:r>
            <a:endParaRPr>
              <a:solidFill>
                <a:schemeClr val="lt1"/>
              </a:solidFill>
              <a:latin typeface="Lexend"/>
              <a:ea typeface="Lexend"/>
              <a:cs typeface="Lexend"/>
              <a:sym typeface="Lexend"/>
            </a:endParaRPr>
          </a:p>
        </p:txBody>
      </p:sp>
      <p:sp>
        <p:nvSpPr>
          <p:cNvPr id="97" name="Google Shape;97;p17"/>
          <p:cNvSpPr/>
          <p:nvPr/>
        </p:nvSpPr>
        <p:spPr>
          <a:xfrm>
            <a:off x="6407497" y="3955393"/>
            <a:ext cx="1596000" cy="910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Tactical Restoration</a:t>
            </a:r>
            <a:endParaRPr>
              <a:solidFill>
                <a:schemeClr val="lt1"/>
              </a:solidFill>
              <a:latin typeface="Lexend"/>
              <a:ea typeface="Lexend"/>
              <a:cs typeface="Lexend"/>
              <a:sym typeface="Lexend"/>
            </a:endParaRPr>
          </a:p>
        </p:txBody>
      </p:sp>
      <p:sp>
        <p:nvSpPr>
          <p:cNvPr id="98" name="Google Shape;98;p17"/>
          <p:cNvSpPr/>
          <p:nvPr/>
        </p:nvSpPr>
        <p:spPr>
          <a:xfrm rot="3792698">
            <a:off x="7331145" y="2335237"/>
            <a:ext cx="240961" cy="286935"/>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a:off x="7093458" y="3615575"/>
            <a:ext cx="224400" cy="3069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5269790" y="1336322"/>
            <a:ext cx="1734900" cy="9108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Vulnerability,</a:t>
            </a:r>
            <a:endParaRPr>
              <a:solidFill>
                <a:schemeClr val="lt1"/>
              </a:solidFill>
              <a:latin typeface="Lexend"/>
              <a:ea typeface="Lexend"/>
              <a:cs typeface="Lexend"/>
              <a:sym typeface="Lexend"/>
            </a:endParaRPr>
          </a:p>
          <a:p>
            <a:pPr indent="0" lvl="0" marL="0" rtl="0" algn="ctr">
              <a:spcBef>
                <a:spcPts val="0"/>
              </a:spcBef>
              <a:spcAft>
                <a:spcPts val="0"/>
              </a:spcAft>
              <a:buNone/>
            </a:pPr>
            <a:r>
              <a:rPr lang="en">
                <a:solidFill>
                  <a:schemeClr val="lt1"/>
                </a:solidFill>
                <a:latin typeface="Lexend"/>
                <a:ea typeface="Lexend"/>
                <a:cs typeface="Lexend"/>
                <a:sym typeface="Lexend"/>
              </a:rPr>
              <a:t>Overburden</a:t>
            </a:r>
            <a:endParaRPr>
              <a:solidFill>
                <a:schemeClr val="lt1"/>
              </a:solidFill>
              <a:latin typeface="Lexend"/>
              <a:ea typeface="Lexend"/>
              <a:cs typeface="Lexend"/>
              <a:sym typeface="Lexend"/>
            </a:endParaRPr>
          </a:p>
        </p:txBody>
      </p:sp>
      <p:sp>
        <p:nvSpPr>
          <p:cNvPr id="101" name="Google Shape;101;p17"/>
          <p:cNvSpPr/>
          <p:nvPr/>
        </p:nvSpPr>
        <p:spPr>
          <a:xfrm flipH="1" rot="-3792698">
            <a:off x="6839147" y="2335237"/>
            <a:ext cx="240961" cy="286935"/>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txBox="1"/>
          <p:nvPr/>
        </p:nvSpPr>
        <p:spPr>
          <a:xfrm>
            <a:off x="422675" y="1230875"/>
            <a:ext cx="4675800" cy="3824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solidFill>
                  <a:srgbClr val="A6002A"/>
                </a:solidFill>
                <a:latin typeface="Lexend"/>
                <a:ea typeface="Lexend"/>
                <a:cs typeface="Lexend"/>
                <a:sym typeface="Lexend"/>
              </a:rPr>
              <a:t>ASSERT</a:t>
            </a:r>
            <a:r>
              <a:rPr b="1" lang="en" sz="2000">
                <a:solidFill>
                  <a:schemeClr val="dk2"/>
                </a:solidFill>
                <a:latin typeface="Lexend"/>
                <a:ea typeface="Lexend"/>
                <a:cs typeface="Lexend"/>
                <a:sym typeface="Lexend"/>
              </a:rPr>
              <a:t> </a:t>
            </a:r>
            <a:r>
              <a:rPr lang="en" sz="2000">
                <a:solidFill>
                  <a:schemeClr val="dk2"/>
                </a:solidFill>
                <a:latin typeface="Lexend"/>
                <a:ea typeface="Lexend"/>
                <a:cs typeface="Lexend"/>
                <a:sym typeface="Lexend"/>
              </a:rPr>
              <a:t>aims to add a </a:t>
            </a:r>
            <a:r>
              <a:rPr b="1" lang="en" sz="2000">
                <a:solidFill>
                  <a:srgbClr val="A6002A"/>
                </a:solidFill>
                <a:latin typeface="Lexend"/>
                <a:ea typeface="Lexend"/>
                <a:cs typeface="Lexend"/>
                <a:sym typeface="Lexend"/>
              </a:rPr>
              <a:t>lens of power outage overburden and vulnerability </a:t>
            </a:r>
            <a:r>
              <a:rPr lang="en" sz="2000">
                <a:solidFill>
                  <a:schemeClr val="dk2"/>
                </a:solidFill>
                <a:latin typeface="Lexend"/>
                <a:ea typeface="Lexend"/>
                <a:cs typeface="Lexend"/>
                <a:sym typeface="Lexend"/>
              </a:rPr>
              <a:t>to the utility emergency response’s repair and restoration decision-making  pipeline.</a:t>
            </a:r>
            <a:endParaRPr sz="20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Federal Open Data Used</a:t>
            </a:r>
            <a:endParaRPr/>
          </a:p>
        </p:txBody>
      </p:sp>
      <p:sp>
        <p:nvSpPr>
          <p:cNvPr id="108" name="Google Shape;108;p18"/>
          <p:cNvSpPr txBox="1"/>
          <p:nvPr>
            <p:ph idx="1" type="body"/>
          </p:nvPr>
        </p:nvSpPr>
        <p:spPr>
          <a:xfrm>
            <a:off x="311700" y="1275000"/>
            <a:ext cx="4763400" cy="3446400"/>
          </a:xfrm>
          <a:prstGeom prst="rect">
            <a:avLst/>
          </a:prstGeom>
        </p:spPr>
        <p:txBody>
          <a:bodyPr anchorCtr="0" anchor="t" bIns="91425" lIns="91425" spcFirstLastPara="1" rIns="91425" wrap="square" tIns="91425">
            <a:noAutofit/>
          </a:bodyPr>
          <a:lstStyle/>
          <a:p>
            <a:pPr indent="-346551" lvl="0" marL="457200" rtl="0" algn="l">
              <a:lnSpc>
                <a:spcPct val="225000"/>
              </a:lnSpc>
              <a:spcBef>
                <a:spcPts val="1000"/>
              </a:spcBef>
              <a:spcAft>
                <a:spcPts val="0"/>
              </a:spcAft>
              <a:buSzPts val="1858"/>
              <a:buChar char="●"/>
            </a:pPr>
            <a:r>
              <a:rPr lang="en" sz="1857"/>
              <a:t>ODIN (Outage Data Initiative)</a:t>
            </a:r>
            <a:endParaRPr sz="1857"/>
          </a:p>
          <a:p>
            <a:pPr indent="0" lvl="0" marL="0" rtl="0" algn="l">
              <a:lnSpc>
                <a:spcPct val="225000"/>
              </a:lnSpc>
              <a:spcBef>
                <a:spcPts val="1000"/>
              </a:spcBef>
              <a:spcAft>
                <a:spcPts val="0"/>
              </a:spcAft>
              <a:buNone/>
            </a:pPr>
            <a:r>
              <a:rPr lang="en" sz="1857"/>
              <a:t> </a:t>
            </a:r>
            <a:endParaRPr sz="1857"/>
          </a:p>
          <a:p>
            <a:pPr indent="-346551" lvl="0" marL="457200" rtl="0" algn="l">
              <a:lnSpc>
                <a:spcPct val="200000"/>
              </a:lnSpc>
              <a:spcBef>
                <a:spcPts val="1000"/>
              </a:spcBef>
              <a:spcAft>
                <a:spcPts val="0"/>
              </a:spcAft>
              <a:buSzPts val="1858"/>
              <a:buChar char="●"/>
            </a:pPr>
            <a:r>
              <a:rPr lang="en" sz="1857"/>
              <a:t>Correlate most significant </a:t>
            </a:r>
            <a:r>
              <a:rPr b="1" lang="en" sz="1857">
                <a:solidFill>
                  <a:srgbClr val="A6002A"/>
                </a:solidFill>
              </a:rPr>
              <a:t>vulnerability indicators</a:t>
            </a:r>
            <a:r>
              <a:rPr lang="en" sz="1857"/>
              <a:t> to outage burden using </a:t>
            </a:r>
            <a:r>
              <a:rPr b="1" lang="en" sz="1857">
                <a:solidFill>
                  <a:srgbClr val="A6002A"/>
                </a:solidFill>
              </a:rPr>
              <a:t>Linear Regression</a:t>
            </a:r>
            <a:r>
              <a:rPr lang="en" sz="1857"/>
              <a:t>.</a:t>
            </a:r>
            <a:endParaRPr sz="1857"/>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rotWithShape="1">
          <a:blip r:embed="rId3">
            <a:alphaModFix/>
          </a:blip>
          <a:srcRect b="37987" l="29987" r="32504" t="33391"/>
          <a:stretch/>
        </p:blipFill>
        <p:spPr>
          <a:xfrm>
            <a:off x="6093570" y="2277337"/>
            <a:ext cx="2054211" cy="980700"/>
          </a:xfrm>
          <a:prstGeom prst="rect">
            <a:avLst/>
          </a:prstGeom>
          <a:noFill/>
          <a:ln>
            <a:noFill/>
          </a:ln>
        </p:spPr>
      </p:pic>
      <p:sp>
        <p:nvSpPr>
          <p:cNvPr id="111" name="Google Shape;111;p18"/>
          <p:cNvSpPr txBox="1"/>
          <p:nvPr/>
        </p:nvSpPr>
        <p:spPr>
          <a:xfrm>
            <a:off x="5074988" y="4489900"/>
            <a:ext cx="3843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Datasets we are using in our analysis.</a:t>
            </a:r>
            <a:endParaRPr>
              <a:latin typeface="Lexend"/>
              <a:ea typeface="Lexend"/>
              <a:cs typeface="Lexend"/>
              <a:sym typeface="Lexend"/>
            </a:endParaRPr>
          </a:p>
        </p:txBody>
      </p:sp>
      <p:sp>
        <p:nvSpPr>
          <p:cNvPr id="112" name="Google Shape;112;p18"/>
          <p:cNvSpPr txBox="1"/>
          <p:nvPr/>
        </p:nvSpPr>
        <p:spPr>
          <a:xfrm>
            <a:off x="2036093" y="1983200"/>
            <a:ext cx="29439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&lt;outage&gt;</a:t>
            </a:r>
            <a:r>
              <a:rPr baseline="-25000" lang="en" sz="1500">
                <a:solidFill>
                  <a:schemeClr val="dk2"/>
                </a:solidFill>
                <a:latin typeface="Lexend"/>
                <a:ea typeface="Lexend"/>
                <a:cs typeface="Lexend"/>
                <a:sym typeface="Lexend"/>
              </a:rPr>
              <a:t>county</a:t>
            </a:r>
            <a:r>
              <a:rPr lang="en" sz="1500">
                <a:solidFill>
                  <a:schemeClr val="dk2"/>
                </a:solidFill>
                <a:latin typeface="Lexend"/>
                <a:ea typeface="Lexend"/>
                <a:cs typeface="Lexend"/>
                <a:sym typeface="Lexend"/>
              </a:rPr>
              <a:t>— &lt;outage&gt;</a:t>
            </a:r>
            <a:r>
              <a:rPr baseline="-25000" lang="en" sz="1500">
                <a:solidFill>
                  <a:schemeClr val="dk2"/>
                </a:solidFill>
                <a:latin typeface="Lexend"/>
                <a:ea typeface="Lexend"/>
                <a:cs typeface="Lexend"/>
                <a:sym typeface="Lexend"/>
              </a:rPr>
              <a:t>state</a:t>
            </a:r>
            <a:endParaRPr baseline="-25000" sz="1500">
              <a:solidFill>
                <a:schemeClr val="dk2"/>
              </a:solidFill>
              <a:latin typeface="Lexend"/>
              <a:ea typeface="Lexend"/>
              <a:cs typeface="Lexend"/>
              <a:sym typeface="Lexend"/>
            </a:endParaRPr>
          </a:p>
        </p:txBody>
      </p:sp>
      <p:cxnSp>
        <p:nvCxnSpPr>
          <p:cNvPr id="113" name="Google Shape;113;p18"/>
          <p:cNvCxnSpPr/>
          <p:nvPr/>
        </p:nvCxnSpPr>
        <p:spPr>
          <a:xfrm>
            <a:off x="2014208" y="2371516"/>
            <a:ext cx="2997600" cy="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8"/>
          <p:cNvSpPr txBox="1"/>
          <p:nvPr/>
        </p:nvSpPr>
        <p:spPr>
          <a:xfrm>
            <a:off x="2014200" y="2298440"/>
            <a:ext cx="29439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Lexend"/>
                <a:ea typeface="Lexend"/>
                <a:cs typeface="Lexend"/>
                <a:sym typeface="Lexend"/>
              </a:rPr>
              <a:t>σ</a:t>
            </a:r>
            <a:r>
              <a:rPr baseline="-25000" lang="en" sz="1900">
                <a:solidFill>
                  <a:schemeClr val="dk2"/>
                </a:solidFill>
                <a:latin typeface="Lexend"/>
                <a:ea typeface="Lexend"/>
                <a:cs typeface="Lexend"/>
                <a:sym typeface="Lexend"/>
              </a:rPr>
              <a:t>state</a:t>
            </a:r>
            <a:endParaRPr baseline="-25000" sz="1900">
              <a:solidFill>
                <a:schemeClr val="dk2"/>
              </a:solidFill>
              <a:latin typeface="Lexend"/>
              <a:ea typeface="Lexend"/>
              <a:cs typeface="Lexend"/>
              <a:sym typeface="Lexend"/>
            </a:endParaRPr>
          </a:p>
        </p:txBody>
      </p:sp>
      <p:sp>
        <p:nvSpPr>
          <p:cNvPr id="115" name="Google Shape;115;p18"/>
          <p:cNvSpPr txBox="1"/>
          <p:nvPr/>
        </p:nvSpPr>
        <p:spPr>
          <a:xfrm>
            <a:off x="496825" y="2140800"/>
            <a:ext cx="14382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Lexend"/>
                <a:ea typeface="Lexend"/>
                <a:cs typeface="Lexend"/>
                <a:sym typeface="Lexend"/>
              </a:rPr>
              <a:t>Burden =</a:t>
            </a:r>
            <a:endParaRPr sz="1800">
              <a:solidFill>
                <a:schemeClr val="dk2"/>
              </a:solidFill>
              <a:latin typeface="Lexend"/>
              <a:ea typeface="Lexend"/>
              <a:cs typeface="Lexend"/>
              <a:sym typeface="Lexend"/>
            </a:endParaRPr>
          </a:p>
        </p:txBody>
      </p:sp>
      <p:sp>
        <p:nvSpPr>
          <p:cNvPr id="116" name="Google Shape;116;p18"/>
          <p:cNvSpPr/>
          <p:nvPr/>
        </p:nvSpPr>
        <p:spPr>
          <a:xfrm>
            <a:off x="5768875" y="1056375"/>
            <a:ext cx="2703600" cy="9537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exend"/>
                <a:ea typeface="Lexend"/>
                <a:cs typeface="Lexend"/>
                <a:sym typeface="Lexend"/>
              </a:rPr>
              <a:t>Social Vulnerability Index (SVI)</a:t>
            </a:r>
            <a:endParaRPr sz="1600">
              <a:solidFill>
                <a:schemeClr val="lt1"/>
              </a:solidFill>
              <a:latin typeface="Lexend"/>
              <a:ea typeface="Lexend"/>
              <a:cs typeface="Lexend"/>
              <a:sym typeface="Lexend"/>
            </a:endParaRPr>
          </a:p>
        </p:txBody>
      </p:sp>
      <p:sp>
        <p:nvSpPr>
          <p:cNvPr id="117" name="Google Shape;117;p18"/>
          <p:cNvSpPr/>
          <p:nvPr/>
        </p:nvSpPr>
        <p:spPr>
          <a:xfrm>
            <a:off x="5768875" y="3519300"/>
            <a:ext cx="2703600" cy="9537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exend"/>
                <a:ea typeface="Lexend"/>
                <a:cs typeface="Lexend"/>
                <a:sym typeface="Lexend"/>
              </a:rPr>
              <a:t>Outage Data Initiative (ODIN)</a:t>
            </a:r>
            <a:endParaRPr sz="1600">
              <a:solidFill>
                <a:schemeClr val="lt1"/>
              </a:solidFill>
              <a:latin typeface="Lexend"/>
              <a:ea typeface="Lexend"/>
              <a:cs typeface="Lexend"/>
              <a:sym typeface="Lexend"/>
            </a:endParaRPr>
          </a:p>
        </p:txBody>
      </p:sp>
      <p:cxnSp>
        <p:nvCxnSpPr>
          <p:cNvPr id="118" name="Google Shape;118;p18"/>
          <p:cNvCxnSpPr>
            <a:stCxn id="116" idx="2"/>
            <a:endCxn id="110" idx="0"/>
          </p:cNvCxnSpPr>
          <p:nvPr/>
        </p:nvCxnSpPr>
        <p:spPr>
          <a:xfrm>
            <a:off x="7120675" y="2010075"/>
            <a:ext cx="0" cy="267300"/>
          </a:xfrm>
          <a:prstGeom prst="straightConnector1">
            <a:avLst/>
          </a:prstGeom>
          <a:noFill/>
          <a:ln cap="flat" cmpd="sng" w="28575">
            <a:solidFill>
              <a:schemeClr val="dk2"/>
            </a:solidFill>
            <a:prstDash val="solid"/>
            <a:round/>
            <a:headEnd len="med" w="med" type="none"/>
            <a:tailEnd len="med" w="med" type="triangle"/>
          </a:ln>
        </p:spPr>
      </p:cxnSp>
      <p:cxnSp>
        <p:nvCxnSpPr>
          <p:cNvPr id="119" name="Google Shape;119;p18"/>
          <p:cNvCxnSpPr>
            <a:endCxn id="110" idx="2"/>
          </p:cNvCxnSpPr>
          <p:nvPr/>
        </p:nvCxnSpPr>
        <p:spPr>
          <a:xfrm flipH="1" rot="10800000">
            <a:off x="7105975" y="3258038"/>
            <a:ext cx="14700" cy="275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Brain</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nvSpPr>
        <p:spPr>
          <a:xfrm>
            <a:off x="422675" y="1230875"/>
            <a:ext cx="8520600" cy="38247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A6002A"/>
              </a:buClr>
              <a:buSzPts val="2000"/>
              <a:buFont typeface="Lexend"/>
              <a:buChar char="●"/>
            </a:pPr>
            <a:r>
              <a:rPr lang="en" sz="2000">
                <a:solidFill>
                  <a:schemeClr val="dk2"/>
                </a:solidFill>
                <a:latin typeface="Lexend"/>
                <a:ea typeface="Lexend"/>
                <a:cs typeface="Lexend"/>
                <a:sym typeface="Lexend"/>
              </a:rPr>
              <a:t>Identified </a:t>
            </a:r>
            <a:r>
              <a:rPr b="1" lang="en" sz="2000">
                <a:solidFill>
                  <a:srgbClr val="A6002A"/>
                </a:solidFill>
                <a:latin typeface="Lexend"/>
                <a:ea typeface="Lexend"/>
                <a:cs typeface="Lexend"/>
                <a:sym typeface="Lexend"/>
              </a:rPr>
              <a:t>key metrics </a:t>
            </a:r>
            <a:r>
              <a:rPr lang="en" sz="2000">
                <a:solidFill>
                  <a:schemeClr val="dk2"/>
                </a:solidFill>
                <a:latin typeface="Lexend"/>
                <a:ea typeface="Lexend"/>
                <a:cs typeface="Lexend"/>
                <a:sym typeface="Lexend"/>
              </a:rPr>
              <a:t>that predict </a:t>
            </a:r>
            <a:r>
              <a:rPr b="1" lang="en" sz="2000">
                <a:solidFill>
                  <a:srgbClr val="A6002A"/>
                </a:solidFill>
                <a:latin typeface="Lexend"/>
                <a:ea typeface="Lexend"/>
                <a:cs typeface="Lexend"/>
                <a:sym typeface="Lexend"/>
              </a:rPr>
              <a:t>power overburden</a:t>
            </a:r>
            <a:r>
              <a:rPr lang="en" sz="2000">
                <a:solidFill>
                  <a:schemeClr val="dk2"/>
                </a:solidFill>
                <a:latin typeface="Lexend"/>
                <a:ea typeface="Lexend"/>
                <a:cs typeface="Lexend"/>
                <a:sym typeface="Lexend"/>
              </a:rPr>
              <a:t> in counties </a:t>
            </a:r>
            <a:r>
              <a:rPr b="1" lang="en" sz="2000">
                <a:solidFill>
                  <a:srgbClr val="A6002A"/>
                </a:solidFill>
                <a:latin typeface="Lexend"/>
                <a:ea typeface="Lexend"/>
                <a:cs typeface="Lexend"/>
                <a:sym typeface="Lexend"/>
              </a:rPr>
              <a:t>lacking data</a:t>
            </a:r>
            <a:r>
              <a:rPr lang="en" sz="2000">
                <a:solidFill>
                  <a:schemeClr val="dk2"/>
                </a:solidFill>
                <a:latin typeface="Lexend"/>
                <a:ea typeface="Lexend"/>
                <a:cs typeface="Lexend"/>
                <a:sym typeface="Lexend"/>
              </a:rPr>
              <a:t>.</a:t>
            </a:r>
            <a:endParaRPr sz="2000">
              <a:solidFill>
                <a:schemeClr val="dk2"/>
              </a:solidFill>
              <a:latin typeface="Lexend"/>
              <a:ea typeface="Lexend"/>
              <a:cs typeface="Lexend"/>
              <a:sym typeface="Lexend"/>
            </a:endParaRPr>
          </a:p>
          <a:p>
            <a:pPr indent="-355600" lvl="0" marL="457200" rtl="0" algn="l">
              <a:lnSpc>
                <a:spcPct val="200000"/>
              </a:lnSpc>
              <a:spcBef>
                <a:spcPts val="1000"/>
              </a:spcBef>
              <a:spcAft>
                <a:spcPts val="1000"/>
              </a:spcAft>
              <a:buClr>
                <a:srgbClr val="A6002A"/>
              </a:buClr>
              <a:buSzPts val="2000"/>
              <a:buFont typeface="Lexend"/>
              <a:buChar char="●"/>
            </a:pPr>
            <a:r>
              <a:rPr lang="en" sz="2000">
                <a:solidFill>
                  <a:schemeClr val="dk2"/>
                </a:solidFill>
                <a:latin typeface="Lexend"/>
                <a:ea typeface="Lexend"/>
                <a:cs typeface="Lexend"/>
                <a:sym typeface="Lexend"/>
              </a:rPr>
              <a:t>Using </a:t>
            </a:r>
            <a:r>
              <a:rPr b="1" lang="en" sz="2000">
                <a:solidFill>
                  <a:srgbClr val="A6002A"/>
                </a:solidFill>
                <a:latin typeface="Lexend"/>
                <a:ea typeface="Lexend"/>
                <a:cs typeface="Lexend"/>
                <a:sym typeface="Lexend"/>
              </a:rPr>
              <a:t>unemployment</a:t>
            </a:r>
            <a:r>
              <a:rPr lang="en" sz="2000">
                <a:solidFill>
                  <a:schemeClr val="dk2"/>
                </a:solidFill>
                <a:latin typeface="Lexend"/>
                <a:ea typeface="Lexend"/>
                <a:cs typeface="Lexend"/>
                <a:sym typeface="Lexend"/>
              </a:rPr>
              <a:t>, </a:t>
            </a:r>
            <a:r>
              <a:rPr b="1" lang="en" sz="2000">
                <a:solidFill>
                  <a:srgbClr val="A6002A"/>
                </a:solidFill>
                <a:latin typeface="Lexend"/>
                <a:ea typeface="Lexend"/>
                <a:cs typeface="Lexend"/>
                <a:sym typeface="Lexend"/>
              </a:rPr>
              <a:t>poverty</a:t>
            </a:r>
            <a:r>
              <a:rPr lang="en" sz="2000">
                <a:solidFill>
                  <a:schemeClr val="dk2"/>
                </a:solidFill>
                <a:latin typeface="Lexend"/>
                <a:ea typeface="Lexend"/>
                <a:cs typeface="Lexend"/>
                <a:sym typeface="Lexend"/>
              </a:rPr>
              <a:t> and </a:t>
            </a:r>
            <a:r>
              <a:rPr b="1" lang="en" sz="2000">
                <a:solidFill>
                  <a:srgbClr val="A6002A"/>
                </a:solidFill>
                <a:latin typeface="Lexend"/>
                <a:ea typeface="Lexend"/>
                <a:cs typeface="Lexend"/>
                <a:sym typeface="Lexend"/>
              </a:rPr>
              <a:t>minority data</a:t>
            </a:r>
            <a:r>
              <a:rPr lang="en" sz="2000">
                <a:solidFill>
                  <a:schemeClr val="dk2"/>
                </a:solidFill>
                <a:latin typeface="Lexend"/>
                <a:ea typeface="Lexend"/>
                <a:cs typeface="Lexend"/>
                <a:sym typeface="Lexend"/>
              </a:rPr>
              <a:t> to predict power overburden</a:t>
            </a:r>
            <a:endParaRPr sz="2000">
              <a:solidFill>
                <a:schemeClr val="dk2"/>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Brain – Continued</a:t>
            </a:r>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pic>
        <p:nvPicPr>
          <p:cNvPr id="133" name="Google Shape;133;p20"/>
          <p:cNvPicPr preferRelativeResize="0"/>
          <p:nvPr/>
        </p:nvPicPr>
        <p:blipFill rotWithShape="1">
          <a:blip r:embed="rId3">
            <a:alphaModFix/>
          </a:blip>
          <a:srcRect b="7209" l="0" r="0" t="0"/>
          <a:stretch/>
        </p:blipFill>
        <p:spPr>
          <a:xfrm>
            <a:off x="1339113" y="1171450"/>
            <a:ext cx="6465777" cy="382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for Measuring Impact</a:t>
            </a:r>
            <a:endParaRPr/>
          </a:p>
        </p:txBody>
      </p:sp>
      <p:sp>
        <p:nvSpPr>
          <p:cNvPr id="139" name="Google Shape;139;p21"/>
          <p:cNvSpPr txBox="1"/>
          <p:nvPr>
            <p:ph idx="1" type="body"/>
          </p:nvPr>
        </p:nvSpPr>
        <p:spPr>
          <a:xfrm>
            <a:off x="311700" y="1275000"/>
            <a:ext cx="8520600" cy="34464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1000"/>
              </a:spcBef>
              <a:spcAft>
                <a:spcPts val="0"/>
              </a:spcAft>
              <a:buNone/>
            </a:pPr>
            <a:r>
              <a:rPr lang="en" sz="2000"/>
              <a:t>Users can d</a:t>
            </a:r>
            <a:r>
              <a:rPr lang="en" sz="2000"/>
              <a:t>escribe the extent to which ASSERT fulfils these metrics:</a:t>
            </a:r>
            <a:endParaRPr sz="2000"/>
          </a:p>
          <a:p>
            <a:pPr indent="-355600" lvl="0" marL="457200" rtl="0" algn="l">
              <a:lnSpc>
                <a:spcPct val="200000"/>
              </a:lnSpc>
              <a:spcBef>
                <a:spcPts val="1000"/>
              </a:spcBef>
              <a:spcAft>
                <a:spcPts val="0"/>
              </a:spcAft>
              <a:buSzPts val="2000"/>
              <a:buChar char="●"/>
            </a:pPr>
            <a:r>
              <a:rPr lang="en" sz="2000"/>
              <a:t>Ease of use</a:t>
            </a:r>
            <a:endParaRPr sz="2000"/>
          </a:p>
          <a:p>
            <a:pPr indent="-355600" lvl="0" marL="457200" rtl="0" algn="l">
              <a:lnSpc>
                <a:spcPct val="200000"/>
              </a:lnSpc>
              <a:spcBef>
                <a:spcPts val="0"/>
              </a:spcBef>
              <a:spcAft>
                <a:spcPts val="0"/>
              </a:spcAft>
              <a:buSzPts val="2000"/>
              <a:buChar char="●"/>
            </a:pPr>
            <a:r>
              <a:rPr lang="en" sz="2000"/>
              <a:t>Clear purpose</a:t>
            </a:r>
            <a:endParaRPr sz="2000"/>
          </a:p>
          <a:p>
            <a:pPr indent="-355600" lvl="0" marL="457200" rtl="0" algn="l">
              <a:lnSpc>
                <a:spcPct val="200000"/>
              </a:lnSpc>
              <a:spcBef>
                <a:spcPts val="0"/>
              </a:spcBef>
              <a:spcAft>
                <a:spcPts val="0"/>
              </a:spcAft>
              <a:buSzPts val="2000"/>
              <a:buChar char="●"/>
            </a:pPr>
            <a:r>
              <a:rPr lang="en" sz="2000"/>
              <a:t>Aids in deploying resources in areas with little information</a:t>
            </a:r>
            <a:endParaRPr sz="2000"/>
          </a:p>
          <a:p>
            <a:pPr indent="-355600" lvl="0" marL="457200" rtl="0" algn="l">
              <a:lnSpc>
                <a:spcPct val="200000"/>
              </a:lnSpc>
              <a:spcBef>
                <a:spcPts val="0"/>
              </a:spcBef>
              <a:spcAft>
                <a:spcPts val="0"/>
              </a:spcAft>
              <a:buSzPts val="2000"/>
              <a:buChar char="●"/>
            </a:pPr>
            <a:r>
              <a:rPr lang="en" sz="2000"/>
              <a:t>Rapid dissemination of predicted/actual outage burden information</a:t>
            </a:r>
            <a:endParaRPr sz="2000"/>
          </a:p>
        </p:txBody>
      </p: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Deployment/Implementation Plan</a:t>
            </a:r>
            <a:endParaRPr/>
          </a:p>
        </p:txBody>
      </p:sp>
      <p:sp>
        <p:nvSpPr>
          <p:cNvPr id="146" name="Google Shape;146;p22"/>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SzPts val="2000"/>
              <a:buChar char="●"/>
            </a:pPr>
            <a:r>
              <a:rPr lang="en" sz="2000"/>
              <a:t>We performed a PCA to extract the key factors for</a:t>
            </a:r>
            <a:endParaRPr sz="2000"/>
          </a:p>
          <a:p>
            <a:pPr indent="-355600" lvl="0" marL="457200" rtl="0" algn="l">
              <a:spcBef>
                <a:spcPts val="0"/>
              </a:spcBef>
              <a:spcAft>
                <a:spcPts val="0"/>
              </a:spcAft>
              <a:buSzPts val="2000"/>
              <a:buChar char="●"/>
            </a:pPr>
            <a:r>
              <a:rPr lang="en" sz="2000"/>
              <a:t>Selecting method of forming predictions based on factors from PCA</a:t>
            </a:r>
            <a:endParaRPr sz="2000"/>
          </a:p>
          <a:p>
            <a:pPr indent="-355600" lvl="0" marL="457200" rtl="0" algn="l">
              <a:spcBef>
                <a:spcPts val="0"/>
              </a:spcBef>
              <a:spcAft>
                <a:spcPts val="0"/>
              </a:spcAft>
              <a:buSzPts val="2000"/>
              <a:buChar char="●"/>
            </a:pPr>
            <a:r>
              <a:rPr lang="en" sz="2000"/>
              <a:t>Linear Regression</a:t>
            </a:r>
            <a:endParaRPr sz="2000"/>
          </a:p>
          <a:p>
            <a:pPr indent="-355600" lvl="0" marL="457200" rtl="0" algn="l">
              <a:spcBef>
                <a:spcPts val="0"/>
              </a:spcBef>
              <a:spcAft>
                <a:spcPts val="0"/>
              </a:spcAft>
              <a:buSzPts val="2000"/>
              <a:buChar char="●"/>
            </a:pPr>
            <a:r>
              <a:rPr lang="en" sz="2000"/>
              <a:t>Leaflet GIS tool</a:t>
            </a:r>
            <a:endParaRPr sz="2000"/>
          </a:p>
          <a:p>
            <a:pPr indent="-355600" lvl="0" marL="457200" rtl="0" algn="l">
              <a:spcBef>
                <a:spcPts val="0"/>
              </a:spcBef>
              <a:spcAft>
                <a:spcPts val="0"/>
              </a:spcAft>
              <a:buSzPts val="2000"/>
              <a:buChar char="●"/>
            </a:pPr>
            <a:r>
              <a:rPr lang="en" sz="2000"/>
              <a:t>Static site using GitHub Pages</a:t>
            </a:r>
            <a:endParaRPr sz="2000"/>
          </a:p>
          <a:p>
            <a:pPr indent="-355600" lvl="0" marL="457200" rtl="0" algn="l">
              <a:spcBef>
                <a:spcPts val="0"/>
              </a:spcBef>
              <a:spcAft>
                <a:spcPts val="0"/>
              </a:spcAft>
              <a:buSzPts val="2000"/>
              <a:buChar char="●"/>
            </a:pPr>
            <a:r>
              <a:rPr lang="en" sz="2000"/>
              <a:t>Translating wireframe to site aesthetics</a:t>
            </a:r>
            <a:endParaRPr sz="2000"/>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