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2" r:id="rId8"/>
    <p:sldId id="265" r:id="rId9"/>
    <p:sldId id="270" r:id="rId10"/>
    <p:sldId id="259" r:id="rId11"/>
    <p:sldId id="261" r:id="rId12"/>
    <p:sldId id="260"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124" autoAdjust="0"/>
  </p:normalViewPr>
  <p:slideViewPr>
    <p:cSldViewPr snapToGrid="0">
      <p:cViewPr>
        <p:scale>
          <a:sx n="54" d="100"/>
          <a:sy n="54" d="100"/>
        </p:scale>
        <p:origin x="1810" y="2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CONCEPT</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lvl="0" indent="0" algn="l" defTabSz="755650">
            <a:lnSpc>
              <a:spcPct val="90000"/>
            </a:lnSpc>
            <a:spcBef>
              <a:spcPct val="0"/>
            </a:spcBef>
            <a:spcAft>
              <a:spcPct val="35000"/>
            </a:spcAft>
            <a:buNone/>
          </a:pPr>
          <a:r>
            <a:rPr lang="en-US" sz="1700" b="0" i="0" kern="1200" dirty="0">
              <a:solidFill>
                <a:prstClr val="black">
                  <a:hueOff val="0"/>
                  <a:satOff val="0"/>
                  <a:lumOff val="0"/>
                  <a:alphaOff val="0"/>
                </a:prstClr>
              </a:solidFill>
              <a:latin typeface="Tenorite"/>
              <a:ea typeface="+mn-ea"/>
              <a:cs typeface="+mn-cs"/>
            </a:rPr>
            <a:t>Classification model</a:t>
          </a:r>
        </a:p>
        <a:p>
          <a:pPr marL="0" lvl="0" indent="0" algn="l" defTabSz="755650">
            <a:lnSpc>
              <a:spcPct val="90000"/>
            </a:lnSpc>
            <a:spcBef>
              <a:spcPct val="0"/>
            </a:spcBef>
            <a:spcAft>
              <a:spcPct val="35000"/>
            </a:spcAft>
            <a:buNone/>
          </a:pPr>
          <a:r>
            <a:rPr lang="en-US" sz="1700" b="0" i="0" kern="1200" dirty="0">
              <a:solidFill>
                <a:prstClr val="black">
                  <a:hueOff val="0"/>
                  <a:satOff val="0"/>
                  <a:lumOff val="0"/>
                  <a:alphaOff val="0"/>
                </a:prstClr>
              </a:solidFill>
              <a:latin typeface="Tenorite"/>
              <a:ea typeface="+mn-ea"/>
              <a:cs typeface="+mn-cs"/>
            </a:rPr>
            <a:t>SVM finds a hyper-plane that creates a boundary between the types of data</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WORKING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THEIR MODEL</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755650">
            <a:lnSpc>
              <a:spcPct val="90000"/>
            </a:lnSpc>
            <a:spcBef>
              <a:spcPct val="0"/>
            </a:spcBef>
            <a:spcAft>
              <a:spcPct val="35000"/>
            </a:spcAft>
            <a:buNone/>
          </a:pPr>
          <a:r>
            <a:rPr lang="en-US" sz="1700" b="0" i="0" kern="1200" dirty="0">
              <a:solidFill>
                <a:prstClr val="black">
                  <a:hueOff val="0"/>
                  <a:satOff val="0"/>
                  <a:lumOff val="0"/>
                  <a:alphaOff val="0"/>
                </a:prstClr>
              </a:solidFill>
              <a:latin typeface="Tenorite"/>
              <a:ea typeface="+mn-ea"/>
              <a:cs typeface="+mn-cs"/>
            </a:rPr>
            <a:t>The association between lineup behavior and target presence </a:t>
          </a:r>
        </a:p>
        <a:p>
          <a:pPr marL="0" lvl="0" indent="0" algn="l" defTabSz="755650">
            <a:lnSpc>
              <a:spcPct val="90000"/>
            </a:lnSpc>
            <a:spcBef>
              <a:spcPct val="0"/>
            </a:spcBef>
            <a:spcAft>
              <a:spcPct val="35000"/>
            </a:spcAft>
            <a:buNone/>
          </a:pPr>
          <a:endParaRPr lang="en-US" sz="1700" b="0" i="0" kern="1200" dirty="0">
            <a:solidFill>
              <a:prstClr val="black">
                <a:hueOff val="0"/>
                <a:satOff val="0"/>
                <a:lumOff val="0"/>
                <a:alphaOff val="0"/>
              </a:prstClr>
            </a:solidFill>
            <a:latin typeface="Tenorite"/>
            <a:ea typeface="+mn-ea"/>
            <a:cs typeface="+mn-cs"/>
          </a:endParaRPr>
        </a:p>
        <a:p>
          <a:pPr marL="0" lvl="0" indent="0" algn="l" defTabSz="755650">
            <a:lnSpc>
              <a:spcPct val="90000"/>
            </a:lnSpc>
            <a:spcBef>
              <a:spcPct val="0"/>
            </a:spcBef>
            <a:spcAft>
              <a:spcPct val="35000"/>
            </a:spcAft>
            <a:buNone/>
          </a:pPr>
          <a:r>
            <a:rPr lang="en-US" sz="1700" b="0" i="0" kern="1200" dirty="0">
              <a:solidFill>
                <a:prstClr val="black">
                  <a:hueOff val="0"/>
                  <a:satOff val="0"/>
                  <a:lumOff val="0"/>
                  <a:alphaOff val="0"/>
                </a:prstClr>
              </a:solidFill>
              <a:latin typeface="Tenorite"/>
              <a:ea typeface="+mn-ea"/>
              <a:cs typeface="+mn-cs"/>
            </a:rPr>
            <a:t>SVM as a viable means to predict suspect guilt </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63960957-6362-4662-93BF-9A142808FD45}">
      <dgm:prSet/>
      <dgm:spPr/>
      <dgm:t>
        <a:bodyPr/>
        <a:lstStyle/>
        <a:p>
          <a:r>
            <a:rPr lang="en-US" b="0" i="0" dirty="0"/>
            <a:t>plot each data item in the dataset in an N-dimensional space, where N is the number of features/attributes in the data.</a:t>
          </a:r>
        </a:p>
        <a:p>
          <a:r>
            <a:rPr lang="en-US" b="0" i="0" dirty="0"/>
            <a:t> find the optimal hyperplane to separate the data. </a:t>
          </a:r>
          <a:endParaRPr lang="en-US" dirty="0"/>
        </a:p>
      </dgm:t>
    </dgm:pt>
    <dgm:pt modelId="{6618DBFD-D45E-4FF0-B332-D3499339637F}" type="parTrans" cxnId="{779E854E-8BA9-42C6-B1CB-C526B7663D27}">
      <dgm:prSet/>
      <dgm:spPr/>
      <dgm:t>
        <a:bodyPr/>
        <a:lstStyle/>
        <a:p>
          <a:endParaRPr lang="en-US"/>
        </a:p>
      </dgm:t>
    </dgm:pt>
    <dgm:pt modelId="{457DB2BB-5632-4A6B-B617-A484C30AA69F}" type="sibTrans" cxnId="{779E854E-8BA9-42C6-B1CB-C526B7663D27}">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3">
        <dgm:presLayoutVars>
          <dgm:chMax val="0"/>
          <dgm:chPref val="0"/>
        </dgm:presLayoutVars>
      </dgm:prSet>
      <dgm:spPr/>
    </dgm:pt>
    <dgm:pt modelId="{22359DD7-1BFB-4900-BAE6-6084F2F57988}" type="pres">
      <dgm:prSet presAssocID="{73D947E0-108F-4D20-A71E-3CF329F97212}" presName="desTx" presStyleLbl="alignAccFollowNode1" presStyleIdx="0" presStyleCnt="3">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3">
        <dgm:presLayoutVars>
          <dgm:chMax val="0"/>
          <dgm:chPref val="0"/>
        </dgm:presLayoutVars>
      </dgm:prSet>
      <dgm:spPr/>
    </dgm:pt>
    <dgm:pt modelId="{4FEB85EB-D046-4CDB-8A62-BBCE260C4490}" type="pres">
      <dgm:prSet presAssocID="{B1AFA1AF-0FF8-45B3-A6D0-0E255A2F637D}" presName="desTx" presStyleLbl="alignAccFollowNode1" presStyleIdx="1" presStyleCnt="3">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3">
        <dgm:presLayoutVars>
          <dgm:chMax val="0"/>
          <dgm:chPref val="0"/>
        </dgm:presLayoutVars>
      </dgm:prSet>
      <dgm:spPr/>
    </dgm:pt>
    <dgm:pt modelId="{6B5FE59C-B471-448A-AA7A-B526DCC4D4CA}" type="pres">
      <dgm:prSet presAssocID="{E9682B4F-0217-4B50-923E-C104AA24290F}" presName="desTx" presStyleLbl="alignAccFollowNode1" presStyleIdx="2" presStyleCnt="3" custLinFactNeighborX="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8DD04445-3FD2-4F91-B78C-8EC941D09DFB}" type="presOf" srcId="{63960957-6362-4662-93BF-9A142808FD45}" destId="{4FEB85EB-D046-4CDB-8A62-BBCE260C4490}" srcOrd="0" destOrd="0" presId="urn:microsoft.com/office/officeart/2016/7/layout/HorizontalActionList"/>
    <dgm:cxn modelId="{77A55366-077C-403B-A9E1-B9C6B5CA3288}" type="presOf" srcId="{73D947E0-108F-4D20-A71E-3CF329F97212}" destId="{BDBD7220-3F85-45D2-BED6-5BBFBC23EAE3}" srcOrd="0" destOrd="0" presId="urn:microsoft.com/office/officeart/2016/7/layout/HorizontalActionList"/>
    <dgm:cxn modelId="{779E854E-8BA9-42C6-B1CB-C526B7663D27}" srcId="{B1AFA1AF-0FF8-45B3-A6D0-0E255A2F637D}" destId="{63960957-6362-4662-93BF-9A142808FD45}" srcOrd="0" destOrd="0" parTransId="{6618DBFD-D45E-4FF0-B332-D3499339637F}" sibTransId="{457DB2BB-5632-4A6B-B617-A484C30AA69F}"/>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7845" y="733611"/>
          <a:ext cx="3601220" cy="10803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76" tIns="284576" rIns="284576" bIns="284576"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CONCEPT</a:t>
          </a:r>
        </a:p>
      </dsp:txBody>
      <dsp:txXfrm>
        <a:off x="7845" y="733611"/>
        <a:ext cx="3601220" cy="1080366"/>
      </dsp:txXfrm>
    </dsp:sp>
    <dsp:sp modelId="{22359DD7-1BFB-4900-BAE6-6084F2F57988}">
      <dsp:nvSpPr>
        <dsp:cNvPr id="0" name=""/>
        <dsp:cNvSpPr/>
      </dsp:nvSpPr>
      <dsp:spPr>
        <a:xfrm>
          <a:off x="7845" y="1813977"/>
          <a:ext cx="3601220" cy="24831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721" tIns="355721" rIns="355721" bIns="355721" numCol="1" spcCol="1270" anchor="t" anchorCtr="0">
          <a:noAutofit/>
        </a:bodyPr>
        <a:lstStyle/>
        <a:p>
          <a:pPr marL="0" lvl="0" indent="0" algn="l" defTabSz="755650">
            <a:lnSpc>
              <a:spcPct val="90000"/>
            </a:lnSpc>
            <a:spcBef>
              <a:spcPct val="0"/>
            </a:spcBef>
            <a:spcAft>
              <a:spcPct val="35000"/>
            </a:spcAft>
            <a:buNone/>
          </a:pPr>
          <a:r>
            <a:rPr lang="en-US" sz="1700" b="0" i="0" kern="1200" dirty="0">
              <a:solidFill>
                <a:prstClr val="black">
                  <a:hueOff val="0"/>
                  <a:satOff val="0"/>
                  <a:lumOff val="0"/>
                  <a:alphaOff val="0"/>
                </a:prstClr>
              </a:solidFill>
              <a:latin typeface="Tenorite"/>
              <a:ea typeface="+mn-ea"/>
              <a:cs typeface="+mn-cs"/>
            </a:rPr>
            <a:t>Classification model</a:t>
          </a:r>
        </a:p>
        <a:p>
          <a:pPr marL="0" lvl="0" indent="0" algn="l" defTabSz="755650">
            <a:lnSpc>
              <a:spcPct val="90000"/>
            </a:lnSpc>
            <a:spcBef>
              <a:spcPct val="0"/>
            </a:spcBef>
            <a:spcAft>
              <a:spcPct val="35000"/>
            </a:spcAft>
            <a:buNone/>
          </a:pPr>
          <a:r>
            <a:rPr lang="en-US" sz="1700" b="0" i="0" kern="1200" dirty="0">
              <a:solidFill>
                <a:prstClr val="black">
                  <a:hueOff val="0"/>
                  <a:satOff val="0"/>
                  <a:lumOff val="0"/>
                  <a:alphaOff val="0"/>
                </a:prstClr>
              </a:solidFill>
              <a:latin typeface="Tenorite"/>
              <a:ea typeface="+mn-ea"/>
              <a:cs typeface="+mn-cs"/>
            </a:rPr>
            <a:t>SVM finds a hyper-plane that creates a boundary between the types of data</a:t>
          </a:r>
        </a:p>
      </dsp:txBody>
      <dsp:txXfrm>
        <a:off x="7845" y="1813977"/>
        <a:ext cx="3601220" cy="2483198"/>
      </dsp:txXfrm>
    </dsp:sp>
    <dsp:sp modelId="{C4F84DEA-2002-4D32-8E80-70EEE05E345A}">
      <dsp:nvSpPr>
        <dsp:cNvPr id="0" name=""/>
        <dsp:cNvSpPr/>
      </dsp:nvSpPr>
      <dsp:spPr>
        <a:xfrm>
          <a:off x="3716959" y="733611"/>
          <a:ext cx="3601220" cy="10803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76" tIns="284576" rIns="284576" bIns="284576"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WORKING</a:t>
          </a:r>
        </a:p>
      </dsp:txBody>
      <dsp:txXfrm>
        <a:off x="3716959" y="733611"/>
        <a:ext cx="3601220" cy="1080366"/>
      </dsp:txXfrm>
    </dsp:sp>
    <dsp:sp modelId="{4FEB85EB-D046-4CDB-8A62-BBCE260C4490}">
      <dsp:nvSpPr>
        <dsp:cNvPr id="0" name=""/>
        <dsp:cNvSpPr/>
      </dsp:nvSpPr>
      <dsp:spPr>
        <a:xfrm>
          <a:off x="3716959" y="1813977"/>
          <a:ext cx="3601220" cy="24831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721" tIns="355721" rIns="355721" bIns="355721" numCol="1" spcCol="1270" anchor="t" anchorCtr="0">
          <a:noAutofit/>
        </a:bodyPr>
        <a:lstStyle/>
        <a:p>
          <a:pPr marL="0" lvl="0" indent="0" algn="l" defTabSz="755650">
            <a:lnSpc>
              <a:spcPct val="90000"/>
            </a:lnSpc>
            <a:spcBef>
              <a:spcPct val="0"/>
            </a:spcBef>
            <a:spcAft>
              <a:spcPct val="35000"/>
            </a:spcAft>
            <a:buNone/>
          </a:pPr>
          <a:r>
            <a:rPr lang="en-US" sz="1700" b="0" i="0" kern="1200" dirty="0"/>
            <a:t>plot each data item in the dataset in an N-dimensional space, where N is the number of features/attributes in the data.</a:t>
          </a:r>
        </a:p>
        <a:p>
          <a:pPr marL="0" lvl="0" indent="0" algn="l" defTabSz="755650">
            <a:lnSpc>
              <a:spcPct val="90000"/>
            </a:lnSpc>
            <a:spcBef>
              <a:spcPct val="0"/>
            </a:spcBef>
            <a:spcAft>
              <a:spcPct val="35000"/>
            </a:spcAft>
            <a:buNone/>
          </a:pPr>
          <a:r>
            <a:rPr lang="en-US" sz="1700" b="0" i="0" kern="1200" dirty="0"/>
            <a:t> find the optimal hyperplane to separate the data. </a:t>
          </a:r>
          <a:endParaRPr lang="en-US" sz="1700" kern="1200" dirty="0"/>
        </a:p>
      </dsp:txBody>
      <dsp:txXfrm>
        <a:off x="3716959" y="1813977"/>
        <a:ext cx="3601220" cy="2483198"/>
      </dsp:txXfrm>
    </dsp:sp>
    <dsp:sp modelId="{49B7F8FA-D256-41EF-9327-52A3551D9A60}">
      <dsp:nvSpPr>
        <dsp:cNvPr id="0" name=""/>
        <dsp:cNvSpPr/>
      </dsp:nvSpPr>
      <dsp:spPr>
        <a:xfrm>
          <a:off x="7426074" y="733611"/>
          <a:ext cx="3601220" cy="10803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76" tIns="284576" rIns="284576" bIns="284576"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THEIR MODEL</a:t>
          </a:r>
        </a:p>
      </dsp:txBody>
      <dsp:txXfrm>
        <a:off x="7426074" y="733611"/>
        <a:ext cx="3601220" cy="1080366"/>
      </dsp:txXfrm>
    </dsp:sp>
    <dsp:sp modelId="{6B5FE59C-B471-448A-AA7A-B526DCC4D4CA}">
      <dsp:nvSpPr>
        <dsp:cNvPr id="0" name=""/>
        <dsp:cNvSpPr/>
      </dsp:nvSpPr>
      <dsp:spPr>
        <a:xfrm>
          <a:off x="7426074" y="1813977"/>
          <a:ext cx="3601220" cy="24831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721" tIns="355721" rIns="355721" bIns="355721" numCol="1" spcCol="1270" anchor="t" anchorCtr="0">
          <a:noAutofit/>
        </a:bodyPr>
        <a:lstStyle/>
        <a:p>
          <a:pPr marL="0" lvl="0" indent="0" algn="l" defTabSz="755650">
            <a:lnSpc>
              <a:spcPct val="90000"/>
            </a:lnSpc>
            <a:spcBef>
              <a:spcPct val="0"/>
            </a:spcBef>
            <a:spcAft>
              <a:spcPct val="35000"/>
            </a:spcAft>
            <a:buNone/>
          </a:pPr>
          <a:r>
            <a:rPr lang="en-US" sz="1700" b="0" i="0" kern="1200" dirty="0">
              <a:solidFill>
                <a:prstClr val="black">
                  <a:hueOff val="0"/>
                  <a:satOff val="0"/>
                  <a:lumOff val="0"/>
                  <a:alphaOff val="0"/>
                </a:prstClr>
              </a:solidFill>
              <a:latin typeface="Tenorite"/>
              <a:ea typeface="+mn-ea"/>
              <a:cs typeface="+mn-cs"/>
            </a:rPr>
            <a:t>The association between lineup behavior and target presence </a:t>
          </a:r>
        </a:p>
        <a:p>
          <a:pPr marL="0" lvl="0" indent="0" algn="l" defTabSz="755650">
            <a:lnSpc>
              <a:spcPct val="90000"/>
            </a:lnSpc>
            <a:spcBef>
              <a:spcPct val="0"/>
            </a:spcBef>
            <a:spcAft>
              <a:spcPct val="35000"/>
            </a:spcAft>
            <a:buNone/>
          </a:pPr>
          <a:endParaRPr lang="en-US" sz="1700" b="0" i="0" kern="1200" dirty="0">
            <a:solidFill>
              <a:prstClr val="black">
                <a:hueOff val="0"/>
                <a:satOff val="0"/>
                <a:lumOff val="0"/>
                <a:alphaOff val="0"/>
              </a:prstClr>
            </a:solidFill>
            <a:latin typeface="Tenorite"/>
            <a:ea typeface="+mn-ea"/>
            <a:cs typeface="+mn-cs"/>
          </a:endParaRPr>
        </a:p>
        <a:p>
          <a:pPr marL="0" lvl="0" indent="0" algn="l" defTabSz="755650">
            <a:lnSpc>
              <a:spcPct val="90000"/>
            </a:lnSpc>
            <a:spcBef>
              <a:spcPct val="0"/>
            </a:spcBef>
            <a:spcAft>
              <a:spcPct val="35000"/>
            </a:spcAft>
            <a:buNone/>
          </a:pPr>
          <a:r>
            <a:rPr lang="en-US" sz="1700" b="0" i="0" kern="1200" dirty="0">
              <a:solidFill>
                <a:prstClr val="black">
                  <a:hueOff val="0"/>
                  <a:satOff val="0"/>
                  <a:lumOff val="0"/>
                  <a:alphaOff val="0"/>
                </a:prstClr>
              </a:solidFill>
              <a:latin typeface="Tenorite"/>
              <a:ea typeface="+mn-ea"/>
              <a:cs typeface="+mn-cs"/>
            </a:rPr>
            <a:t>SVM as a viable means to predict suspect guilt </a:t>
          </a:r>
        </a:p>
      </dsp:txBody>
      <dsp:txXfrm>
        <a:off x="7426074" y="1813977"/>
        <a:ext cx="3601220" cy="2483198"/>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12/8/2022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used as supplementary evidence to credit or discredit the witness if huge amounts of data present. Just like saying, "research shows clinical depression can cause suicidal thoughts in more than 70% people diagnosed ". Just like that maybe 10 years down the line we can say that longer suspect look time by the child in most cases as shown by research conveys ...</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495158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pic>
        <p:nvPicPr>
          <p:cNvPr id="5" name="Picture 4">
            <a:extLst>
              <a:ext uri="{FF2B5EF4-FFF2-40B4-BE49-F238E27FC236}">
                <a16:creationId xmlns:a16="http://schemas.microsoft.com/office/drawing/2014/main" id="{E795698F-4672-6DFB-B345-9CFA13EBBFAF}"/>
              </a:ext>
            </a:extLst>
          </p:cNvPr>
          <p:cNvPicPr>
            <a:picLocks noChangeAspect="1"/>
          </p:cNvPicPr>
          <p:nvPr/>
        </p:nvPicPr>
        <p:blipFill>
          <a:blip r:embed="rId2"/>
          <a:stretch>
            <a:fillRect/>
          </a:stretch>
        </p:blipFill>
        <p:spPr>
          <a:xfrm>
            <a:off x="0" y="-293"/>
            <a:ext cx="12101804" cy="6807846"/>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467350" cy="2182814"/>
          </a:xfrm>
        </p:spPr>
        <p:txBody>
          <a:bodyPr>
            <a:normAutofit/>
          </a:bodyPr>
          <a:lstStyle/>
          <a:p>
            <a:r>
              <a:rPr lang="en-US" sz="2000" dirty="0"/>
              <a:t>The SVM model with the best performance predicted target presence with 67% accuracy and contained five of the 11 inputted variables: filler look time, suspect look time, suspect looks, filler looks, and winner look time​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428999" y="136525"/>
            <a:ext cx="7924800" cy="1524735"/>
          </a:xfrm>
        </p:spPr>
        <p:txBody>
          <a:bodyPr/>
          <a:lstStyle/>
          <a:p>
            <a:r>
              <a:rPr lang="en-US" dirty="0"/>
              <a:t>THE FASCINATING POINT FOR ME! </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824286" y="2369343"/>
            <a:ext cx="7086599" cy="1524735"/>
          </a:xfrm>
        </p:spPr>
        <p:txBody>
          <a:bodyPr>
            <a:normAutofit/>
          </a:bodyPr>
          <a:lstStyle/>
          <a:p>
            <a:r>
              <a:rPr lang="en-US" sz="1600" dirty="0"/>
              <a:t>“These patterns suggest that, for children, less looking at fillers and more looking at suspects may speak to the diagnostic value of a child’s identification (i.e. may separate guilty from innocent suspects).”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21103251-BF0A-9AC3-ED45-66264AB4FB71}"/>
              </a:ext>
            </a:extLst>
          </p:cNvPr>
          <p:cNvSpPr txBox="1"/>
          <p:nvPr/>
        </p:nvSpPr>
        <p:spPr>
          <a:xfrm>
            <a:off x="4267200" y="4343711"/>
            <a:ext cx="5372100" cy="584775"/>
          </a:xfrm>
          <a:prstGeom prst="rect">
            <a:avLst/>
          </a:prstGeom>
          <a:noFill/>
        </p:spPr>
        <p:txBody>
          <a:bodyPr wrap="square" rtlCol="0">
            <a:spAutoFit/>
          </a:bodyPr>
          <a:lstStyle/>
          <a:p>
            <a:r>
              <a:rPr lang="en-US" sz="3200" dirty="0">
                <a:solidFill>
                  <a:schemeClr val="bg1"/>
                </a:solidFill>
              </a:rPr>
              <a:t>PSYCHOLOGY AND LAW! </a:t>
            </a:r>
          </a:p>
        </p:txBody>
      </p:sp>
      <p:sp>
        <p:nvSpPr>
          <p:cNvPr id="8" name="Subtitle 2">
            <a:extLst>
              <a:ext uri="{FF2B5EF4-FFF2-40B4-BE49-F238E27FC236}">
                <a16:creationId xmlns:a16="http://schemas.microsoft.com/office/drawing/2014/main" id="{BFF92D4D-CE1B-816A-1275-D66EC04A9FDC}"/>
              </a:ext>
            </a:extLst>
          </p:cNvPr>
          <p:cNvSpPr txBox="1">
            <a:spLocks/>
          </p:cNvSpPr>
          <p:nvPr/>
        </p:nvSpPr>
        <p:spPr>
          <a:xfrm>
            <a:off x="3571875" y="5255418"/>
            <a:ext cx="7086599" cy="152473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spc="50"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00" dirty="0"/>
          </a:p>
        </p:txBody>
      </p:sp>
      <p:sp>
        <p:nvSpPr>
          <p:cNvPr id="10" name="Subtitle 2">
            <a:extLst>
              <a:ext uri="{FF2B5EF4-FFF2-40B4-BE49-F238E27FC236}">
                <a16:creationId xmlns:a16="http://schemas.microsoft.com/office/drawing/2014/main" id="{6F1508AD-A28A-E000-20CE-E61EA592D3F7}"/>
              </a:ext>
            </a:extLst>
          </p:cNvPr>
          <p:cNvSpPr txBox="1">
            <a:spLocks/>
          </p:cNvSpPr>
          <p:nvPr/>
        </p:nvSpPr>
        <p:spPr>
          <a:xfrm>
            <a:off x="4038599" y="5378119"/>
            <a:ext cx="7086599" cy="152473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spc="50"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supplementary evidence to credit or discredit the witness if huge amounts of data present. </a:t>
            </a:r>
            <a:endParaRPr lang="en-US" sz="1800"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HYPOTHESIS </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924175"/>
            <a:ext cx="3281363" cy="2913380"/>
          </a:xfrm>
        </p:spPr>
        <p:txBody>
          <a:bodyPr>
            <a:normAutofit fontScale="85000" lnSpcReduction="20000"/>
          </a:bodyPr>
          <a:lstStyle/>
          <a:p>
            <a:pPr marL="342900" indent="-342900">
              <a:buAutoNum type="alphaLcParenR"/>
            </a:pPr>
            <a:r>
              <a:rPr lang="en-US" sz="1900" dirty="0"/>
              <a:t>lineups with guilty suspects would be subject to shorter viewing duration of all images and fewer image looks overall than lineups with innocent suspects</a:t>
            </a:r>
          </a:p>
          <a:p>
            <a:pPr marL="342900" indent="-342900">
              <a:buAutoNum type="alphaLcParenR"/>
            </a:pPr>
            <a:r>
              <a:rPr lang="en-US" sz="1900" dirty="0"/>
              <a:t>confidence and accuracy would be positively correlated.</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298032" cy="2166820"/>
          </a:xfrm>
        </p:spPr>
        <p:txBody>
          <a:bodyPr>
            <a:normAutofit/>
          </a:bodyPr>
          <a:lstStyle/>
          <a:p>
            <a:r>
              <a:rPr lang="en-US" dirty="0"/>
              <a:t>traditionally only decision and confidence recorded</a:t>
            </a:r>
          </a:p>
          <a:p>
            <a:endParaRPr lang="en-US" dirty="0"/>
          </a:p>
          <a:p>
            <a:r>
              <a:rPr lang="en-US" dirty="0"/>
              <a:t>Given that investigators will most often lack conclusive information about whether a suspect is guilty or innocent,</a:t>
            </a:r>
          </a:p>
          <a:p>
            <a:r>
              <a:rPr lang="en-US" dirty="0"/>
              <a:t>we sought to explore the possibility that witness behaviors could </a:t>
            </a:r>
            <a:r>
              <a:rPr lang="en-US" dirty="0" err="1"/>
              <a:t>postdict</a:t>
            </a:r>
            <a:r>
              <a:rPr lang="en-US" dirty="0"/>
              <a:t> suspect guilt.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719887" y="896066"/>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719887" y="2872858"/>
            <a:ext cx="4638676" cy="903521"/>
          </a:xfrm>
        </p:spPr>
        <p:txBody>
          <a:bodyPr>
            <a:normAutofit lnSpcReduction="10000"/>
          </a:bodyPr>
          <a:lstStyle/>
          <a:p>
            <a:r>
              <a:rPr lang="en-US" sz="2000" dirty="0"/>
              <a:t>examine which lineup navigation behaviors could be used to </a:t>
            </a:r>
            <a:r>
              <a:rPr lang="en-US" sz="2000" dirty="0" err="1"/>
              <a:t>postdict</a:t>
            </a:r>
            <a:r>
              <a:rPr lang="en-US" sz="2000" dirty="0"/>
              <a:t> suspect guilt in children </a:t>
            </a:r>
          </a:p>
        </p:txBody>
      </p:sp>
      <p:sp>
        <p:nvSpPr>
          <p:cNvPr id="4" name="Title 1">
            <a:extLst>
              <a:ext uri="{FF2B5EF4-FFF2-40B4-BE49-F238E27FC236}">
                <a16:creationId xmlns:a16="http://schemas.microsoft.com/office/drawing/2014/main" id="{9E4418C5-43CB-D4A9-D92D-B078F74C67A4}"/>
              </a:ext>
            </a:extLst>
          </p:cNvPr>
          <p:cNvSpPr txBox="1">
            <a:spLocks/>
          </p:cNvSpPr>
          <p:nvPr/>
        </p:nvSpPr>
        <p:spPr>
          <a:xfrm>
            <a:off x="6719887" y="3333466"/>
            <a:ext cx="4179570" cy="17155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dirty="0"/>
              <a:t>method</a:t>
            </a:r>
          </a:p>
        </p:txBody>
      </p:sp>
      <p:sp>
        <p:nvSpPr>
          <p:cNvPr id="5" name="Subtitle 2">
            <a:extLst>
              <a:ext uri="{FF2B5EF4-FFF2-40B4-BE49-F238E27FC236}">
                <a16:creationId xmlns:a16="http://schemas.microsoft.com/office/drawing/2014/main" id="{183DA0B0-0112-79C3-ECF8-3460FC59D955}"/>
              </a:ext>
            </a:extLst>
          </p:cNvPr>
          <p:cNvSpPr txBox="1">
            <a:spLocks/>
          </p:cNvSpPr>
          <p:nvPr/>
        </p:nvSpPr>
        <p:spPr>
          <a:xfrm>
            <a:off x="6719887" y="5243512"/>
            <a:ext cx="4752976" cy="903521"/>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Experiment 1 included 405 children (6 –14 years; 43% female) who each made 2 eyewitness identifications after viewing 2 live targets.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300662" y="-445691"/>
            <a:ext cx="6696075" cy="1909763"/>
          </a:xfrm>
        </p:spPr>
        <p:txBody>
          <a:bodyPr/>
          <a:lstStyle/>
          <a:p>
            <a:r>
              <a:rPr lang="en-US" dirty="0"/>
              <a:t>​interactive simultaneous procedure </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76774" y="2237517"/>
            <a:ext cx="6696074" cy="1909763"/>
          </a:xfrm>
        </p:spPr>
        <p:txBody>
          <a:bodyPr>
            <a:normAutofit/>
          </a:bodyPr>
          <a:lstStyle/>
          <a:p>
            <a:pPr marL="285750" indent="-285750">
              <a:buFontTx/>
              <a:buChar char="-"/>
            </a:pPr>
            <a:r>
              <a:rPr lang="en-US" sz="2000" dirty="0"/>
              <a:t>Not eye-tracking technology (lack of mobility, cost, expertise)</a:t>
            </a:r>
          </a:p>
          <a:p>
            <a:pPr marL="285750" indent="-285750">
              <a:buFontTx/>
              <a:buChar char="-"/>
            </a:pPr>
            <a:r>
              <a:rPr lang="en-US" sz="2000" dirty="0"/>
              <a:t>Fuzzy lineup – allowed to track look time and frequency</a:t>
            </a:r>
          </a:p>
          <a:p>
            <a:pPr marL="285750" indent="-285750">
              <a:buFontTx/>
              <a:buChar char="-"/>
            </a:pPr>
            <a:r>
              <a:rPr lang="en-US" sz="2000" dirty="0"/>
              <a:t>Can change decision from  fuzzy</a:t>
            </a:r>
          </a:p>
          <a:p>
            <a:pPr marL="285750" indent="-285750">
              <a:buFontTx/>
              <a:buChar char="-"/>
            </a:pPr>
            <a:endParaRPr lang="en-US" dirty="0"/>
          </a:p>
          <a:p>
            <a:pPr marL="285750" indent="-285750">
              <a:buFontTx/>
              <a:buChar char="-"/>
            </a:pPr>
            <a:endParaRPr lang="en-US" dirty="0"/>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pic>
        <p:nvPicPr>
          <p:cNvPr id="8" name="Picture 7">
            <a:extLst>
              <a:ext uri="{FF2B5EF4-FFF2-40B4-BE49-F238E27FC236}">
                <a16:creationId xmlns:a16="http://schemas.microsoft.com/office/drawing/2014/main" id="{DAFB4349-CD6D-E310-B470-E4F074B425E4}"/>
              </a:ext>
            </a:extLst>
          </p:cNvPr>
          <p:cNvPicPr>
            <a:picLocks noChangeAspect="1"/>
          </p:cNvPicPr>
          <p:nvPr/>
        </p:nvPicPr>
        <p:blipFill>
          <a:blip r:embed="rId2"/>
          <a:stretch>
            <a:fillRect/>
          </a:stretch>
        </p:blipFill>
        <p:spPr>
          <a:xfrm>
            <a:off x="3153012" y="3676134"/>
            <a:ext cx="3919301" cy="2524641"/>
          </a:xfrm>
          <a:prstGeom prst="rect">
            <a:avLst/>
          </a:prstGeom>
        </p:spPr>
      </p:pic>
      <p:pic>
        <p:nvPicPr>
          <p:cNvPr id="10" name="Picture 9">
            <a:extLst>
              <a:ext uri="{FF2B5EF4-FFF2-40B4-BE49-F238E27FC236}">
                <a16:creationId xmlns:a16="http://schemas.microsoft.com/office/drawing/2014/main" id="{BC9A3159-1250-1639-53B0-FB16132BC743}"/>
              </a:ext>
            </a:extLst>
          </p:cNvPr>
          <p:cNvPicPr>
            <a:picLocks noChangeAspect="1"/>
          </p:cNvPicPr>
          <p:nvPr/>
        </p:nvPicPr>
        <p:blipFill>
          <a:blip r:embed="rId3"/>
          <a:stretch>
            <a:fillRect/>
          </a:stretch>
        </p:blipFill>
        <p:spPr>
          <a:xfrm>
            <a:off x="7663568" y="3854071"/>
            <a:ext cx="4109485" cy="2346704"/>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SVM – Support Vector Machine (MACHINE LEARNING ALGORITHM)</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556931805"/>
              </p:ext>
            </p:extLst>
          </p:nvPr>
        </p:nvGraphicFramePr>
        <p:xfrm>
          <a:off x="809198" y="1690688"/>
          <a:ext cx="11035140" cy="5030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4" name="Picture 3">
            <a:extLst>
              <a:ext uri="{FF2B5EF4-FFF2-40B4-BE49-F238E27FC236}">
                <a16:creationId xmlns:a16="http://schemas.microsoft.com/office/drawing/2014/main" id="{FFE41EE9-E5EE-8D94-F1DF-15F5B72E6EF6}"/>
              </a:ext>
            </a:extLst>
          </p:cNvPr>
          <p:cNvPicPr>
            <a:picLocks noChangeAspect="1"/>
          </p:cNvPicPr>
          <p:nvPr/>
        </p:nvPicPr>
        <p:blipFill>
          <a:blip r:embed="rId7"/>
          <a:stretch>
            <a:fillRect/>
          </a:stretch>
        </p:blipFill>
        <p:spPr>
          <a:xfrm>
            <a:off x="1995487" y="5006180"/>
            <a:ext cx="2447925" cy="1736164"/>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514350" y="425890"/>
            <a:ext cx="4020229" cy="585788"/>
          </a:xfrm>
        </p:spPr>
        <p:txBody>
          <a:bodyPr>
            <a:normAutofit fontScale="90000"/>
          </a:bodyPr>
          <a:lstStyle/>
          <a:p>
            <a:r>
              <a:rPr lang="en-US" dirty="0"/>
              <a:t>COMPLICATIONS: PREVIOUS RESEARCH </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REDUCED STIMULUS SET SIZE </a:t>
            </a:r>
            <a:r>
              <a:rPr lang="en-US" dirty="0">
                <a:sym typeface="Wingdings" panose="05000000000000000000" pitchFamily="2" charset="2"/>
              </a:rPr>
              <a:t> &gt;ACCURACY IN CHILDREN(6-8 YEARS)</a:t>
            </a:r>
            <a:endParaRPr lang="en-US"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INCREASE IN SIMILARITY BETWEEN FILLERS, CHILDREN “GIVE UP” DUE TO TASK DIFFICULTY </a:t>
            </a:r>
            <a:r>
              <a:rPr lang="en-US" dirty="0">
                <a:sym typeface="Wingdings" panose="05000000000000000000" pitchFamily="2" charset="2"/>
              </a:rPr>
              <a:t> </a:t>
            </a:r>
            <a:r>
              <a:rPr lang="en-US" dirty="0"/>
              <a:t>LOW ACCURACY </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698925" y="3190876"/>
            <a:ext cx="2882475" cy="1924049"/>
          </a:xfrm>
        </p:spPr>
        <p:txBody>
          <a:bodyPr/>
          <a:lstStyle/>
          <a:p>
            <a:r>
              <a:rPr lang="en-US" dirty="0"/>
              <a:t>LINEUP BEHAVIORS MEASURED:</a:t>
            </a:r>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3882692" y="1843088"/>
            <a:ext cx="7933071" cy="4343400"/>
          </a:xfrm>
        </p:spPr>
        <p:txBody>
          <a:bodyPr/>
          <a:lstStyle/>
          <a:p>
            <a:r>
              <a:rPr lang="en-US" dirty="0"/>
              <a:t>1. Look time (any)</a:t>
            </a:r>
          </a:p>
          <a:p>
            <a:r>
              <a:rPr lang="en-US" dirty="0"/>
              <a:t>2. Looks at each face</a:t>
            </a:r>
          </a:p>
          <a:p>
            <a:r>
              <a:rPr lang="en-US" dirty="0"/>
              <a:t>3. Filler looks</a:t>
            </a:r>
          </a:p>
          <a:p>
            <a:r>
              <a:rPr lang="en-US" dirty="0"/>
              <a:t>4. Suspect looks </a:t>
            </a:r>
          </a:p>
          <a:p>
            <a:r>
              <a:rPr lang="en-US" dirty="0"/>
              <a:t>5. Winner looks</a:t>
            </a:r>
          </a:p>
          <a:p>
            <a:r>
              <a:rPr lang="en-US" dirty="0"/>
              <a:t>6. Loser looks</a:t>
            </a:r>
          </a:p>
          <a:p>
            <a:r>
              <a:rPr lang="en-US" dirty="0"/>
              <a:t>7. Filler look time </a:t>
            </a:r>
          </a:p>
          <a:p>
            <a:r>
              <a:rPr lang="en-US" dirty="0"/>
              <a:t>8. Suspect look time </a:t>
            </a:r>
          </a:p>
          <a:p>
            <a:r>
              <a:rPr lang="en-US" dirty="0"/>
              <a:t>9. Winner look time</a:t>
            </a:r>
          </a:p>
          <a:p>
            <a:r>
              <a:rPr lang="en-US" dirty="0"/>
              <a:t>10. Loser Look Time </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RESULTS!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5750" y="5965823"/>
            <a:ext cx="11715750" cy="1564482"/>
          </a:xfrm>
        </p:spPr>
        <p:txBody>
          <a:bodyPr>
            <a:normAutofit/>
          </a:bodyPr>
          <a:lstStyle/>
          <a:p>
            <a:r>
              <a:rPr lang="en-US" dirty="0"/>
              <a:t>SVM classification accuracy in predicting target presence (for children and adults, respectively). Each data point represents the average accuracy score when all behaviors listed to the left of the x-axis label were included in the model. Dashed line indicates chance distribution, and the X indicates the final model chosen.​</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3906044" y="6340475"/>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11" name="Picture 10">
            <a:extLst>
              <a:ext uri="{FF2B5EF4-FFF2-40B4-BE49-F238E27FC236}">
                <a16:creationId xmlns:a16="http://schemas.microsoft.com/office/drawing/2014/main" id="{B81F5E8A-4584-7585-7C1F-15AF4B982F44}"/>
              </a:ext>
            </a:extLst>
          </p:cNvPr>
          <p:cNvPicPr>
            <a:picLocks noChangeAspect="1"/>
          </p:cNvPicPr>
          <p:nvPr/>
        </p:nvPicPr>
        <p:blipFill>
          <a:blip r:embed="rId2"/>
          <a:stretch>
            <a:fillRect/>
          </a:stretch>
        </p:blipFill>
        <p:spPr>
          <a:xfrm>
            <a:off x="1131096" y="2057400"/>
            <a:ext cx="10554739" cy="2915842"/>
          </a:xfrm>
          <a:prstGeom prst="rect">
            <a:avLst/>
          </a:prstGeom>
        </p:spPr>
      </p:pic>
    </p:spTree>
    <p:extLst>
      <p:ext uri="{BB962C8B-B14F-4D97-AF65-F5344CB8AC3E}">
        <p14:creationId xmlns:p14="http://schemas.microsoft.com/office/powerpoint/2010/main" val="166378016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{810E7F5F-9B5C-41E5-B2A5-CCAFE83CA445}tf67328976_win32</Template>
  <TotalTime>66</TotalTime>
  <Words>616</Words>
  <Application>Microsoft Office PowerPoint</Application>
  <PresentationFormat>Widescreen</PresentationFormat>
  <Paragraphs>87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Office Theme</vt:lpstr>
      <vt:lpstr>PRESENTATION TITLE</vt:lpstr>
      <vt:lpstr>HYPOTHESIS </vt:lpstr>
      <vt:lpstr>INTRODUCTION</vt:lpstr>
      <vt:lpstr>PRIMARY GOALS</vt:lpstr>
      <vt:lpstr>​interactive simultaneous procedure </vt:lpstr>
      <vt:lpstr>SVM – Support Vector Machine (MACHINE LEARNING ALGORITHM)</vt:lpstr>
      <vt:lpstr>COMPLICATIONS: PREVIOUS RESEARCH </vt:lpstr>
      <vt:lpstr>HOW WE GET THERE</vt:lpstr>
      <vt:lpstr>RESULTS!</vt:lpstr>
      <vt:lpstr>SUMMARY</vt:lpstr>
      <vt:lpstr>THE FASCINATING POINT FOR 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suhani chawla</dc:creator>
  <cp:lastModifiedBy>suhani chawla</cp:lastModifiedBy>
  <cp:revision>5</cp:revision>
  <dcterms:created xsi:type="dcterms:W3CDTF">2022-12-08T14:09:22Z</dcterms:created>
  <dcterms:modified xsi:type="dcterms:W3CDTF">2022-12-08T15:57:17Z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