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handoutMasterIdLst>
    <p:handoutMasterId r:id="rId39"/>
  </p:handoutMasterIdLst>
  <p:sldIdLst>
    <p:sldId id="273" r:id="rId3"/>
    <p:sldId id="264" r:id="rId4"/>
    <p:sldId id="274" r:id="rId5"/>
    <p:sldId id="275" r:id="rId6"/>
    <p:sldId id="277" r:id="rId7"/>
    <p:sldId id="286" r:id="rId8"/>
    <p:sldId id="276" r:id="rId9"/>
    <p:sldId id="287" r:id="rId10"/>
    <p:sldId id="283" r:id="rId11"/>
    <p:sldId id="288" r:id="rId12"/>
    <p:sldId id="278" r:id="rId13"/>
    <p:sldId id="290" r:id="rId14"/>
    <p:sldId id="289" r:id="rId15"/>
    <p:sldId id="284" r:id="rId16"/>
    <p:sldId id="279" r:id="rId17"/>
    <p:sldId id="291" r:id="rId18"/>
    <p:sldId id="280" r:id="rId19"/>
    <p:sldId id="292" r:id="rId20"/>
    <p:sldId id="293" r:id="rId21"/>
    <p:sldId id="295" r:id="rId22"/>
    <p:sldId id="294" r:id="rId23"/>
    <p:sldId id="299" r:id="rId24"/>
    <p:sldId id="296" r:id="rId25"/>
    <p:sldId id="302" r:id="rId26"/>
    <p:sldId id="297" r:id="rId27"/>
    <p:sldId id="300" r:id="rId28"/>
    <p:sldId id="303" r:id="rId29"/>
    <p:sldId id="298" r:id="rId30"/>
    <p:sldId id="301" r:id="rId31"/>
    <p:sldId id="304" r:id="rId32"/>
    <p:sldId id="306" r:id="rId33"/>
    <p:sldId id="305" r:id="rId34"/>
    <p:sldId id="307" r:id="rId35"/>
    <p:sldId id="309" r:id="rId36"/>
    <p:sldId id="28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1C24"/>
    <a:srgbClr val="EB232A"/>
    <a:srgbClr val="EB2329"/>
    <a:srgbClr val="6A2B8D"/>
    <a:srgbClr val="005D64"/>
    <a:srgbClr val="F39200"/>
    <a:srgbClr val="DFDC00"/>
    <a:srgbClr val="FFFFFF"/>
    <a:srgbClr val="8E5DA3"/>
    <a:srgbClr val="E5AA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501" autoAdjust="0"/>
  </p:normalViewPr>
  <p:slideViewPr>
    <p:cSldViewPr snapToGrid="0" showGuides="1">
      <p:cViewPr varScale="1">
        <p:scale>
          <a:sx n="69" d="100"/>
          <a:sy n="69" d="100"/>
        </p:scale>
        <p:origin x="696" y="60"/>
      </p:cViewPr>
      <p:guideLst>
        <p:guide orient="horz" pos="2159"/>
        <p:guide pos="384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228" y="8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handoutMaster" Target="handoutMasters/handoutMaster1.xml"/><Relationship Id="rId38" Type="http://schemas.openxmlformats.org/officeDocument/2006/relationships/notesMaster" Target="notesMasters/notesMaster1.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1D8AD-86CB-48E4-99AA-87DA73A35571}"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740BB2-F283-41C2-A9E8-F794C57FEDA5}"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E47F25-5180-4B13-9733-43C775EEA7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1A8A8-9481-4771-B0C8-F0134DA21A2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3945"/>
          <a:stretch>
            <a:fillRect/>
          </a:stretch>
        </p:blipFill>
        <p:spPr>
          <a:xfrm>
            <a:off x="0" y="1"/>
            <a:ext cx="12192000" cy="6858000"/>
          </a:xfrm>
          <a:prstGeom prst="rect">
            <a:avLst/>
          </a:prstGeom>
        </p:spPr>
      </p:pic>
      <p:sp>
        <p:nvSpPr>
          <p:cNvPr id="8" name="Rectangle 7"/>
          <p:cNvSpPr/>
          <p:nvPr userDrawn="1"/>
        </p:nvSpPr>
        <p:spPr>
          <a:xfrm>
            <a:off x="1"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84920" y="1117850"/>
            <a:ext cx="1339861" cy="997769"/>
          </a:xfrm>
          <a:prstGeom prst="rect">
            <a:avLst/>
          </a:prstGeom>
          <a:effectLst>
            <a:glow rad="596900">
              <a:schemeClr val="tx1">
                <a:alpha val="40000"/>
              </a:schemeClr>
            </a:glow>
          </a:effectLst>
        </p:spPr>
      </p:pic>
      <p:sp>
        <p:nvSpPr>
          <p:cNvPr id="9" name="Freeform: Shape 8"/>
          <p:cNvSpPr/>
          <p:nvPr userDrawn="1"/>
        </p:nvSpPr>
        <p:spPr>
          <a:xfrm flipH="1">
            <a:off x="1059542" y="2132749"/>
            <a:ext cx="11132457" cy="2592502"/>
          </a:xfrm>
          <a:custGeom>
            <a:avLst/>
            <a:gdLst>
              <a:gd name="connsiteX0" fmla="*/ 0 w 11132457"/>
              <a:gd name="connsiteY0" fmla="*/ 0 h 3327400"/>
              <a:gd name="connsiteX1" fmla="*/ 994229 w 11132457"/>
              <a:gd name="connsiteY1" fmla="*/ 0 h 3327400"/>
              <a:gd name="connsiteX2" fmla="*/ 10138228 w 11132457"/>
              <a:gd name="connsiteY2" fmla="*/ 0 h 3327400"/>
              <a:gd name="connsiteX3" fmla="*/ 11132457 w 11132457"/>
              <a:gd name="connsiteY3" fmla="*/ 0 h 3327400"/>
              <a:gd name="connsiteX4" fmla="*/ 11132457 w 11132457"/>
              <a:gd name="connsiteY4" fmla="*/ 3327400 h 3327400"/>
              <a:gd name="connsiteX5" fmla="*/ 994229 w 11132457"/>
              <a:gd name="connsiteY5" fmla="*/ 3327400 h 3327400"/>
              <a:gd name="connsiteX6" fmla="*/ 994229 w 11132457"/>
              <a:gd name="connsiteY6" fmla="*/ 47635 h 3327400"/>
              <a:gd name="connsiteX7" fmla="*/ 0 w 11132457"/>
              <a:gd name="connsiteY7" fmla="*/ 47635 h 332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32457" h="3327400">
                <a:moveTo>
                  <a:pt x="0" y="0"/>
                </a:moveTo>
                <a:lnTo>
                  <a:pt x="994229" y="0"/>
                </a:lnTo>
                <a:lnTo>
                  <a:pt x="10138228" y="0"/>
                </a:lnTo>
                <a:lnTo>
                  <a:pt x="11132457" y="0"/>
                </a:lnTo>
                <a:lnTo>
                  <a:pt x="11132457" y="3327400"/>
                </a:lnTo>
                <a:lnTo>
                  <a:pt x="994229" y="3327400"/>
                </a:lnTo>
                <a:lnTo>
                  <a:pt x="994229" y="47635"/>
                </a:lnTo>
                <a:lnTo>
                  <a:pt x="0" y="47635"/>
                </a:lnTo>
                <a:close/>
              </a:path>
            </a:pathLst>
          </a:cu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Rectangle 9"/>
          <p:cNvSpPr/>
          <p:nvPr userDrawn="1"/>
        </p:nvSpPr>
        <p:spPr>
          <a:xfrm>
            <a:off x="11209141" y="4736349"/>
            <a:ext cx="587768" cy="587768"/>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userDrawn="1"/>
        </p:nvGrpSpPr>
        <p:grpSpPr>
          <a:xfrm rot="10800000">
            <a:off x="1257165" y="2132749"/>
            <a:ext cx="371397" cy="609425"/>
            <a:chOff x="2456540" y="152400"/>
            <a:chExt cx="699656" cy="862071"/>
          </a:xfrm>
          <a:solidFill>
            <a:schemeClr val="bg1"/>
          </a:solidFill>
        </p:grpSpPr>
        <p:sp>
          <p:nvSpPr>
            <p:cNvPr id="12" name="Rectangle 11"/>
            <p:cNvSpPr/>
            <p:nvPr userDrawn="1"/>
          </p:nvSpPr>
          <p:spPr>
            <a:xfrm>
              <a:off x="2456540" y="152400"/>
              <a:ext cx="142875" cy="552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2734304" y="152400"/>
              <a:ext cx="142875" cy="552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3013321" y="152400"/>
              <a:ext cx="142875" cy="552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2571589" y="637140"/>
              <a:ext cx="27826" cy="3773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2791829" y="637140"/>
              <a:ext cx="27826" cy="3773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3013321" y="637140"/>
              <a:ext cx="27826" cy="3773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userDrawn="1">
            <p:ph type="ctrTitle"/>
          </p:nvPr>
        </p:nvSpPr>
        <p:spPr>
          <a:xfrm>
            <a:off x="1762154" y="3123392"/>
            <a:ext cx="8667694" cy="757130"/>
          </a:xfrm>
          <a:noFill/>
        </p:spPr>
        <p:txBody>
          <a:bodyPr wrap="none" rtlCol="0">
            <a:spAutoFit/>
          </a:bodyPr>
          <a:lstStyle>
            <a:lvl1pPr algn="ctr">
              <a:defRPr lang="en-US" sz="4800" b="1" dirty="0">
                <a:solidFill>
                  <a:schemeClr val="bg1"/>
                </a:solidFill>
                <a:latin typeface="Segoe UI" panose="020B0502040204020203" pitchFamily="34" charset="0"/>
                <a:ea typeface="+mn-ea"/>
                <a:cs typeface="Segoe UI" panose="020B0502040204020203" pitchFamily="34" charset="0"/>
              </a:defRPr>
            </a:lvl1pPr>
          </a:lstStyle>
          <a:p>
            <a:pPr marL="0" lvl="0" algn="ctr"/>
            <a:r>
              <a:rPr lang="en-US" dirty="0"/>
              <a:t>Click to edit Master title style</a:t>
            </a:r>
            <a:endParaRPr lang="en-US" dirty="0"/>
          </a:p>
        </p:txBody>
      </p:sp>
      <p:sp>
        <p:nvSpPr>
          <p:cNvPr id="3" name="Subtitle 2"/>
          <p:cNvSpPr>
            <a:spLocks noGrp="1"/>
          </p:cNvSpPr>
          <p:nvPr userDrawn="1">
            <p:ph type="subTitle" idx="1"/>
          </p:nvPr>
        </p:nvSpPr>
        <p:spPr>
          <a:xfrm>
            <a:off x="1524000" y="4066495"/>
            <a:ext cx="9144000" cy="369332"/>
          </a:xfrm>
        </p:spPr>
        <p:txBody>
          <a:bodyPr>
            <a:spAutoFit/>
          </a:bodyPr>
          <a:lstStyle>
            <a:lvl1pPr marL="0" indent="0" algn="ctr">
              <a:buNone/>
              <a:defRPr sz="2000">
                <a:solidFill>
                  <a:schemeClr val="bg1"/>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23" name="Text Placeholder 22"/>
          <p:cNvSpPr>
            <a:spLocks noGrp="1"/>
          </p:cNvSpPr>
          <p:nvPr>
            <p:ph type="body" sz="quarter" idx="10"/>
          </p:nvPr>
        </p:nvSpPr>
        <p:spPr>
          <a:xfrm>
            <a:off x="4027165" y="2401889"/>
            <a:ext cx="4137671" cy="535531"/>
          </a:xfrm>
          <a:noFill/>
        </p:spPr>
        <p:txBody>
          <a:bodyPr wrap="none" rtlCol="0">
            <a:spAutoFit/>
          </a:bodyPr>
          <a:lstStyle>
            <a:lvl1pPr marL="0" indent="0" algn="ctr">
              <a:buNone/>
              <a:defRPr lang="en-US" sz="3200" smtClean="0">
                <a:solidFill>
                  <a:schemeClr val="bg1"/>
                </a:solidFill>
                <a:latin typeface="Segoe UI" panose="020B0502040204020203" pitchFamily="34" charset="0"/>
                <a:cs typeface="Segoe UI" panose="020B0502040204020203" pitchFamily="34" charset="0"/>
              </a:defRPr>
            </a:lvl1pPr>
            <a:lvl2pPr marL="228600" indent="0" algn="ctr">
              <a:buNone/>
              <a:defRPr lang="en-US" sz="1800" smtClean="0"/>
            </a:lvl2pPr>
            <a:lvl3pPr marL="685800" indent="0" algn="ctr">
              <a:buNone/>
              <a:defRPr lang="en-US" sz="1800" smtClean="0"/>
            </a:lvl3pPr>
            <a:lvl4pPr marL="1143000" indent="0" algn="ctr">
              <a:buNone/>
              <a:defRPr lang="en-US" smtClean="0"/>
            </a:lvl4pPr>
            <a:lvl5pPr marL="1600200" indent="0" algn="ctr">
              <a:buNone/>
              <a:defRPr lang="en-US"/>
            </a:lvl5pPr>
          </a:lstStyle>
          <a:p>
            <a:pPr marL="0" lvl="0" algn="ctr"/>
            <a:r>
              <a:rPr lang="en-US" dirty="0"/>
              <a:t>Edit Master text styles</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Thank You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84920" y="1117850"/>
            <a:ext cx="1339861" cy="997768"/>
          </a:xfrm>
          <a:prstGeom prst="rect">
            <a:avLst/>
          </a:prstGeom>
          <a:effectLst/>
        </p:spPr>
      </p:pic>
      <p:sp>
        <p:nvSpPr>
          <p:cNvPr id="4" name="Freeform: Shape 3"/>
          <p:cNvSpPr/>
          <p:nvPr userDrawn="1"/>
        </p:nvSpPr>
        <p:spPr>
          <a:xfrm flipH="1">
            <a:off x="1059542" y="2132749"/>
            <a:ext cx="11132457" cy="2592502"/>
          </a:xfrm>
          <a:custGeom>
            <a:avLst/>
            <a:gdLst>
              <a:gd name="connsiteX0" fmla="*/ 0 w 11132457"/>
              <a:gd name="connsiteY0" fmla="*/ 0 h 3327400"/>
              <a:gd name="connsiteX1" fmla="*/ 994229 w 11132457"/>
              <a:gd name="connsiteY1" fmla="*/ 0 h 3327400"/>
              <a:gd name="connsiteX2" fmla="*/ 10138228 w 11132457"/>
              <a:gd name="connsiteY2" fmla="*/ 0 h 3327400"/>
              <a:gd name="connsiteX3" fmla="*/ 11132457 w 11132457"/>
              <a:gd name="connsiteY3" fmla="*/ 0 h 3327400"/>
              <a:gd name="connsiteX4" fmla="*/ 11132457 w 11132457"/>
              <a:gd name="connsiteY4" fmla="*/ 3327400 h 3327400"/>
              <a:gd name="connsiteX5" fmla="*/ 994229 w 11132457"/>
              <a:gd name="connsiteY5" fmla="*/ 3327400 h 3327400"/>
              <a:gd name="connsiteX6" fmla="*/ 994229 w 11132457"/>
              <a:gd name="connsiteY6" fmla="*/ 47635 h 3327400"/>
              <a:gd name="connsiteX7" fmla="*/ 0 w 11132457"/>
              <a:gd name="connsiteY7" fmla="*/ 47635 h 332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32457" h="3327400">
                <a:moveTo>
                  <a:pt x="0" y="0"/>
                </a:moveTo>
                <a:lnTo>
                  <a:pt x="994229" y="0"/>
                </a:lnTo>
                <a:lnTo>
                  <a:pt x="10138228" y="0"/>
                </a:lnTo>
                <a:lnTo>
                  <a:pt x="11132457" y="0"/>
                </a:lnTo>
                <a:lnTo>
                  <a:pt x="11132457" y="3327400"/>
                </a:lnTo>
                <a:lnTo>
                  <a:pt x="994229" y="3327400"/>
                </a:lnTo>
                <a:lnTo>
                  <a:pt x="994229" y="47635"/>
                </a:lnTo>
                <a:lnTo>
                  <a:pt x="0" y="47635"/>
                </a:lnTo>
                <a:close/>
              </a:path>
            </a:pathLst>
          </a:cu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Rectangle 4"/>
          <p:cNvSpPr/>
          <p:nvPr userDrawn="1"/>
        </p:nvSpPr>
        <p:spPr>
          <a:xfrm>
            <a:off x="11209141" y="4736349"/>
            <a:ext cx="587768" cy="587768"/>
          </a:xfrm>
          <a:prstGeom prst="rect">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userDrawn="1"/>
        </p:nvGrpSpPr>
        <p:grpSpPr>
          <a:xfrm rot="10800000">
            <a:off x="1257165" y="2132749"/>
            <a:ext cx="371397" cy="609425"/>
            <a:chOff x="2456540" y="152400"/>
            <a:chExt cx="699656" cy="862071"/>
          </a:xfrm>
          <a:solidFill>
            <a:schemeClr val="bg1"/>
          </a:solidFill>
        </p:grpSpPr>
        <p:sp>
          <p:nvSpPr>
            <p:cNvPr id="7" name="Rectangle 6"/>
            <p:cNvSpPr/>
            <p:nvPr userDrawn="1"/>
          </p:nvSpPr>
          <p:spPr>
            <a:xfrm>
              <a:off x="2456540" y="152400"/>
              <a:ext cx="142875" cy="552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2734304" y="152400"/>
              <a:ext cx="142875" cy="552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013321" y="152400"/>
              <a:ext cx="142875" cy="552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2571589" y="637140"/>
              <a:ext cx="27826" cy="3773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2791829" y="637140"/>
              <a:ext cx="27826" cy="3773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3013321" y="637140"/>
              <a:ext cx="27826" cy="3773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p:cNvSpPr/>
          <p:nvPr userDrawn="1"/>
        </p:nvSpPr>
        <p:spPr>
          <a:xfrm>
            <a:off x="3435563" y="2705725"/>
            <a:ext cx="5320880" cy="1446550"/>
          </a:xfrm>
          <a:prstGeom prst="rect">
            <a:avLst/>
          </a:prstGeom>
        </p:spPr>
        <p:txBody>
          <a:bodyPr wrap="none">
            <a:spAutoFit/>
          </a:bodyPr>
          <a:lstStyle/>
          <a:p>
            <a:pPr algn="ctr"/>
            <a:r>
              <a:rPr lang="en-US" sz="8800" dirty="0">
                <a:solidFill>
                  <a:schemeClr val="bg1"/>
                </a:solidFill>
              </a:rPr>
              <a:t>Thank You</a:t>
            </a:r>
            <a:endParaRPr lang="en-US" sz="8800" dirty="0">
              <a:solidFill>
                <a:schemeClr val="bg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Title and Content Layout</a:t>
            </a:r>
            <a:endParaRPr lang="en-US" dirty="0"/>
          </a:p>
        </p:txBody>
      </p:sp>
      <p:sp>
        <p:nvSpPr>
          <p:cNvPr id="3" name="Content Placeholder 2"/>
          <p:cNvSpPr>
            <a:spLocks noGrp="1"/>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Section Header">
    <p:spTree>
      <p:nvGrpSpPr>
        <p:cNvPr id="1" name=""/>
        <p:cNvGrpSpPr/>
        <p:nvPr/>
      </p:nvGrpSpPr>
      <p:grpSpPr>
        <a:xfrm>
          <a:off x="0" y="0"/>
          <a:ext cx="0" cy="0"/>
          <a:chOff x="0" y="0"/>
          <a:chExt cx="0" cy="0"/>
        </a:xfrm>
      </p:grpSpPr>
      <p:sp>
        <p:nvSpPr>
          <p:cNvPr id="7" name="Rectangle 6"/>
          <p:cNvSpPr/>
          <p:nvPr userDrawn="1"/>
        </p:nvSpPr>
        <p:spPr>
          <a:xfrm>
            <a:off x="0" y="2812752"/>
            <a:ext cx="11263086" cy="1232497"/>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rot="10800000">
            <a:off x="381299" y="2817939"/>
            <a:ext cx="543763" cy="892261"/>
            <a:chOff x="2456540" y="152400"/>
            <a:chExt cx="699656" cy="862071"/>
          </a:xfrm>
          <a:solidFill>
            <a:schemeClr val="bg1"/>
          </a:solidFill>
        </p:grpSpPr>
        <p:sp>
          <p:nvSpPr>
            <p:cNvPr id="9" name="Rectangle 8"/>
            <p:cNvSpPr/>
            <p:nvPr userDrawn="1"/>
          </p:nvSpPr>
          <p:spPr>
            <a:xfrm>
              <a:off x="2456540" y="152400"/>
              <a:ext cx="142875" cy="552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2734304" y="152400"/>
              <a:ext cx="142875" cy="552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3013321" y="152400"/>
              <a:ext cx="142875" cy="552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2571589" y="637140"/>
              <a:ext cx="27826" cy="3773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2791829" y="637140"/>
              <a:ext cx="27826" cy="3773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3013321" y="637140"/>
              <a:ext cx="27826" cy="3773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p:cNvSpPr/>
          <p:nvPr userDrawn="1"/>
        </p:nvSpPr>
        <p:spPr>
          <a:xfrm>
            <a:off x="11269473" y="4063259"/>
            <a:ext cx="485759" cy="485759"/>
          </a:xfrm>
          <a:prstGeom prst="rect">
            <a:avLst/>
          </a:prstGeom>
          <a:solidFill>
            <a:schemeClr val="bg1"/>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 picture containing text&#10;&#10;Description generated with high confidenc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34326" y="93435"/>
            <a:ext cx="896145" cy="667341"/>
          </a:xfrm>
          <a:prstGeom prst="rect">
            <a:avLst/>
          </a:prstGeom>
        </p:spPr>
      </p:pic>
      <p:sp>
        <p:nvSpPr>
          <p:cNvPr id="2" name="Title 1"/>
          <p:cNvSpPr>
            <a:spLocks noGrp="1"/>
          </p:cNvSpPr>
          <p:nvPr>
            <p:ph type="title" hasCustomPrompt="1"/>
          </p:nvPr>
        </p:nvSpPr>
        <p:spPr>
          <a:xfrm>
            <a:off x="1128785" y="3188935"/>
            <a:ext cx="10005541" cy="480131"/>
          </a:xfrm>
          <a:noFill/>
        </p:spPr>
        <p:txBody>
          <a:bodyPr wrap="square" rtlCol="0">
            <a:spAutoFit/>
          </a:bodyPr>
          <a:lstStyle>
            <a:lvl1pPr>
              <a:defRPr lang="en-US">
                <a:solidFill>
                  <a:schemeClr val="bg1"/>
                </a:solidFill>
              </a:defRPr>
            </a:lvl1pPr>
          </a:lstStyle>
          <a:p>
            <a:pPr marL="0" lvl="0"/>
            <a:r>
              <a:rPr lang="en-US" dirty="0"/>
              <a:t>Click to edit Slide Breaker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Two Content Layout</a:t>
            </a:r>
            <a:endParaRPr lang="en-US" dirty="0"/>
          </a:p>
        </p:txBody>
      </p:sp>
      <p:sp>
        <p:nvSpPr>
          <p:cNvPr id="3" name="Content Placeholder 2"/>
          <p:cNvSpPr>
            <a:spLocks noGrp="1"/>
          </p:cNvSpPr>
          <p:nvPr>
            <p:ph sz="half" idx="1"/>
          </p:nvPr>
        </p:nvSpPr>
        <p:spPr>
          <a:xfrm>
            <a:off x="562434" y="1593396"/>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5896434" y="1593396"/>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2434" y="1448935"/>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562434" y="2272847"/>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5894846" y="1448935"/>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894846" y="2272847"/>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Title 9"/>
          <p:cNvSpPr>
            <a:spLocks noGrp="1"/>
          </p:cNvSpPr>
          <p:nvPr>
            <p:ph type="title" hasCustomPrompt="1"/>
          </p:nvPr>
        </p:nvSpPr>
        <p:spPr/>
        <p:txBody>
          <a:bodyPr/>
          <a:lstStyle>
            <a:lvl1pPr>
              <a:defRPr/>
            </a:lvl1pPr>
          </a:lstStyle>
          <a:p>
            <a:r>
              <a:rPr lang="en-US" dirty="0"/>
              <a:t>Click to edit Comparison Layout</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Title Only Layout</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36172"/>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36173"/>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839788" y="2536372"/>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07142"/>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07143"/>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507342"/>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3.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2434" y="176443"/>
            <a:ext cx="10515600" cy="480131"/>
          </a:xfrm>
          <a:prstGeom prst="rect">
            <a:avLst/>
          </a:prstGeom>
          <a:noFill/>
        </p:spPr>
        <p:txBody>
          <a:bodyPr wrap="square" rtlCol="0">
            <a:spAutoFit/>
          </a:bodyPr>
          <a:lstStyle/>
          <a:p>
            <a:pPr marL="0" lvl="0"/>
            <a:r>
              <a:rPr lang="en-US" dirty="0"/>
              <a:t>Click to edit Master title style</a:t>
            </a:r>
            <a:endParaRPr lang="en-US" dirty="0"/>
          </a:p>
        </p:txBody>
      </p:sp>
      <p:sp>
        <p:nvSpPr>
          <p:cNvPr id="3" name="Text Placeholder 2"/>
          <p:cNvSpPr>
            <a:spLocks noGrp="1"/>
          </p:cNvSpPr>
          <p:nvPr>
            <p:ph type="body" idx="1"/>
          </p:nvPr>
        </p:nvSpPr>
        <p:spPr>
          <a:xfrm>
            <a:off x="562434" y="935729"/>
            <a:ext cx="11209954" cy="5335961"/>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Rectangle 6"/>
          <p:cNvSpPr/>
          <p:nvPr userDrawn="1"/>
        </p:nvSpPr>
        <p:spPr>
          <a:xfrm>
            <a:off x="0" y="6764875"/>
            <a:ext cx="9599221" cy="99145"/>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rot="10800000">
            <a:off x="119014" y="0"/>
            <a:ext cx="371397" cy="609425"/>
            <a:chOff x="2456540" y="152400"/>
            <a:chExt cx="699656" cy="862071"/>
          </a:xfrm>
          <a:solidFill>
            <a:srgbClr val="ED1C24"/>
          </a:solidFill>
        </p:grpSpPr>
        <p:sp>
          <p:nvSpPr>
            <p:cNvPr id="9" name="Rectangle 8"/>
            <p:cNvSpPr/>
            <p:nvPr userDrawn="1"/>
          </p:nvSpPr>
          <p:spPr>
            <a:xfrm>
              <a:off x="2456540" y="152400"/>
              <a:ext cx="142875" cy="552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2734304" y="152400"/>
              <a:ext cx="142875" cy="552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3013321" y="152400"/>
              <a:ext cx="142875" cy="5524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2571589" y="637140"/>
              <a:ext cx="27826" cy="3773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2791829" y="637140"/>
              <a:ext cx="27826" cy="3773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3013321" y="637140"/>
              <a:ext cx="27826" cy="3773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Picture 14" descr="A picture containing text&#10;&#10;Description generated with high confidence"/>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1134326" y="93435"/>
            <a:ext cx="896145" cy="667341"/>
          </a:xfrm>
          <a:prstGeom prst="rect">
            <a:avLst/>
          </a:prstGeom>
        </p:spPr>
      </p:pic>
      <p:grpSp>
        <p:nvGrpSpPr>
          <p:cNvPr id="17" name="Group 16"/>
          <p:cNvGrpSpPr/>
          <p:nvPr userDrawn="1"/>
        </p:nvGrpSpPr>
        <p:grpSpPr>
          <a:xfrm>
            <a:off x="11756544" y="6368258"/>
            <a:ext cx="400242" cy="370447"/>
            <a:chOff x="11756544" y="6460331"/>
            <a:chExt cx="400242" cy="370447"/>
          </a:xfrm>
        </p:grpSpPr>
        <p:sp>
          <p:nvSpPr>
            <p:cNvPr id="18" name="Frame 17"/>
            <p:cNvSpPr/>
            <p:nvPr/>
          </p:nvSpPr>
          <p:spPr>
            <a:xfrm>
              <a:off x="11756544" y="6460331"/>
              <a:ext cx="333856" cy="309002"/>
            </a:xfrm>
            <a:prstGeom prst="frame">
              <a:avLst>
                <a:gd name="adj1" fmla="val 556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2090400" y="6769333"/>
              <a:ext cx="66386" cy="6144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p:cNvSpPr txBox="1"/>
          <p:nvPr userDrawn="1"/>
        </p:nvSpPr>
        <p:spPr>
          <a:xfrm>
            <a:off x="11772388" y="6378145"/>
            <a:ext cx="298450" cy="272624"/>
          </a:xfrm>
          <a:prstGeom prst="rect">
            <a:avLst/>
          </a:prstGeom>
          <a:noFill/>
        </p:spPr>
        <p:txBody>
          <a:bodyPr wrap="square" lIns="0" tIns="0" rIns="0" bIns="0" rtlCol="0" anchor="ctr">
            <a:spAutoFit/>
          </a:bodyPr>
          <a:lstStyle/>
          <a:p>
            <a:pPr algn="ctr"/>
            <a:fld id="{9B921A13-A0CF-BB4B-BAC0-8BA32D0B4676}" type="slidenum">
              <a:rPr lang="en-US" sz="1100" b="0" i="0" smtClean="0">
                <a:solidFill>
                  <a:schemeClr val="tx1">
                    <a:lumMod val="50000"/>
                    <a:lumOff val="50000"/>
                  </a:schemeClr>
                </a:solidFill>
                <a:latin typeface="Calibri" panose="020F0502020204030204" charset="0"/>
                <a:ea typeface="Calibri" panose="020F0502020204030204" charset="0"/>
                <a:cs typeface="Calibri" panose="020F0502020204030204" charset="0"/>
              </a:rPr>
            </a:fld>
            <a:endParaRPr lang="en-US" sz="1200" b="0" i="0" dirty="0">
              <a:solidFill>
                <a:schemeClr val="tx1">
                  <a:lumMod val="50000"/>
                  <a:lumOff val="50000"/>
                </a:schemeClr>
              </a:solidFill>
              <a:latin typeface="Calibri" panose="020F0502020204030204" charset="0"/>
              <a:ea typeface="Calibri" panose="020F0502020204030204" charset="0"/>
              <a:cs typeface="Calibri" panose="020F0502020204030204" charset="0"/>
            </a:endParaRPr>
          </a:p>
        </p:txBody>
      </p:sp>
      <p:sp>
        <p:nvSpPr>
          <p:cNvPr id="21" name="TextBox 20"/>
          <p:cNvSpPr txBox="1"/>
          <p:nvPr userDrawn="1"/>
        </p:nvSpPr>
        <p:spPr>
          <a:xfrm>
            <a:off x="2" y="6536621"/>
            <a:ext cx="2958284" cy="230832"/>
          </a:xfrm>
          <a:prstGeom prst="rect">
            <a:avLst/>
          </a:prstGeom>
          <a:noFill/>
        </p:spPr>
        <p:txBody>
          <a:bodyPr wrap="square" rtlCol="0">
            <a:spAutoFit/>
          </a:bodyPr>
          <a:lstStyle/>
          <a:p>
            <a:r>
              <a:rPr lang="en-US" sz="900" dirty="0">
                <a:solidFill>
                  <a:schemeClr val="tx1">
                    <a:lumMod val="50000"/>
                    <a:lumOff val="50000"/>
                  </a:schemeClr>
                </a:solidFill>
              </a:rPr>
              <a:t>© Sonata Software Ltd, 2019. Confidential.</a:t>
            </a:r>
            <a:endParaRPr lang="en-US" sz="900" dirty="0">
              <a:solidFill>
                <a:schemeClr val="tx1">
                  <a:lumMod val="50000"/>
                  <a:lumOff val="50000"/>
                </a:schemeClr>
              </a:solidFill>
            </a:endParaRPr>
          </a:p>
        </p:txBody>
      </p:sp>
      <p:sp>
        <p:nvSpPr>
          <p:cNvPr id="22" name="Rectangle 21"/>
          <p:cNvSpPr/>
          <p:nvPr userDrawn="1"/>
        </p:nvSpPr>
        <p:spPr>
          <a:xfrm>
            <a:off x="8491085" y="6764875"/>
            <a:ext cx="3700915" cy="991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lang="en-US" sz="2800" kern="1200">
          <a:solidFill>
            <a:schemeClr val="tx1"/>
          </a:solidFill>
          <a:latin typeface="Segoe UI" panose="020B0502040204020203" pitchFamily="34" charset="0"/>
          <a:ea typeface="+mn-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2.png"/><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2.png"/><Relationship Id="rId1"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9185" y="3163570"/>
            <a:ext cx="7016750" cy="755650"/>
          </a:xfrm>
        </p:spPr>
        <p:txBody>
          <a:bodyPr wrap="square"/>
          <a:lstStyle/>
          <a:p>
            <a:r>
              <a:rPr lang="en-IN" altLang="en-US"/>
              <a:t>Networking Topics</a:t>
            </a:r>
            <a:endParaRPr lang="en-IN" altLang="en-US"/>
          </a:p>
        </p:txBody>
      </p:sp>
      <p:sp>
        <p:nvSpPr>
          <p:cNvPr id="4" name="Text Placeholder 3"/>
          <p:cNvSpPr>
            <a:spLocks noGrp="1"/>
          </p:cNvSpPr>
          <p:nvPr>
            <p:ph type="body" sz="quarter" idx="10"/>
          </p:nvPr>
        </p:nvSpPr>
        <p:spPr>
          <a:xfrm>
            <a:off x="4165600" y="2362200"/>
            <a:ext cx="3423920" cy="534035"/>
          </a:xfrm>
        </p:spPr>
        <p:txBody>
          <a:bodyPr wrap="square"/>
          <a:lstStyle/>
          <a:p>
            <a:r>
              <a:rPr lang="en-IN" altLang="en-US" b="1"/>
              <a:t>Network</a:t>
            </a:r>
            <a:endParaRPr lang="en-IN" altLang="en-US"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8785" y="3188935"/>
            <a:ext cx="10005541" cy="478155"/>
          </a:xfrm>
        </p:spPr>
        <p:txBody>
          <a:bodyPr/>
          <a:lstStyle/>
          <a:p>
            <a:r>
              <a:rPr lang="en-IN" altLang="en-US" b="1"/>
              <a:t>Virtual Local Area Networks (VLANs)</a:t>
            </a:r>
            <a:endParaRPr lang="en-IN" altLang="en-US"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rcRect l="292" t="222" r="-292" b="-222"/>
          <a:stretch>
            <a:fillRect/>
          </a:stretch>
        </p:blipFill>
        <p:spPr>
          <a:xfrm>
            <a:off x="1524635" y="372110"/>
            <a:ext cx="9142730" cy="59937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62434" y="379643"/>
            <a:ext cx="10515600" cy="3823335"/>
          </a:xfrm>
        </p:spPr>
        <p:txBody>
          <a:bodyPr wrap="square"/>
          <a:p>
            <a:pPr marL="0" indent="0">
              <a:buFont typeface="Arial" panose="020B0604020202020204" pitchFamily="34" charset="0"/>
            </a:pPr>
            <a:r>
              <a:rPr lang="en-US" sz="1800"/>
              <a:t>Virtual Local Area Networks (VLANs) divide a single existing physical network into multiple logical networks. </a:t>
            </a:r>
            <a:br>
              <a:rPr lang="en-US" sz="1800"/>
            </a:br>
            <a:br>
              <a:rPr lang="en-US" sz="1800"/>
            </a:br>
            <a:r>
              <a:rPr lang="en-US" sz="1800"/>
              <a:t>Thereby, each VLAN forms its own broadcast domain. Communication between two different VLANs is only possible through a router that has been connected to both VLANs. </a:t>
            </a:r>
            <a:br>
              <a:rPr lang="en-US" sz="1800"/>
            </a:br>
            <a:br>
              <a:rPr lang="en-US" sz="1800"/>
            </a:br>
            <a:r>
              <a:rPr lang="en-US" sz="1800"/>
              <a:t>VLANs behave as if they had been constructed using switches that are independent of each other.</a:t>
            </a:r>
            <a:br>
              <a:rPr lang="en-US" sz="1800"/>
            </a:br>
            <a:br>
              <a:rPr lang="en-US" sz="1800"/>
            </a:br>
            <a:r>
              <a:rPr lang="en-US" sz="1800"/>
              <a:t>In principle, there are two approaches to implementing VLANs:</a:t>
            </a:r>
            <a:br>
              <a:rPr lang="en-US" sz="1800"/>
            </a:br>
            <a:br>
              <a:rPr lang="en-US" sz="1800"/>
            </a:br>
            <a:r>
              <a:rPr lang="en-IN" altLang="en-US" sz="1800"/>
              <a:t>P</a:t>
            </a:r>
            <a:r>
              <a:rPr lang="en-US" sz="1800"/>
              <a:t>ort-based VLANs (untagged)                                              </a:t>
            </a:r>
            <a:r>
              <a:rPr lang="en-IN" altLang="en-US" sz="1800">
                <a:sym typeface="+mn-ea"/>
              </a:rPr>
              <a:t>T</a:t>
            </a:r>
            <a:r>
              <a:rPr sz="1800">
                <a:sym typeface="+mn-ea"/>
              </a:rPr>
              <a:t>agged VLANs</a:t>
            </a:r>
            <a:br>
              <a:rPr lang="en-US" sz="1800"/>
            </a:br>
            <a:br>
              <a:rPr lang="en-US" sz="1800"/>
            </a:br>
            <a:br>
              <a:rPr lang="en-US" sz="1800"/>
            </a:br>
            <a:br>
              <a:rPr lang="en-US" sz="1800"/>
            </a:br>
            <a:endParaRPr lang="en-US" sz="1800"/>
          </a:p>
        </p:txBody>
      </p:sp>
      <p:pic>
        <p:nvPicPr>
          <p:cNvPr id="3" name="Content Placeholder 2"/>
          <p:cNvPicPr>
            <a:picLocks noChangeAspect="1"/>
          </p:cNvPicPr>
          <p:nvPr>
            <p:ph sz="half" idx="1"/>
          </p:nvPr>
        </p:nvPicPr>
        <p:blipFill>
          <a:blip r:embed="rId1"/>
          <a:stretch>
            <a:fillRect/>
          </a:stretch>
        </p:blipFill>
        <p:spPr>
          <a:xfrm>
            <a:off x="562610" y="3148330"/>
            <a:ext cx="2438400" cy="1905000"/>
          </a:xfrm>
          <a:prstGeom prst="rect">
            <a:avLst/>
          </a:prstGeom>
        </p:spPr>
      </p:pic>
      <p:pic>
        <p:nvPicPr>
          <p:cNvPr id="4" name="Content Placeholder 3"/>
          <p:cNvPicPr>
            <a:picLocks noChangeAspect="1"/>
          </p:cNvPicPr>
          <p:nvPr>
            <p:ph sz="half" idx="2"/>
          </p:nvPr>
        </p:nvPicPr>
        <p:blipFill>
          <a:blip r:embed="rId2"/>
          <a:stretch>
            <a:fillRect/>
          </a:stretch>
        </p:blipFill>
        <p:spPr>
          <a:xfrm>
            <a:off x="5697855" y="3148330"/>
            <a:ext cx="5181600" cy="21964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8785" y="3188935"/>
            <a:ext cx="10005541" cy="478155"/>
          </a:xfrm>
        </p:spPr>
        <p:txBody>
          <a:bodyPr/>
          <a:lstStyle/>
          <a:p>
            <a:r>
              <a:rPr lang="en-IN" altLang="en-US" b="1"/>
              <a:t>TCP/IP(Transmission Control Protocol/ Internet Protocol)</a:t>
            </a:r>
            <a:endParaRPr lang="en-IN" altLang="en-US"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792480" y="956310"/>
            <a:ext cx="10379710" cy="5077460"/>
          </a:xfrm>
          <a:prstGeom prst="rect">
            <a:avLst/>
          </a:prstGeom>
          <a:noFill/>
        </p:spPr>
        <p:txBody>
          <a:bodyPr wrap="square" rtlCol="0">
            <a:spAutoFit/>
          </a:bodyPr>
          <a:p>
            <a:r>
              <a:rPr lang="en-US" b="1"/>
              <a:t>TCP/IP</a:t>
            </a:r>
            <a:r>
              <a:rPr lang="en-US"/>
              <a:t> (Transmission Control Protocol/Internet Protocol) is the basic communication language or protocol of the Internet. It can also be used as a communications protocol in a private network (either an intranet or an extranet).</a:t>
            </a:r>
            <a:endParaRPr lang="en-US"/>
          </a:p>
          <a:p>
            <a:endParaRPr lang="en-US"/>
          </a:p>
          <a:p>
            <a:r>
              <a:rPr lang="en-US"/>
              <a:t>When you are set up with direct access to the Internet, your computer is provided with a copy of the TCP/IP program just as every other computer that you may send messages to or get information from also has a copy of TCP/IP.</a:t>
            </a:r>
            <a:endParaRPr lang="en-US"/>
          </a:p>
          <a:p>
            <a:endParaRPr lang="en-US"/>
          </a:p>
          <a:p>
            <a:r>
              <a:rPr lang="en-US"/>
              <a:t>TCP/IP is a two-layer program</a:t>
            </a:r>
            <a:endParaRPr lang="en-US"/>
          </a:p>
          <a:p>
            <a:r>
              <a:rPr lang="en-IN" altLang="en-US"/>
              <a:t>1. The higher layer, Transmission Control Protocol (TCP), manages the assembling of a message or file into smaller packets that are transmitted over the Internet and received by a TCP layer that reassembles the packets into the original message.</a:t>
            </a:r>
            <a:endParaRPr lang="en-IN" altLang="en-US"/>
          </a:p>
          <a:p>
            <a:r>
              <a:rPr lang="en-IN" altLang="en-US"/>
              <a:t>2. The lower layer, Internet Protocol (IP), handles the address part of each packet so that it gets to the right destination.</a:t>
            </a:r>
            <a:endParaRPr lang="en-IN" altLang="en-US"/>
          </a:p>
          <a:p>
            <a:endParaRPr lang="en-IN" altLang="en-US"/>
          </a:p>
          <a:p>
            <a:r>
              <a:rPr lang="en-IN" altLang="en-US"/>
              <a:t>TCP/IP and the Internet are inextricably linked. Although no organization owns the Internet or its technologies, a number of organizations are responsible for the development of the Internet and so TCP/IP.</a:t>
            </a:r>
            <a:endParaRPr lang="en-I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695" y="936625"/>
            <a:ext cx="3931285" cy="534035"/>
          </a:xfrm>
        </p:spPr>
        <p:txBody>
          <a:bodyPr wrap="square"/>
          <a:lstStyle/>
          <a:p>
            <a:r>
              <a:rPr lang="en-IN" altLang="en-US"/>
              <a:t>TCP IP Suite</a:t>
            </a:r>
            <a:endParaRPr lang="en-IN" altLang="en-US"/>
          </a:p>
        </p:txBody>
      </p:sp>
      <p:sp>
        <p:nvSpPr>
          <p:cNvPr id="4" name="Text Placeholder 3"/>
          <p:cNvSpPr>
            <a:spLocks noGrp="1"/>
          </p:cNvSpPr>
          <p:nvPr>
            <p:ph type="body" sz="half" idx="2"/>
          </p:nvPr>
        </p:nvSpPr>
        <p:spPr>
          <a:xfrm>
            <a:off x="840105" y="1470660"/>
            <a:ext cx="3931920" cy="4877435"/>
          </a:xfrm>
        </p:spPr>
        <p:txBody>
          <a:bodyPr>
            <a:normAutofit lnSpcReduction="10000"/>
          </a:bodyPr>
          <a:lstStyle/>
          <a:p>
            <a:r>
              <a:rPr lang="en-US" b="1"/>
              <a:t>Network interface (layer 1)</a:t>
            </a:r>
            <a:r>
              <a:rPr lang="en-US"/>
              <a:t>: Deals with all physical components of network connectivity between the network and the IP protocol</a:t>
            </a:r>
            <a:endParaRPr lang="en-US"/>
          </a:p>
          <a:p>
            <a:endParaRPr lang="en-US"/>
          </a:p>
          <a:p>
            <a:r>
              <a:rPr lang="en-US" b="1"/>
              <a:t>Internet (layer 2)</a:t>
            </a:r>
            <a:r>
              <a:rPr lang="en-US"/>
              <a:t>: Contains all functionality that manages the movement of data between two network devices over a routed network</a:t>
            </a:r>
            <a:endParaRPr lang="en-US"/>
          </a:p>
          <a:p>
            <a:endParaRPr lang="en-US"/>
          </a:p>
          <a:p>
            <a:r>
              <a:rPr lang="en-US" b="1"/>
              <a:t>Host-to-host (layer 3)</a:t>
            </a:r>
            <a:r>
              <a:rPr lang="en-US"/>
              <a:t>: Manages the flow of traffic between two hosts or devices, ensuring that data arrives at the application on the host for which it is targeted</a:t>
            </a:r>
            <a:endParaRPr lang="en-US"/>
          </a:p>
          <a:p>
            <a:endParaRPr lang="en-US"/>
          </a:p>
          <a:p>
            <a:r>
              <a:rPr lang="en-US" b="1"/>
              <a:t>Application (layer 4)</a:t>
            </a:r>
            <a:r>
              <a:rPr lang="en-US"/>
              <a:t>: Acts as final endpoints at either end of a communication session between two network hosts</a:t>
            </a:r>
            <a:endParaRPr lang="en-US"/>
          </a:p>
        </p:txBody>
      </p:sp>
      <p:pic>
        <p:nvPicPr>
          <p:cNvPr id="5" name="Content Placeholder 4"/>
          <p:cNvPicPr>
            <a:picLocks noChangeAspect="1"/>
          </p:cNvPicPr>
          <p:nvPr>
            <p:ph idx="1"/>
          </p:nvPr>
        </p:nvPicPr>
        <p:blipFill>
          <a:blip r:embed="rId1"/>
          <a:stretch>
            <a:fillRect/>
          </a:stretch>
        </p:blipFill>
        <p:spPr>
          <a:xfrm>
            <a:off x="5269230" y="936625"/>
            <a:ext cx="6384290" cy="48875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8785" y="3188935"/>
            <a:ext cx="10005541" cy="478155"/>
          </a:xfrm>
        </p:spPr>
        <p:txBody>
          <a:bodyPr/>
          <a:lstStyle/>
          <a:p>
            <a:r>
              <a:rPr lang="en-IN" altLang="en-US" b="1"/>
              <a:t>HTTP (HyperText Transfer Protocol)</a:t>
            </a:r>
            <a:endParaRPr lang="en-IN" altLang="en-US"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40105" y="907415"/>
            <a:ext cx="3931920" cy="5412105"/>
          </a:xfrm>
        </p:spPr>
        <p:txBody>
          <a:bodyPr/>
          <a:lstStyle/>
          <a:p>
            <a:r>
              <a:rPr lang="en-US" b="1"/>
              <a:t>HTTP </a:t>
            </a:r>
            <a:r>
              <a:rPr lang="en-US"/>
              <a:t>is the underlying protocol used by the World Wide Web and this protocol defines how messages are formatted and transmitted, and what actions Web servers and browsers should take in response to various commands.</a:t>
            </a:r>
            <a:endParaRPr lang="en-US"/>
          </a:p>
          <a:p>
            <a:endParaRPr lang="en-US"/>
          </a:p>
          <a:p>
            <a:r>
              <a:rPr lang="en-US"/>
              <a:t>For example, when you enter a URL in your browser, this actually sends an HTTP command to the Web server directing it to fetch and transmit the requested Web page.</a:t>
            </a:r>
            <a:endParaRPr lang="en-US"/>
          </a:p>
          <a:p>
            <a:endParaRPr lang="en-US"/>
          </a:p>
          <a:p>
            <a:r>
              <a:rPr lang="en-US"/>
              <a:t>HTTP is called a </a:t>
            </a:r>
            <a:r>
              <a:rPr lang="en-US" b="1"/>
              <a:t>stateless </a:t>
            </a:r>
            <a:r>
              <a:rPr lang="en-US"/>
              <a:t>protocol because each command is executed independently, without any knowledge of the commands that came before it. This is the main reason that it is difficult to implement Web sites that react intelligently to user input. </a:t>
            </a:r>
            <a:endParaRPr lang="en-US"/>
          </a:p>
          <a:p>
            <a:endParaRPr lang="en-US"/>
          </a:p>
        </p:txBody>
      </p:sp>
      <p:pic>
        <p:nvPicPr>
          <p:cNvPr id="5" name="Picture Placeholder 4"/>
          <p:cNvPicPr>
            <a:picLocks noChangeAspect="1"/>
          </p:cNvPicPr>
          <p:nvPr>
            <p:ph type="pic" idx="1"/>
          </p:nvPr>
        </p:nvPicPr>
        <p:blipFill>
          <a:blip r:embed="rId1"/>
          <a:stretch>
            <a:fillRect/>
          </a:stretch>
        </p:blipFill>
        <p:spPr>
          <a:xfrm>
            <a:off x="5449570" y="907415"/>
            <a:ext cx="6172200" cy="2263140"/>
          </a:xfrm>
          <a:prstGeom prst="rect">
            <a:avLst/>
          </a:prstGeom>
        </p:spPr>
      </p:pic>
      <p:pic>
        <p:nvPicPr>
          <p:cNvPr id="6" name="Picture 5"/>
          <p:cNvPicPr>
            <a:picLocks noChangeAspect="1"/>
          </p:cNvPicPr>
          <p:nvPr/>
        </p:nvPicPr>
        <p:blipFill>
          <a:blip r:embed="rId2"/>
          <a:stretch>
            <a:fillRect/>
          </a:stretch>
        </p:blipFill>
        <p:spPr>
          <a:xfrm>
            <a:off x="5448935" y="3421380"/>
            <a:ext cx="5638800" cy="28981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8785" y="3188935"/>
            <a:ext cx="10005541" cy="478155"/>
          </a:xfrm>
        </p:spPr>
        <p:txBody>
          <a:bodyPr/>
          <a:lstStyle/>
          <a:p>
            <a:r>
              <a:rPr lang="en-IN" altLang="en-US" b="1"/>
              <a:t>DNS (Domain Name System)</a:t>
            </a:r>
            <a:endParaRPr lang="en-IN" altLang="en-US"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88752"/>
            <a:ext cx="3932237" cy="1418590"/>
          </a:xfrm>
        </p:spPr>
        <p:txBody>
          <a:bodyPr/>
          <a:lstStyle/>
          <a:p>
            <a:r>
              <a:rPr lang="en-US" sz="1600"/>
              <a:t>A </a:t>
            </a:r>
            <a:r>
              <a:rPr lang="en-IN" altLang="en-US" sz="1600" b="1"/>
              <a:t>D</a:t>
            </a:r>
            <a:r>
              <a:rPr lang="en-US" sz="1600" b="1"/>
              <a:t>omain </a:t>
            </a:r>
            <a:r>
              <a:rPr lang="en-IN" altLang="en-US" sz="1600" b="1"/>
              <a:t>N</a:t>
            </a:r>
            <a:r>
              <a:rPr lang="en-US" sz="1600" b="1"/>
              <a:t>ame</a:t>
            </a:r>
            <a:r>
              <a:rPr lang="en-US" sz="1600"/>
              <a:t> is a human-readable name—like amazon.com—that we type in a web browser URL field. The Internet Corporation for Assigned Names and Numbers (ICANN) manages  these domain names</a:t>
            </a:r>
            <a:endParaRPr lang="en-US" sz="1600"/>
          </a:p>
        </p:txBody>
      </p:sp>
      <p:sp>
        <p:nvSpPr>
          <p:cNvPr id="4" name="Text Placeholder 3"/>
          <p:cNvSpPr>
            <a:spLocks noGrp="1"/>
          </p:cNvSpPr>
          <p:nvPr>
            <p:ph type="body" sz="half" idx="2"/>
          </p:nvPr>
        </p:nvSpPr>
        <p:spPr/>
        <p:txBody>
          <a:bodyPr>
            <a:normAutofit lnSpcReduction="10000"/>
          </a:bodyPr>
          <a:lstStyle/>
          <a:p>
            <a:r>
              <a:rPr lang="en-US" b="1"/>
              <a:t>Top Level Domain (TLD)</a:t>
            </a:r>
            <a:endParaRPr lang="en-US" b="1"/>
          </a:p>
          <a:p>
            <a:r>
              <a:rPr lang="en-US"/>
              <a:t>com – Commercial businesses.</a:t>
            </a:r>
            <a:endParaRPr lang="en-US"/>
          </a:p>
          <a:p>
            <a:r>
              <a:rPr lang="en-US"/>
              <a:t>gov – U.S. government agencies.</a:t>
            </a:r>
            <a:endParaRPr lang="en-US"/>
          </a:p>
          <a:p>
            <a:r>
              <a:rPr lang="en-US"/>
              <a:t>edu – Educational institutions such as universities.</a:t>
            </a:r>
            <a:endParaRPr lang="en-US"/>
          </a:p>
          <a:p>
            <a:r>
              <a:rPr lang="en-US"/>
              <a:t>org – Organizations (mostly non-profit).</a:t>
            </a:r>
            <a:endParaRPr lang="en-US"/>
          </a:p>
          <a:p>
            <a:r>
              <a:rPr lang="en-US"/>
              <a:t>mil – Military.</a:t>
            </a:r>
            <a:endParaRPr lang="en-US"/>
          </a:p>
          <a:p>
            <a:r>
              <a:rPr lang="en-US"/>
              <a:t>net – Network organizations.</a:t>
            </a:r>
            <a:endParaRPr lang="en-US"/>
          </a:p>
          <a:p>
            <a:r>
              <a:rPr lang="en-US"/>
              <a:t>eu – European Union.</a:t>
            </a:r>
            <a:endParaRPr lang="en-US"/>
          </a:p>
          <a:p>
            <a:endParaRPr lang="en-US"/>
          </a:p>
          <a:p>
            <a:r>
              <a:rPr lang="en-US" b="1"/>
              <a:t>Second Level Domain</a:t>
            </a:r>
            <a:endParaRPr lang="en-US" b="1"/>
          </a:p>
          <a:p>
            <a:r>
              <a:rPr lang="en-US" b="1"/>
              <a:t>Sub Domain</a:t>
            </a:r>
            <a:endParaRPr lang="en-US" b="1"/>
          </a:p>
        </p:txBody>
      </p:sp>
      <p:pic>
        <p:nvPicPr>
          <p:cNvPr id="5" name="Picture Placeholder 4"/>
          <p:cNvPicPr>
            <a:picLocks noChangeAspect="1"/>
          </p:cNvPicPr>
          <p:nvPr>
            <p:ph type="pic" idx="1"/>
          </p:nvPr>
        </p:nvPicPr>
        <p:blipFill>
          <a:blip r:embed="rId1"/>
          <a:stretch>
            <a:fillRect/>
          </a:stretch>
        </p:blipFill>
        <p:spPr>
          <a:xfrm>
            <a:off x="5045075" y="1505585"/>
            <a:ext cx="5943600" cy="42195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62434" y="176443"/>
            <a:ext cx="10515600" cy="478155"/>
          </a:xfrm>
        </p:spPr>
        <p:txBody>
          <a:bodyPr/>
          <a:lstStyle/>
          <a:p>
            <a:r>
              <a:rPr lang="en-IN" altLang="en-US" dirty="0"/>
              <a:t>TOPICS in Session</a:t>
            </a:r>
            <a:endParaRPr lang="en-IN" altLang="en-US" dirty="0"/>
          </a:p>
        </p:txBody>
      </p:sp>
      <p:sp>
        <p:nvSpPr>
          <p:cNvPr id="7" name="Content Placeholder 6"/>
          <p:cNvSpPr>
            <a:spLocks noGrp="1"/>
          </p:cNvSpPr>
          <p:nvPr>
            <p:ph idx="1"/>
          </p:nvPr>
        </p:nvSpPr>
        <p:spPr>
          <a:xfrm>
            <a:off x="562434" y="935729"/>
            <a:ext cx="11209954" cy="5335961"/>
          </a:xfrm>
        </p:spPr>
        <p:txBody>
          <a:bodyPr>
            <a:normAutofit fontScale="90000" lnSpcReduction="20000"/>
          </a:bodyPr>
          <a:lstStyle/>
          <a:p>
            <a:r>
              <a:rPr lang="en-IN" altLang="en-US"/>
              <a:t>OSI Model</a:t>
            </a:r>
            <a:endParaRPr lang="en-IN" altLang="en-US"/>
          </a:p>
          <a:p>
            <a:r>
              <a:rPr lang="en-IN" altLang="en-US"/>
              <a:t>IP Protocols</a:t>
            </a:r>
            <a:endParaRPr lang="en-IN" altLang="en-US"/>
          </a:p>
          <a:p>
            <a:r>
              <a:rPr lang="en-IN" altLang="en-US"/>
              <a:t>Routing and Switching</a:t>
            </a:r>
            <a:endParaRPr lang="en-IN" altLang="en-US"/>
          </a:p>
          <a:p>
            <a:r>
              <a:rPr lang="en-IN" altLang="en-US"/>
              <a:t>VLAN's</a:t>
            </a:r>
            <a:endParaRPr lang="en-IN" altLang="en-US"/>
          </a:p>
          <a:p>
            <a:r>
              <a:rPr lang="en-IN" altLang="en-US"/>
              <a:t>TCP/ IP</a:t>
            </a:r>
            <a:endParaRPr lang="en-IN" altLang="en-US"/>
          </a:p>
          <a:p>
            <a:r>
              <a:rPr lang="en-IN" altLang="en-US"/>
              <a:t>HTTP Protocol</a:t>
            </a:r>
            <a:endParaRPr lang="en-IN" altLang="en-US"/>
          </a:p>
          <a:p>
            <a:r>
              <a:rPr lang="en-IN" altLang="en-US"/>
              <a:t>DNS</a:t>
            </a:r>
            <a:endParaRPr lang="en-IN" altLang="en-US"/>
          </a:p>
          <a:p>
            <a:r>
              <a:rPr lang="en-IN" altLang="en-US"/>
              <a:t>Load Balancers</a:t>
            </a:r>
            <a:endParaRPr lang="en-IN" altLang="en-US"/>
          </a:p>
          <a:p>
            <a:r>
              <a:rPr lang="en-IN" altLang="en-US"/>
              <a:t>Proxy Servers</a:t>
            </a:r>
            <a:endParaRPr lang="en-IN" altLang="en-US"/>
          </a:p>
          <a:p>
            <a:r>
              <a:rPr lang="en-IN" altLang="en-US"/>
              <a:t>VPN</a:t>
            </a:r>
            <a:endParaRPr lang="en-IN" altLang="en-US"/>
          </a:p>
          <a:p>
            <a:r>
              <a:rPr lang="en-IN" altLang="en-US"/>
              <a:t>Firewall</a:t>
            </a:r>
            <a:endParaRPr lang="en-IN" altLang="en-US"/>
          </a:p>
          <a:p>
            <a:r>
              <a:rPr lang="en-IN" altLang="en-US"/>
              <a:t>DMZ </a:t>
            </a:r>
            <a:endParaRPr lang="en-IN" altLang="en-US"/>
          </a:p>
          <a:p>
            <a:r>
              <a:rPr lang="en-IN" altLang="en-US"/>
              <a:t>Vulnerability Tools</a:t>
            </a:r>
            <a:endParaRPr lang="en-I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40105" y="1564005"/>
            <a:ext cx="9154795" cy="4755515"/>
          </a:xfrm>
        </p:spPr>
        <p:txBody>
          <a:bodyPr>
            <a:normAutofit lnSpcReduction="10000"/>
          </a:bodyPr>
          <a:lstStyle/>
          <a:p>
            <a:r>
              <a:rPr lang="en-US" b="1"/>
              <a:t>A Record</a:t>
            </a:r>
            <a:endParaRPr lang="en-US" b="1"/>
          </a:p>
          <a:p>
            <a:r>
              <a:rPr lang="en-US"/>
              <a:t>Address record. A Records map server IP addresses to domain names. For example, 72.21.206.6 to amazon.com.</a:t>
            </a:r>
            <a:endParaRPr lang="en-US"/>
          </a:p>
          <a:p>
            <a:endParaRPr lang="en-US" b="1"/>
          </a:p>
          <a:p>
            <a:r>
              <a:rPr lang="en-US" b="1"/>
              <a:t>CNAME</a:t>
            </a:r>
            <a:endParaRPr lang="en-US" b="1"/>
          </a:p>
          <a:p>
            <a:r>
              <a:rPr lang="en-US"/>
              <a:t>Canonical Name record. A CNAME record establishes one domain as an alias to another (thereby routing all traffic addressed to the alias to the target; the canonical address).</a:t>
            </a:r>
            <a:endParaRPr lang="en-US"/>
          </a:p>
          <a:p>
            <a:endParaRPr lang="en-US" b="1"/>
          </a:p>
          <a:p>
            <a:r>
              <a:rPr lang="en-US" b="1"/>
              <a:t>Alias Record</a:t>
            </a:r>
            <a:endParaRPr lang="en-US" b="1"/>
          </a:p>
          <a:p>
            <a:r>
              <a:rPr lang="en-US"/>
              <a:t>Like a CNAME record, Alias records can be used to map one address to another. But Aliases can coexist with other records using the same name.</a:t>
            </a:r>
            <a:endParaRPr lang="en-US"/>
          </a:p>
          <a:p>
            <a:endParaRPr lang="en-US" b="1"/>
          </a:p>
          <a:p>
            <a:r>
              <a:rPr lang="en-US" b="1"/>
              <a:t>MX Record</a:t>
            </a:r>
            <a:endParaRPr lang="en-US" b="1"/>
          </a:p>
          <a:p>
            <a:r>
              <a:rPr lang="en-US"/>
              <a:t>Mail Exchange Record. These records will redirect a domain’s email to the servers hosting the domain’s user accounts. Mail exchange records are used for determining the priority of email servers for a domain.</a:t>
            </a:r>
            <a:endParaRPr lang="en-US"/>
          </a:p>
        </p:txBody>
      </p:sp>
      <p:sp>
        <p:nvSpPr>
          <p:cNvPr id="7" name="Text Box 6"/>
          <p:cNvSpPr txBox="1"/>
          <p:nvPr/>
        </p:nvSpPr>
        <p:spPr>
          <a:xfrm>
            <a:off x="840105" y="737870"/>
            <a:ext cx="5647690" cy="368300"/>
          </a:xfrm>
          <a:prstGeom prst="rect">
            <a:avLst/>
          </a:prstGeom>
          <a:noFill/>
        </p:spPr>
        <p:txBody>
          <a:bodyPr wrap="square" rtlCol="0">
            <a:spAutoFit/>
          </a:bodyPr>
          <a:p>
            <a:r>
              <a:rPr lang="en-IN" altLang="en-US" b="1"/>
              <a:t>Different types of DNS Entries</a:t>
            </a:r>
            <a:endParaRPr lang="en-IN" altLang="en-US"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8785" y="3188935"/>
            <a:ext cx="10005541" cy="478155"/>
          </a:xfrm>
        </p:spPr>
        <p:txBody>
          <a:bodyPr/>
          <a:lstStyle/>
          <a:p>
            <a:r>
              <a:rPr lang="en-IN" altLang="en-US" b="1"/>
              <a:t>Load Balancers F5</a:t>
            </a:r>
            <a:endParaRPr lang="en-IN" altLang="en-US"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106532"/>
            <a:ext cx="3932237" cy="975995"/>
          </a:xfrm>
        </p:spPr>
        <p:txBody>
          <a:bodyPr wrap="square"/>
          <a:lstStyle/>
          <a:p>
            <a:r>
              <a:rPr sz="1600"/>
              <a:t>A </a:t>
            </a:r>
            <a:r>
              <a:rPr lang="en-IN" altLang="en-US" sz="1600" b="1"/>
              <a:t>L</a:t>
            </a:r>
            <a:r>
              <a:rPr sz="1600" b="1"/>
              <a:t>oad </a:t>
            </a:r>
            <a:r>
              <a:rPr lang="en-IN" altLang="en-US" sz="1600" b="1"/>
              <a:t>B</a:t>
            </a:r>
            <a:r>
              <a:rPr sz="1600" b="1"/>
              <a:t>alancer</a:t>
            </a:r>
            <a:r>
              <a:rPr sz="1600"/>
              <a:t> is a device that acts as a reverse proxy and distributes network or application traffic across a number of servers. </a:t>
            </a:r>
            <a:endParaRPr sz="1600"/>
          </a:p>
        </p:txBody>
      </p:sp>
      <p:sp>
        <p:nvSpPr>
          <p:cNvPr id="4" name="Text Placeholder 3"/>
          <p:cNvSpPr>
            <a:spLocks noGrp="1"/>
          </p:cNvSpPr>
          <p:nvPr>
            <p:ph type="body" sz="half" idx="2"/>
          </p:nvPr>
        </p:nvSpPr>
        <p:spPr/>
        <p:txBody>
          <a:bodyPr>
            <a:normAutofit lnSpcReduction="20000"/>
          </a:bodyPr>
          <a:lstStyle/>
          <a:p>
            <a:r>
              <a:rPr lang="en-US" b="1">
                <a:latin typeface="Arial" panose="020B0604020202020204" pitchFamily="34" charset="0"/>
                <a:cs typeface="Arial" panose="020B0604020202020204" pitchFamily="34" charset="0"/>
              </a:rPr>
              <a:t>Load balancers</a:t>
            </a:r>
            <a:r>
              <a:rPr lang="en-US">
                <a:latin typeface="Arial" panose="020B0604020202020204" pitchFamily="34" charset="0"/>
                <a:cs typeface="Arial" panose="020B0604020202020204" pitchFamily="34" charset="0"/>
              </a:rPr>
              <a:t> are used to increase capacity (concurrent users) and reliability of applications. </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They improve the overall performance of applications by decreasing the burden on servers associated with managing and maintaining application and network sessions, as well as by performing application-specific tasks.</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Load balancers are generally grouped into two categories: </a:t>
            </a:r>
            <a:r>
              <a:rPr lang="en-US" b="1">
                <a:latin typeface="Arial" panose="020B0604020202020204" pitchFamily="34" charset="0"/>
                <a:cs typeface="Arial" panose="020B0604020202020204" pitchFamily="34" charset="0"/>
              </a:rPr>
              <a:t>Layer 4</a:t>
            </a:r>
            <a:r>
              <a:rPr lang="en-US">
                <a:latin typeface="Arial" panose="020B0604020202020204" pitchFamily="34" charset="0"/>
                <a:cs typeface="Arial" panose="020B0604020202020204" pitchFamily="34" charset="0"/>
              </a:rPr>
              <a:t> and </a:t>
            </a:r>
            <a:r>
              <a:rPr lang="en-US" b="1">
                <a:latin typeface="Arial" panose="020B0604020202020204" pitchFamily="34" charset="0"/>
                <a:cs typeface="Arial" panose="020B0604020202020204" pitchFamily="34" charset="0"/>
              </a:rPr>
              <a:t>Layer 7</a:t>
            </a:r>
            <a:r>
              <a:rPr lang="en-US">
                <a:latin typeface="Arial" panose="020B0604020202020204" pitchFamily="34" charset="0"/>
                <a:cs typeface="Arial" panose="020B0604020202020204" pitchFamily="34" charset="0"/>
              </a:rPr>
              <a:t>. Layer 4 load balancers act upon data found in network and transport layer protocols (IP, TCP, FTP, UDP). </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Layer 7 load balancers distribute requests based upon data found in application layer protocols such as HTTP.</a:t>
            </a:r>
            <a:endParaRPr lang="en-US">
              <a:latin typeface="Arial" panose="020B0604020202020204" pitchFamily="34" charset="0"/>
              <a:cs typeface="Arial" panose="020B0604020202020204" pitchFamily="34" charset="0"/>
            </a:endParaRPr>
          </a:p>
        </p:txBody>
      </p:sp>
      <p:pic>
        <p:nvPicPr>
          <p:cNvPr id="9" name="Picture Placeholder 8"/>
          <p:cNvPicPr>
            <a:picLocks noChangeAspect="1"/>
          </p:cNvPicPr>
          <p:nvPr>
            <p:ph type="pic" idx="1"/>
          </p:nvPr>
        </p:nvPicPr>
        <p:blipFill>
          <a:blip r:embed="rId1"/>
          <a:stretch>
            <a:fillRect/>
          </a:stretch>
        </p:blipFill>
        <p:spPr>
          <a:xfrm>
            <a:off x="5183505" y="1273810"/>
            <a:ext cx="6172200" cy="466979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8785" y="3188935"/>
            <a:ext cx="10005541" cy="478155"/>
          </a:xfrm>
        </p:spPr>
        <p:txBody>
          <a:bodyPr/>
          <a:lstStyle/>
          <a:p>
            <a:r>
              <a:rPr lang="en-IN" altLang="en-US" b="1"/>
              <a:t>Proxy Servers</a:t>
            </a:r>
            <a:endParaRPr lang="en-IN" altLang="en-US"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310367"/>
            <a:ext cx="3932237" cy="1196975"/>
          </a:xfrm>
        </p:spPr>
        <p:txBody>
          <a:bodyPr/>
          <a:lstStyle/>
          <a:p>
            <a:r>
              <a:rPr sz="1600"/>
              <a:t>In computer networks, a </a:t>
            </a:r>
            <a:r>
              <a:rPr lang="en-IN" altLang="en-US" sz="1600" b="1"/>
              <a:t>P</a:t>
            </a:r>
            <a:r>
              <a:rPr sz="1600" b="1"/>
              <a:t>roxy </a:t>
            </a:r>
            <a:r>
              <a:rPr lang="en-IN" altLang="en-US" sz="1600" b="1"/>
              <a:t>S</a:t>
            </a:r>
            <a:r>
              <a:rPr sz="1600" b="1"/>
              <a:t>erver</a:t>
            </a:r>
            <a:r>
              <a:rPr sz="1600"/>
              <a:t> is a server (a computer system or an application) that acts as an intermediary for requests from clients seeking resources from other servers.</a:t>
            </a:r>
            <a:endParaRPr sz="1600"/>
          </a:p>
        </p:txBody>
      </p:sp>
      <p:sp>
        <p:nvSpPr>
          <p:cNvPr id="4" name="Text Placeholder 3"/>
          <p:cNvSpPr>
            <a:spLocks noGrp="1"/>
          </p:cNvSpPr>
          <p:nvPr>
            <p:ph type="body" sz="half" idx="2"/>
          </p:nvPr>
        </p:nvSpPr>
        <p:spPr/>
        <p:txBody>
          <a:bodyPr>
            <a:normAutofit lnSpcReduction="20000"/>
          </a:bodyPr>
          <a:lstStyle/>
          <a:p>
            <a:r>
              <a:rPr lang="en-US">
                <a:latin typeface="Arial" panose="020B0604020202020204" pitchFamily="34" charset="0"/>
                <a:cs typeface="Arial" panose="020B0604020202020204" pitchFamily="34" charset="0"/>
              </a:rPr>
              <a:t>A proxy lets you go online under a different IP address identity.</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You don't change your Internet provider; you simple go online and search for "free proxies" or "list of proxies" and you will get several websites that provide lists of free proxies.</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It's really that simple to find proxies, just like you order shoes, movies and airline tickets online. However, it isn't so simple to figure out how to use one without some guidance.</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While using a proxy, your Internet request goes from your computer to your ISP as usual, but then gets sent to the proxy server, and then to the website/destination. Along the way, the proxy uses the IP address you chose in your setup, masking your real IP address.</a:t>
            </a:r>
            <a:endParaRPr lang="en-US">
              <a:latin typeface="Arial" panose="020B0604020202020204" pitchFamily="34" charset="0"/>
              <a:cs typeface="Arial" panose="020B0604020202020204" pitchFamily="34" charset="0"/>
            </a:endParaRPr>
          </a:p>
        </p:txBody>
      </p:sp>
      <p:pic>
        <p:nvPicPr>
          <p:cNvPr id="6" name="Picture Placeholder 5"/>
          <p:cNvPicPr>
            <a:picLocks noChangeAspect="1"/>
          </p:cNvPicPr>
          <p:nvPr>
            <p:ph type="pic" idx="1"/>
          </p:nvPr>
        </p:nvPicPr>
        <p:blipFill>
          <a:blip r:embed="rId1"/>
          <a:stretch>
            <a:fillRect/>
          </a:stretch>
        </p:blipFill>
        <p:spPr>
          <a:xfrm>
            <a:off x="5183505" y="1769745"/>
            <a:ext cx="6172200" cy="367855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3225" y="3189570"/>
            <a:ext cx="10005541" cy="478155"/>
          </a:xfrm>
        </p:spPr>
        <p:txBody>
          <a:bodyPr/>
          <a:lstStyle/>
          <a:p>
            <a:r>
              <a:rPr lang="en-IN" altLang="en-US" b="1"/>
              <a:t>VPN (Virtual Private Networks)</a:t>
            </a:r>
            <a:endParaRPr lang="en-IN" altLang="en-US"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310367"/>
            <a:ext cx="3932237" cy="1196975"/>
          </a:xfrm>
        </p:spPr>
        <p:txBody>
          <a:bodyPr/>
          <a:lstStyle/>
          <a:p>
            <a:r>
              <a:rPr sz="1600"/>
              <a:t>A </a:t>
            </a:r>
            <a:r>
              <a:rPr sz="1600" b="1"/>
              <a:t>virtual private network</a:t>
            </a:r>
            <a:r>
              <a:rPr sz="1600"/>
              <a:t>, or </a:t>
            </a:r>
            <a:r>
              <a:rPr sz="1600" b="1"/>
              <a:t>VPN</a:t>
            </a:r>
            <a:r>
              <a:rPr sz="1600"/>
              <a:t>, is an encrypted connection over the Internet from a device to a network. The encrypted connection helps ensure that sensitive data is safely transmitted.</a:t>
            </a:r>
            <a:endParaRPr sz="1600"/>
          </a:p>
        </p:txBody>
      </p:sp>
      <p:sp>
        <p:nvSpPr>
          <p:cNvPr id="4" name="Text Placeholder 3"/>
          <p:cNvSpPr>
            <a:spLocks noGrp="1"/>
          </p:cNvSpPr>
          <p:nvPr>
            <p:ph type="body" sz="half" idx="2"/>
          </p:nvPr>
        </p:nvSpPr>
        <p:spPr/>
        <p:txBody>
          <a:bodyPr>
            <a:normAutofit lnSpcReduction="20000"/>
          </a:bodyPr>
          <a:lstStyle/>
          <a:p>
            <a:r>
              <a:rPr lang="en-US"/>
              <a:t>It prevents unauthorized people from eavesdropping on the traffic and allows the user to conduct work remotely.  VPN technology is widely used in corporate environments.</a:t>
            </a:r>
            <a:endParaRPr lang="en-US"/>
          </a:p>
          <a:p>
            <a:r>
              <a:rPr lang="en-US"/>
              <a:t>A VPN extends a corporate network through encrypted connections made over the Internet. Because the traffic is encrypted between the device and the network, traffic remains private as it travels. </a:t>
            </a:r>
            <a:endParaRPr lang="en-US"/>
          </a:p>
          <a:p>
            <a:r>
              <a:rPr lang="en-US"/>
              <a:t>An employee can work outside the office and still securely connect to the corporate network. Even smartphones and tablets can connect through a VPN.</a:t>
            </a:r>
            <a:endParaRPr lang="en-US"/>
          </a:p>
          <a:p>
            <a:r>
              <a:rPr lang="en-US"/>
              <a:t>Secure remote access provides a safe, secure way to connect users and devices remotely to a corporate network.</a:t>
            </a:r>
            <a:endParaRPr lang="en-US"/>
          </a:p>
        </p:txBody>
      </p:sp>
      <p:pic>
        <p:nvPicPr>
          <p:cNvPr id="6" name="Picture Placeholder 5"/>
          <p:cNvPicPr>
            <a:picLocks noChangeAspect="1"/>
          </p:cNvPicPr>
          <p:nvPr>
            <p:ph type="pic" idx="1"/>
          </p:nvPr>
        </p:nvPicPr>
        <p:blipFill>
          <a:blip r:embed="rId1"/>
          <a:stretch>
            <a:fillRect/>
          </a:stretch>
        </p:blipFill>
        <p:spPr>
          <a:xfrm>
            <a:off x="5183505" y="1985010"/>
            <a:ext cx="6172200" cy="324802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2000" b="1"/>
              <a:t>IPSec vs. SSL VPNs</a:t>
            </a:r>
            <a:endParaRPr sz="2000" b="1"/>
          </a:p>
        </p:txBody>
      </p:sp>
      <p:pic>
        <p:nvPicPr>
          <p:cNvPr id="5" name="Content Placeholder 4"/>
          <p:cNvPicPr>
            <a:picLocks noChangeAspect="1"/>
          </p:cNvPicPr>
          <p:nvPr>
            <p:ph sz="half" idx="2"/>
          </p:nvPr>
        </p:nvPicPr>
        <p:blipFill>
          <a:blip r:embed="rId1"/>
          <a:stretch>
            <a:fillRect/>
          </a:stretch>
        </p:blipFill>
        <p:spPr>
          <a:xfrm>
            <a:off x="5596890" y="930275"/>
            <a:ext cx="6013450" cy="5196205"/>
          </a:xfrm>
          <a:prstGeom prst="rect">
            <a:avLst/>
          </a:prstGeom>
        </p:spPr>
      </p:pic>
      <p:pic>
        <p:nvPicPr>
          <p:cNvPr id="7" name="Content Placeholder 6"/>
          <p:cNvPicPr>
            <a:picLocks noChangeAspect="1"/>
          </p:cNvPicPr>
          <p:nvPr>
            <p:ph sz="half" idx="1"/>
          </p:nvPr>
        </p:nvPicPr>
        <p:blipFill>
          <a:blip r:embed="rId2"/>
          <a:stretch>
            <a:fillRect/>
          </a:stretch>
        </p:blipFill>
        <p:spPr>
          <a:xfrm>
            <a:off x="562610" y="930910"/>
            <a:ext cx="5034280" cy="519620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8785" y="3188935"/>
            <a:ext cx="10005541" cy="478155"/>
          </a:xfrm>
        </p:spPr>
        <p:txBody>
          <a:bodyPr/>
          <a:lstStyle/>
          <a:p>
            <a:r>
              <a:rPr lang="en-IN" altLang="en-US" b="1"/>
              <a:t>Firewalls</a:t>
            </a:r>
            <a:endParaRPr lang="en-IN" altLang="en-US"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867772"/>
            <a:ext cx="3932237" cy="1639570"/>
          </a:xfrm>
        </p:spPr>
        <p:txBody>
          <a:bodyPr/>
          <a:lstStyle/>
          <a:p>
            <a:r>
              <a:rPr lang="en-US" sz="1600"/>
              <a:t>A </a:t>
            </a:r>
            <a:r>
              <a:rPr lang="en-IN" altLang="en-US" sz="1600" b="1"/>
              <a:t>F</a:t>
            </a:r>
            <a:r>
              <a:rPr lang="en-US" sz="1600" b="1"/>
              <a:t>irewall </a:t>
            </a:r>
            <a:r>
              <a:rPr lang="en-US" sz="1600"/>
              <a:t>is simply a program or hardware device that filters the information coming through the Internet connection into your private network or computer system. If an </a:t>
            </a:r>
            <a:r>
              <a:rPr lang="en-US" sz="1600" b="1"/>
              <a:t>incoming packet</a:t>
            </a:r>
            <a:r>
              <a:rPr lang="en-US" sz="1600"/>
              <a:t> of information is flagged by the filters, it is not allowed through.</a:t>
            </a:r>
            <a:endParaRPr lang="en-US" sz="1600"/>
          </a:p>
        </p:txBody>
      </p:sp>
      <p:sp>
        <p:nvSpPr>
          <p:cNvPr id="4" name="Text Placeholder 3"/>
          <p:cNvSpPr>
            <a:spLocks noGrp="1"/>
          </p:cNvSpPr>
          <p:nvPr>
            <p:ph type="body" sz="half" idx="2"/>
          </p:nvPr>
        </p:nvSpPr>
        <p:spPr/>
        <p:txBody>
          <a:bodyPr>
            <a:normAutofit fontScale="90000" lnSpcReduction="10000"/>
          </a:bodyPr>
          <a:lstStyle/>
          <a:p>
            <a:r>
              <a:rPr lang="en-US" b="1">
                <a:solidFill>
                  <a:schemeClr val="tx1"/>
                </a:solidFill>
                <a:uFillTx/>
              </a:rPr>
              <a:t>Packet filtering</a:t>
            </a:r>
            <a:r>
              <a:rPr lang="en-US">
                <a:solidFill>
                  <a:schemeClr val="tx1"/>
                </a:solidFill>
                <a:uFillTx/>
              </a:rPr>
              <a:t> - Packets (small chunks of data) are analyzed against a set of filters. Packets that make it through the filters are sent to the requesting system and all others are discarded.</a:t>
            </a:r>
            <a:endParaRPr lang="en-US">
              <a:solidFill>
                <a:schemeClr val="tx1"/>
              </a:solidFill>
              <a:uFillTx/>
            </a:endParaRPr>
          </a:p>
          <a:p>
            <a:r>
              <a:rPr lang="en-US" b="1">
                <a:solidFill>
                  <a:schemeClr val="tx1"/>
                </a:solidFill>
                <a:uFillTx/>
              </a:rPr>
              <a:t>Proxy service</a:t>
            </a:r>
            <a:r>
              <a:rPr lang="en-US">
                <a:solidFill>
                  <a:schemeClr val="tx1"/>
                </a:solidFill>
                <a:uFillTx/>
              </a:rPr>
              <a:t> - Information from the Internet is retrieved by the firewall and then sent to the requesting system and vice versa.</a:t>
            </a:r>
            <a:endParaRPr lang="en-US">
              <a:solidFill>
                <a:schemeClr val="tx1"/>
              </a:solidFill>
              <a:uFillTx/>
            </a:endParaRPr>
          </a:p>
          <a:p>
            <a:r>
              <a:rPr lang="en-US" b="1">
                <a:solidFill>
                  <a:schemeClr val="tx1"/>
                </a:solidFill>
                <a:uFillTx/>
              </a:rPr>
              <a:t>Stateful inspection </a:t>
            </a:r>
            <a:r>
              <a:rPr lang="en-US">
                <a:solidFill>
                  <a:schemeClr val="tx1"/>
                </a:solidFill>
                <a:uFillTx/>
              </a:rPr>
              <a:t>- A newer method that doesn't examine the contents of each packet but instead compares certain key parts of the packet to a database of trusted information. Information traveling from inside the firewall to the outside is monitored for specific defining characteristics, then incoming information is compared to these characteristics. If the comparison yields a reasonable match, the information is allowed through. Otherwise it is discarded.</a:t>
            </a:r>
            <a:endParaRPr lang="en-US">
              <a:solidFill>
                <a:schemeClr val="tx1"/>
              </a:solidFill>
              <a:uFillTx/>
            </a:endParaRPr>
          </a:p>
        </p:txBody>
      </p:sp>
      <p:pic>
        <p:nvPicPr>
          <p:cNvPr id="7" name="Picture Placeholder 6"/>
          <p:cNvPicPr>
            <a:picLocks noChangeAspect="1"/>
          </p:cNvPicPr>
          <p:nvPr>
            <p:ph type="pic" idx="1"/>
          </p:nvPr>
        </p:nvPicPr>
        <p:blipFill>
          <a:blip r:embed="rId1"/>
          <a:stretch>
            <a:fillRect/>
          </a:stretch>
        </p:blipFill>
        <p:spPr>
          <a:xfrm>
            <a:off x="5050790" y="1099820"/>
            <a:ext cx="6130290" cy="46596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8785" y="3188935"/>
            <a:ext cx="10005541" cy="478155"/>
          </a:xfrm>
        </p:spPr>
        <p:txBody>
          <a:bodyPr/>
          <a:lstStyle/>
          <a:p>
            <a:r>
              <a:rPr lang="en-IN" altLang="en-US" b="1"/>
              <a:t>OSI Layers</a:t>
            </a:r>
            <a:endParaRPr lang="en-IN" altLang="en-US" b="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8785" y="3188935"/>
            <a:ext cx="10005541" cy="478155"/>
          </a:xfrm>
        </p:spPr>
        <p:txBody>
          <a:bodyPr/>
          <a:lstStyle/>
          <a:p>
            <a:r>
              <a:rPr lang="en-IN" altLang="en-US" b="1"/>
              <a:t>DMZ (Demiltarized Zone)</a:t>
            </a:r>
            <a:endParaRPr lang="en-IN" altLang="en-US"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726167"/>
            <a:ext cx="3932237" cy="1196975"/>
          </a:xfrm>
        </p:spPr>
        <p:txBody>
          <a:bodyPr/>
          <a:lstStyle/>
          <a:p>
            <a:r>
              <a:rPr sz="1600"/>
              <a:t>A </a:t>
            </a:r>
            <a:r>
              <a:rPr sz="1600" b="1"/>
              <a:t>DMZ </a:t>
            </a:r>
            <a:r>
              <a:rPr sz="1600"/>
              <a:t>is a secure server that adds an additional layer of security to a network and acts as a buffer between a local area network (LAN) and a less secure network which is the Internet.</a:t>
            </a:r>
            <a:endParaRPr sz="1600"/>
          </a:p>
        </p:txBody>
      </p:sp>
      <p:sp>
        <p:nvSpPr>
          <p:cNvPr id="4" name="Text Placeholder 3"/>
          <p:cNvSpPr>
            <a:spLocks noGrp="1"/>
          </p:cNvSpPr>
          <p:nvPr>
            <p:ph type="body" sz="half" idx="2"/>
          </p:nvPr>
        </p:nvSpPr>
        <p:spPr>
          <a:xfrm>
            <a:off x="840105" y="2042795"/>
            <a:ext cx="3931920" cy="4276725"/>
          </a:xfrm>
        </p:spPr>
        <p:txBody>
          <a:bodyPr>
            <a:normAutofit fontScale="90000"/>
          </a:bodyPr>
          <a:lstStyle/>
          <a:p>
            <a:r>
              <a:rPr lang="en-US"/>
              <a:t>A </a:t>
            </a:r>
            <a:r>
              <a:rPr lang="en-US" b="1"/>
              <a:t>DMZ </a:t>
            </a:r>
            <a:r>
              <a:rPr lang="en-US"/>
              <a:t>server is known as a Data Management Zone and provides secure services to local area network users for email, Web applications, ftp, and other applications that require access to the Internet. </a:t>
            </a:r>
            <a:endParaRPr lang="en-US"/>
          </a:p>
          <a:p>
            <a:r>
              <a:rPr lang="en-US"/>
              <a:t>DMZ in networking gets its name from the demilitarized zones, which is land that the military would use as a barrier against the enemy.</a:t>
            </a:r>
            <a:endParaRPr lang="en-US"/>
          </a:p>
          <a:p>
            <a:r>
              <a:rPr lang="en-US"/>
              <a:t>A DMZ is a management server that is placed on the network that contains multiple network interfaces that play specific roles in protecting the local area network (LAN).</a:t>
            </a:r>
            <a:endParaRPr lang="en-US"/>
          </a:p>
          <a:p>
            <a:r>
              <a:rPr lang="en-US"/>
              <a:t>Although a regular network firewall is installed to provide protection for the local area network, a DMZ establishes rules for protecting the DMZ network from the Internet.</a:t>
            </a:r>
            <a:endParaRPr lang="en-US"/>
          </a:p>
        </p:txBody>
      </p:sp>
      <p:pic>
        <p:nvPicPr>
          <p:cNvPr id="6" name="Picture Placeholder 5"/>
          <p:cNvPicPr>
            <a:picLocks noChangeAspect="1"/>
          </p:cNvPicPr>
          <p:nvPr>
            <p:ph type="pic" idx="1"/>
          </p:nvPr>
        </p:nvPicPr>
        <p:blipFill>
          <a:blip r:embed="rId1"/>
          <a:stretch>
            <a:fillRect/>
          </a:stretch>
        </p:blipFill>
        <p:spPr>
          <a:xfrm>
            <a:off x="5039360" y="972820"/>
            <a:ext cx="6539230" cy="470090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8785" y="3188935"/>
            <a:ext cx="10005541" cy="478155"/>
          </a:xfrm>
        </p:spPr>
        <p:txBody>
          <a:bodyPr/>
          <a:lstStyle/>
          <a:p>
            <a:r>
              <a:rPr lang="en-IN" altLang="en-US" b="1"/>
              <a:t>Vulnerabilities</a:t>
            </a:r>
            <a:endParaRPr lang="en-IN" altLang="en-US" b="1"/>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310367"/>
            <a:ext cx="3932237" cy="1196975"/>
          </a:xfrm>
        </p:spPr>
        <p:txBody>
          <a:bodyPr/>
          <a:lstStyle/>
          <a:p>
            <a:r>
              <a:rPr lang="en-US" sz="1600" b="1"/>
              <a:t>Vulnerability management </a:t>
            </a:r>
            <a:r>
              <a:rPr lang="en-US" sz="1600"/>
              <a:t>is a security practice specifically designed to proactively mitigate or prevent the exploitation of IT vulnerabilities which exist in a system or organization.</a:t>
            </a:r>
            <a:endParaRPr lang="en-US" sz="1600"/>
          </a:p>
        </p:txBody>
      </p:sp>
      <p:sp>
        <p:nvSpPr>
          <p:cNvPr id="4" name="Text Placeholder 3"/>
          <p:cNvSpPr>
            <a:spLocks noGrp="1"/>
          </p:cNvSpPr>
          <p:nvPr>
            <p:ph type="body" sz="half" idx="2"/>
          </p:nvPr>
        </p:nvSpPr>
        <p:spPr/>
        <p:txBody>
          <a:bodyPr>
            <a:normAutofit lnSpcReduction="10000"/>
          </a:bodyPr>
          <a:lstStyle/>
          <a:p>
            <a:r>
              <a:rPr lang="en-US"/>
              <a:t>The process involves the identification, classification, remedy, and mitigation of various vulnerabilities within a system. </a:t>
            </a:r>
            <a:endParaRPr lang="en-US"/>
          </a:p>
          <a:p>
            <a:r>
              <a:rPr lang="en-US"/>
              <a:t>It is an integral part of computer and network security and is practiced together with risk management as well as other security practices.</a:t>
            </a:r>
            <a:endParaRPr lang="en-US"/>
          </a:p>
          <a:p>
            <a:r>
              <a:rPr lang="en-US"/>
              <a:t>Wireshark is an extensively used network protocol analyzer considered to be the most powerful tool in the security practitioners toolkit.</a:t>
            </a:r>
            <a:endParaRPr lang="en-US"/>
          </a:p>
          <a:p>
            <a:r>
              <a:rPr lang="en-US"/>
              <a:t>However, vulnerability scanning is simply a process under vulnerability management together with aspects like risk acceptance and remediation of risk.</a:t>
            </a:r>
            <a:endParaRPr lang="en-US"/>
          </a:p>
          <a:p>
            <a:endParaRPr lang="en-US"/>
          </a:p>
          <a:p>
            <a:endParaRPr lang="en-US"/>
          </a:p>
        </p:txBody>
      </p:sp>
      <p:sp>
        <p:nvSpPr>
          <p:cNvPr id="6" name="Text Box 5"/>
          <p:cNvSpPr txBox="1"/>
          <p:nvPr/>
        </p:nvSpPr>
        <p:spPr>
          <a:xfrm rot="16200000">
            <a:off x="6377305" y="412115"/>
            <a:ext cx="3506470" cy="5302885"/>
          </a:xfrm>
          <a:prstGeom prst="rect">
            <a:avLst/>
          </a:prstGeom>
          <a:noFill/>
        </p:spPr>
        <p:txBody>
          <a:bodyPr vert="eaVert" wrap="square" rtlCol="0">
            <a:spAutoFit/>
          </a:bodyPr>
          <a:p>
            <a:r>
              <a:rPr lang="en-US" b="1"/>
              <a:t>Top 10 Vulnerability Assessment Scanning Tools</a:t>
            </a:r>
            <a:endParaRPr lang="en-US" b="1"/>
          </a:p>
          <a:p>
            <a:endParaRPr lang="en-US" b="1"/>
          </a:p>
          <a:p>
            <a:r>
              <a:rPr lang="en-US" b="1"/>
              <a:t>Comodo HackerProof</a:t>
            </a:r>
            <a:endParaRPr lang="en-US" b="1"/>
          </a:p>
          <a:p>
            <a:r>
              <a:rPr lang="en-US" b="1"/>
              <a:t>OpenVAS</a:t>
            </a:r>
            <a:endParaRPr lang="en-US" b="1"/>
          </a:p>
          <a:p>
            <a:r>
              <a:rPr lang="en-US" b="1"/>
              <a:t>Nexpose Community</a:t>
            </a:r>
            <a:endParaRPr lang="en-US" b="1"/>
          </a:p>
          <a:p>
            <a:r>
              <a:rPr lang="en-US" b="1"/>
              <a:t>Nikto</a:t>
            </a:r>
            <a:endParaRPr lang="en-US" b="1"/>
          </a:p>
          <a:p>
            <a:r>
              <a:rPr lang="en-US" b="1"/>
              <a:t>Tripwire IP360</a:t>
            </a:r>
            <a:endParaRPr lang="en-US" b="1"/>
          </a:p>
          <a:p>
            <a:r>
              <a:rPr lang="en-US" b="1"/>
              <a:t>Wireshark</a:t>
            </a:r>
            <a:endParaRPr lang="en-US" b="1"/>
          </a:p>
          <a:p>
            <a:r>
              <a:rPr lang="en-US" b="1"/>
              <a:t>Aircrack</a:t>
            </a:r>
            <a:endParaRPr lang="en-US" b="1"/>
          </a:p>
          <a:p>
            <a:r>
              <a:rPr lang="en-US" b="1"/>
              <a:t>Nessus Professional</a:t>
            </a:r>
            <a:endParaRPr lang="en-US" b="1"/>
          </a:p>
          <a:p>
            <a:r>
              <a:rPr lang="en-US" b="1"/>
              <a:t>Retina CS Community</a:t>
            </a:r>
            <a:endParaRPr lang="en-US" b="1"/>
          </a:p>
          <a:p>
            <a:r>
              <a:rPr lang="en-US" b="1"/>
              <a:t>Microsoft Baseline Security Analyzer (MBSA)</a:t>
            </a:r>
            <a:endParaRPr lang="en-US" b="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562434" y="176443"/>
            <a:ext cx="10515600" cy="478155"/>
          </a:xfrm>
        </p:spPr>
        <p:txBody>
          <a:bodyPr/>
          <a:p>
            <a:r>
              <a:rPr lang="en-IN" altLang="en-US" b="1"/>
              <a:t>Wireshark Examples</a:t>
            </a:r>
            <a:endParaRPr lang="en-IN" altLang="en-US" b="1"/>
          </a:p>
        </p:txBody>
      </p:sp>
      <p:pic>
        <p:nvPicPr>
          <p:cNvPr id="8" name="Content Placeholder 7"/>
          <p:cNvPicPr>
            <a:picLocks noChangeAspect="1"/>
          </p:cNvPicPr>
          <p:nvPr>
            <p:ph sz="half" idx="2"/>
          </p:nvPr>
        </p:nvPicPr>
        <p:blipFill>
          <a:blip r:embed="rId1"/>
          <a:stretch>
            <a:fillRect/>
          </a:stretch>
        </p:blipFill>
        <p:spPr>
          <a:xfrm>
            <a:off x="5896610" y="1003300"/>
            <a:ext cx="5686425" cy="5344795"/>
          </a:xfrm>
          <a:prstGeom prst="rect">
            <a:avLst/>
          </a:prstGeom>
        </p:spPr>
      </p:pic>
      <p:pic>
        <p:nvPicPr>
          <p:cNvPr id="12" name="Content Placeholder 11"/>
          <p:cNvPicPr>
            <a:picLocks noChangeAspect="1"/>
          </p:cNvPicPr>
          <p:nvPr>
            <p:ph sz="half" idx="1"/>
          </p:nvPr>
        </p:nvPicPr>
        <p:blipFill>
          <a:blip r:embed="rId2"/>
          <a:stretch>
            <a:fillRect/>
          </a:stretch>
        </p:blipFill>
        <p:spPr>
          <a:xfrm>
            <a:off x="415925" y="1002665"/>
            <a:ext cx="5480685" cy="534543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434" y="176443"/>
            <a:ext cx="10515600" cy="478155"/>
          </a:xfrm>
        </p:spPr>
        <p:txBody>
          <a:bodyPr/>
          <a:lstStyle/>
          <a:p>
            <a:r>
              <a:rPr lang="en-IN" altLang="en-US"/>
              <a:t>OSI Layers</a:t>
            </a:r>
            <a:endParaRPr lang="en-IN" altLang="en-US"/>
          </a:p>
        </p:txBody>
      </p:sp>
      <p:sp>
        <p:nvSpPr>
          <p:cNvPr id="3" name="Content Placeholder 2"/>
          <p:cNvSpPr>
            <a:spLocks noGrp="1"/>
          </p:cNvSpPr>
          <p:nvPr>
            <p:ph sz="half" idx="1"/>
          </p:nvPr>
        </p:nvSpPr>
        <p:spPr/>
        <p:txBody>
          <a:bodyPr/>
          <a:lstStyle/>
          <a:p>
            <a:pPr marL="0" indent="0">
              <a:buNone/>
            </a:pPr>
            <a:endParaRPr lang="en-US"/>
          </a:p>
          <a:p>
            <a:pPr marL="0" indent="0">
              <a:buNone/>
            </a:pPr>
            <a:endParaRPr lang="en-US"/>
          </a:p>
        </p:txBody>
      </p:sp>
      <p:pic>
        <p:nvPicPr>
          <p:cNvPr id="6" name="Content Placeholder 5"/>
          <p:cNvPicPr>
            <a:picLocks noChangeAspect="1"/>
          </p:cNvPicPr>
          <p:nvPr>
            <p:ph sz="half" idx="2"/>
          </p:nvPr>
        </p:nvPicPr>
        <p:blipFill>
          <a:blip r:embed="rId1"/>
          <a:stretch>
            <a:fillRect/>
          </a:stretch>
        </p:blipFill>
        <p:spPr>
          <a:xfrm>
            <a:off x="539750" y="2682240"/>
            <a:ext cx="5181600" cy="3714115"/>
          </a:xfrm>
          <a:prstGeom prst="rect">
            <a:avLst/>
          </a:prstGeom>
        </p:spPr>
      </p:pic>
      <p:pic>
        <p:nvPicPr>
          <p:cNvPr id="7" name="Picture 6"/>
          <p:cNvPicPr>
            <a:picLocks noChangeAspect="1"/>
          </p:cNvPicPr>
          <p:nvPr/>
        </p:nvPicPr>
        <p:blipFill>
          <a:blip r:embed="rId2"/>
          <a:stretch>
            <a:fillRect/>
          </a:stretch>
        </p:blipFill>
        <p:spPr>
          <a:xfrm>
            <a:off x="7258685" y="2682240"/>
            <a:ext cx="3123565" cy="3352165"/>
          </a:xfrm>
          <a:prstGeom prst="rect">
            <a:avLst/>
          </a:prstGeom>
        </p:spPr>
      </p:pic>
      <p:sp>
        <p:nvSpPr>
          <p:cNvPr id="8" name="Text Box 7"/>
          <p:cNvSpPr txBox="1"/>
          <p:nvPr/>
        </p:nvSpPr>
        <p:spPr>
          <a:xfrm>
            <a:off x="539750" y="923925"/>
            <a:ext cx="10898505" cy="1476375"/>
          </a:xfrm>
          <a:prstGeom prst="rect">
            <a:avLst/>
          </a:prstGeom>
          <a:noFill/>
        </p:spPr>
        <p:txBody>
          <a:bodyPr wrap="square" rtlCol="0">
            <a:spAutoFit/>
          </a:bodyPr>
          <a:p>
            <a:pPr marL="285750" indent="-285750">
              <a:buFont typeface="Arial" panose="020B0604020202020204" pitchFamily="34" charset="0"/>
              <a:buChar char="•"/>
            </a:pPr>
            <a:r>
              <a:rPr lang="en-US"/>
              <a:t>OSI stands for </a:t>
            </a:r>
            <a:r>
              <a:rPr lang="en-US" b="1"/>
              <a:t>Open Systems Interconnection</a:t>
            </a:r>
            <a:r>
              <a:rPr lang="en-US"/>
              <a:t>. </a:t>
            </a:r>
            <a:endParaRPr lang="en-US"/>
          </a:p>
          <a:p>
            <a:pPr marL="285750" indent="-285750">
              <a:buFont typeface="Arial" panose="020B0604020202020204" pitchFamily="34" charset="0"/>
              <a:buChar char="•"/>
            </a:pPr>
            <a:r>
              <a:rPr lang="en-US"/>
              <a:t>It has been developed by ISO – ‘International Organization of Standardization‘</a:t>
            </a:r>
            <a:endParaRPr lang="en-US"/>
          </a:p>
          <a:p>
            <a:pPr marL="285750" indent="-285750">
              <a:buFont typeface="Arial" panose="020B0604020202020204" pitchFamily="34" charset="0"/>
              <a:buChar char="•"/>
            </a:pPr>
            <a:r>
              <a:rPr lang="en-US"/>
              <a:t>It is a 7 layer architecture with each layer having specific functionality to perform.</a:t>
            </a:r>
            <a:endParaRPr lang="en-US"/>
          </a:p>
          <a:p>
            <a:pPr marL="285750" indent="-285750">
              <a:buFont typeface="Arial" panose="020B0604020202020204" pitchFamily="34" charset="0"/>
              <a:buChar char="•"/>
            </a:pPr>
            <a:r>
              <a:rPr lang="en-US"/>
              <a:t>All these 7 layers work collaboratively to transmit the data from one person to another across the globe.</a:t>
            </a:r>
            <a:endParaRPr lang="en-US"/>
          </a:p>
          <a:p>
            <a:pPr marL="285750" indent="-285750">
              <a:buFont typeface="Arial" panose="020B0604020202020204" pitchFamily="34" charset="0"/>
              <a:buChar char="•"/>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434" y="176443"/>
            <a:ext cx="10515600" cy="6174740"/>
          </a:xfrm>
        </p:spPr>
        <p:txBody>
          <a:bodyPr/>
          <a:lstStyle/>
          <a:p>
            <a:r>
              <a:rPr lang="en-IN" altLang="en-US" b="1" u="sng"/>
              <a:t>OSI Layers Explained</a:t>
            </a:r>
            <a:br>
              <a:rPr lang="en-IN" altLang="en-US" b="1" u="sng"/>
            </a:br>
            <a:br>
              <a:rPr lang="en-IN" altLang="en-US"/>
            </a:br>
            <a:r>
              <a:rPr lang="en-IN" altLang="en-US" sz="1600"/>
              <a:t>Physical Layer (Layer 1) - It is responsible for the actual physical connection between the devices. The physical layer contains information in the form of bits. It is responsible for the actual physical connection between the devices. </a:t>
            </a:r>
            <a:br>
              <a:rPr lang="en-IN" altLang="en-US" sz="1600"/>
            </a:br>
            <a:br>
              <a:rPr lang="en-IN" altLang="en-US" sz="1600"/>
            </a:br>
            <a:r>
              <a:rPr lang="en-IN" altLang="en-US" sz="1600"/>
              <a:t>Data Link Layer (DLL) (Layer 2) - The data link layer is responsible for the node to node delivery of the message. The main function of this layer is to make sure data transfer is error free from one node to another, over the physical layer. </a:t>
            </a:r>
            <a:br>
              <a:rPr lang="en-IN" altLang="en-US" sz="1600"/>
            </a:br>
            <a:br>
              <a:rPr lang="en-IN" altLang="en-US" sz="1600"/>
            </a:br>
            <a:r>
              <a:rPr lang="en-IN" altLang="en-US" sz="1600"/>
              <a:t>Network Layer (Layer 3) - Network layer works for the transmission of data from one host to the other located in different networks. It also takes care of packet routing i.e. selection of the shortest path to transmit the packet, from the number of routes available. </a:t>
            </a:r>
            <a:br>
              <a:rPr lang="en-IN" altLang="en-US" sz="1600"/>
            </a:br>
            <a:br>
              <a:rPr lang="en-IN" altLang="en-US" sz="1600"/>
            </a:br>
            <a:r>
              <a:rPr lang="en-IN" altLang="en-US" sz="1600"/>
              <a:t>Transport Layer (Layer 4) - Transport layer provides services to application layer and takes services from network layer. The data in the transport layer is referred to as Segments. It is responsible for the End to End delivery of the complete message.</a:t>
            </a:r>
            <a:br>
              <a:rPr lang="en-IN" altLang="en-US" sz="1600"/>
            </a:br>
            <a:br>
              <a:rPr lang="en-IN" altLang="en-US" sz="1600"/>
            </a:br>
            <a:r>
              <a:rPr lang="en-IN" altLang="en-US" sz="1600"/>
              <a:t>Session Layer (Layer 5) - This layer is responsible for establishment of connection, maintenance of sessions, authentication and also ensures security.</a:t>
            </a:r>
            <a:br>
              <a:rPr lang="en-IN" altLang="en-US" sz="1600"/>
            </a:br>
            <a:br>
              <a:rPr lang="en-IN" altLang="en-US" sz="1600"/>
            </a:br>
            <a:r>
              <a:rPr lang="en-IN" altLang="en-US" sz="1600"/>
              <a:t>Presentation Layer (Layer 6) - Presentation layer is also called the Translation layer.The data from the application layer is extracted here and manipulated as per the required format to transmit over the network.</a:t>
            </a:r>
            <a:br>
              <a:rPr lang="en-IN" altLang="en-US" sz="1600"/>
            </a:br>
            <a:br>
              <a:rPr lang="en-IN" altLang="en-US" sz="1600"/>
            </a:br>
            <a:r>
              <a:rPr lang="en-IN" altLang="en-US" sz="1600"/>
              <a:t>Application Layer (Layer 7) - These applications produce the data, which has to be transferred over the network. This layer also serves as a window for the application services to access the network and for displaying the received information to the user.</a:t>
            </a:r>
            <a:endParaRPr lang="en-IN" altLang="en-US"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8785" y="3188935"/>
            <a:ext cx="10005541" cy="478155"/>
          </a:xfrm>
        </p:spPr>
        <p:txBody>
          <a:bodyPr/>
          <a:lstStyle/>
          <a:p>
            <a:r>
              <a:rPr lang="en-IN" altLang="en-US" b="1"/>
              <a:t>IP Protocols</a:t>
            </a:r>
            <a:endParaRPr lang="en-IN" altLang="en-US"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562610" y="1209675"/>
            <a:ext cx="10516235" cy="5146675"/>
          </a:xfrm>
        </p:spPr>
        <p:txBody>
          <a:bodyPr>
            <a:noAutofit/>
          </a:bodyPr>
          <a:lstStyle/>
          <a:p>
            <a:r>
              <a:rPr lang="en-US" sz="1800"/>
              <a:t>Transmission Control Protocol (TCP) – </a:t>
            </a:r>
            <a:r>
              <a:rPr lang="en-IN" altLang="en-US" sz="1800"/>
              <a:t>It is </a:t>
            </a:r>
            <a:r>
              <a:rPr lang="en-US" sz="1800"/>
              <a:t>used for data transmission</a:t>
            </a:r>
            <a:r>
              <a:rPr lang="en-IN" altLang="en-US" sz="1800"/>
              <a:t>. It works with and complements IP, which is why the two are often paired together as TCP IP. TCP IP is the most widely used communications protocol.</a:t>
            </a:r>
            <a:endParaRPr lang="en-IN" altLang="en-US" sz="1800"/>
          </a:p>
          <a:p>
            <a:r>
              <a:rPr lang="en-US" sz="1800"/>
              <a:t>User Datagram Protocol (UDP) – </a:t>
            </a:r>
            <a:r>
              <a:rPr lang="en-IN" altLang="en-US" sz="1800">
                <a:sym typeface="+mn-ea"/>
              </a:rPr>
              <a:t>It is </a:t>
            </a:r>
            <a:r>
              <a:rPr lang="en-US" sz="1800"/>
              <a:t>used by programs to send short datagram messages</a:t>
            </a:r>
            <a:r>
              <a:rPr lang="en-IN" altLang="en-US" sz="1800"/>
              <a:t>. it is connection less protocol and doesn’t guarantee delivery</a:t>
            </a:r>
            <a:endParaRPr lang="en-IN" altLang="en-US" sz="1800"/>
          </a:p>
          <a:p>
            <a:r>
              <a:rPr lang="en-US" sz="1800"/>
              <a:t>Internet Control Message Protocol (ICMP) – </a:t>
            </a:r>
            <a:r>
              <a:rPr lang="en-IN" altLang="en-US" sz="1800">
                <a:sym typeface="+mn-ea"/>
              </a:rPr>
              <a:t>It is </a:t>
            </a:r>
            <a:r>
              <a:rPr lang="en-US" sz="1800"/>
              <a:t>messages used for diagnostic or error-generating purposes</a:t>
            </a:r>
            <a:r>
              <a:rPr lang="en-IN" altLang="en-US" sz="1800"/>
              <a:t>. </a:t>
            </a:r>
            <a:endParaRPr lang="en-US" sz="1800"/>
          </a:p>
          <a:p>
            <a:r>
              <a:rPr lang="en-US" sz="1800"/>
              <a:t>Hypertext Transfer Protocol (HTTP) – </a:t>
            </a:r>
            <a:r>
              <a:rPr lang="en-IN" altLang="en-US" sz="1800">
                <a:sym typeface="+mn-ea"/>
              </a:rPr>
              <a:t>It is </a:t>
            </a:r>
            <a:r>
              <a:rPr lang="en-US" sz="1800"/>
              <a:t>application protocol that uses hyperlinks between nodes containing text</a:t>
            </a:r>
            <a:r>
              <a:rPr lang="en-IN" altLang="en-US" sz="1800"/>
              <a:t>. It is the underlying protocol used by the World Wide Web and this protocol defines how messages are formatted and transmitted, and what actions Web servers and browsers should take in response to various commands.</a:t>
            </a:r>
            <a:endParaRPr lang="en-IN" altLang="en-US" sz="1800"/>
          </a:p>
          <a:p>
            <a:r>
              <a:rPr lang="en-US" sz="1800"/>
              <a:t>Post Office Protocol (POP) – </a:t>
            </a:r>
            <a:r>
              <a:rPr lang="en-IN" altLang="en-US" sz="1800">
                <a:sym typeface="+mn-ea"/>
              </a:rPr>
              <a:t>It is </a:t>
            </a:r>
            <a:r>
              <a:rPr lang="en-US" sz="1800"/>
              <a:t>used by local email clients to retrieve email from a remote server over TCP IP</a:t>
            </a:r>
            <a:endParaRPr lang="en-US" sz="1800"/>
          </a:p>
          <a:p>
            <a:r>
              <a:rPr lang="en-US" sz="1800"/>
              <a:t>File Transfer Protocol (FTP) – </a:t>
            </a:r>
            <a:r>
              <a:rPr lang="en-IN" altLang="en-US" sz="1800">
                <a:sym typeface="+mn-ea"/>
              </a:rPr>
              <a:t>It is </a:t>
            </a:r>
            <a:r>
              <a:rPr lang="en-US" sz="1800"/>
              <a:t>protocol to transfer computer files from a server to a client and vice versa</a:t>
            </a:r>
            <a:endParaRPr lang="en-US" sz="1800"/>
          </a:p>
          <a:p>
            <a:r>
              <a:rPr lang="en-US" sz="1800"/>
              <a:t>Internet Message Access Protocol (IMAP) – </a:t>
            </a:r>
            <a:r>
              <a:rPr lang="en-IN" altLang="en-US" sz="1800">
                <a:sym typeface="+mn-ea"/>
              </a:rPr>
              <a:t>It is </a:t>
            </a:r>
            <a:r>
              <a:rPr lang="en-US" sz="1800"/>
              <a:t>a communication protocol used by email clients to retrieve messages from a mail server over TCP IP</a:t>
            </a:r>
            <a:endParaRPr lang="en-US" sz="1800"/>
          </a:p>
        </p:txBody>
      </p:sp>
      <p:sp>
        <p:nvSpPr>
          <p:cNvPr id="6" name="Title 5"/>
          <p:cNvSpPr>
            <a:spLocks noGrp="1"/>
          </p:cNvSpPr>
          <p:nvPr>
            <p:ph type="title"/>
          </p:nvPr>
        </p:nvSpPr>
        <p:spPr>
          <a:xfrm>
            <a:off x="562434" y="176443"/>
            <a:ext cx="10515600" cy="478155"/>
          </a:xfrm>
        </p:spPr>
        <p:txBody>
          <a:bodyPr/>
          <a:lstStyle/>
          <a:p>
            <a:r>
              <a:rPr lang="en-IN" altLang="en-US"/>
              <a:t>Different types of IP Protocols</a:t>
            </a:r>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8785" y="3188935"/>
            <a:ext cx="10005541" cy="478155"/>
          </a:xfrm>
        </p:spPr>
        <p:txBody>
          <a:bodyPr/>
          <a:lstStyle/>
          <a:p>
            <a:r>
              <a:rPr lang="en-IN" altLang="en-US" b="1"/>
              <a:t>Routing and Switching</a:t>
            </a:r>
            <a:endParaRPr lang="en-IN" alt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62434" y="811443"/>
            <a:ext cx="10515600" cy="5067300"/>
          </a:xfrm>
        </p:spPr>
        <p:txBody>
          <a:bodyPr wrap="square"/>
          <a:p>
            <a:pPr marL="0" indent="0">
              <a:buFont typeface="Arial" panose="020B0604020202020204" pitchFamily="34" charset="0"/>
            </a:pPr>
            <a:r>
              <a:rPr lang="en-US" sz="1800"/>
              <a:t>Routing and switching are the basic functions of network communication. Routing and Switching are different functions of network communications. The main differences between Routing and Switching are as below.</a:t>
            </a:r>
            <a:br>
              <a:rPr lang="en-US" sz="1800"/>
            </a:br>
            <a:br>
              <a:rPr lang="en-US" sz="1800"/>
            </a:br>
            <a:r>
              <a:rPr lang="en-US" sz="1800"/>
              <a:t>The function of Switching is to switch data packets between devices on the same network (or same LAN - Local Area Network). The function of Routing is to Route packets between different networks (between different LANs - Local Area Networks).</a:t>
            </a:r>
            <a:br>
              <a:rPr lang="en-US" sz="1800"/>
            </a:br>
            <a:br>
              <a:rPr lang="en-US" sz="1800"/>
            </a:br>
            <a:r>
              <a:rPr lang="en-US" sz="1800"/>
              <a:t>Switches operate at Layer 2 of the OSI Model (Datalink Layer). A switch knows where to send a data packet by using Layer 2 addresses (MAC address - hardware address of a network adapter). A switch maintains a table of MAC addresses (MAC Address table or CAM Table) and what physical switch port they are connected to. The Switching function can be explained more simply that, Switching is the function of moving data packets (Ethernet Frames) within the same LAN (Local Area Network).</a:t>
            </a:r>
            <a:br>
              <a:rPr lang="en-US" sz="1800"/>
            </a:br>
            <a:br>
              <a:rPr lang="en-US" sz="1800"/>
            </a:br>
            <a:br>
              <a:rPr lang="en-US" sz="1800"/>
            </a:br>
            <a:r>
              <a:rPr lang="en-US" sz="1800"/>
              <a:t>Routers operate at Layer 3 of the OSI Model (Network layer). A Router knows where to send a packet by using Network part of the destination IP address. A Router maintains a table called Routing Table and uses the routing table to determine the route to the destination network.</a:t>
            </a:r>
            <a:br>
              <a:rPr lang="en-US" sz="1800"/>
            </a:br>
            <a:br>
              <a:rPr lang="en-US" sz="1800"/>
            </a:br>
            <a:endParaRPr lang="en-US" sz="18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3">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14075</Words>
  <Application>WPS Presentation</Application>
  <PresentationFormat>Widescreen</PresentationFormat>
  <Paragraphs>187</Paragraphs>
  <Slides>35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35</vt:i4>
      </vt:variant>
    </vt:vector>
  </HeadingPairs>
  <TitlesOfParts>
    <vt:vector size="43" baseType="lpstr">
      <vt:lpstr>Arial</vt:lpstr>
      <vt:lpstr>SimSun</vt:lpstr>
      <vt:lpstr>Wingdings</vt:lpstr>
      <vt:lpstr>Calibri</vt:lpstr>
      <vt:lpstr>Segoe UI</vt:lpstr>
      <vt:lpstr>Microsoft YaHei</vt:lpstr>
      <vt:lpstr>Arial Unicode MS</vt:lpstr>
      <vt:lpstr>Office Theme</vt:lpstr>
      <vt:lpstr>Networking Topics</vt:lpstr>
      <vt:lpstr>TOPICS in Session</vt:lpstr>
      <vt:lpstr>OSI Layers</vt:lpstr>
      <vt:lpstr>OSI Layers</vt:lpstr>
      <vt:lpstr>OSI Layers Expalined  Physical Layer (Layer 1) - It is responsible for the actual physical connection between the devices. The physical layer contains information in the form of bits. It is responsible for the actual physical connection between the devices.   Data Link Layer (DLL) (Layer 2) - The data link layer is responsible for the node to node delivery of the message. The main function of this layer is to make sure data transfer is error free from one node to another, over the physical layer.   Network Layer (Layer 3) - Network layer works for the transmission of data from one host to the other located in different networks. It also takes care of packet routing i.e. selection of the shortest path to transmit the packet, from the number of routes available.   Transport Layer (Layer 4) - Transport layer provides services to application layer and takes services from network layer. The data in the transport layer is referred to as Segments. It is responsible for the End to End delivery of the complete message.  Session Layer (Layer 5) - This layer is responsible for establishment of connection, maintenance of sessions, authentication and also ensures security.  Presentation Layer (Layer 6) - Presentation layer is also called the Translation layer.The data from the application layer is extracted here and manipulated as per the required format to transmit over the network.  Application Layer (Layer 7) - These applications produce the data, which has to be transferred over the network. This layer also serves as a window for the application services to access the network and for displaying the received information to the user.</vt:lpstr>
      <vt:lpstr>IP Protocols</vt:lpstr>
      <vt:lpstr>Different types of IP Protocols</vt:lpstr>
      <vt:lpstr>Routing and Switching</vt:lpstr>
      <vt:lpstr>Routing and switching are the basic functions of network communication. Routing and Switching are different functions of network communications. The main differences between Routing and Switching are as below.  The function of Switching is to switch data packets between devices on the same network (or same LAN - Local Area Network). The function of Routing is to Route packets between different networks (between different LANs - Local Area Networks).  Switches operate at Layer 2 of the OSI Model (Datalink Layer). A switch knows where to send a data packet by using Layer 2 addresses (MAC address - hardware address of a network adapter). A switch maintains a table of MAC addresses (MAC Address table or CAM Table) and what physical switch port they are connected to. The Switching function can be explained more simply that, Switching is the function of moving data packets (Ethernet Frames) within the same LAN (Local Area Network).   Routers operate at Layer 3 of the OSI Model (Network layer). A Router knows where to send a packet by using Network part of the destination IP address. A Router maintains a table called Routing Table and uses the routing table to determine the route to the destination network.  </vt:lpstr>
      <vt:lpstr>Virtual Local Area Networks (VLANs)</vt:lpstr>
      <vt:lpstr>PowerPoint 演示文稿</vt:lpstr>
      <vt:lpstr>Virtual Local Area Networks (VLANs) divide a single existing physical network into multiple logical networks.   Thereby, each VLAN forms its own broadcast domain. Communication between two different VLANs is only possible through a router that has been connected to both VLANs.   VLANs behave as if they had been constructed using switches that are independent of each other.  In principle, there are two approaches to implementing VLANs:  Port-based VLANs (untagged)                                              Tagged VLANs    </vt:lpstr>
      <vt:lpstr>TCP/IP(Transmission Control Protocol/ Internet Protocol)</vt:lpstr>
      <vt:lpstr>PowerPoint 演示文稿</vt:lpstr>
      <vt:lpstr>TCP IP Suite</vt:lpstr>
      <vt:lpstr>HTTP (HyperText Transfer Protocol)</vt:lpstr>
      <vt:lpstr>PowerPoint 演示文稿</vt:lpstr>
      <vt:lpstr>DNS (Domain Name System)</vt:lpstr>
      <vt:lpstr>A Domain Name is a human-readable name—like amazon.com—that we type in a web browser URL field. The Internet Corporation for Assigned Names and Numbers (ICANN) manages  these domain names</vt:lpstr>
      <vt:lpstr>PowerPoint 演示文稿</vt:lpstr>
      <vt:lpstr>Load Balancers F5</vt:lpstr>
      <vt:lpstr>A Load Balancer is a device that acts as a reverse proxy and distributes network or application traffic across a number of servers. </vt:lpstr>
      <vt:lpstr>Proxy Servers</vt:lpstr>
      <vt:lpstr>In computer networks, a Proxy Server is a server (a computer system or an application) that acts as an intermediary for requests from clients seeking resources from other servers.</vt:lpstr>
      <vt:lpstr>VPN (Virtual Private Networks)</vt:lpstr>
      <vt:lpstr>A virtual private network, or VPN, is an encrypted connection over the Internet from a device to a network. The encrypted connection helps ensure that sensitive data is safely transmitted.</vt:lpstr>
      <vt:lpstr>IPSec vs. SSL VPNs</vt:lpstr>
      <vt:lpstr>Firewalls</vt:lpstr>
      <vt:lpstr>A Firewall is simply a program or hardware device that filters the information coming through the Internet connection into your private network or computer system. If an incoming packet of information is flagged by the filters, it is not allowed through.</vt:lpstr>
      <vt:lpstr>DMZ (Demiltarized Zone)</vt:lpstr>
      <vt:lpstr>A DMZ is a secure server that adds an additional layer of security to a network and acts as a buffer between a local area network (LAN) and a less secure network which is the Internet.</vt:lpstr>
      <vt:lpstr>Vulnerabilities</vt:lpstr>
      <vt:lpstr>Vulnerability management is a security practice specifically designed to proactively mitigate or prevent the exploitation of IT vulnerabilities which exist in a system or organization.</vt:lpstr>
      <vt:lpstr>Wireshark Examples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G</dc:creator>
  <cp:lastModifiedBy>Divit</cp:lastModifiedBy>
  <cp:revision>74</cp:revision>
  <dcterms:created xsi:type="dcterms:W3CDTF">2018-06-22T06:57:00Z</dcterms:created>
  <dcterms:modified xsi:type="dcterms:W3CDTF">2019-09-22T14:19:30Z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