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9"/>
  </p:notesMasterIdLst>
  <p:sldIdLst>
    <p:sldId id="271" r:id="rId5"/>
    <p:sldId id="257" r:id="rId6"/>
    <p:sldId id="320" r:id="rId7"/>
    <p:sldId id="322" r:id="rId8"/>
    <p:sldId id="321" r:id="rId9"/>
    <p:sldId id="258" r:id="rId10"/>
    <p:sldId id="272" r:id="rId11"/>
    <p:sldId id="273" r:id="rId12"/>
    <p:sldId id="274" r:id="rId13"/>
    <p:sldId id="275" r:id="rId14"/>
    <p:sldId id="276" r:id="rId15"/>
    <p:sldId id="277" r:id="rId16"/>
    <p:sldId id="279" r:id="rId17"/>
    <p:sldId id="280" r:id="rId18"/>
    <p:sldId id="282" r:id="rId19"/>
    <p:sldId id="283" r:id="rId20"/>
    <p:sldId id="284" r:id="rId21"/>
    <p:sldId id="285" r:id="rId22"/>
    <p:sldId id="323" r:id="rId23"/>
    <p:sldId id="286" r:id="rId24"/>
    <p:sldId id="278" r:id="rId25"/>
    <p:sldId id="287" r:id="rId26"/>
    <p:sldId id="289" r:id="rId27"/>
    <p:sldId id="290" r:id="rId28"/>
    <p:sldId id="291" r:id="rId29"/>
    <p:sldId id="292" r:id="rId30"/>
    <p:sldId id="293" r:id="rId31"/>
    <p:sldId id="294" r:id="rId32"/>
    <p:sldId id="295" r:id="rId33"/>
    <p:sldId id="296" r:id="rId34"/>
    <p:sldId id="297" r:id="rId35"/>
    <p:sldId id="298" r:id="rId36"/>
    <p:sldId id="299" r:id="rId37"/>
    <p:sldId id="281" r:id="rId38"/>
    <p:sldId id="302" r:id="rId39"/>
    <p:sldId id="306" r:id="rId40"/>
    <p:sldId id="308" r:id="rId41"/>
    <p:sldId id="309" r:id="rId42"/>
    <p:sldId id="310" r:id="rId43"/>
    <p:sldId id="304" r:id="rId44"/>
    <p:sldId id="311" r:id="rId45"/>
    <p:sldId id="316" r:id="rId46"/>
    <p:sldId id="317" r:id="rId47"/>
    <p:sldId id="319"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Zhang" initials="AZ" lastIdx="1" clrIdx="0">
    <p:extLst>
      <p:ext uri="{19B8F6BF-5375-455C-9EA6-DF929625EA0E}">
        <p15:presenceInfo xmlns:p15="http://schemas.microsoft.com/office/powerpoint/2012/main" userId="Alex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62C968-C106-49F3-9722-DDB6219C94BB}">
  <a:tblStyle styleId="{EE62C968-C106-49F3-9722-DDB6219C94B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CBBD29-0994-4A93-A761-A822D5EC6B6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6141fd3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6141fd3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141fd3a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141fd3a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6141fd3ac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6141fd3a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6141fd3a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6141fd3a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141fd3a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141fd3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6141fd3a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6141fd3a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537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108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141fd3a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141fd3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8174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141fd3a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141fd3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92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670a12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670a12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80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051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141fd3a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141fd3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0699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238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770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932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099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955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7db89de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87db89de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5749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670a12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670a12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1206851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7db89de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7db89de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7db89de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7db89de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15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7db89de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7db89de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115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567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61cfc6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61cfc6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61cfc6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61cfc6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721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61cfc6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61cfc6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1255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61cfc6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61cfc6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42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670a12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670a12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2824016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670a12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670a12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141887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f5670a12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f5670a12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6141fd3a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6141fd3a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6141fd3a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6141fd3a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29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6141fd3a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6141fd3a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ay69199/Recipe_cost_calculator"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trello.com/b/JdPncWG4/a-recipe-cost-calculator" TargetMode="External"/><Relationship Id="rId4" Type="http://schemas.openxmlformats.org/officeDocument/2006/relationships/hyperlink" Target="https://github.com/chay69199/Recipe_cost_calculator/blob/master/08_final_assemble.py"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91896 &amp; 91897 Documentation</a:t>
            </a:r>
            <a:endParaRPr dirty="0"/>
          </a:p>
        </p:txBody>
      </p:sp>
      <p:sp>
        <p:nvSpPr>
          <p:cNvPr id="55" name="Google Shape;55;p13"/>
          <p:cNvSpPr txBox="1">
            <a:spLocks noGrp="1"/>
          </p:cNvSpPr>
          <p:nvPr>
            <p:ph type="body" idx="1"/>
          </p:nvPr>
        </p:nvSpPr>
        <p:spPr>
          <a:xfrm>
            <a:off x="311700" y="1152475"/>
            <a:ext cx="8520600" cy="24696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 to working program: </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US" sz="2000" b="1" dirty="0">
                <a:hlinkClick r:id="rId3"/>
              </a:rPr>
              <a:t>https://github.com/chay69199/Recipe_cost_calculator</a:t>
            </a:r>
            <a:endParaRPr lang="en-US" sz="2000" b="1" dirty="0"/>
          </a:p>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(see </a:t>
            </a:r>
            <a:r>
              <a:rPr lang="en-US" sz="2000" b="1" i="0" u="sng" dirty="0">
                <a:solidFill>
                  <a:srgbClr val="0366D6"/>
                </a:solidFill>
                <a:effectLst/>
                <a:latin typeface="-apple-system"/>
                <a:hlinkClick r:id="rId4" tooltip="08_final_assemble.py"/>
              </a:rPr>
              <a:t>08_final_assemble.py</a:t>
            </a:r>
            <a:r>
              <a:rPr lang="en" sz="2000" b="1" dirty="0">
                <a:solidFill>
                  <a:srgbClr val="274E13"/>
                </a:solidFill>
              </a:rPr>
              <a:t>)</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Links to trello board / project management tools (eg: GIST):</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US" sz="2000" b="1" dirty="0">
                <a:hlinkClick r:id="rId5"/>
              </a:rPr>
              <a:t>https://trello.com/b/JdPncWG4/a-recipe-cost-calculator</a:t>
            </a: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a:t>Number Checking Function Testing...</a:t>
            </a:r>
            <a:endParaRPr/>
          </a:p>
        </p:txBody>
      </p:sp>
      <p:sp>
        <p:nvSpPr>
          <p:cNvPr id="90" name="Google Shape;90;p18"/>
          <p:cNvSpPr txBox="1">
            <a:spLocks noGrp="1"/>
          </p:cNvSpPr>
          <p:nvPr>
            <p:ph type="body" idx="1"/>
          </p:nvPr>
        </p:nvSpPr>
        <p:spPr>
          <a:xfrm>
            <a:off x="311699" y="1017724"/>
            <a:ext cx="3810984" cy="3861703"/>
          </a:xfrm>
          <a:prstGeom prst="rect">
            <a:avLst/>
          </a:prstGeom>
        </p:spPr>
        <p:txBody>
          <a:bodyPr spcFirstLastPara="1" wrap="square" lIns="91425" tIns="91425" rIns="91425" bIns="91425" anchor="t" anchorCtr="0">
            <a:noAutofit/>
          </a:bodyPr>
          <a:lstStyle/>
          <a:p>
            <a:pPr marL="0" lvl="0" indent="0" algn="l" rtl="0">
              <a:lnSpc>
                <a:spcPct val="100000"/>
              </a:lnSpc>
              <a:buNone/>
            </a:pPr>
            <a:r>
              <a:rPr lang="en" sz="1200" b="1" dirty="0"/>
              <a:t># of items (must be first integer &gt; 0, then a float number &gt;0)</a:t>
            </a:r>
          </a:p>
          <a:p>
            <a:pPr marL="0" lvl="0" indent="0" algn="l" rtl="0">
              <a:lnSpc>
                <a:spcPct val="100000"/>
              </a:lnSpc>
              <a:buNone/>
            </a:pPr>
            <a:endParaRPr sz="1200" b="1" dirty="0"/>
          </a:p>
          <a:p>
            <a:pPr marL="0" lvl="0" indent="0" algn="l" rtl="0">
              <a:lnSpc>
                <a:spcPct val="100000"/>
              </a:lnSpc>
              <a:buNone/>
            </a:pPr>
            <a:r>
              <a:rPr lang="en" sz="1200" dirty="0"/>
              <a:t>abc → Please enter an integer that is more than 0</a:t>
            </a:r>
          </a:p>
          <a:p>
            <a:pPr marL="0" lvl="0" indent="0" algn="l" rtl="0">
              <a:lnSpc>
                <a:spcPct val="100000"/>
              </a:lnSpc>
              <a:buNone/>
            </a:pPr>
            <a:endParaRPr sz="1200" dirty="0"/>
          </a:p>
          <a:p>
            <a:pPr marL="0" lvl="0" indent="0" algn="l" rtl="0">
              <a:lnSpc>
                <a:spcPct val="100000"/>
              </a:lnSpc>
              <a:buNone/>
            </a:pPr>
            <a:r>
              <a:rPr lang="en" sz="1200" dirty="0"/>
              <a:t>0 → Please enter a number that is more than 0</a:t>
            </a:r>
          </a:p>
          <a:p>
            <a:pPr marL="0" lvl="0" indent="0" algn="l" rtl="0">
              <a:lnSpc>
                <a:spcPct val="100000"/>
              </a:lnSpc>
              <a:buNone/>
            </a:pPr>
            <a:endParaRPr sz="1200" dirty="0"/>
          </a:p>
          <a:p>
            <a:pPr marL="0" lvl="0" indent="0" algn="l" rtl="0">
              <a:lnSpc>
                <a:spcPct val="100000"/>
              </a:lnSpc>
              <a:buNone/>
            </a:pPr>
            <a:r>
              <a:rPr lang="en" sz="1200" dirty="0"/>
              <a:t>0.1 → Please enter an integer that is more than 0</a:t>
            </a:r>
          </a:p>
          <a:p>
            <a:pPr marL="0" lvl="0" indent="0" algn="l" rtl="0">
              <a:lnSpc>
                <a:spcPct val="100000"/>
              </a:lnSpc>
              <a:buNone/>
            </a:pPr>
            <a:endParaRPr sz="1200" dirty="0"/>
          </a:p>
          <a:p>
            <a:pPr marL="0" lvl="0" indent="0" algn="l" rtl="0">
              <a:lnSpc>
                <a:spcPct val="100000"/>
              </a:lnSpc>
              <a:buNone/>
            </a:pPr>
            <a:r>
              <a:rPr lang="en" sz="1200" dirty="0"/>
              <a:t>1 → Program continues, ask for input float</a:t>
            </a:r>
          </a:p>
          <a:p>
            <a:pPr marL="0" lvl="0" indent="0" algn="l" rtl="0">
              <a:lnSpc>
                <a:spcPct val="100000"/>
              </a:lnSpc>
              <a:buNone/>
            </a:pPr>
            <a:endParaRPr lang="en" sz="1200" dirty="0"/>
          </a:p>
          <a:p>
            <a:pPr marL="0" lvl="0" indent="0" algn="l" rtl="0">
              <a:lnSpc>
                <a:spcPct val="100000"/>
              </a:lnSpc>
              <a:buNone/>
            </a:pPr>
            <a:r>
              <a:rPr lang="en" sz="1200" dirty="0"/>
              <a:t>abc → Please enter a number that is more than 0</a:t>
            </a:r>
          </a:p>
          <a:p>
            <a:pPr marL="0" lvl="0" indent="0" algn="l" rtl="0">
              <a:lnSpc>
                <a:spcPct val="100000"/>
              </a:lnSpc>
              <a:buNone/>
            </a:pPr>
            <a:endParaRPr lang="en" sz="1200" dirty="0"/>
          </a:p>
          <a:p>
            <a:pPr marL="0" indent="0">
              <a:lnSpc>
                <a:spcPct val="100000"/>
              </a:lnSpc>
              <a:buNone/>
            </a:pPr>
            <a:r>
              <a:rPr lang="en-US" sz="1200" dirty="0"/>
              <a:t>0 → Please enter a number that is more than 0</a:t>
            </a:r>
          </a:p>
          <a:p>
            <a:pPr marL="0" indent="0">
              <a:lnSpc>
                <a:spcPct val="100000"/>
              </a:lnSpc>
              <a:buNone/>
            </a:pPr>
            <a:endParaRPr lang="en-US" sz="1200" dirty="0"/>
          </a:p>
          <a:p>
            <a:pPr marL="0" indent="0">
              <a:lnSpc>
                <a:spcPct val="100000"/>
              </a:lnSpc>
              <a:buNone/>
            </a:pPr>
            <a:r>
              <a:rPr lang="en-US" sz="1200" dirty="0"/>
              <a:t>0.1 → </a:t>
            </a:r>
            <a:r>
              <a:rPr lang="en" sz="1200" dirty="0"/>
              <a:t>Program continues, print both int and float input</a:t>
            </a:r>
            <a:endParaRPr lang="en-US" sz="1200" dirty="0"/>
          </a:p>
        </p:txBody>
      </p:sp>
      <p:pic>
        <p:nvPicPr>
          <p:cNvPr id="6" name="Picture 5">
            <a:extLst>
              <a:ext uri="{FF2B5EF4-FFF2-40B4-BE49-F238E27FC236}">
                <a16:creationId xmlns:a16="http://schemas.microsoft.com/office/drawing/2014/main" id="{75988E87-D65B-49EC-A8C8-DB0EBA1AC1A5}"/>
              </a:ext>
            </a:extLst>
          </p:cNvPr>
          <p:cNvPicPr>
            <a:picLocks noChangeAspect="1"/>
          </p:cNvPicPr>
          <p:nvPr/>
        </p:nvPicPr>
        <p:blipFill>
          <a:blip r:embed="rId3"/>
          <a:stretch>
            <a:fillRect/>
          </a:stretch>
        </p:blipFill>
        <p:spPr>
          <a:xfrm>
            <a:off x="4282931" y="1221498"/>
            <a:ext cx="4034625" cy="456810"/>
          </a:xfrm>
          <a:prstGeom prst="rect">
            <a:avLst/>
          </a:prstGeom>
        </p:spPr>
      </p:pic>
      <p:pic>
        <p:nvPicPr>
          <p:cNvPr id="7" name="Picture 6">
            <a:extLst>
              <a:ext uri="{FF2B5EF4-FFF2-40B4-BE49-F238E27FC236}">
                <a16:creationId xmlns:a16="http://schemas.microsoft.com/office/drawing/2014/main" id="{5B64A1D0-4EAB-46B3-A435-E16B7EAFB995}"/>
              </a:ext>
            </a:extLst>
          </p:cNvPr>
          <p:cNvPicPr>
            <a:picLocks noChangeAspect="1"/>
          </p:cNvPicPr>
          <p:nvPr/>
        </p:nvPicPr>
        <p:blipFill>
          <a:blip r:embed="rId4"/>
          <a:stretch>
            <a:fillRect/>
          </a:stretch>
        </p:blipFill>
        <p:spPr>
          <a:xfrm>
            <a:off x="4282931" y="1795067"/>
            <a:ext cx="3616033" cy="424346"/>
          </a:xfrm>
          <a:prstGeom prst="rect">
            <a:avLst/>
          </a:prstGeom>
        </p:spPr>
      </p:pic>
      <p:pic>
        <p:nvPicPr>
          <p:cNvPr id="8" name="Picture 7">
            <a:extLst>
              <a:ext uri="{FF2B5EF4-FFF2-40B4-BE49-F238E27FC236}">
                <a16:creationId xmlns:a16="http://schemas.microsoft.com/office/drawing/2014/main" id="{87F781C0-2153-4821-8795-978B37637F68}"/>
              </a:ext>
            </a:extLst>
          </p:cNvPr>
          <p:cNvPicPr>
            <a:picLocks noChangeAspect="1"/>
          </p:cNvPicPr>
          <p:nvPr/>
        </p:nvPicPr>
        <p:blipFill>
          <a:blip r:embed="rId5"/>
          <a:stretch>
            <a:fillRect/>
          </a:stretch>
        </p:blipFill>
        <p:spPr>
          <a:xfrm>
            <a:off x="4282931" y="2349193"/>
            <a:ext cx="3680908" cy="427657"/>
          </a:xfrm>
          <a:prstGeom prst="rect">
            <a:avLst/>
          </a:prstGeom>
        </p:spPr>
      </p:pic>
      <p:pic>
        <p:nvPicPr>
          <p:cNvPr id="9" name="Picture 8">
            <a:extLst>
              <a:ext uri="{FF2B5EF4-FFF2-40B4-BE49-F238E27FC236}">
                <a16:creationId xmlns:a16="http://schemas.microsoft.com/office/drawing/2014/main" id="{4473134B-A568-4D6A-9E19-CFCC16559DB8}"/>
              </a:ext>
            </a:extLst>
          </p:cNvPr>
          <p:cNvPicPr>
            <a:picLocks noChangeAspect="1"/>
          </p:cNvPicPr>
          <p:nvPr/>
        </p:nvPicPr>
        <p:blipFill>
          <a:blip r:embed="rId6"/>
          <a:stretch>
            <a:fillRect/>
          </a:stretch>
        </p:blipFill>
        <p:spPr>
          <a:xfrm>
            <a:off x="4282931" y="2891482"/>
            <a:ext cx="1251527" cy="343011"/>
          </a:xfrm>
          <a:prstGeom prst="rect">
            <a:avLst/>
          </a:prstGeom>
        </p:spPr>
      </p:pic>
      <p:pic>
        <p:nvPicPr>
          <p:cNvPr id="10" name="Picture 9">
            <a:extLst>
              <a:ext uri="{FF2B5EF4-FFF2-40B4-BE49-F238E27FC236}">
                <a16:creationId xmlns:a16="http://schemas.microsoft.com/office/drawing/2014/main" id="{71E2A9EE-66A4-4A15-93CD-45184ED33B0D}"/>
              </a:ext>
            </a:extLst>
          </p:cNvPr>
          <p:cNvPicPr>
            <a:picLocks noChangeAspect="1"/>
          </p:cNvPicPr>
          <p:nvPr/>
        </p:nvPicPr>
        <p:blipFill>
          <a:blip r:embed="rId7"/>
          <a:stretch>
            <a:fillRect/>
          </a:stretch>
        </p:blipFill>
        <p:spPr>
          <a:xfrm>
            <a:off x="4284383" y="3350324"/>
            <a:ext cx="3481534" cy="417157"/>
          </a:xfrm>
          <a:prstGeom prst="rect">
            <a:avLst/>
          </a:prstGeom>
        </p:spPr>
      </p:pic>
      <p:pic>
        <p:nvPicPr>
          <p:cNvPr id="11" name="Picture 10">
            <a:extLst>
              <a:ext uri="{FF2B5EF4-FFF2-40B4-BE49-F238E27FC236}">
                <a16:creationId xmlns:a16="http://schemas.microsoft.com/office/drawing/2014/main" id="{B1B7781D-658B-4521-B9DB-8BC6DD9CA469}"/>
              </a:ext>
            </a:extLst>
          </p:cNvPr>
          <p:cNvPicPr>
            <a:picLocks noChangeAspect="1"/>
          </p:cNvPicPr>
          <p:nvPr/>
        </p:nvPicPr>
        <p:blipFill>
          <a:blip r:embed="rId8"/>
          <a:stretch>
            <a:fillRect/>
          </a:stretch>
        </p:blipFill>
        <p:spPr>
          <a:xfrm>
            <a:off x="4284383" y="3883312"/>
            <a:ext cx="2734145" cy="343011"/>
          </a:xfrm>
          <a:prstGeom prst="rect">
            <a:avLst/>
          </a:prstGeom>
        </p:spPr>
      </p:pic>
      <p:pic>
        <p:nvPicPr>
          <p:cNvPr id="12" name="Picture 11">
            <a:extLst>
              <a:ext uri="{FF2B5EF4-FFF2-40B4-BE49-F238E27FC236}">
                <a16:creationId xmlns:a16="http://schemas.microsoft.com/office/drawing/2014/main" id="{FBA15EE2-9C21-4109-88AB-54F4046244DC}"/>
              </a:ext>
            </a:extLst>
          </p:cNvPr>
          <p:cNvPicPr>
            <a:picLocks noChangeAspect="1"/>
          </p:cNvPicPr>
          <p:nvPr/>
        </p:nvPicPr>
        <p:blipFill>
          <a:blip r:embed="rId9"/>
          <a:stretch>
            <a:fillRect/>
          </a:stretch>
        </p:blipFill>
        <p:spPr>
          <a:xfrm>
            <a:off x="4282931" y="4365453"/>
            <a:ext cx="4389120" cy="333022"/>
          </a:xfrm>
          <a:prstGeom prst="rect">
            <a:avLst/>
          </a:prstGeom>
        </p:spPr>
      </p:pic>
      <p:cxnSp>
        <p:nvCxnSpPr>
          <p:cNvPr id="14" name="Straight Arrow Connector 13">
            <a:extLst>
              <a:ext uri="{FF2B5EF4-FFF2-40B4-BE49-F238E27FC236}">
                <a16:creationId xmlns:a16="http://schemas.microsoft.com/office/drawing/2014/main" id="{0C573ACE-4415-421E-A549-6261CB6CDBB5}"/>
              </a:ext>
            </a:extLst>
          </p:cNvPr>
          <p:cNvCxnSpPr>
            <a:cxnSpLocks/>
            <a:endCxn id="6" idx="1"/>
          </p:cNvCxnSpPr>
          <p:nvPr/>
        </p:nvCxnSpPr>
        <p:spPr>
          <a:xfrm flipV="1">
            <a:off x="3755136" y="1449903"/>
            <a:ext cx="527795" cy="250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D56BD44-DDB0-4AA9-B468-B589E45A8F08}"/>
              </a:ext>
            </a:extLst>
          </p:cNvPr>
          <p:cNvCxnSpPr>
            <a:cxnSpLocks/>
            <a:endCxn id="7" idx="1"/>
          </p:cNvCxnSpPr>
          <p:nvPr/>
        </p:nvCxnSpPr>
        <p:spPr>
          <a:xfrm flipV="1">
            <a:off x="3594888" y="2007240"/>
            <a:ext cx="688043" cy="145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279D986-A96F-473E-91C5-8090E932D3F8}"/>
              </a:ext>
            </a:extLst>
          </p:cNvPr>
          <p:cNvCxnSpPr>
            <a:cxnSpLocks/>
            <a:endCxn id="8" idx="1"/>
          </p:cNvCxnSpPr>
          <p:nvPr/>
        </p:nvCxnSpPr>
        <p:spPr>
          <a:xfrm>
            <a:off x="3732161" y="2543634"/>
            <a:ext cx="550770" cy="19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56486-0A83-423A-BCC2-1BC3AFA88924}"/>
              </a:ext>
            </a:extLst>
          </p:cNvPr>
          <p:cNvCxnSpPr>
            <a:cxnSpLocks/>
            <a:endCxn id="9" idx="1"/>
          </p:cNvCxnSpPr>
          <p:nvPr/>
        </p:nvCxnSpPr>
        <p:spPr>
          <a:xfrm>
            <a:off x="3262069" y="2889182"/>
            <a:ext cx="1020862" cy="173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5F652A3-C55E-401B-940E-7FA37EF9539F}"/>
              </a:ext>
            </a:extLst>
          </p:cNvPr>
          <p:cNvCxnSpPr>
            <a:cxnSpLocks/>
            <a:endCxn id="10" idx="1"/>
          </p:cNvCxnSpPr>
          <p:nvPr/>
        </p:nvCxnSpPr>
        <p:spPr>
          <a:xfrm>
            <a:off x="3709188" y="3212975"/>
            <a:ext cx="575195" cy="3459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C31D29-5C1E-4DCC-B38B-EB0D5E91CEE3}"/>
              </a:ext>
            </a:extLst>
          </p:cNvPr>
          <p:cNvCxnSpPr>
            <a:cxnSpLocks/>
            <a:endCxn id="11" idx="1"/>
          </p:cNvCxnSpPr>
          <p:nvPr/>
        </p:nvCxnSpPr>
        <p:spPr>
          <a:xfrm>
            <a:off x="3547488" y="3594517"/>
            <a:ext cx="736895" cy="460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D952AAA-1914-48C5-AA69-50101302826B}"/>
              </a:ext>
            </a:extLst>
          </p:cNvPr>
          <p:cNvCxnSpPr>
            <a:cxnSpLocks/>
            <a:endCxn id="12" idx="1"/>
          </p:cNvCxnSpPr>
          <p:nvPr/>
        </p:nvCxnSpPr>
        <p:spPr>
          <a:xfrm>
            <a:off x="3515957" y="4023783"/>
            <a:ext cx="766974" cy="5081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dirty="0"/>
              <a:t>Number checker - Trialling Notes</a:t>
            </a:r>
            <a:endParaRPr dirty="0"/>
          </a:p>
        </p:txBody>
      </p:sp>
      <p:sp>
        <p:nvSpPr>
          <p:cNvPr id="109" name="Google Shape;10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Originally my number checker was recycled from Fund_Raising_Calculator.</a:t>
            </a:r>
          </a:p>
          <a:p>
            <a:pPr marL="0" lvl="0" indent="0" algn="l" rtl="0">
              <a:spcBef>
                <a:spcPts val="0"/>
              </a:spcBef>
              <a:spcAft>
                <a:spcPts val="0"/>
              </a:spcAft>
              <a:buNone/>
            </a:pPr>
            <a:r>
              <a:rPr lang="en-US" dirty="0">
                <a:solidFill>
                  <a:srgbClr val="000000"/>
                </a:solidFill>
              </a:rPr>
              <a:t>01_num_check.py</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I modified the main function in this file to test it. It will ask the user to input an integer larger than 0 first. If the input is correct, it will ask the user to input a number larger than 0. If the second input is correct, input integer and input number will be printed out.</a:t>
            </a:r>
            <a:endParaRPr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5" name="Picture 4">
            <a:extLst>
              <a:ext uri="{FF2B5EF4-FFF2-40B4-BE49-F238E27FC236}">
                <a16:creationId xmlns:a16="http://schemas.microsoft.com/office/drawing/2014/main" id="{90104C5B-F3A7-43A4-A289-3F5373C9B2EE}"/>
              </a:ext>
            </a:extLst>
          </p:cNvPr>
          <p:cNvPicPr>
            <a:picLocks noChangeAspect="1"/>
          </p:cNvPicPr>
          <p:nvPr/>
        </p:nvPicPr>
        <p:blipFill>
          <a:blip r:embed="rId3"/>
          <a:stretch>
            <a:fillRect/>
          </a:stretch>
        </p:blipFill>
        <p:spPr>
          <a:xfrm>
            <a:off x="309675" y="152400"/>
            <a:ext cx="2982165" cy="4868660"/>
          </a:xfrm>
          <a:prstGeom prst="rect">
            <a:avLst/>
          </a:prstGeom>
        </p:spPr>
      </p:pic>
      <p:pic>
        <p:nvPicPr>
          <p:cNvPr id="2" name="Picture 1">
            <a:extLst>
              <a:ext uri="{FF2B5EF4-FFF2-40B4-BE49-F238E27FC236}">
                <a16:creationId xmlns:a16="http://schemas.microsoft.com/office/drawing/2014/main" id="{0179794F-01CA-4618-BDFF-844738D3DDB3}"/>
              </a:ext>
            </a:extLst>
          </p:cNvPr>
          <p:cNvPicPr>
            <a:picLocks noChangeAspect="1"/>
          </p:cNvPicPr>
          <p:nvPr/>
        </p:nvPicPr>
        <p:blipFill>
          <a:blip r:embed="rId4"/>
          <a:stretch>
            <a:fillRect/>
          </a:stretch>
        </p:blipFill>
        <p:spPr>
          <a:xfrm>
            <a:off x="3619799" y="152400"/>
            <a:ext cx="4475704" cy="4868660"/>
          </a:xfrm>
          <a:prstGeom prst="rect">
            <a:avLst/>
          </a:prstGeom>
        </p:spPr>
      </p:pic>
      <p:sp>
        <p:nvSpPr>
          <p:cNvPr id="115" name="Google Shape;115;p20"/>
          <p:cNvSpPr txBox="1"/>
          <p:nvPr/>
        </p:nvSpPr>
        <p:spPr>
          <a:xfrm>
            <a:off x="425536" y="2120400"/>
            <a:ext cx="2754544" cy="10800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0"/>
          <p:cNvSpPr txBox="1"/>
          <p:nvPr/>
        </p:nvSpPr>
        <p:spPr>
          <a:xfrm>
            <a:off x="3680125" y="152400"/>
            <a:ext cx="4415378" cy="48387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Yes / No Checker (Test Plan)</a:t>
            </a:r>
            <a:endParaRPr/>
          </a:p>
        </p:txBody>
      </p:sp>
      <p:graphicFrame>
        <p:nvGraphicFramePr>
          <p:cNvPr id="122" name="Google Shape;122;p21"/>
          <p:cNvGraphicFramePr/>
          <p:nvPr>
            <p:extLst>
              <p:ext uri="{D42A27DB-BD31-4B8C-83A1-F6EECF244321}">
                <p14:modId xmlns:p14="http://schemas.microsoft.com/office/powerpoint/2010/main" val="1136811590"/>
              </p:ext>
            </p:extLst>
          </p:nvPr>
        </p:nvGraphicFramePr>
        <p:xfrm>
          <a:off x="1161703" y="1482411"/>
          <a:ext cx="6643358" cy="2621070"/>
        </p:xfrm>
        <a:graphic>
          <a:graphicData uri="http://schemas.openxmlformats.org/drawingml/2006/table">
            <a:tbl>
              <a:tblPr>
                <a:noFill/>
              </a:tblPr>
              <a:tblGrid>
                <a:gridCol w="1648882">
                  <a:extLst>
                    <a:ext uri="{9D8B030D-6E8A-4147-A177-3AD203B41FA5}">
                      <a16:colId xmlns:a16="http://schemas.microsoft.com/office/drawing/2014/main" val="20000"/>
                    </a:ext>
                  </a:extLst>
                </a:gridCol>
                <a:gridCol w="1741537">
                  <a:extLst>
                    <a:ext uri="{9D8B030D-6E8A-4147-A177-3AD203B41FA5}">
                      <a16:colId xmlns:a16="http://schemas.microsoft.com/office/drawing/2014/main" val="20001"/>
                    </a:ext>
                  </a:extLst>
                </a:gridCol>
                <a:gridCol w="1690357">
                  <a:extLst>
                    <a:ext uri="{9D8B030D-6E8A-4147-A177-3AD203B41FA5}">
                      <a16:colId xmlns:a16="http://schemas.microsoft.com/office/drawing/2014/main" val="4235395610"/>
                    </a:ext>
                  </a:extLst>
                </a:gridCol>
                <a:gridCol w="1562582">
                  <a:extLst>
                    <a:ext uri="{9D8B030D-6E8A-4147-A177-3AD203B41FA5}">
                      <a16:colId xmlns:a16="http://schemas.microsoft.com/office/drawing/2014/main" val="3643903989"/>
                    </a:ext>
                  </a:extLst>
                </a:gridCol>
              </a:tblGrid>
              <a:tr h="264391">
                <a:tc>
                  <a:txBody>
                    <a:bodyPr/>
                    <a:lstStyle/>
                    <a:p>
                      <a:pPr marL="0" lvl="0" indent="0" algn="l" rtl="0">
                        <a:spcBef>
                          <a:spcPts val="0"/>
                        </a:spcBef>
                        <a:spcAft>
                          <a:spcPts val="0"/>
                        </a:spcAft>
                        <a:buNone/>
                      </a:pPr>
                      <a:r>
                        <a:rPr lang="en" sz="1100" b="1" dirty="0"/>
                        <a:t>Test Case</a:t>
                      </a:r>
                      <a:endParaRPr sz="1100" b="1" dirty="0"/>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t>Expected Values</a:t>
                      </a:r>
                      <a:endParaRPr sz="1100" b="1" dirty="0"/>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t>Test Case</a:t>
                      </a: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t>Expected Values</a:t>
                      </a:r>
                    </a:p>
                  </a:txBody>
                  <a:tcPr marL="91425" marR="91425" marT="91425" marB="91425">
                    <a:solidFill>
                      <a:srgbClr val="CCCCCC"/>
                    </a:solidFill>
                  </a:tcPr>
                </a:tc>
                <a:extLst>
                  <a:ext uri="{0D108BD9-81ED-4DB2-BD59-A6C34878D82A}">
                    <a16:rowId xmlns:a16="http://schemas.microsoft.com/office/drawing/2014/main" val="10000"/>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y</a:t>
                      </a:r>
                      <a:endParaRPr sz="1100" dirty="0"/>
                    </a:p>
                  </a:txBody>
                  <a:tcPr marL="91425" marR="91425" marT="91425" marB="91425"/>
                </a:tc>
                <a:tc>
                  <a:txBody>
                    <a:bodyPr/>
                    <a:lstStyle/>
                    <a:p>
                      <a:pPr marL="0" lvl="0" indent="0" algn="l" rtl="0">
                        <a:spcBef>
                          <a:spcPts val="0"/>
                        </a:spcBef>
                        <a:spcAft>
                          <a:spcPts val="0"/>
                        </a:spcAft>
                        <a:buNone/>
                      </a:pPr>
                      <a:r>
                        <a:rPr lang="en" sz="1100" dirty="0"/>
                        <a:t>You said ‘yes’</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 </a:t>
                      </a:r>
                      <a:r>
                        <a:rPr lang="en-US" sz="1100" b="0" i="0" u="none" strike="noStrike" cap="none" dirty="0">
                          <a:solidFill>
                            <a:schemeClr val="tx1"/>
                          </a:solidFill>
                          <a:effectLst/>
                          <a:latin typeface="+mn-lt"/>
                          <a:ea typeface="+mn-ea"/>
                          <a:cs typeface="+mn-cs"/>
                          <a:sym typeface="Arial"/>
                        </a:rPr>
                        <a:t>n</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1"/>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yes</a:t>
                      </a:r>
                      <a:endParaRPr sz="1100" dirty="0"/>
                    </a:p>
                  </a:txBody>
                  <a:tcPr marL="91425" marR="91425" marT="91425" marB="91425"/>
                </a:tc>
                <a:tc>
                  <a:txBody>
                    <a:bodyPr/>
                    <a:lstStyle/>
                    <a:p>
                      <a:pPr marL="0" lvl="0" indent="0" algn="l" rtl="0">
                        <a:spcBef>
                          <a:spcPts val="0"/>
                        </a:spcBef>
                        <a:spcAft>
                          <a:spcPts val="0"/>
                        </a:spcAft>
                        <a:buNone/>
                      </a:pPr>
                      <a:r>
                        <a:rPr lang="en" sz="1100" dirty="0"/>
                        <a:t>You said ‘yes’</a:t>
                      </a:r>
                      <a:endParaRPr sz="1100" dirty="0"/>
                    </a:p>
                  </a:txBody>
                  <a:tcPr marL="91425" marR="91425" marT="91425" marB="91425"/>
                </a:tc>
                <a:tc>
                  <a:txBody>
                    <a:bodyPr/>
                    <a:lstStyle/>
                    <a:p>
                      <a:pPr marL="0" lvl="0" indent="0" algn="l" rtl="0">
                        <a:spcBef>
                          <a:spcPts val="0"/>
                        </a:spcBef>
                        <a:spcAft>
                          <a:spcPts val="0"/>
                        </a:spcAft>
                        <a:buNone/>
                      </a:pPr>
                      <a:r>
                        <a:rPr lang="en-US" sz="1100" dirty="0"/>
                        <a:t>Please input? no</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2"/>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Y</a:t>
                      </a:r>
                      <a:endParaRPr sz="1100" dirty="0"/>
                    </a:p>
                  </a:txBody>
                  <a:tcPr marL="91425" marR="91425" marT="91425" marB="91425"/>
                </a:tc>
                <a:tc>
                  <a:txBody>
                    <a:bodyPr/>
                    <a:lstStyle/>
                    <a:p>
                      <a:pPr marL="0" lvl="0" indent="0" algn="l" rtl="0">
                        <a:spcBef>
                          <a:spcPts val="0"/>
                        </a:spcBef>
                        <a:spcAft>
                          <a:spcPts val="0"/>
                        </a:spcAft>
                        <a:buNone/>
                      </a:pPr>
                      <a:r>
                        <a:rPr lang="en-US" sz="1100" dirty="0"/>
                        <a:t>You said ‘yes’</a:t>
                      </a:r>
                    </a:p>
                  </a:txBody>
                  <a:tcPr marL="91425" marR="91425" marT="91425" marB="91425"/>
                </a:tc>
                <a:tc>
                  <a:txBody>
                    <a:bodyPr/>
                    <a:lstStyle/>
                    <a:p>
                      <a:pPr marL="0" lvl="0" indent="0" algn="l" rtl="0">
                        <a:spcBef>
                          <a:spcPts val="0"/>
                        </a:spcBef>
                        <a:spcAft>
                          <a:spcPts val="0"/>
                        </a:spcAft>
                        <a:buNone/>
                      </a:pPr>
                      <a:r>
                        <a:rPr lang="en-US" sz="1100" dirty="0"/>
                        <a:t>Please input? N</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3"/>
                  </a:ext>
                </a:extLst>
              </a:tr>
              <a:tr h="264391">
                <a:tc>
                  <a:txBody>
                    <a:bodyPr/>
                    <a:lstStyle/>
                    <a:p>
                      <a:pPr marL="0" lvl="0" indent="0" algn="l" rtl="0">
                        <a:spcBef>
                          <a:spcPts val="0"/>
                        </a:spcBef>
                        <a:spcAft>
                          <a:spcPts val="0"/>
                        </a:spcAft>
                        <a:buNone/>
                      </a:pPr>
                      <a:r>
                        <a:rPr lang="en" sz="1100" dirty="0"/>
                        <a:t>Please input?</a:t>
                      </a:r>
                      <a:r>
                        <a:rPr lang="en-US" sz="1100" b="0" i="0" u="none" strike="noStrike" cap="none" dirty="0">
                          <a:solidFill>
                            <a:schemeClr val="tx1"/>
                          </a:solidFill>
                          <a:effectLst/>
                          <a:latin typeface="+mn-lt"/>
                          <a:ea typeface="+mn-ea"/>
                          <a:cs typeface="+mn-cs"/>
                          <a:sym typeface="Arial"/>
                        </a:rPr>
                        <a:t> YES</a:t>
                      </a:r>
                      <a:endParaRPr sz="1100" dirty="0"/>
                    </a:p>
                  </a:txBody>
                  <a:tcPr marL="91425" marR="91425" marT="91425" marB="91425"/>
                </a:tc>
                <a:tc>
                  <a:txBody>
                    <a:bodyPr/>
                    <a:lstStyle/>
                    <a:p>
                      <a:pPr marL="0" lvl="0" indent="0" algn="l" rtl="0">
                        <a:spcBef>
                          <a:spcPts val="0"/>
                        </a:spcBef>
                        <a:spcAft>
                          <a:spcPts val="0"/>
                        </a:spcAft>
                        <a:buNone/>
                      </a:pPr>
                      <a:r>
                        <a:rPr lang="en-US" sz="1100" dirty="0"/>
                        <a:t>You said ‘yes’</a:t>
                      </a:r>
                    </a:p>
                  </a:txBody>
                  <a:tcPr marL="91425" marR="91425" marT="91425" marB="91425"/>
                </a:tc>
                <a:tc>
                  <a:txBody>
                    <a:bodyPr/>
                    <a:lstStyle/>
                    <a:p>
                      <a:pPr marL="0" lvl="0" indent="0" algn="l" rtl="0">
                        <a:spcBef>
                          <a:spcPts val="0"/>
                        </a:spcBef>
                        <a:spcAft>
                          <a:spcPts val="0"/>
                        </a:spcAft>
                        <a:buNone/>
                      </a:pPr>
                      <a:r>
                        <a:rPr lang="en-US" sz="1100" dirty="0"/>
                        <a:t>Please input? No</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100" dirty="0"/>
                        <a:t>Please input?</a:t>
                      </a:r>
                      <a:r>
                        <a:rPr lang="en-US" sz="1100" b="0" i="0" u="none" strike="noStrike" cap="none" dirty="0">
                          <a:solidFill>
                            <a:schemeClr val="tx1"/>
                          </a:solidFill>
                          <a:effectLst/>
                          <a:latin typeface="+mn-lt"/>
                          <a:ea typeface="+mn-ea"/>
                          <a:cs typeface="+mn-cs"/>
                          <a:sym typeface="Arial"/>
                        </a:rPr>
                        <a:t> Yes</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‘yes’</a:t>
                      </a:r>
                    </a:p>
                  </a:txBody>
                  <a:tcPr marL="91425" marR="91425" marT="91425" marB="91425"/>
                </a:tc>
                <a:tc>
                  <a:txBody>
                    <a:bodyPr/>
                    <a:lstStyle/>
                    <a:p>
                      <a:pPr marL="0" lvl="0" indent="0" algn="l" rtl="0">
                        <a:spcBef>
                          <a:spcPts val="0"/>
                        </a:spcBef>
                        <a:spcAft>
                          <a:spcPts val="0"/>
                        </a:spcAft>
                        <a:buNone/>
                      </a:pPr>
                      <a:r>
                        <a:rPr lang="en-US" sz="1100" dirty="0"/>
                        <a:t>Please input? NO</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5"/>
                  </a:ext>
                </a:extLst>
              </a:tr>
              <a:tr h="2643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a:t>
                      </a:r>
                      <a:r>
                        <a:rPr lang="en-US" sz="1100" b="0" i="0" u="none" strike="noStrike" cap="none" dirty="0">
                          <a:solidFill>
                            <a:schemeClr val="tx1"/>
                          </a:solidFill>
                          <a:effectLst/>
                          <a:latin typeface="+mn-lt"/>
                          <a:ea typeface="+mn-ea"/>
                          <a:cs typeface="+mn-cs"/>
                          <a:sym typeface="Arial"/>
                        </a:rPr>
                        <a:t> maybe</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enter yes / no &lt;question repeats&gt;</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pt-B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pt-BR" sz="1100" dirty="0"/>
                    </a:p>
                  </a:txBody>
                  <a:tcPr marL="91425" marR="91425" marT="91425" marB="91425"/>
                </a:tc>
                <a:extLst>
                  <a:ext uri="{0D108BD9-81ED-4DB2-BD59-A6C34878D82A}">
                    <a16:rowId xmlns:a16="http://schemas.microsoft.com/office/drawing/2014/main" val="198880144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2"/>
          <p:cNvSpPr txBox="1"/>
          <p:nvPr/>
        </p:nvSpPr>
        <p:spPr>
          <a:xfrm>
            <a:off x="0" y="299376"/>
            <a:ext cx="87654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1"/>
                </a:solidFill>
              </a:rPr>
              <a:t>2. Yes / No Checker (Testing)</a:t>
            </a:r>
            <a:endParaRPr sz="2800" dirty="0">
              <a:solidFill>
                <a:schemeClr val="dk1"/>
              </a:solidFill>
            </a:endParaRPr>
          </a:p>
        </p:txBody>
      </p:sp>
      <p:sp>
        <p:nvSpPr>
          <p:cNvPr id="129" name="Google Shape;129;p22"/>
          <p:cNvSpPr txBox="1"/>
          <p:nvPr/>
        </p:nvSpPr>
        <p:spPr>
          <a:xfrm>
            <a:off x="2164866" y="1667333"/>
            <a:ext cx="1287882" cy="592909"/>
          </a:xfrm>
          <a:prstGeom prst="rect">
            <a:avLst/>
          </a:prstGeom>
          <a:solidFill>
            <a:srgbClr val="EA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‘yes’</a:t>
            </a:r>
          </a:p>
          <a:p>
            <a:pPr marL="0" lvl="0" indent="0" algn="l" rtl="0">
              <a:spcBef>
                <a:spcPts val="0"/>
              </a:spcBef>
              <a:spcAft>
                <a:spcPts val="0"/>
              </a:spcAft>
              <a:buNone/>
            </a:pPr>
            <a:r>
              <a:rPr lang="en" sz="1300" dirty="0"/>
              <a:t>(all lowercase)</a:t>
            </a:r>
            <a:endParaRPr sz="1300" dirty="0"/>
          </a:p>
        </p:txBody>
      </p:sp>
      <p:pic>
        <p:nvPicPr>
          <p:cNvPr id="3" name="Picture 2">
            <a:extLst>
              <a:ext uri="{FF2B5EF4-FFF2-40B4-BE49-F238E27FC236}">
                <a16:creationId xmlns:a16="http://schemas.microsoft.com/office/drawing/2014/main" id="{0E8F5B67-5014-4394-929B-5A10C095B816}"/>
              </a:ext>
            </a:extLst>
          </p:cNvPr>
          <p:cNvPicPr>
            <a:picLocks noChangeAspect="1"/>
          </p:cNvPicPr>
          <p:nvPr/>
        </p:nvPicPr>
        <p:blipFill>
          <a:blip r:embed="rId3"/>
          <a:stretch>
            <a:fillRect/>
          </a:stretch>
        </p:blipFill>
        <p:spPr>
          <a:xfrm>
            <a:off x="384133" y="929598"/>
            <a:ext cx="1622406" cy="3484184"/>
          </a:xfrm>
          <a:prstGeom prst="rect">
            <a:avLst/>
          </a:prstGeom>
        </p:spPr>
      </p:pic>
      <p:pic>
        <p:nvPicPr>
          <p:cNvPr id="5" name="Picture 4">
            <a:extLst>
              <a:ext uri="{FF2B5EF4-FFF2-40B4-BE49-F238E27FC236}">
                <a16:creationId xmlns:a16="http://schemas.microsoft.com/office/drawing/2014/main" id="{FECF0B76-5F58-4968-9C89-2CE715384680}"/>
              </a:ext>
            </a:extLst>
          </p:cNvPr>
          <p:cNvPicPr>
            <a:picLocks noChangeAspect="1"/>
          </p:cNvPicPr>
          <p:nvPr/>
        </p:nvPicPr>
        <p:blipFill>
          <a:blip r:embed="rId4"/>
          <a:stretch>
            <a:fillRect/>
          </a:stretch>
        </p:blipFill>
        <p:spPr>
          <a:xfrm>
            <a:off x="2164865" y="4539578"/>
            <a:ext cx="2133006" cy="557530"/>
          </a:xfrm>
          <a:prstGeom prst="rect">
            <a:avLst/>
          </a:prstGeom>
        </p:spPr>
      </p:pic>
      <p:sp>
        <p:nvSpPr>
          <p:cNvPr id="18" name="Google Shape;130;p22">
            <a:extLst>
              <a:ext uri="{FF2B5EF4-FFF2-40B4-BE49-F238E27FC236}">
                <a16:creationId xmlns:a16="http://schemas.microsoft.com/office/drawing/2014/main" id="{DEC4758E-0B44-40FC-BD25-E70B88C00028}"/>
              </a:ext>
            </a:extLst>
          </p:cNvPr>
          <p:cNvSpPr txBox="1"/>
          <p:nvPr/>
        </p:nvSpPr>
        <p:spPr>
          <a:xfrm>
            <a:off x="2164866" y="932871"/>
            <a:ext cx="1989689" cy="611362"/>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‘y’ </a:t>
            </a:r>
          </a:p>
          <a:p>
            <a:pPr marL="0" lvl="0" indent="0" algn="l" rtl="0">
              <a:spcBef>
                <a:spcPts val="0"/>
              </a:spcBef>
              <a:spcAft>
                <a:spcPts val="0"/>
              </a:spcAft>
              <a:buNone/>
            </a:pPr>
            <a:r>
              <a:rPr lang="en" sz="1300" dirty="0"/>
              <a:t>(single letter, lowercase)</a:t>
            </a:r>
            <a:endParaRPr sz="1300" dirty="0"/>
          </a:p>
        </p:txBody>
      </p:sp>
      <p:sp>
        <p:nvSpPr>
          <p:cNvPr id="19" name="Google Shape;129;p22">
            <a:extLst>
              <a:ext uri="{FF2B5EF4-FFF2-40B4-BE49-F238E27FC236}">
                <a16:creationId xmlns:a16="http://schemas.microsoft.com/office/drawing/2014/main" id="{605C3701-6B1C-4637-B5D8-399E6E6E8C4B}"/>
              </a:ext>
            </a:extLst>
          </p:cNvPr>
          <p:cNvSpPr txBox="1"/>
          <p:nvPr/>
        </p:nvSpPr>
        <p:spPr>
          <a:xfrm>
            <a:off x="2164865" y="3113536"/>
            <a:ext cx="1287883" cy="591201"/>
          </a:xfrm>
          <a:prstGeom prst="rect">
            <a:avLst/>
          </a:prstGeom>
          <a:solidFill>
            <a:srgbClr val="EA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‘YES’ </a:t>
            </a:r>
          </a:p>
          <a:p>
            <a:pPr marL="0" lvl="0" indent="0" algn="l" rtl="0">
              <a:spcBef>
                <a:spcPts val="0"/>
              </a:spcBef>
              <a:spcAft>
                <a:spcPts val="0"/>
              </a:spcAft>
              <a:buNone/>
            </a:pPr>
            <a:r>
              <a:rPr lang="en" sz="1300" dirty="0"/>
              <a:t>(all uppercase)</a:t>
            </a:r>
            <a:endParaRPr sz="1300" dirty="0"/>
          </a:p>
        </p:txBody>
      </p:sp>
      <p:sp>
        <p:nvSpPr>
          <p:cNvPr id="20" name="Google Shape;133;p22">
            <a:extLst>
              <a:ext uri="{FF2B5EF4-FFF2-40B4-BE49-F238E27FC236}">
                <a16:creationId xmlns:a16="http://schemas.microsoft.com/office/drawing/2014/main" id="{07FCC547-DEEA-4DDA-A4D3-C101CEC482F7}"/>
              </a:ext>
            </a:extLst>
          </p:cNvPr>
          <p:cNvSpPr txBox="1"/>
          <p:nvPr/>
        </p:nvSpPr>
        <p:spPr>
          <a:xfrm>
            <a:off x="2164865" y="3823569"/>
            <a:ext cx="2290366" cy="590213"/>
          </a:xfrm>
          <a:prstGeom prst="rect">
            <a:avLst/>
          </a:prstGeom>
          <a:solidFill>
            <a:srgbClr val="B4A7D6"/>
          </a:solidFill>
          <a:ln>
            <a:noFill/>
          </a:ln>
        </p:spPr>
        <p:txBody>
          <a:bodyPr spcFirstLastPara="1" wrap="square" lIns="91425" tIns="91425" rIns="91425" bIns="91425" anchor="t" anchorCtr="0">
            <a:noAutofit/>
          </a:bodyPr>
          <a:lstStyle/>
          <a:p>
            <a:r>
              <a:rPr lang="en-US" sz="1300" dirty="0"/>
              <a:t>Valid ‘Yes’ </a:t>
            </a:r>
          </a:p>
          <a:p>
            <a:r>
              <a:rPr lang="en-US" sz="1300" dirty="0"/>
              <a:t>(Uppercase and Lowercase)</a:t>
            </a:r>
          </a:p>
        </p:txBody>
      </p:sp>
      <p:sp>
        <p:nvSpPr>
          <p:cNvPr id="21" name="Google Shape;130;p22">
            <a:extLst>
              <a:ext uri="{FF2B5EF4-FFF2-40B4-BE49-F238E27FC236}">
                <a16:creationId xmlns:a16="http://schemas.microsoft.com/office/drawing/2014/main" id="{769BE716-6089-46FC-8310-33FF36D30B46}"/>
              </a:ext>
            </a:extLst>
          </p:cNvPr>
          <p:cNvSpPr txBox="1"/>
          <p:nvPr/>
        </p:nvSpPr>
        <p:spPr>
          <a:xfrm>
            <a:off x="2164865" y="2383342"/>
            <a:ext cx="2066359" cy="611362"/>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‘y’ </a:t>
            </a:r>
          </a:p>
          <a:p>
            <a:pPr marL="0" lvl="0" indent="0" algn="l" rtl="0">
              <a:spcBef>
                <a:spcPts val="0"/>
              </a:spcBef>
              <a:spcAft>
                <a:spcPts val="0"/>
              </a:spcAft>
              <a:buNone/>
            </a:pPr>
            <a:r>
              <a:rPr lang="en" sz="1300" dirty="0"/>
              <a:t>(single letter, uppercase)</a:t>
            </a:r>
            <a:endParaRPr sz="1300" dirty="0"/>
          </a:p>
        </p:txBody>
      </p:sp>
      <p:sp>
        <p:nvSpPr>
          <p:cNvPr id="22" name="Google Shape;129;p22">
            <a:extLst>
              <a:ext uri="{FF2B5EF4-FFF2-40B4-BE49-F238E27FC236}">
                <a16:creationId xmlns:a16="http://schemas.microsoft.com/office/drawing/2014/main" id="{6DB9A128-7FF2-4057-9537-7A92BA28E2A8}"/>
              </a:ext>
            </a:extLst>
          </p:cNvPr>
          <p:cNvSpPr txBox="1"/>
          <p:nvPr/>
        </p:nvSpPr>
        <p:spPr>
          <a:xfrm>
            <a:off x="6492255" y="1667333"/>
            <a:ext cx="1287882" cy="592909"/>
          </a:xfrm>
          <a:prstGeom prst="rect">
            <a:avLst/>
          </a:prstGeom>
          <a:solidFill>
            <a:srgbClr val="EA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‘no’</a:t>
            </a:r>
          </a:p>
          <a:p>
            <a:pPr marL="0" lvl="0" indent="0" algn="l" rtl="0">
              <a:spcBef>
                <a:spcPts val="0"/>
              </a:spcBef>
              <a:spcAft>
                <a:spcPts val="0"/>
              </a:spcAft>
              <a:buNone/>
            </a:pPr>
            <a:r>
              <a:rPr lang="en" sz="1300" dirty="0"/>
              <a:t>(all lowercase)</a:t>
            </a:r>
            <a:endParaRPr sz="1300" dirty="0"/>
          </a:p>
        </p:txBody>
      </p:sp>
      <p:sp>
        <p:nvSpPr>
          <p:cNvPr id="23" name="Google Shape;130;p22">
            <a:extLst>
              <a:ext uri="{FF2B5EF4-FFF2-40B4-BE49-F238E27FC236}">
                <a16:creationId xmlns:a16="http://schemas.microsoft.com/office/drawing/2014/main" id="{918A6811-CC97-4272-B0BA-2F0F2DCE201F}"/>
              </a:ext>
            </a:extLst>
          </p:cNvPr>
          <p:cNvSpPr txBox="1"/>
          <p:nvPr/>
        </p:nvSpPr>
        <p:spPr>
          <a:xfrm>
            <a:off x="6492255" y="932871"/>
            <a:ext cx="1989689" cy="611362"/>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‘n’ </a:t>
            </a:r>
          </a:p>
          <a:p>
            <a:pPr marL="0" lvl="0" indent="0" algn="l" rtl="0">
              <a:spcBef>
                <a:spcPts val="0"/>
              </a:spcBef>
              <a:spcAft>
                <a:spcPts val="0"/>
              </a:spcAft>
              <a:buNone/>
            </a:pPr>
            <a:r>
              <a:rPr lang="en" sz="1300" dirty="0"/>
              <a:t>(single letter, lowercase)</a:t>
            </a:r>
            <a:endParaRPr sz="1300" dirty="0"/>
          </a:p>
        </p:txBody>
      </p:sp>
      <p:sp>
        <p:nvSpPr>
          <p:cNvPr id="24" name="Google Shape;129;p22">
            <a:extLst>
              <a:ext uri="{FF2B5EF4-FFF2-40B4-BE49-F238E27FC236}">
                <a16:creationId xmlns:a16="http://schemas.microsoft.com/office/drawing/2014/main" id="{C9FD44C4-B683-4090-8491-CEA6310B666F}"/>
              </a:ext>
            </a:extLst>
          </p:cNvPr>
          <p:cNvSpPr txBox="1"/>
          <p:nvPr/>
        </p:nvSpPr>
        <p:spPr>
          <a:xfrm>
            <a:off x="6492254" y="3113536"/>
            <a:ext cx="1287883" cy="591201"/>
          </a:xfrm>
          <a:prstGeom prst="rect">
            <a:avLst/>
          </a:prstGeom>
          <a:solidFill>
            <a:srgbClr val="EA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‘No’ </a:t>
            </a:r>
          </a:p>
          <a:p>
            <a:pPr marL="0" lvl="0" indent="0" algn="l" rtl="0">
              <a:spcBef>
                <a:spcPts val="0"/>
              </a:spcBef>
              <a:spcAft>
                <a:spcPts val="0"/>
              </a:spcAft>
              <a:buNone/>
            </a:pPr>
            <a:r>
              <a:rPr lang="en" sz="1300" dirty="0"/>
              <a:t>(all uppercase)</a:t>
            </a:r>
            <a:endParaRPr sz="1300" dirty="0"/>
          </a:p>
        </p:txBody>
      </p:sp>
      <p:sp>
        <p:nvSpPr>
          <p:cNvPr id="25" name="Google Shape;133;p22">
            <a:extLst>
              <a:ext uri="{FF2B5EF4-FFF2-40B4-BE49-F238E27FC236}">
                <a16:creationId xmlns:a16="http://schemas.microsoft.com/office/drawing/2014/main" id="{F03F4634-D072-4128-ADEC-CAE598FA77F3}"/>
              </a:ext>
            </a:extLst>
          </p:cNvPr>
          <p:cNvSpPr txBox="1"/>
          <p:nvPr/>
        </p:nvSpPr>
        <p:spPr>
          <a:xfrm>
            <a:off x="6492254" y="3823569"/>
            <a:ext cx="2290366" cy="590213"/>
          </a:xfrm>
          <a:prstGeom prst="rect">
            <a:avLst/>
          </a:prstGeom>
          <a:solidFill>
            <a:srgbClr val="B4A7D6"/>
          </a:solidFill>
          <a:ln>
            <a:noFill/>
          </a:ln>
        </p:spPr>
        <p:txBody>
          <a:bodyPr spcFirstLastPara="1" wrap="square" lIns="91425" tIns="91425" rIns="91425" bIns="91425" anchor="t" anchorCtr="0">
            <a:noAutofit/>
          </a:bodyPr>
          <a:lstStyle/>
          <a:p>
            <a:r>
              <a:rPr lang="en-US" sz="1300" dirty="0"/>
              <a:t>Valid ‘No’ </a:t>
            </a:r>
          </a:p>
          <a:p>
            <a:r>
              <a:rPr lang="en-US" sz="1300" dirty="0"/>
              <a:t>(Uppercase and Lowercase)</a:t>
            </a:r>
          </a:p>
        </p:txBody>
      </p:sp>
      <p:sp>
        <p:nvSpPr>
          <p:cNvPr id="26" name="Google Shape;130;p22">
            <a:extLst>
              <a:ext uri="{FF2B5EF4-FFF2-40B4-BE49-F238E27FC236}">
                <a16:creationId xmlns:a16="http://schemas.microsoft.com/office/drawing/2014/main" id="{158C323B-8BAE-43CB-949F-679A8AF92D24}"/>
              </a:ext>
            </a:extLst>
          </p:cNvPr>
          <p:cNvSpPr txBox="1"/>
          <p:nvPr/>
        </p:nvSpPr>
        <p:spPr>
          <a:xfrm>
            <a:off x="6492254" y="2383342"/>
            <a:ext cx="2031986" cy="611362"/>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‘N’ </a:t>
            </a:r>
          </a:p>
          <a:p>
            <a:pPr marL="0" lvl="0" indent="0" algn="l" rtl="0">
              <a:spcBef>
                <a:spcPts val="0"/>
              </a:spcBef>
              <a:spcAft>
                <a:spcPts val="0"/>
              </a:spcAft>
              <a:buNone/>
            </a:pPr>
            <a:r>
              <a:rPr lang="en" sz="1300" dirty="0"/>
              <a:t>(single letter, uppercase)</a:t>
            </a:r>
            <a:endParaRPr sz="1300" dirty="0"/>
          </a:p>
        </p:txBody>
      </p:sp>
      <p:pic>
        <p:nvPicPr>
          <p:cNvPr id="6" name="Picture 5">
            <a:extLst>
              <a:ext uri="{FF2B5EF4-FFF2-40B4-BE49-F238E27FC236}">
                <a16:creationId xmlns:a16="http://schemas.microsoft.com/office/drawing/2014/main" id="{69BE1905-6CA0-4ADF-8616-44BBEEBC473C}"/>
              </a:ext>
            </a:extLst>
          </p:cNvPr>
          <p:cNvPicPr>
            <a:picLocks noChangeAspect="1"/>
          </p:cNvPicPr>
          <p:nvPr/>
        </p:nvPicPr>
        <p:blipFill>
          <a:blip r:embed="rId5"/>
          <a:stretch>
            <a:fillRect/>
          </a:stretch>
        </p:blipFill>
        <p:spPr>
          <a:xfrm>
            <a:off x="4912777" y="929599"/>
            <a:ext cx="1417665" cy="3484184"/>
          </a:xfrm>
          <a:prstGeom prst="rect">
            <a:avLst/>
          </a:prstGeom>
        </p:spPr>
      </p:pic>
      <p:sp>
        <p:nvSpPr>
          <p:cNvPr id="28" name="Google Shape;133;p22">
            <a:extLst>
              <a:ext uri="{FF2B5EF4-FFF2-40B4-BE49-F238E27FC236}">
                <a16:creationId xmlns:a16="http://schemas.microsoft.com/office/drawing/2014/main" id="{C742A45A-D021-4DD2-9DB9-9B20E49D2674}"/>
              </a:ext>
            </a:extLst>
          </p:cNvPr>
          <p:cNvSpPr txBox="1"/>
          <p:nvPr/>
        </p:nvSpPr>
        <p:spPr>
          <a:xfrm>
            <a:off x="4382700" y="4629400"/>
            <a:ext cx="2822714" cy="414606"/>
          </a:xfrm>
          <a:prstGeom prst="rect">
            <a:avLst/>
          </a:prstGeom>
          <a:solidFill>
            <a:srgbClr val="B4A7D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Invalid, question repeats.</a:t>
            </a:r>
            <a:endParaRPr sz="1800"/>
          </a:p>
        </p:txBody>
      </p:sp>
      <p:cxnSp>
        <p:nvCxnSpPr>
          <p:cNvPr id="8" name="Straight Arrow Connector 7">
            <a:extLst>
              <a:ext uri="{FF2B5EF4-FFF2-40B4-BE49-F238E27FC236}">
                <a16:creationId xmlns:a16="http://schemas.microsoft.com/office/drawing/2014/main" id="{84F7D4F3-4D2A-48D0-A2C7-95F45469F05C}"/>
              </a:ext>
            </a:extLst>
          </p:cNvPr>
          <p:cNvCxnSpPr>
            <a:cxnSpLocks/>
            <a:endCxn id="18" idx="1"/>
          </p:cNvCxnSpPr>
          <p:nvPr/>
        </p:nvCxnSpPr>
        <p:spPr>
          <a:xfrm>
            <a:off x="1684319" y="1114141"/>
            <a:ext cx="480547" cy="124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942B8D9-8805-4E74-8E34-B07849F386E3}"/>
              </a:ext>
            </a:extLst>
          </p:cNvPr>
          <p:cNvCxnSpPr>
            <a:cxnSpLocks/>
            <a:endCxn id="129" idx="1"/>
          </p:cNvCxnSpPr>
          <p:nvPr/>
        </p:nvCxnSpPr>
        <p:spPr>
          <a:xfrm>
            <a:off x="1843686" y="1857851"/>
            <a:ext cx="321180" cy="1059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87E7072-7BC9-470C-ABE2-3E7FF4CF72FA}"/>
              </a:ext>
            </a:extLst>
          </p:cNvPr>
          <p:cNvCxnSpPr>
            <a:cxnSpLocks/>
            <a:endCxn id="21" idx="1"/>
          </p:cNvCxnSpPr>
          <p:nvPr/>
        </p:nvCxnSpPr>
        <p:spPr>
          <a:xfrm>
            <a:off x="1762779" y="2518781"/>
            <a:ext cx="402086" cy="170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1A70A23-CCE2-427A-A0C9-18484C95D5B6}"/>
              </a:ext>
            </a:extLst>
          </p:cNvPr>
          <p:cNvCxnSpPr>
            <a:cxnSpLocks/>
            <a:endCxn id="19" idx="1"/>
          </p:cNvCxnSpPr>
          <p:nvPr/>
        </p:nvCxnSpPr>
        <p:spPr>
          <a:xfrm>
            <a:off x="1802009" y="3168122"/>
            <a:ext cx="362856" cy="2410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600B49-B9E7-422D-BFE6-56D312888527}"/>
              </a:ext>
            </a:extLst>
          </p:cNvPr>
          <p:cNvCxnSpPr>
            <a:cxnSpLocks/>
            <a:endCxn id="20" idx="1"/>
          </p:cNvCxnSpPr>
          <p:nvPr/>
        </p:nvCxnSpPr>
        <p:spPr>
          <a:xfrm>
            <a:off x="1899688" y="3942821"/>
            <a:ext cx="265177" cy="1758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BEAE67-7D82-47ED-BA59-2A46AF94C60B}"/>
              </a:ext>
            </a:extLst>
          </p:cNvPr>
          <p:cNvCxnSpPr>
            <a:cxnSpLocks/>
            <a:endCxn id="23" idx="1"/>
          </p:cNvCxnSpPr>
          <p:nvPr/>
        </p:nvCxnSpPr>
        <p:spPr>
          <a:xfrm>
            <a:off x="6171075" y="1104187"/>
            <a:ext cx="321180" cy="134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DE645B9-BBCF-495F-960A-638A762F8DD9}"/>
              </a:ext>
            </a:extLst>
          </p:cNvPr>
          <p:cNvCxnSpPr>
            <a:cxnSpLocks/>
          </p:cNvCxnSpPr>
          <p:nvPr/>
        </p:nvCxnSpPr>
        <p:spPr>
          <a:xfrm>
            <a:off x="6358986" y="1808563"/>
            <a:ext cx="133269" cy="169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F7D9985-63B1-4B9D-82C2-BDB90E0CDD68}"/>
              </a:ext>
            </a:extLst>
          </p:cNvPr>
          <p:cNvCxnSpPr>
            <a:cxnSpLocks/>
            <a:endCxn id="26" idx="1"/>
          </p:cNvCxnSpPr>
          <p:nvPr/>
        </p:nvCxnSpPr>
        <p:spPr>
          <a:xfrm>
            <a:off x="6263807" y="2474326"/>
            <a:ext cx="228447" cy="2146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E90F458-75C5-49DD-B942-2507FF4E6BFB}"/>
              </a:ext>
            </a:extLst>
          </p:cNvPr>
          <p:cNvCxnSpPr>
            <a:cxnSpLocks/>
            <a:endCxn id="24" idx="1"/>
          </p:cNvCxnSpPr>
          <p:nvPr/>
        </p:nvCxnSpPr>
        <p:spPr>
          <a:xfrm>
            <a:off x="6216218" y="3148947"/>
            <a:ext cx="276036" cy="260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15EC8AD-7F42-4112-97B2-A1CE2B663714}"/>
              </a:ext>
            </a:extLst>
          </p:cNvPr>
          <p:cNvCxnSpPr>
            <a:cxnSpLocks/>
          </p:cNvCxnSpPr>
          <p:nvPr/>
        </p:nvCxnSpPr>
        <p:spPr>
          <a:xfrm>
            <a:off x="6240012" y="3888154"/>
            <a:ext cx="276036" cy="260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50A1E1-FC00-4E8D-989C-F70C6F9D4566}"/>
              </a:ext>
            </a:extLst>
          </p:cNvPr>
          <p:cNvCxnSpPr>
            <a:cxnSpLocks/>
            <a:endCxn id="28" idx="1"/>
          </p:cNvCxnSpPr>
          <p:nvPr/>
        </p:nvCxnSpPr>
        <p:spPr>
          <a:xfrm>
            <a:off x="4093206" y="4818343"/>
            <a:ext cx="289494" cy="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Yes / No Checker - Trialling Notes</a:t>
            </a:r>
            <a:endParaRPr/>
          </a:p>
        </p:txBody>
      </p:sp>
      <p:sp>
        <p:nvSpPr>
          <p:cNvPr id="144" name="Google Shape;14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My first function, recycled from Fund_Raising_calculator.</a:t>
            </a: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rgbClr val="000000"/>
                </a:solidFill>
              </a:rPr>
              <a:t>I found when inputing all uppercase or upper-lower case combined, the output is not the same as all lower case input or single letter input.</a:t>
            </a:r>
          </a:p>
          <a:p>
            <a:pPr marL="0" lvl="0" indent="0" algn="l" rtl="0">
              <a:spcBef>
                <a:spcPts val="0"/>
              </a:spcBef>
              <a:spcAft>
                <a:spcPts val="0"/>
              </a:spcAft>
              <a:buNone/>
            </a:pPr>
            <a:endParaRPr lang="en" dirty="0">
              <a:solidFill>
                <a:srgbClr val="000000"/>
              </a:solidFill>
            </a:endParaRPr>
          </a:p>
          <a:p>
            <a:pPr marL="0" indent="0">
              <a:buNone/>
            </a:pPr>
            <a:r>
              <a:rPr lang="en" dirty="0">
                <a:solidFill>
                  <a:srgbClr val="000000"/>
                </a:solidFill>
              </a:rPr>
              <a:t>I found it is cased by </a:t>
            </a:r>
            <a:r>
              <a:rPr lang="en-US" dirty="0">
                <a:solidFill>
                  <a:srgbClr val="000000"/>
                </a:solidFill>
              </a:rPr>
              <a:t>if </a:t>
            </a:r>
            <a:r>
              <a:rPr lang="en-US" dirty="0" err="1">
                <a:solidFill>
                  <a:srgbClr val="000000"/>
                </a:solidFill>
              </a:rPr>
              <a:t>response.lower</a:t>
            </a:r>
            <a:r>
              <a:rPr lang="en-US" dirty="0">
                <a:solidFill>
                  <a:srgbClr val="000000"/>
                </a:solidFill>
              </a:rPr>
              <a:t>() == item: return response. Response is the same as input. I modified the return to </a:t>
            </a:r>
            <a:r>
              <a:rPr lang="en-US" dirty="0" err="1">
                <a:solidFill>
                  <a:srgbClr val="000000"/>
                </a:solidFill>
              </a:rPr>
              <a:t>response.lower</a:t>
            </a:r>
            <a:r>
              <a:rPr lang="en-US" dirty="0">
                <a:solidFill>
                  <a:srgbClr val="000000"/>
                </a:solidFill>
              </a:rPr>
              <a:t>() to return the lower case of the input, making the return uniform no matter how to input.</a:t>
            </a:r>
            <a:endParaRPr lang="en" dirty="0">
              <a:solidFill>
                <a:srgbClr val="000000"/>
              </a:solidFill>
            </a:endParaRP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rgbClr val="000000"/>
                </a:solidFill>
              </a:rPr>
              <a:t>I also modify the main function to test this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5" name="Picture 4">
            <a:extLst>
              <a:ext uri="{FF2B5EF4-FFF2-40B4-BE49-F238E27FC236}">
                <a16:creationId xmlns:a16="http://schemas.microsoft.com/office/drawing/2014/main" id="{90104C5B-F3A7-43A4-A289-3F5373C9B2EE}"/>
              </a:ext>
            </a:extLst>
          </p:cNvPr>
          <p:cNvPicPr>
            <a:picLocks noChangeAspect="1"/>
          </p:cNvPicPr>
          <p:nvPr/>
        </p:nvPicPr>
        <p:blipFill>
          <a:blip r:embed="rId3"/>
          <a:stretch>
            <a:fillRect/>
          </a:stretch>
        </p:blipFill>
        <p:spPr>
          <a:xfrm>
            <a:off x="309675" y="152400"/>
            <a:ext cx="2982165" cy="4868660"/>
          </a:xfrm>
          <a:prstGeom prst="rect">
            <a:avLst/>
          </a:prstGeom>
        </p:spPr>
      </p:pic>
      <p:sp>
        <p:nvSpPr>
          <p:cNvPr id="115" name="Google Shape;115;p20"/>
          <p:cNvSpPr txBox="1"/>
          <p:nvPr/>
        </p:nvSpPr>
        <p:spPr>
          <a:xfrm>
            <a:off x="358771" y="3151640"/>
            <a:ext cx="2754544" cy="10800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A9368CC3-71D9-4A7E-B7D6-AD9F55D5993F}"/>
              </a:ext>
            </a:extLst>
          </p:cNvPr>
          <p:cNvPicPr>
            <a:picLocks noChangeAspect="1"/>
          </p:cNvPicPr>
          <p:nvPr/>
        </p:nvPicPr>
        <p:blipFill>
          <a:blip r:embed="rId4"/>
          <a:stretch>
            <a:fillRect/>
          </a:stretch>
        </p:blipFill>
        <p:spPr>
          <a:xfrm>
            <a:off x="3471848" y="152400"/>
            <a:ext cx="5502252" cy="4868660"/>
          </a:xfrm>
          <a:prstGeom prst="rect">
            <a:avLst/>
          </a:prstGeom>
        </p:spPr>
      </p:pic>
      <p:sp>
        <p:nvSpPr>
          <p:cNvPr id="9" name="Google Shape;115;p20">
            <a:extLst>
              <a:ext uri="{FF2B5EF4-FFF2-40B4-BE49-F238E27FC236}">
                <a16:creationId xmlns:a16="http://schemas.microsoft.com/office/drawing/2014/main" id="{9FBAA49F-662D-42E8-B7C3-3A8BBE814DB2}"/>
              </a:ext>
            </a:extLst>
          </p:cNvPr>
          <p:cNvSpPr txBox="1"/>
          <p:nvPr/>
        </p:nvSpPr>
        <p:spPr>
          <a:xfrm>
            <a:off x="3442305" y="210320"/>
            <a:ext cx="5502252" cy="478078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44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Unit Checker (Test Plan)</a:t>
            </a:r>
            <a:endParaRPr dirty="0"/>
          </a:p>
        </p:txBody>
      </p:sp>
      <p:graphicFrame>
        <p:nvGraphicFramePr>
          <p:cNvPr id="122" name="Google Shape;122;p21"/>
          <p:cNvGraphicFramePr/>
          <p:nvPr>
            <p:extLst>
              <p:ext uri="{D42A27DB-BD31-4B8C-83A1-F6EECF244321}">
                <p14:modId xmlns:p14="http://schemas.microsoft.com/office/powerpoint/2010/main" val="3441787422"/>
              </p:ext>
            </p:extLst>
          </p:nvPr>
        </p:nvGraphicFramePr>
        <p:xfrm>
          <a:off x="1833682" y="1334752"/>
          <a:ext cx="5476635" cy="3504900"/>
        </p:xfrm>
        <a:graphic>
          <a:graphicData uri="http://schemas.openxmlformats.org/drawingml/2006/table">
            <a:tbl>
              <a:tblPr>
                <a:noFill/>
              </a:tblPr>
              <a:tblGrid>
                <a:gridCol w="2663484">
                  <a:extLst>
                    <a:ext uri="{9D8B030D-6E8A-4147-A177-3AD203B41FA5}">
                      <a16:colId xmlns:a16="http://schemas.microsoft.com/office/drawing/2014/main" val="20000"/>
                    </a:ext>
                  </a:extLst>
                </a:gridCol>
                <a:gridCol w="2813151">
                  <a:extLst>
                    <a:ext uri="{9D8B030D-6E8A-4147-A177-3AD203B41FA5}">
                      <a16:colId xmlns:a16="http://schemas.microsoft.com/office/drawing/2014/main" val="20001"/>
                    </a:ext>
                  </a:extLst>
                </a:gridCol>
              </a:tblGrid>
              <a:tr h="264391">
                <a:tc>
                  <a:txBody>
                    <a:bodyPr/>
                    <a:lstStyle/>
                    <a:p>
                      <a:pPr marL="0" lvl="0" indent="0" algn="l" rtl="0">
                        <a:spcBef>
                          <a:spcPts val="0"/>
                        </a:spcBef>
                        <a:spcAft>
                          <a:spcPts val="0"/>
                        </a:spcAft>
                        <a:buNone/>
                      </a:pPr>
                      <a:r>
                        <a:rPr lang="en" sz="1100" b="1" dirty="0"/>
                        <a:t>Test Case</a:t>
                      </a:r>
                      <a:endParaRPr sz="1100" b="1" dirty="0"/>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t>Expected Values</a:t>
                      </a:r>
                      <a:endParaRPr sz="1100" b="1" dirty="0"/>
                    </a:p>
                  </a:txBody>
                  <a:tcPr marL="91425" marR="91425" marT="91425" marB="91425">
                    <a:solidFill>
                      <a:srgbClr val="CCCCCC"/>
                    </a:solidFill>
                  </a:tcPr>
                </a:tc>
                <a:extLst>
                  <a:ext uri="{0D108BD9-81ED-4DB2-BD59-A6C34878D82A}">
                    <a16:rowId xmlns:a16="http://schemas.microsoft.com/office/drawing/2014/main" val="10000"/>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g</a:t>
                      </a:r>
                      <a:endParaRPr sz="1100" dirty="0"/>
                    </a:p>
                  </a:txBody>
                  <a:tcPr marL="91425" marR="91425" marT="91425" marB="91425"/>
                </a:tc>
                <a:tc>
                  <a:txBody>
                    <a:bodyPr/>
                    <a:lstStyle/>
                    <a:p>
                      <a:pPr marL="0" lvl="0" indent="0" algn="l" rtl="0">
                        <a:spcBef>
                          <a:spcPts val="0"/>
                        </a:spcBef>
                        <a:spcAft>
                          <a:spcPts val="0"/>
                        </a:spcAft>
                        <a:buNone/>
                      </a:pPr>
                      <a:r>
                        <a:rPr lang="en" sz="1100" dirty="0"/>
                        <a:t>You said ‘g’</a:t>
                      </a:r>
                      <a:endParaRPr sz="1100" dirty="0"/>
                    </a:p>
                  </a:txBody>
                  <a:tcPr marL="91425" marR="91425" marT="91425" marB="91425"/>
                </a:tc>
                <a:extLst>
                  <a:ext uri="{0D108BD9-81ED-4DB2-BD59-A6C34878D82A}">
                    <a16:rowId xmlns:a16="http://schemas.microsoft.com/office/drawing/2014/main" val="10001"/>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G</a:t>
                      </a:r>
                      <a:endParaRPr sz="1100" dirty="0"/>
                    </a:p>
                  </a:txBody>
                  <a:tcPr marL="91425" marR="91425" marT="91425" marB="91425"/>
                </a:tc>
                <a:tc>
                  <a:txBody>
                    <a:bodyPr/>
                    <a:lstStyle/>
                    <a:p>
                      <a:pPr marL="0" lvl="0" indent="0" algn="l" rtl="0">
                        <a:spcBef>
                          <a:spcPts val="0"/>
                        </a:spcBef>
                        <a:spcAft>
                          <a:spcPts val="0"/>
                        </a:spcAft>
                        <a:buNone/>
                      </a:pPr>
                      <a:r>
                        <a:rPr lang="en" sz="1100" dirty="0"/>
                        <a:t>You said ‘g’</a:t>
                      </a:r>
                      <a:endParaRPr sz="1100" dirty="0"/>
                    </a:p>
                  </a:txBody>
                  <a:tcPr marL="91425" marR="91425" marT="91425" marB="91425"/>
                </a:tc>
                <a:extLst>
                  <a:ext uri="{0D108BD9-81ED-4DB2-BD59-A6C34878D82A}">
                    <a16:rowId xmlns:a16="http://schemas.microsoft.com/office/drawing/2014/main" val="10002"/>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kg</a:t>
                      </a:r>
                      <a:endParaRPr sz="1100" dirty="0"/>
                    </a:p>
                  </a:txBody>
                  <a:tcPr marL="91425" marR="91425" marT="91425" marB="91425"/>
                </a:tc>
                <a:tc>
                  <a:txBody>
                    <a:bodyPr/>
                    <a:lstStyle/>
                    <a:p>
                      <a:pPr marL="0" lvl="0" indent="0" algn="l" rtl="0">
                        <a:spcBef>
                          <a:spcPts val="0"/>
                        </a:spcBef>
                        <a:spcAft>
                          <a:spcPts val="0"/>
                        </a:spcAft>
                        <a:buNone/>
                      </a:pPr>
                      <a:r>
                        <a:rPr lang="en-US" sz="1100" dirty="0"/>
                        <a:t>You said ‘kg’</a:t>
                      </a:r>
                    </a:p>
                  </a:txBody>
                  <a:tcPr marL="91425" marR="91425" marT="91425" marB="91425"/>
                </a:tc>
                <a:extLst>
                  <a:ext uri="{0D108BD9-81ED-4DB2-BD59-A6C34878D82A}">
                    <a16:rowId xmlns:a16="http://schemas.microsoft.com/office/drawing/2014/main" val="10003"/>
                  </a:ext>
                </a:extLst>
              </a:tr>
              <a:tr h="264391">
                <a:tc>
                  <a:txBody>
                    <a:bodyPr/>
                    <a:lstStyle/>
                    <a:p>
                      <a:pPr marL="0" lvl="0" indent="0" algn="l" rtl="0">
                        <a:spcBef>
                          <a:spcPts val="0"/>
                        </a:spcBef>
                        <a:spcAft>
                          <a:spcPts val="0"/>
                        </a:spcAft>
                        <a:buNone/>
                      </a:pPr>
                      <a:r>
                        <a:rPr lang="en" sz="1100" dirty="0"/>
                        <a:t>Please input?</a:t>
                      </a:r>
                      <a:r>
                        <a:rPr lang="en-US" sz="1100" b="0" i="0" u="none" strike="noStrike" cap="none" dirty="0">
                          <a:solidFill>
                            <a:schemeClr val="tx1"/>
                          </a:solidFill>
                          <a:effectLst/>
                          <a:latin typeface="+mn-lt"/>
                          <a:ea typeface="+mn-ea"/>
                          <a:cs typeface="+mn-cs"/>
                          <a:sym typeface="Arial"/>
                        </a:rPr>
                        <a:t> KG</a:t>
                      </a:r>
                      <a:endParaRPr sz="1100" dirty="0"/>
                    </a:p>
                  </a:txBody>
                  <a:tcPr marL="91425" marR="91425" marT="91425" marB="91425"/>
                </a:tc>
                <a:tc>
                  <a:txBody>
                    <a:bodyPr/>
                    <a:lstStyle/>
                    <a:p>
                      <a:pPr marL="0" lvl="0" indent="0" algn="l" rtl="0">
                        <a:spcBef>
                          <a:spcPts val="0"/>
                        </a:spcBef>
                        <a:spcAft>
                          <a:spcPts val="0"/>
                        </a:spcAft>
                        <a:buNone/>
                      </a:pPr>
                      <a:r>
                        <a:rPr lang="en-US" sz="1100" dirty="0"/>
                        <a:t>You said ‘kg’</a:t>
                      </a: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100" dirty="0"/>
                        <a:t>Please input?</a:t>
                      </a:r>
                      <a:r>
                        <a:rPr lang="en-US" sz="1100" b="0" i="0" u="none" strike="noStrike" cap="none" dirty="0">
                          <a:solidFill>
                            <a:schemeClr val="tx1"/>
                          </a:solidFill>
                          <a:effectLst/>
                          <a:latin typeface="+mn-lt"/>
                          <a:ea typeface="+mn-ea"/>
                          <a:cs typeface="+mn-cs"/>
                          <a:sym typeface="Arial"/>
                        </a:rPr>
                        <a:t> Kg</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‘kg’</a:t>
                      </a:r>
                    </a:p>
                  </a:txBody>
                  <a:tcPr marL="91425" marR="91425" marT="91425" marB="91425"/>
                </a:tc>
                <a:extLst>
                  <a:ext uri="{0D108BD9-81ED-4DB2-BD59-A6C34878D82A}">
                    <a16:rowId xmlns:a16="http://schemas.microsoft.com/office/drawing/2014/main" val="10005"/>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a:t>
                      </a:r>
                      <a:r>
                        <a:rPr lang="en-US" sz="1100" b="0" i="0" u="none" strike="noStrike" cap="none" dirty="0">
                          <a:solidFill>
                            <a:schemeClr val="tx1"/>
                          </a:solidFill>
                          <a:effectLst/>
                          <a:latin typeface="+mn-lt"/>
                          <a:ea typeface="+mn-ea"/>
                          <a:cs typeface="+mn-cs"/>
                          <a:sym typeface="Arial"/>
                        </a:rPr>
                        <a:t> Meter</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enter g / kg &lt;question repeats&gt;</a:t>
                      </a:r>
                    </a:p>
                  </a:txBody>
                  <a:tcPr marL="91425" marR="91425" marT="91425" marB="91425"/>
                </a:tc>
                <a:extLst>
                  <a:ext uri="{0D108BD9-81ED-4DB2-BD59-A6C34878D82A}">
                    <a16:rowId xmlns:a16="http://schemas.microsoft.com/office/drawing/2014/main" val="1988801449"/>
                  </a:ext>
                </a:extLst>
              </a:tr>
              <a:tr h="34542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a:t>
                      </a:r>
                      <a:r>
                        <a:rPr lang="en-US" sz="1100" b="0" i="0" u="none" strike="noStrike" cap="none" dirty="0">
                          <a:solidFill>
                            <a:schemeClr val="tx1"/>
                          </a:solidFill>
                          <a:effectLst/>
                          <a:latin typeface="+mn-lt"/>
                          <a:ea typeface="+mn-ea"/>
                          <a:cs typeface="+mn-cs"/>
                          <a:sym typeface="Arial"/>
                        </a:rPr>
                        <a:t> 5.3</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enter g / kg &lt;question repeats&gt;</a:t>
                      </a:r>
                    </a:p>
                  </a:txBody>
                  <a:tcPr marL="91425" marR="91425" marT="91425" marB="91425"/>
                </a:tc>
                <a:extLst>
                  <a:ext uri="{0D108BD9-81ED-4DB2-BD59-A6C34878D82A}">
                    <a16:rowId xmlns:a16="http://schemas.microsoft.com/office/drawing/2014/main" val="3438507011"/>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a:t>
                      </a:r>
                      <a:r>
                        <a:rPr lang="en-US" sz="1100" b="0" i="0" u="none" strike="noStrike" cap="none" dirty="0">
                          <a:solidFill>
                            <a:schemeClr val="tx1"/>
                          </a:solidFill>
                          <a:effectLst/>
                          <a:latin typeface="+mn-lt"/>
                          <a:ea typeface="+mn-ea"/>
                          <a:cs typeface="+mn-cs"/>
                          <a:sym typeface="Arial"/>
                        </a:rPr>
                        <a:t> !</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enter g / kg &lt;question repeats&gt;</a:t>
                      </a:r>
                    </a:p>
                  </a:txBody>
                  <a:tcPr marL="91425" marR="91425" marT="91425" marB="91425"/>
                </a:tc>
                <a:extLst>
                  <a:ext uri="{0D108BD9-81ED-4DB2-BD59-A6C34878D82A}">
                    <a16:rowId xmlns:a16="http://schemas.microsoft.com/office/drawing/2014/main" val="2210253864"/>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a:t>
                      </a:r>
                      <a:r>
                        <a:rPr lang="en-US" sz="1100" b="0" i="0" u="none" strike="noStrike" cap="none" dirty="0">
                          <a:solidFill>
                            <a:schemeClr val="tx1"/>
                          </a:solidFill>
                          <a:effectLst/>
                          <a:latin typeface="+mn-lt"/>
                          <a:ea typeface="+mn-ea"/>
                          <a:cs typeface="+mn-cs"/>
                          <a:sym typeface="Arial"/>
                        </a:rPr>
                        <a:t> Blank</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enter g / kg &lt;question repeats&gt;</a:t>
                      </a:r>
                    </a:p>
                  </a:txBody>
                  <a:tcPr marL="91425" marR="91425" marT="91425" marB="91425"/>
                </a:tc>
                <a:extLst>
                  <a:ext uri="{0D108BD9-81ED-4DB2-BD59-A6C34878D82A}">
                    <a16:rowId xmlns:a16="http://schemas.microsoft.com/office/drawing/2014/main" val="2880751281"/>
                  </a:ext>
                </a:extLst>
              </a:tr>
            </a:tbl>
          </a:graphicData>
        </a:graphic>
      </p:graphicFrame>
    </p:spTree>
    <p:extLst>
      <p:ext uri="{BB962C8B-B14F-4D97-AF65-F5344CB8AC3E}">
        <p14:creationId xmlns:p14="http://schemas.microsoft.com/office/powerpoint/2010/main" val="2558350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29" name="Picture 28">
            <a:extLst>
              <a:ext uri="{FF2B5EF4-FFF2-40B4-BE49-F238E27FC236}">
                <a16:creationId xmlns:a16="http://schemas.microsoft.com/office/drawing/2014/main" id="{1E63B34C-BA6F-4B7C-9FD7-D7618D06C4B7}"/>
              </a:ext>
            </a:extLst>
          </p:cNvPr>
          <p:cNvPicPr>
            <a:picLocks noChangeAspect="1"/>
          </p:cNvPicPr>
          <p:nvPr/>
        </p:nvPicPr>
        <p:blipFill>
          <a:blip r:embed="rId3"/>
          <a:stretch>
            <a:fillRect/>
          </a:stretch>
        </p:blipFill>
        <p:spPr>
          <a:xfrm>
            <a:off x="496607" y="874878"/>
            <a:ext cx="3363448" cy="4046158"/>
          </a:xfrm>
          <a:prstGeom prst="rect">
            <a:avLst/>
          </a:prstGeom>
        </p:spPr>
      </p:pic>
      <p:sp>
        <p:nvSpPr>
          <p:cNvPr id="128" name="Google Shape;128;p22"/>
          <p:cNvSpPr txBox="1"/>
          <p:nvPr/>
        </p:nvSpPr>
        <p:spPr>
          <a:xfrm>
            <a:off x="0" y="299376"/>
            <a:ext cx="87654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1"/>
                </a:solidFill>
              </a:rPr>
              <a:t>3. Unit Checker (Testing)</a:t>
            </a:r>
            <a:endParaRPr sz="2800" dirty="0">
              <a:solidFill>
                <a:schemeClr val="dk1"/>
              </a:solidFill>
            </a:endParaRPr>
          </a:p>
        </p:txBody>
      </p:sp>
      <p:sp>
        <p:nvSpPr>
          <p:cNvPr id="18" name="Google Shape;130;p22">
            <a:extLst>
              <a:ext uri="{FF2B5EF4-FFF2-40B4-BE49-F238E27FC236}">
                <a16:creationId xmlns:a16="http://schemas.microsoft.com/office/drawing/2014/main" id="{DEC4758E-0B44-40FC-BD25-E70B88C00028}"/>
              </a:ext>
            </a:extLst>
          </p:cNvPr>
          <p:cNvSpPr txBox="1"/>
          <p:nvPr/>
        </p:nvSpPr>
        <p:spPr>
          <a:xfrm>
            <a:off x="4982532" y="929315"/>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‘g’  (lowercase)</a:t>
            </a:r>
          </a:p>
        </p:txBody>
      </p:sp>
      <p:sp>
        <p:nvSpPr>
          <p:cNvPr id="28" name="Google Shape;133;p22">
            <a:extLst>
              <a:ext uri="{FF2B5EF4-FFF2-40B4-BE49-F238E27FC236}">
                <a16:creationId xmlns:a16="http://schemas.microsoft.com/office/drawing/2014/main" id="{C742A45A-D021-4DD2-9DB9-9B20E49D2674}"/>
              </a:ext>
            </a:extLst>
          </p:cNvPr>
          <p:cNvSpPr txBox="1"/>
          <p:nvPr/>
        </p:nvSpPr>
        <p:spPr>
          <a:xfrm>
            <a:off x="4975979" y="4509296"/>
            <a:ext cx="2822714" cy="414606"/>
          </a:xfrm>
          <a:prstGeom prst="rect">
            <a:avLst/>
          </a:prstGeom>
          <a:solidFill>
            <a:srgbClr val="B4A7D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Invalid, question repeats.</a:t>
            </a:r>
            <a:endParaRPr sz="1800"/>
          </a:p>
        </p:txBody>
      </p:sp>
      <p:cxnSp>
        <p:nvCxnSpPr>
          <p:cNvPr id="8" name="Straight Arrow Connector 7">
            <a:extLst>
              <a:ext uri="{FF2B5EF4-FFF2-40B4-BE49-F238E27FC236}">
                <a16:creationId xmlns:a16="http://schemas.microsoft.com/office/drawing/2014/main" id="{84F7D4F3-4D2A-48D0-A2C7-95F45469F05C}"/>
              </a:ext>
            </a:extLst>
          </p:cNvPr>
          <p:cNvCxnSpPr>
            <a:cxnSpLocks/>
            <a:endCxn id="18" idx="1"/>
          </p:cNvCxnSpPr>
          <p:nvPr/>
        </p:nvCxnSpPr>
        <p:spPr>
          <a:xfrm flipV="1">
            <a:off x="2184884" y="1110839"/>
            <a:ext cx="2797648" cy="27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87E7072-7BC9-470C-ABE2-3E7FF4CF72FA}"/>
              </a:ext>
            </a:extLst>
          </p:cNvPr>
          <p:cNvCxnSpPr>
            <a:cxnSpLocks/>
            <a:endCxn id="31" idx="1"/>
          </p:cNvCxnSpPr>
          <p:nvPr/>
        </p:nvCxnSpPr>
        <p:spPr>
          <a:xfrm>
            <a:off x="2582310" y="2237318"/>
            <a:ext cx="2393669" cy="2477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1A70A23-CCE2-427A-A0C9-18484C95D5B6}"/>
              </a:ext>
            </a:extLst>
          </p:cNvPr>
          <p:cNvCxnSpPr>
            <a:cxnSpLocks/>
            <a:endCxn id="35" idx="1"/>
          </p:cNvCxnSpPr>
          <p:nvPr/>
        </p:nvCxnSpPr>
        <p:spPr>
          <a:xfrm>
            <a:off x="2465351" y="2891721"/>
            <a:ext cx="2510628" cy="2664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600B49-B9E7-422D-BFE6-56D312888527}"/>
              </a:ext>
            </a:extLst>
          </p:cNvPr>
          <p:cNvCxnSpPr>
            <a:cxnSpLocks/>
            <a:endCxn id="36" idx="1"/>
          </p:cNvCxnSpPr>
          <p:nvPr/>
        </p:nvCxnSpPr>
        <p:spPr>
          <a:xfrm>
            <a:off x="2465351" y="3382343"/>
            <a:ext cx="2510628" cy="497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50A1E1-FC00-4E8D-989C-F70C6F9D4566}"/>
              </a:ext>
            </a:extLst>
          </p:cNvPr>
          <p:cNvCxnSpPr>
            <a:cxnSpLocks/>
            <a:endCxn id="28" idx="1"/>
          </p:cNvCxnSpPr>
          <p:nvPr/>
        </p:nvCxnSpPr>
        <p:spPr>
          <a:xfrm>
            <a:off x="3367830" y="4357843"/>
            <a:ext cx="1608149" cy="358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130;p22">
            <a:extLst>
              <a:ext uri="{FF2B5EF4-FFF2-40B4-BE49-F238E27FC236}">
                <a16:creationId xmlns:a16="http://schemas.microsoft.com/office/drawing/2014/main" id="{3B1CB54E-F080-4D6D-958B-4675DF1462D3}"/>
              </a:ext>
            </a:extLst>
          </p:cNvPr>
          <p:cNvSpPr txBox="1"/>
          <p:nvPr/>
        </p:nvSpPr>
        <p:spPr>
          <a:xfrm>
            <a:off x="4982533" y="1583036"/>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‘G’ (uppercase)</a:t>
            </a:r>
          </a:p>
        </p:txBody>
      </p:sp>
      <p:sp>
        <p:nvSpPr>
          <p:cNvPr id="31" name="Google Shape;130;p22">
            <a:extLst>
              <a:ext uri="{FF2B5EF4-FFF2-40B4-BE49-F238E27FC236}">
                <a16:creationId xmlns:a16="http://schemas.microsoft.com/office/drawing/2014/main" id="{A3E57C04-AE6C-47A9-9BB0-82538A84CF36}"/>
              </a:ext>
            </a:extLst>
          </p:cNvPr>
          <p:cNvSpPr txBox="1"/>
          <p:nvPr/>
        </p:nvSpPr>
        <p:spPr>
          <a:xfrm>
            <a:off x="4975979" y="2303592"/>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‘kg’ (lowercase) </a:t>
            </a:r>
          </a:p>
        </p:txBody>
      </p:sp>
      <p:sp>
        <p:nvSpPr>
          <p:cNvPr id="35" name="Google Shape;130;p22">
            <a:extLst>
              <a:ext uri="{FF2B5EF4-FFF2-40B4-BE49-F238E27FC236}">
                <a16:creationId xmlns:a16="http://schemas.microsoft.com/office/drawing/2014/main" id="{0262E368-6914-4724-A403-F000B2FC7A7A}"/>
              </a:ext>
            </a:extLst>
          </p:cNvPr>
          <p:cNvSpPr txBox="1"/>
          <p:nvPr/>
        </p:nvSpPr>
        <p:spPr>
          <a:xfrm>
            <a:off x="4975979" y="2976691"/>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‘Kg’ (uppercase) </a:t>
            </a:r>
          </a:p>
        </p:txBody>
      </p:sp>
      <p:sp>
        <p:nvSpPr>
          <p:cNvPr id="36" name="Google Shape;130;p22">
            <a:extLst>
              <a:ext uri="{FF2B5EF4-FFF2-40B4-BE49-F238E27FC236}">
                <a16:creationId xmlns:a16="http://schemas.microsoft.com/office/drawing/2014/main" id="{049ED71F-EFB3-4178-B509-DBDAD5BEF193}"/>
              </a:ext>
            </a:extLst>
          </p:cNvPr>
          <p:cNvSpPr txBox="1"/>
          <p:nvPr/>
        </p:nvSpPr>
        <p:spPr>
          <a:xfrm>
            <a:off x="4975979" y="3567730"/>
            <a:ext cx="2822714" cy="624530"/>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‘Kg’</a:t>
            </a:r>
          </a:p>
          <a:p>
            <a:pPr marL="0" lvl="0" indent="0" algn="l" rtl="0">
              <a:spcBef>
                <a:spcPts val="0"/>
              </a:spcBef>
              <a:spcAft>
                <a:spcPts val="0"/>
              </a:spcAft>
              <a:buNone/>
            </a:pPr>
            <a:r>
              <a:rPr lang="en" sz="1300" dirty="0"/>
              <a:t> (Lowercase and uppercase) </a:t>
            </a:r>
          </a:p>
        </p:txBody>
      </p:sp>
      <p:cxnSp>
        <p:nvCxnSpPr>
          <p:cNvPr id="38" name="Straight Arrow Connector 37">
            <a:extLst>
              <a:ext uri="{FF2B5EF4-FFF2-40B4-BE49-F238E27FC236}">
                <a16:creationId xmlns:a16="http://schemas.microsoft.com/office/drawing/2014/main" id="{76E8F034-3620-4BE0-91FF-24EF48C2B0B4}"/>
              </a:ext>
            </a:extLst>
          </p:cNvPr>
          <p:cNvCxnSpPr>
            <a:cxnSpLocks/>
            <a:endCxn id="30" idx="1"/>
          </p:cNvCxnSpPr>
          <p:nvPr/>
        </p:nvCxnSpPr>
        <p:spPr>
          <a:xfrm>
            <a:off x="2184884" y="1632014"/>
            <a:ext cx="2797649" cy="132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E93BE83-99BF-4DC4-ACBB-37422E9D07EA}"/>
              </a:ext>
            </a:extLst>
          </p:cNvPr>
          <p:cNvPicPr>
            <a:picLocks noChangeAspect="1"/>
          </p:cNvPicPr>
          <p:nvPr/>
        </p:nvPicPr>
        <p:blipFill>
          <a:blip r:embed="rId4"/>
          <a:stretch>
            <a:fillRect/>
          </a:stretch>
        </p:blipFill>
        <p:spPr>
          <a:xfrm>
            <a:off x="6965668" y="2397653"/>
            <a:ext cx="2168017" cy="1319500"/>
          </a:xfrm>
          <a:prstGeom prst="rect">
            <a:avLst/>
          </a:prstGeom>
        </p:spPr>
      </p:pic>
    </p:spTree>
    <p:extLst>
      <p:ext uri="{BB962C8B-B14F-4D97-AF65-F5344CB8AC3E}">
        <p14:creationId xmlns:p14="http://schemas.microsoft.com/office/powerpoint/2010/main" val="4112019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2"/>
          <p:cNvSpPr txBox="1"/>
          <p:nvPr/>
        </p:nvSpPr>
        <p:spPr>
          <a:xfrm>
            <a:off x="0" y="299376"/>
            <a:ext cx="87654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1"/>
                </a:solidFill>
              </a:rPr>
              <a:t>3. Unit Checker (Testing)</a:t>
            </a:r>
            <a:endParaRPr sz="2800" dirty="0">
              <a:solidFill>
                <a:schemeClr val="dk1"/>
              </a:solidFill>
            </a:endParaRPr>
          </a:p>
        </p:txBody>
      </p:sp>
      <p:sp>
        <p:nvSpPr>
          <p:cNvPr id="28" name="Google Shape;133;p22">
            <a:extLst>
              <a:ext uri="{FF2B5EF4-FFF2-40B4-BE49-F238E27FC236}">
                <a16:creationId xmlns:a16="http://schemas.microsoft.com/office/drawing/2014/main" id="{C742A45A-D021-4DD2-9DB9-9B20E49D2674}"/>
              </a:ext>
            </a:extLst>
          </p:cNvPr>
          <p:cNvSpPr txBox="1"/>
          <p:nvPr/>
        </p:nvSpPr>
        <p:spPr>
          <a:xfrm>
            <a:off x="4975979" y="4509296"/>
            <a:ext cx="2822714" cy="414606"/>
          </a:xfrm>
          <a:prstGeom prst="rect">
            <a:avLst/>
          </a:prstGeom>
          <a:solidFill>
            <a:srgbClr val="B4A7D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Invalid, question repeats.</a:t>
            </a:r>
            <a:endParaRPr sz="1800"/>
          </a:p>
        </p:txBody>
      </p:sp>
      <p:cxnSp>
        <p:nvCxnSpPr>
          <p:cNvPr id="53" name="Straight Arrow Connector 52">
            <a:extLst>
              <a:ext uri="{FF2B5EF4-FFF2-40B4-BE49-F238E27FC236}">
                <a16:creationId xmlns:a16="http://schemas.microsoft.com/office/drawing/2014/main" id="{2A50A1E1-FC00-4E8D-989C-F70C6F9D4566}"/>
              </a:ext>
            </a:extLst>
          </p:cNvPr>
          <p:cNvCxnSpPr>
            <a:cxnSpLocks/>
            <a:stCxn id="2" idx="2"/>
            <a:endCxn id="28" idx="1"/>
          </p:cNvCxnSpPr>
          <p:nvPr/>
        </p:nvCxnSpPr>
        <p:spPr>
          <a:xfrm>
            <a:off x="4572000" y="3908553"/>
            <a:ext cx="403979" cy="808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E93BE83-99BF-4DC4-ACBB-37422E9D07EA}"/>
              </a:ext>
            </a:extLst>
          </p:cNvPr>
          <p:cNvPicPr>
            <a:picLocks noChangeAspect="1"/>
          </p:cNvPicPr>
          <p:nvPr/>
        </p:nvPicPr>
        <p:blipFill>
          <a:blip r:embed="rId3"/>
          <a:stretch>
            <a:fillRect/>
          </a:stretch>
        </p:blipFill>
        <p:spPr>
          <a:xfrm>
            <a:off x="2375553" y="1234947"/>
            <a:ext cx="4392894" cy="2673606"/>
          </a:xfrm>
          <a:prstGeom prst="rect">
            <a:avLst/>
          </a:prstGeom>
        </p:spPr>
      </p:pic>
    </p:spTree>
    <p:extLst>
      <p:ext uri="{BB962C8B-B14F-4D97-AF65-F5344CB8AC3E}">
        <p14:creationId xmlns:p14="http://schemas.microsoft.com/office/powerpoint/2010/main" val="351552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Functionality </a:t>
            </a:r>
            <a:endParaRPr b="1" dirty="0">
              <a:solidFill>
                <a:srgbClr val="4C1130"/>
              </a:solidFill>
            </a:endParaRPr>
          </a:p>
        </p:txBody>
      </p:sp>
      <p:sp>
        <p:nvSpPr>
          <p:cNvPr id="62" name="Google Shape;62;p14"/>
          <p:cNvSpPr txBox="1">
            <a:spLocks noGrp="1"/>
          </p:cNvSpPr>
          <p:nvPr>
            <p:ph type="body" idx="1"/>
          </p:nvPr>
        </p:nvSpPr>
        <p:spPr>
          <a:xfrm>
            <a:off x="311700" y="1165724"/>
            <a:ext cx="8520600" cy="3808611"/>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US" b="1" dirty="0">
                <a:solidFill>
                  <a:srgbClr val="741B47"/>
                </a:solidFill>
              </a:rPr>
              <a:t>Functionality</a:t>
            </a:r>
            <a:r>
              <a:rPr lang="en-US" i="1" dirty="0">
                <a:solidFill>
                  <a:srgbClr val="741B47"/>
                </a:solidFill>
              </a:rPr>
              <a:t> involves ensuring that the program works as expected. It should work for </a:t>
            </a:r>
            <a:r>
              <a:rPr lang="en-US" b="1" i="1" dirty="0">
                <a:solidFill>
                  <a:srgbClr val="741B47"/>
                </a:solidFill>
              </a:rPr>
              <a:t>expected, boundary </a:t>
            </a:r>
            <a:r>
              <a:rPr lang="en-US" i="1" dirty="0">
                <a:solidFill>
                  <a:srgbClr val="741B47"/>
                </a:solidFill>
              </a:rPr>
              <a:t>and </a:t>
            </a:r>
            <a:r>
              <a:rPr lang="en-US" b="1" i="1" dirty="0">
                <a:solidFill>
                  <a:srgbClr val="741B47"/>
                </a:solidFill>
              </a:rPr>
              <a:t>unexpected</a:t>
            </a:r>
            <a:r>
              <a:rPr lang="en-US" i="1" dirty="0">
                <a:solidFill>
                  <a:srgbClr val="741B47"/>
                </a:solidFill>
              </a:rPr>
              <a:t> cases. </a:t>
            </a:r>
            <a:r>
              <a:rPr lang="en-US" b="1" dirty="0">
                <a:solidFill>
                  <a:srgbClr val="741B47"/>
                </a:solidFill>
              </a:rPr>
              <a:t>Functionality</a:t>
            </a:r>
            <a:r>
              <a:rPr lang="en-US" i="1" dirty="0">
                <a:solidFill>
                  <a:srgbClr val="741B47"/>
                </a:solidFill>
              </a:rPr>
              <a:t> matters because if a program does crashes or gives incorrect output users will become frustrated. Programs that don't work correctly are of limited use and in real life, if a program does not function it could cause users harm and / or damage the reputation of the developer. </a:t>
            </a:r>
          </a:p>
          <a:p>
            <a:pPr marL="0" indent="0">
              <a:lnSpc>
                <a:spcPct val="100000"/>
              </a:lnSpc>
              <a:buClr>
                <a:schemeClr val="dk1"/>
              </a:buClr>
              <a:buSzPts val="1100"/>
              <a:buNone/>
            </a:pPr>
            <a:endParaRPr lang="en-US" i="1" dirty="0">
              <a:solidFill>
                <a:srgbClr val="741B47"/>
              </a:solidFill>
            </a:endParaRPr>
          </a:p>
          <a:p>
            <a:pPr marL="0" indent="0">
              <a:lnSpc>
                <a:spcPct val="100000"/>
              </a:lnSpc>
              <a:buClr>
                <a:schemeClr val="dk1"/>
              </a:buClr>
              <a:buSzPts val="1100"/>
              <a:buNone/>
            </a:pPr>
            <a:r>
              <a:rPr lang="en-US" i="1" dirty="0">
                <a:solidFill>
                  <a:srgbClr val="741B47"/>
                </a:solidFill>
              </a:rPr>
              <a:t>The functionality in my program is shown by the correct output when I doing the test. For example, my program asks the user to input the unit of the ingredients. The user should input g or kg. It also accept the user to input the uppercase G or KG/Kg. The input “Blank”, any Numbers and any other Strings or Symbol such as “5.3”,“meter” or “!” is invalid. The program should not crash when the input is invalid and should instruct the user for a valid input.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Unit Checker - Trialling Notes</a:t>
            </a:r>
            <a:endParaRPr dirty="0"/>
          </a:p>
        </p:txBody>
      </p:sp>
      <p:sp>
        <p:nvSpPr>
          <p:cNvPr id="144" name="Google Shape;14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My first function, is still recycled from Fund_Raising_calculator, yes_no checker</a:t>
            </a: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US" dirty="0">
                <a:solidFill>
                  <a:srgbClr val="000000"/>
                </a:solidFill>
              </a:rPr>
              <a:t>T</a:t>
            </a:r>
            <a:r>
              <a:rPr lang="en" dirty="0">
                <a:solidFill>
                  <a:srgbClr val="000000"/>
                </a:solidFill>
              </a:rPr>
              <a:t>his function is to ask user input the unit of the ingredient both in the recepi and found in the supermarket</a:t>
            </a:r>
          </a:p>
          <a:p>
            <a:pPr marL="0" lvl="0" indent="0" algn="l" rtl="0">
              <a:spcBef>
                <a:spcPts val="0"/>
              </a:spcBef>
              <a:spcAft>
                <a:spcPts val="0"/>
              </a:spcAft>
              <a:buNone/>
            </a:pPr>
            <a:endParaRPr lang="en" dirty="0">
              <a:solidFill>
                <a:srgbClr val="000000"/>
              </a:solidFill>
            </a:endParaRPr>
          </a:p>
          <a:p>
            <a:pPr marL="0" indent="0">
              <a:buNone/>
            </a:pPr>
            <a:r>
              <a:rPr lang="en-US" dirty="0">
                <a:solidFill>
                  <a:srgbClr val="000000"/>
                </a:solidFill>
              </a:rPr>
              <a:t>The return value is all the lowercase of the input as this need to be used in the further cost calculation.</a:t>
            </a:r>
            <a:endParaRPr lang="en" dirty="0">
              <a:solidFill>
                <a:srgbClr val="000000"/>
              </a:solidFill>
            </a:endParaRP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rgbClr val="000000"/>
                </a:solidFill>
              </a:rPr>
              <a:t>I also modify the main function to test this function</a:t>
            </a:r>
          </a:p>
        </p:txBody>
      </p:sp>
    </p:spTree>
    <p:extLst>
      <p:ext uri="{BB962C8B-B14F-4D97-AF65-F5344CB8AC3E}">
        <p14:creationId xmlns:p14="http://schemas.microsoft.com/office/powerpoint/2010/main" val="369774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4E324-0F33-47FA-A818-33F65888CD59}"/>
              </a:ext>
            </a:extLst>
          </p:cNvPr>
          <p:cNvPicPr>
            <a:picLocks noChangeAspect="1"/>
          </p:cNvPicPr>
          <p:nvPr/>
        </p:nvPicPr>
        <p:blipFill>
          <a:blip r:embed="rId2"/>
          <a:stretch>
            <a:fillRect/>
          </a:stretch>
        </p:blipFill>
        <p:spPr>
          <a:xfrm>
            <a:off x="420265" y="196356"/>
            <a:ext cx="3001634" cy="4750788"/>
          </a:xfrm>
          <a:prstGeom prst="rect">
            <a:avLst/>
          </a:prstGeom>
        </p:spPr>
      </p:pic>
      <p:pic>
        <p:nvPicPr>
          <p:cNvPr id="6" name="Picture 5">
            <a:extLst>
              <a:ext uri="{FF2B5EF4-FFF2-40B4-BE49-F238E27FC236}">
                <a16:creationId xmlns:a16="http://schemas.microsoft.com/office/drawing/2014/main" id="{368DF220-754D-46C4-90EA-B7FD8D2B8D0E}"/>
              </a:ext>
            </a:extLst>
          </p:cNvPr>
          <p:cNvPicPr>
            <a:picLocks noChangeAspect="1"/>
          </p:cNvPicPr>
          <p:nvPr/>
        </p:nvPicPr>
        <p:blipFill>
          <a:blip r:embed="rId3"/>
          <a:stretch>
            <a:fillRect/>
          </a:stretch>
        </p:blipFill>
        <p:spPr>
          <a:xfrm>
            <a:off x="3683725" y="196356"/>
            <a:ext cx="5013885" cy="4750788"/>
          </a:xfrm>
          <a:prstGeom prst="rect">
            <a:avLst/>
          </a:prstGeom>
        </p:spPr>
      </p:pic>
      <p:sp>
        <p:nvSpPr>
          <p:cNvPr id="7" name="Google Shape;115;p20">
            <a:extLst>
              <a:ext uri="{FF2B5EF4-FFF2-40B4-BE49-F238E27FC236}">
                <a16:creationId xmlns:a16="http://schemas.microsoft.com/office/drawing/2014/main" id="{703130F7-DC86-4B99-8467-D86B32DDA929}"/>
              </a:ext>
            </a:extLst>
          </p:cNvPr>
          <p:cNvSpPr txBox="1"/>
          <p:nvPr/>
        </p:nvSpPr>
        <p:spPr>
          <a:xfrm>
            <a:off x="543810" y="1139960"/>
            <a:ext cx="2651548" cy="89262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Google Shape;115;p20">
            <a:extLst>
              <a:ext uri="{FF2B5EF4-FFF2-40B4-BE49-F238E27FC236}">
                <a16:creationId xmlns:a16="http://schemas.microsoft.com/office/drawing/2014/main" id="{050F9F20-21D6-4F6B-A79C-A313D1B64557}"/>
              </a:ext>
            </a:extLst>
          </p:cNvPr>
          <p:cNvSpPr txBox="1"/>
          <p:nvPr/>
        </p:nvSpPr>
        <p:spPr>
          <a:xfrm>
            <a:off x="3683724" y="240312"/>
            <a:ext cx="5013885" cy="478078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874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Valid name checker (Test Plan)</a:t>
            </a:r>
            <a:endParaRPr dirty="0"/>
          </a:p>
        </p:txBody>
      </p:sp>
      <p:graphicFrame>
        <p:nvGraphicFramePr>
          <p:cNvPr id="4" name="Google Shape;79;p17">
            <a:extLst>
              <a:ext uri="{FF2B5EF4-FFF2-40B4-BE49-F238E27FC236}">
                <a16:creationId xmlns:a16="http://schemas.microsoft.com/office/drawing/2014/main" id="{6CAF7D1B-5941-4777-8310-038D2F880771}"/>
              </a:ext>
            </a:extLst>
          </p:cNvPr>
          <p:cNvGraphicFramePr/>
          <p:nvPr>
            <p:extLst>
              <p:ext uri="{D42A27DB-BD31-4B8C-83A1-F6EECF244321}">
                <p14:modId xmlns:p14="http://schemas.microsoft.com/office/powerpoint/2010/main" val="1838219595"/>
              </p:ext>
            </p:extLst>
          </p:nvPr>
        </p:nvGraphicFramePr>
        <p:xfrm>
          <a:off x="1843588" y="1242210"/>
          <a:ext cx="5148250" cy="3599290"/>
        </p:xfrm>
        <a:graphic>
          <a:graphicData uri="http://schemas.openxmlformats.org/drawingml/2006/table">
            <a:tbl>
              <a:tblPr>
                <a:noFill/>
                <a:tableStyleId>{43CBBD29-0994-4A93-A761-A822D5EC6B6E}</a:tableStyleId>
              </a:tblPr>
              <a:tblGrid>
                <a:gridCol w="2043825">
                  <a:extLst>
                    <a:ext uri="{9D8B030D-6E8A-4147-A177-3AD203B41FA5}">
                      <a16:colId xmlns:a16="http://schemas.microsoft.com/office/drawing/2014/main" val="20000"/>
                    </a:ext>
                  </a:extLst>
                </a:gridCol>
                <a:gridCol w="3104425">
                  <a:extLst>
                    <a:ext uri="{9D8B030D-6E8A-4147-A177-3AD203B41FA5}">
                      <a16:colId xmlns:a16="http://schemas.microsoft.com/office/drawing/2014/main" val="20001"/>
                    </a:ext>
                  </a:extLst>
                </a:gridCol>
              </a:tblGrid>
              <a:tr h="473825">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473825">
                <a:tc>
                  <a:txBody>
                    <a:bodyPr/>
                    <a:lstStyle/>
                    <a:p>
                      <a:pPr marL="0" lvl="0" indent="0" algn="l" rtl="0">
                        <a:spcBef>
                          <a:spcPts val="0"/>
                        </a:spcBef>
                        <a:spcAft>
                          <a:spcPts val="0"/>
                        </a:spcAft>
                        <a:buNone/>
                      </a:pPr>
                      <a:r>
                        <a:rPr lang="en" sz="1800"/>
                        <a:t>blank</a:t>
                      </a:r>
                      <a:endParaRPr sz="1800"/>
                    </a:p>
                  </a:txBody>
                  <a:tcPr marL="91425" marR="91425" marT="91425" marB="91425"/>
                </a:tc>
                <a:tc>
                  <a:txBody>
                    <a:bodyPr/>
                    <a:lstStyle/>
                    <a:p>
                      <a:pPr marL="0" lvl="0" indent="0" algn="l" rtl="0">
                        <a:spcBef>
                          <a:spcPts val="0"/>
                        </a:spcBef>
                        <a:spcAft>
                          <a:spcPts val="0"/>
                        </a:spcAft>
                        <a:buNone/>
                      </a:pPr>
                      <a:r>
                        <a:rPr lang="en" sz="1800"/>
                        <a:t>Sorry, this can't be blank</a:t>
                      </a:r>
                      <a:endParaRPr sz="1800"/>
                    </a:p>
                  </a:txBody>
                  <a:tcPr marL="91425" marR="91425" marT="91425" marB="91425"/>
                </a:tc>
                <a:extLst>
                  <a:ext uri="{0D108BD9-81ED-4DB2-BD59-A6C34878D82A}">
                    <a16:rowId xmlns:a16="http://schemas.microsoft.com/office/drawing/2014/main" val="10001"/>
                  </a:ext>
                </a:extLst>
              </a:tr>
              <a:tr h="444629">
                <a:tc>
                  <a:txBody>
                    <a:bodyPr/>
                    <a:lstStyle/>
                    <a:p>
                      <a:pPr marL="0" lvl="0" indent="0" algn="l" rtl="0">
                        <a:spcBef>
                          <a:spcPts val="0"/>
                        </a:spcBef>
                        <a:spcAft>
                          <a:spcPts val="0"/>
                        </a:spcAft>
                        <a:buNone/>
                      </a:pPr>
                      <a:r>
                        <a:rPr lang="en" sz="1800" dirty="0"/>
                        <a:t>sushi4</a:t>
                      </a:r>
                      <a:endParaRPr sz="1800" dirty="0"/>
                    </a:p>
                  </a:txBody>
                  <a:tcPr marL="91425" marR="91425" marT="91425" marB="91425"/>
                </a:tc>
                <a:tc>
                  <a:txBody>
                    <a:bodyPr/>
                    <a:lstStyle/>
                    <a:p>
                      <a:pPr marL="0" lvl="0" indent="0" algn="l" rtl="0">
                        <a:spcBef>
                          <a:spcPts val="0"/>
                        </a:spcBef>
                        <a:spcAft>
                          <a:spcPts val="0"/>
                        </a:spcAft>
                        <a:buNone/>
                      </a:pPr>
                      <a:r>
                        <a:rPr lang="en" sz="1800" dirty="0"/>
                        <a:t>your input has numbers in it</a:t>
                      </a:r>
                      <a:endParaRPr sz="18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800" dirty="0"/>
                        <a:t>sushi</a:t>
                      </a:r>
                      <a:endParaRPr sz="1800" dirty="0"/>
                    </a:p>
                  </a:txBody>
                  <a:tcPr marL="91425" marR="91425" marT="91425" marB="91425"/>
                </a:tc>
                <a:tc>
                  <a:txBody>
                    <a:bodyPr/>
                    <a:lstStyle/>
                    <a:p>
                      <a:pPr marL="0" lvl="0" indent="0" algn="l" rtl="0">
                        <a:spcBef>
                          <a:spcPts val="0"/>
                        </a:spcBef>
                        <a:spcAft>
                          <a:spcPts val="0"/>
                        </a:spcAft>
                        <a:buNone/>
                      </a:pPr>
                      <a:r>
                        <a:rPr lang="en-US" sz="1800" dirty="0"/>
                        <a:t>Your input name is sushi, your input is good</a:t>
                      </a:r>
                      <a:endParaRPr sz="1800" dirty="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800" dirty="0"/>
                        <a:t>Sushi</a:t>
                      </a:r>
                      <a:endParaRPr sz="18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Your input name is Sushi, your input is good</a:t>
                      </a:r>
                    </a:p>
                  </a:txBody>
                  <a:tcPr marL="91425" marR="91425" marT="91425" marB="91425"/>
                </a:tc>
                <a:extLst>
                  <a:ext uri="{0D108BD9-81ED-4DB2-BD59-A6C34878D82A}">
                    <a16:rowId xmlns:a16="http://schemas.microsoft.com/office/drawing/2014/main" val="1878622155"/>
                  </a:ext>
                </a:extLst>
              </a:tr>
              <a:tr h="0">
                <a:tc>
                  <a:txBody>
                    <a:bodyPr/>
                    <a:lstStyle/>
                    <a:p>
                      <a:pPr marL="0" lvl="0" indent="0" algn="l" rtl="0">
                        <a:spcBef>
                          <a:spcPts val="0"/>
                        </a:spcBef>
                        <a:spcAft>
                          <a:spcPts val="0"/>
                        </a:spcAft>
                        <a:buNone/>
                      </a:pPr>
                      <a:r>
                        <a:rPr lang="en-US" sz="1800" dirty="0"/>
                        <a:t>SUSHI</a:t>
                      </a:r>
                      <a:endParaRPr sz="18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Your input name is SUSHI, your input is good</a:t>
                      </a:r>
                    </a:p>
                  </a:txBody>
                  <a:tcPr marL="91425" marR="91425" marT="91425" marB="91425"/>
                </a:tc>
                <a:extLst>
                  <a:ext uri="{0D108BD9-81ED-4DB2-BD59-A6C34878D82A}">
                    <a16:rowId xmlns:a16="http://schemas.microsoft.com/office/drawing/2014/main" val="4010658518"/>
                  </a:ext>
                </a:extLst>
              </a:tr>
            </a:tbl>
          </a:graphicData>
        </a:graphic>
      </p:graphicFrame>
    </p:spTree>
    <p:extLst>
      <p:ext uri="{BB962C8B-B14F-4D97-AF65-F5344CB8AC3E}">
        <p14:creationId xmlns:p14="http://schemas.microsoft.com/office/powerpoint/2010/main" val="2824004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6" name="Picture 15">
            <a:extLst>
              <a:ext uri="{FF2B5EF4-FFF2-40B4-BE49-F238E27FC236}">
                <a16:creationId xmlns:a16="http://schemas.microsoft.com/office/drawing/2014/main" id="{BB649ADA-D4B1-450B-9C7E-B88DBD4475BE}"/>
              </a:ext>
            </a:extLst>
          </p:cNvPr>
          <p:cNvPicPr>
            <a:picLocks noChangeAspect="1"/>
          </p:cNvPicPr>
          <p:nvPr/>
        </p:nvPicPr>
        <p:blipFill>
          <a:blip r:embed="rId3"/>
          <a:stretch>
            <a:fillRect/>
          </a:stretch>
        </p:blipFill>
        <p:spPr>
          <a:xfrm>
            <a:off x="501015" y="1399975"/>
            <a:ext cx="5112049" cy="2678004"/>
          </a:xfrm>
          <a:prstGeom prst="rect">
            <a:avLst/>
          </a:prstGeom>
        </p:spPr>
      </p:pic>
      <p:sp>
        <p:nvSpPr>
          <p:cNvPr id="128" name="Google Shape;128;p22"/>
          <p:cNvSpPr txBox="1"/>
          <p:nvPr/>
        </p:nvSpPr>
        <p:spPr>
          <a:xfrm>
            <a:off x="0" y="299376"/>
            <a:ext cx="87654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1"/>
                </a:solidFill>
              </a:rPr>
              <a:t>4. Valid name checker(Testing)</a:t>
            </a:r>
            <a:endParaRPr sz="2800" dirty="0">
              <a:solidFill>
                <a:schemeClr val="dk1"/>
              </a:solidFill>
            </a:endParaRPr>
          </a:p>
        </p:txBody>
      </p:sp>
      <p:sp>
        <p:nvSpPr>
          <p:cNvPr id="18" name="Google Shape;130;p22">
            <a:extLst>
              <a:ext uri="{FF2B5EF4-FFF2-40B4-BE49-F238E27FC236}">
                <a16:creationId xmlns:a16="http://schemas.microsoft.com/office/drawing/2014/main" id="{DEC4758E-0B44-40FC-BD25-E70B88C00028}"/>
              </a:ext>
            </a:extLst>
          </p:cNvPr>
          <p:cNvSpPr txBox="1"/>
          <p:nvPr/>
        </p:nvSpPr>
        <p:spPr>
          <a:xfrm>
            <a:off x="5931848" y="1527491"/>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Can not be blank</a:t>
            </a:r>
          </a:p>
        </p:txBody>
      </p:sp>
      <p:cxnSp>
        <p:nvCxnSpPr>
          <p:cNvPr id="8" name="Straight Arrow Connector 7">
            <a:extLst>
              <a:ext uri="{FF2B5EF4-FFF2-40B4-BE49-F238E27FC236}">
                <a16:creationId xmlns:a16="http://schemas.microsoft.com/office/drawing/2014/main" id="{84F7D4F3-4D2A-48D0-A2C7-95F45469F05C}"/>
              </a:ext>
            </a:extLst>
          </p:cNvPr>
          <p:cNvCxnSpPr>
            <a:cxnSpLocks/>
            <a:endCxn id="18" idx="1"/>
          </p:cNvCxnSpPr>
          <p:nvPr/>
        </p:nvCxnSpPr>
        <p:spPr>
          <a:xfrm flipV="1">
            <a:off x="3134199" y="1709015"/>
            <a:ext cx="2797649" cy="1105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Google Shape;130;p22">
            <a:extLst>
              <a:ext uri="{FF2B5EF4-FFF2-40B4-BE49-F238E27FC236}">
                <a16:creationId xmlns:a16="http://schemas.microsoft.com/office/drawing/2014/main" id="{16FD566A-9867-4F6E-8C22-FEB65F1F0ECA}"/>
              </a:ext>
            </a:extLst>
          </p:cNvPr>
          <p:cNvSpPr txBox="1"/>
          <p:nvPr/>
        </p:nvSpPr>
        <p:spPr>
          <a:xfrm>
            <a:off x="5931848" y="2037038"/>
            <a:ext cx="252062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H</a:t>
            </a:r>
            <a:r>
              <a:rPr lang="en" sz="1300" dirty="0"/>
              <a:t>as number in it ask for reinput</a:t>
            </a:r>
          </a:p>
        </p:txBody>
      </p:sp>
      <p:cxnSp>
        <p:nvCxnSpPr>
          <p:cNvPr id="19" name="Straight Arrow Connector 18">
            <a:extLst>
              <a:ext uri="{FF2B5EF4-FFF2-40B4-BE49-F238E27FC236}">
                <a16:creationId xmlns:a16="http://schemas.microsoft.com/office/drawing/2014/main" id="{CCD84B7C-FF9A-4E6F-A167-666B780AD049}"/>
              </a:ext>
            </a:extLst>
          </p:cNvPr>
          <p:cNvCxnSpPr>
            <a:cxnSpLocks/>
            <a:endCxn id="17" idx="1"/>
          </p:cNvCxnSpPr>
          <p:nvPr/>
        </p:nvCxnSpPr>
        <p:spPr>
          <a:xfrm flipV="1">
            <a:off x="3225157" y="2218562"/>
            <a:ext cx="2706691" cy="154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130;p22">
            <a:extLst>
              <a:ext uri="{FF2B5EF4-FFF2-40B4-BE49-F238E27FC236}">
                <a16:creationId xmlns:a16="http://schemas.microsoft.com/office/drawing/2014/main" id="{5E21FC01-B3B2-4A0A-ADC4-0E34E9967603}"/>
              </a:ext>
            </a:extLst>
          </p:cNvPr>
          <p:cNvSpPr txBox="1"/>
          <p:nvPr/>
        </p:nvSpPr>
        <p:spPr>
          <a:xfrm>
            <a:off x="5938520" y="2613029"/>
            <a:ext cx="252062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All lowercase input is good</a:t>
            </a:r>
            <a:endParaRPr lang="en" sz="1300" dirty="0"/>
          </a:p>
        </p:txBody>
      </p:sp>
      <p:sp>
        <p:nvSpPr>
          <p:cNvPr id="23" name="Google Shape;130;p22">
            <a:extLst>
              <a:ext uri="{FF2B5EF4-FFF2-40B4-BE49-F238E27FC236}">
                <a16:creationId xmlns:a16="http://schemas.microsoft.com/office/drawing/2014/main" id="{6FA4A19C-9BF8-4297-8A04-2E084D641545}"/>
              </a:ext>
            </a:extLst>
          </p:cNvPr>
          <p:cNvSpPr txBox="1"/>
          <p:nvPr/>
        </p:nvSpPr>
        <p:spPr>
          <a:xfrm>
            <a:off x="5938520" y="3156589"/>
            <a:ext cx="3205480"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Lowercase and uppercase, input is good</a:t>
            </a:r>
            <a:endParaRPr lang="en" sz="1300" dirty="0"/>
          </a:p>
        </p:txBody>
      </p:sp>
      <p:sp>
        <p:nvSpPr>
          <p:cNvPr id="24" name="Google Shape;130;p22">
            <a:extLst>
              <a:ext uri="{FF2B5EF4-FFF2-40B4-BE49-F238E27FC236}">
                <a16:creationId xmlns:a16="http://schemas.microsoft.com/office/drawing/2014/main" id="{FCD78904-47D8-426C-94C2-301252C0E86C}"/>
              </a:ext>
            </a:extLst>
          </p:cNvPr>
          <p:cNvSpPr txBox="1"/>
          <p:nvPr/>
        </p:nvSpPr>
        <p:spPr>
          <a:xfrm>
            <a:off x="5931848" y="3700149"/>
            <a:ext cx="252062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All uppercase, input is good</a:t>
            </a:r>
            <a:endParaRPr lang="en" sz="1300" dirty="0"/>
          </a:p>
        </p:txBody>
      </p:sp>
      <p:cxnSp>
        <p:nvCxnSpPr>
          <p:cNvPr id="25" name="Straight Arrow Connector 24">
            <a:extLst>
              <a:ext uri="{FF2B5EF4-FFF2-40B4-BE49-F238E27FC236}">
                <a16:creationId xmlns:a16="http://schemas.microsoft.com/office/drawing/2014/main" id="{0562E810-7156-49C5-B352-EAFAA1C0D275}"/>
              </a:ext>
            </a:extLst>
          </p:cNvPr>
          <p:cNvCxnSpPr>
            <a:cxnSpLocks/>
            <a:endCxn id="22" idx="1"/>
          </p:cNvCxnSpPr>
          <p:nvPr/>
        </p:nvCxnSpPr>
        <p:spPr>
          <a:xfrm>
            <a:off x="4775200" y="2794553"/>
            <a:ext cx="11633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3086556-D727-4744-8BB0-A3666F2E7EEC}"/>
              </a:ext>
            </a:extLst>
          </p:cNvPr>
          <p:cNvCxnSpPr>
            <a:cxnSpLocks/>
            <a:endCxn id="23" idx="1"/>
          </p:cNvCxnSpPr>
          <p:nvPr/>
        </p:nvCxnSpPr>
        <p:spPr>
          <a:xfrm flipV="1">
            <a:off x="4861560" y="3338113"/>
            <a:ext cx="1076960" cy="76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6C224FA-BCAA-4332-8CF8-DC3D8BD269B6}"/>
              </a:ext>
            </a:extLst>
          </p:cNvPr>
          <p:cNvCxnSpPr>
            <a:cxnSpLocks/>
            <a:endCxn id="24" idx="1"/>
          </p:cNvCxnSpPr>
          <p:nvPr/>
        </p:nvCxnSpPr>
        <p:spPr>
          <a:xfrm flipV="1">
            <a:off x="4818380" y="3881673"/>
            <a:ext cx="1113468" cy="76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529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Valid namer checker - Trialling Notes</a:t>
            </a:r>
            <a:endParaRPr dirty="0"/>
          </a:p>
        </p:txBody>
      </p:sp>
      <p:sp>
        <p:nvSpPr>
          <p:cNvPr id="144" name="Google Shape;14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This function is orrginally recycled from </a:t>
            </a:r>
            <a:r>
              <a:rPr lang="en-US" dirty="0" err="1">
                <a:solidFill>
                  <a:srgbClr val="000000"/>
                </a:solidFill>
              </a:rPr>
              <a:t>recipe_modernizer</a:t>
            </a:r>
            <a:endParaRPr lang="en-US" dirty="0">
              <a:solidFill>
                <a:srgbClr val="000000"/>
              </a:solidFill>
            </a:endParaRP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I modify the main function. It input can be a loop just for a more convenient test</a:t>
            </a:r>
            <a:endParaRPr lang="en" dirty="0">
              <a:solidFill>
                <a:srgbClr val="000000"/>
              </a:solidFill>
            </a:endParaRPr>
          </a:p>
          <a:p>
            <a:pPr marL="0" lvl="0" indent="0" algn="l" rtl="0">
              <a:spcBef>
                <a:spcPts val="0"/>
              </a:spcBef>
              <a:spcAft>
                <a:spcPts val="0"/>
              </a:spcAft>
              <a:buNone/>
            </a:pPr>
            <a:endParaRPr lang="en" dirty="0">
              <a:solidFill>
                <a:srgbClr val="000000"/>
              </a:solidFill>
            </a:endParaRPr>
          </a:p>
        </p:txBody>
      </p:sp>
    </p:spTree>
    <p:extLst>
      <p:ext uri="{BB962C8B-B14F-4D97-AF65-F5344CB8AC3E}">
        <p14:creationId xmlns:p14="http://schemas.microsoft.com/office/powerpoint/2010/main" val="2605852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692D4D-0334-4FB1-BD49-A9ACECAD78FF}"/>
              </a:ext>
            </a:extLst>
          </p:cNvPr>
          <p:cNvPicPr>
            <a:picLocks noChangeAspect="1"/>
          </p:cNvPicPr>
          <p:nvPr/>
        </p:nvPicPr>
        <p:blipFill>
          <a:blip r:embed="rId2"/>
          <a:stretch>
            <a:fillRect/>
          </a:stretch>
        </p:blipFill>
        <p:spPr>
          <a:xfrm>
            <a:off x="3904861" y="196355"/>
            <a:ext cx="4294236" cy="4750788"/>
          </a:xfrm>
          <a:prstGeom prst="rect">
            <a:avLst/>
          </a:prstGeom>
        </p:spPr>
      </p:pic>
      <p:pic>
        <p:nvPicPr>
          <p:cNvPr id="5" name="Picture 4">
            <a:extLst>
              <a:ext uri="{FF2B5EF4-FFF2-40B4-BE49-F238E27FC236}">
                <a16:creationId xmlns:a16="http://schemas.microsoft.com/office/drawing/2014/main" id="{7604E324-0F33-47FA-A818-33F65888CD59}"/>
              </a:ext>
            </a:extLst>
          </p:cNvPr>
          <p:cNvPicPr>
            <a:picLocks noChangeAspect="1"/>
          </p:cNvPicPr>
          <p:nvPr/>
        </p:nvPicPr>
        <p:blipFill>
          <a:blip r:embed="rId3"/>
          <a:stretch>
            <a:fillRect/>
          </a:stretch>
        </p:blipFill>
        <p:spPr>
          <a:xfrm>
            <a:off x="420265" y="196356"/>
            <a:ext cx="3001634" cy="4750788"/>
          </a:xfrm>
          <a:prstGeom prst="rect">
            <a:avLst/>
          </a:prstGeom>
        </p:spPr>
      </p:pic>
      <p:sp>
        <p:nvSpPr>
          <p:cNvPr id="7" name="Google Shape;115;p20">
            <a:extLst>
              <a:ext uri="{FF2B5EF4-FFF2-40B4-BE49-F238E27FC236}">
                <a16:creationId xmlns:a16="http://schemas.microsoft.com/office/drawing/2014/main" id="{703130F7-DC86-4B99-8467-D86B32DDA929}"/>
              </a:ext>
            </a:extLst>
          </p:cNvPr>
          <p:cNvSpPr txBox="1"/>
          <p:nvPr/>
        </p:nvSpPr>
        <p:spPr>
          <a:xfrm>
            <a:off x="549597" y="2125439"/>
            <a:ext cx="2651548" cy="89262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Google Shape;115;p20">
            <a:extLst>
              <a:ext uri="{FF2B5EF4-FFF2-40B4-BE49-F238E27FC236}">
                <a16:creationId xmlns:a16="http://schemas.microsoft.com/office/drawing/2014/main" id="{050F9F20-21D6-4F6B-A79C-A313D1B64557}"/>
              </a:ext>
            </a:extLst>
          </p:cNvPr>
          <p:cNvSpPr txBox="1"/>
          <p:nvPr/>
        </p:nvSpPr>
        <p:spPr>
          <a:xfrm>
            <a:off x="3904861" y="166363"/>
            <a:ext cx="4294236" cy="478078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0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5. </a:t>
            </a:r>
            <a:r>
              <a:rPr lang="en-US" sz="2400" dirty="0"/>
              <a:t>Get the ingredients, amount and its listing price (Test Plan/testing)</a:t>
            </a:r>
          </a:p>
        </p:txBody>
      </p:sp>
      <p:pic>
        <p:nvPicPr>
          <p:cNvPr id="2" name="Picture 1">
            <a:extLst>
              <a:ext uri="{FF2B5EF4-FFF2-40B4-BE49-F238E27FC236}">
                <a16:creationId xmlns:a16="http://schemas.microsoft.com/office/drawing/2014/main" id="{438142EA-1167-4078-B732-E7DA4708340C}"/>
              </a:ext>
            </a:extLst>
          </p:cNvPr>
          <p:cNvPicPr>
            <a:picLocks noChangeAspect="1"/>
          </p:cNvPicPr>
          <p:nvPr/>
        </p:nvPicPr>
        <p:blipFill>
          <a:blip r:embed="rId3"/>
          <a:stretch>
            <a:fillRect/>
          </a:stretch>
        </p:blipFill>
        <p:spPr>
          <a:xfrm>
            <a:off x="4309707" y="1006339"/>
            <a:ext cx="4328519" cy="4137161"/>
          </a:xfrm>
          <a:prstGeom prst="rect">
            <a:avLst/>
          </a:prstGeom>
        </p:spPr>
      </p:pic>
      <p:graphicFrame>
        <p:nvGraphicFramePr>
          <p:cNvPr id="6" name="Table 5">
            <a:extLst>
              <a:ext uri="{FF2B5EF4-FFF2-40B4-BE49-F238E27FC236}">
                <a16:creationId xmlns:a16="http://schemas.microsoft.com/office/drawing/2014/main" id="{76026B7E-6AF2-46A1-BD81-6C4F0D57AEFF}"/>
              </a:ext>
            </a:extLst>
          </p:cNvPr>
          <p:cNvGraphicFramePr>
            <a:graphicFrameLocks noGrp="1"/>
          </p:cNvGraphicFramePr>
          <p:nvPr>
            <p:extLst>
              <p:ext uri="{D42A27DB-BD31-4B8C-83A1-F6EECF244321}">
                <p14:modId xmlns:p14="http://schemas.microsoft.com/office/powerpoint/2010/main" val="1659468464"/>
              </p:ext>
            </p:extLst>
          </p:nvPr>
        </p:nvGraphicFramePr>
        <p:xfrm>
          <a:off x="100257" y="4014856"/>
          <a:ext cx="3688855" cy="1062990"/>
        </p:xfrm>
        <a:graphic>
          <a:graphicData uri="http://schemas.openxmlformats.org/drawingml/2006/table">
            <a:tbl>
              <a:tblPr/>
              <a:tblGrid>
                <a:gridCol w="528211">
                  <a:extLst>
                    <a:ext uri="{9D8B030D-6E8A-4147-A177-3AD203B41FA5}">
                      <a16:colId xmlns:a16="http://schemas.microsoft.com/office/drawing/2014/main" val="4199174284"/>
                    </a:ext>
                  </a:extLst>
                </a:gridCol>
                <a:gridCol w="433347">
                  <a:extLst>
                    <a:ext uri="{9D8B030D-6E8A-4147-A177-3AD203B41FA5}">
                      <a16:colId xmlns:a16="http://schemas.microsoft.com/office/drawing/2014/main" val="1113230542"/>
                    </a:ext>
                  </a:extLst>
                </a:gridCol>
                <a:gridCol w="1037644">
                  <a:extLst>
                    <a:ext uri="{9D8B030D-6E8A-4147-A177-3AD203B41FA5}">
                      <a16:colId xmlns:a16="http://schemas.microsoft.com/office/drawing/2014/main" val="1043191484"/>
                    </a:ext>
                  </a:extLst>
                </a:gridCol>
                <a:gridCol w="397565">
                  <a:extLst>
                    <a:ext uri="{9D8B030D-6E8A-4147-A177-3AD203B41FA5}">
                      <a16:colId xmlns:a16="http://schemas.microsoft.com/office/drawing/2014/main" val="3601976323"/>
                    </a:ext>
                  </a:extLst>
                </a:gridCol>
                <a:gridCol w="540689">
                  <a:extLst>
                    <a:ext uri="{9D8B030D-6E8A-4147-A177-3AD203B41FA5}">
                      <a16:colId xmlns:a16="http://schemas.microsoft.com/office/drawing/2014/main" val="4115219802"/>
                    </a:ext>
                  </a:extLst>
                </a:gridCol>
                <a:gridCol w="751399">
                  <a:extLst>
                    <a:ext uri="{9D8B030D-6E8A-4147-A177-3AD203B41FA5}">
                      <a16:colId xmlns:a16="http://schemas.microsoft.com/office/drawing/2014/main" val="4078115688"/>
                    </a:ext>
                  </a:extLst>
                </a:gridCol>
              </a:tblGrid>
              <a:tr h="327660">
                <a:tc gridSpan="3">
                  <a:txBody>
                    <a:bodyPr/>
                    <a:lstStyle/>
                    <a:p>
                      <a:pPr algn="r" fontAlgn="b"/>
                      <a:r>
                        <a:rPr lang="en-US" sz="2000" b="1" i="0" u="none" strike="noStrike" dirty="0">
                          <a:solidFill>
                            <a:srgbClr val="000000"/>
                          </a:solidFill>
                          <a:effectLst/>
                          <a:latin typeface="Calibri" panose="020F0502020204030204" pitchFamily="34" charset="0"/>
                        </a:rPr>
                        <a:t>Recipe Ingredients</a:t>
                      </a:r>
                    </a:p>
                  </a:txBody>
                  <a:tcPr marL="3810" marR="3810" marT="3810" marB="0" anchor="b">
                    <a:lnL>
                      <a:noFill/>
                    </a:lnL>
                    <a:lnR>
                      <a:noFill/>
                    </a:lnR>
                    <a:lnT>
                      <a:noFill/>
                    </a:lnT>
                    <a:lnB w="6350" cap="flat" cmpd="sng" algn="ctr">
                      <a:solidFill>
                        <a:srgbClr val="70AD47"/>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gridSpan="3">
                  <a:txBody>
                    <a:bodyPr/>
                    <a:lstStyle/>
                    <a:p>
                      <a:pPr algn="r" fontAlgn="b"/>
                      <a:r>
                        <a:rPr lang="en-US" sz="2000" b="1" i="0" u="none" strike="noStrike" dirty="0">
                          <a:solidFill>
                            <a:srgbClr val="000000"/>
                          </a:solidFill>
                          <a:effectLst/>
                          <a:latin typeface="Calibri" panose="020F0502020204030204" pitchFamily="34" charset="0"/>
                        </a:rPr>
                        <a:t>Ingredient Price</a:t>
                      </a:r>
                    </a:p>
                  </a:txBody>
                  <a:tcPr marL="3810" marR="3810" marT="3810" marB="0" anchor="b">
                    <a:lnL>
                      <a:noFill/>
                    </a:lnL>
                    <a:lnR>
                      <a:noFill/>
                    </a:lnR>
                    <a:lnT>
                      <a:noFill/>
                    </a:lnT>
                    <a:lnB w="6350" cap="flat" cmpd="sng" algn="ctr">
                      <a:solidFill>
                        <a:srgbClr val="FFC000"/>
                      </a:solidFill>
                      <a:prstDash val="solid"/>
                      <a:round/>
                      <a:headEnd type="none" w="med" len="med"/>
                      <a:tailEnd type="none" w="med" len="med"/>
                    </a:lnB>
                    <a:solidFill>
                      <a:srgbClr val="FFD9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9466263"/>
                  </a:ext>
                </a:extLst>
              </a:tr>
              <a:tr h="186690">
                <a:tc>
                  <a:txBody>
                    <a:bodyPr/>
                    <a:lstStyle/>
                    <a:p>
                      <a:pPr algn="r" fontAlgn="b"/>
                      <a:r>
                        <a:rPr lang="en-US" sz="1100" b="1" i="0" u="none" strike="noStrike" dirty="0">
                          <a:solidFill>
                            <a:srgbClr val="000000"/>
                          </a:solidFill>
                          <a:effectLst/>
                          <a:latin typeface="Calibri" panose="020F0502020204030204" pitchFamily="34" charset="0"/>
                        </a:rPr>
                        <a:t>Amount</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1" i="0" u="none" strike="noStrike" dirty="0">
                          <a:solidFill>
                            <a:srgbClr val="000000"/>
                          </a:solidFill>
                          <a:effectLst/>
                          <a:latin typeface="Calibri" panose="020F0502020204030204" pitchFamily="34" charset="0"/>
                        </a:rPr>
                        <a:t>Unit</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1" i="0" u="none" strike="noStrike">
                          <a:solidFill>
                            <a:srgbClr val="000000"/>
                          </a:solidFill>
                          <a:effectLst/>
                          <a:latin typeface="Calibri" panose="020F0502020204030204" pitchFamily="34" charset="0"/>
                        </a:rPr>
                        <a:t>Ingredient</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1" i="0" u="none" strike="noStrike">
                          <a:solidFill>
                            <a:srgbClr val="000000"/>
                          </a:solidFill>
                          <a:effectLst/>
                          <a:latin typeface="Calibri" panose="020F0502020204030204" pitchFamily="34" charset="0"/>
                        </a:rPr>
                        <a:t>Price</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Amount</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Unit</a:t>
                      </a:r>
                    </a:p>
                  </a:txBody>
                  <a:tcPr marL="3810" marR="3810" marT="3810" marB="0" anchor="b">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580679450"/>
                  </a:ext>
                </a:extLst>
              </a:tr>
              <a:tr h="182880">
                <a:tc>
                  <a:txBody>
                    <a:bodyPr/>
                    <a:lstStyle/>
                    <a:p>
                      <a:pPr algn="r" fontAlgn="b"/>
                      <a:r>
                        <a:rPr lang="en-US" sz="1100" b="0" i="0" u="none" strike="noStrike">
                          <a:solidFill>
                            <a:srgbClr val="000000"/>
                          </a:solidFill>
                          <a:effectLst/>
                          <a:latin typeface="Calibri" panose="020F0502020204030204" pitchFamily="34" charset="0"/>
                        </a:rPr>
                        <a:t>166</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g</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Chickpeas</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FFC000"/>
                      </a:solidFill>
                      <a:prstDash val="solid"/>
                      <a:round/>
                      <a:headEnd type="none" w="med" len="med"/>
                      <a:tailEnd type="none" w="med" len="med"/>
                    </a:lnR>
                    <a:lnT w="1270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dirty="0">
                          <a:solidFill>
                            <a:srgbClr val="000000"/>
                          </a:solidFill>
                          <a:effectLst/>
                          <a:latin typeface="Calibri" panose="020F0502020204030204" pitchFamily="34" charset="0"/>
                        </a:rPr>
                        <a:t>3.70</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500</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g</a:t>
                      </a:r>
                    </a:p>
                  </a:txBody>
                  <a:tcPr marL="3810" marR="3810" marT="3810" marB="0" anchor="b">
                    <a:lnL w="6350" cap="flat" cmpd="sng" algn="ctr">
                      <a:solidFill>
                        <a:srgbClr val="FFC000"/>
                      </a:solidFill>
                      <a:prstDash val="solid"/>
                      <a:round/>
                      <a:headEnd type="none" w="med" len="med"/>
                      <a:tailEnd type="none" w="med" len="med"/>
                    </a:lnL>
                    <a:lnR>
                      <a:noFill/>
                    </a:lnR>
                    <a:lnT w="1270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1660102883"/>
                  </a:ext>
                </a:extLst>
              </a:tr>
              <a:tr h="182880">
                <a:tc>
                  <a:txBody>
                    <a:bodyPr/>
                    <a:lstStyle/>
                    <a:p>
                      <a:pPr algn="r" fontAlgn="b"/>
                      <a:r>
                        <a:rPr lang="en-US" sz="1100" b="0" i="0" u="none" strike="noStrike">
                          <a:solidFill>
                            <a:srgbClr val="000000"/>
                          </a:solidFill>
                          <a:effectLst/>
                          <a:latin typeface="Calibri" panose="020F0502020204030204" pitchFamily="34" charset="0"/>
                        </a:rPr>
                        <a:t>40</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g</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Onion</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dirty="0">
                          <a:solidFill>
                            <a:srgbClr val="000000"/>
                          </a:solidFill>
                          <a:effectLst/>
                          <a:latin typeface="Calibri" panose="020F0502020204030204" pitchFamily="34" charset="0"/>
                        </a:rPr>
                        <a:t>2.49</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kg</a:t>
                      </a:r>
                    </a:p>
                  </a:txBody>
                  <a:tcPr marL="3810" marR="3810" marT="3810" marB="0" anchor="b">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987300302"/>
                  </a:ext>
                </a:extLst>
              </a:tr>
              <a:tr h="182880">
                <a:tc>
                  <a:txBody>
                    <a:bodyPr/>
                    <a:lstStyle/>
                    <a:p>
                      <a:pPr algn="r" fontAlgn="b"/>
                      <a:r>
                        <a:rPr lang="en-US" sz="1100" b="0" i="0" u="none" strike="noStrike">
                          <a:solidFill>
                            <a:srgbClr val="000000"/>
                          </a:solidFill>
                          <a:effectLst/>
                          <a:latin typeface="Calibri" panose="020F0502020204030204" pitchFamily="34" charset="0"/>
                        </a:rPr>
                        <a:t>5</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a:noFill/>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g</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a:noFill/>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Parsely</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70AD47"/>
                      </a:solidFill>
                      <a:prstDash val="solid"/>
                      <a:round/>
                      <a:headEnd type="none" w="med" len="med"/>
                      <a:tailEnd type="none" w="med" len="med"/>
                    </a:lnT>
                    <a:lnB>
                      <a:noFill/>
                    </a:lnB>
                    <a:solidFill>
                      <a:srgbClr val="C6E0B4"/>
                    </a:solidFill>
                  </a:tcPr>
                </a:tc>
                <a:tc>
                  <a:txBody>
                    <a:bodyPr/>
                    <a:lstStyle/>
                    <a:p>
                      <a:pPr algn="r" fontAlgn="b"/>
                      <a:r>
                        <a:rPr lang="en-US" sz="1100" b="0" i="0" u="none" strike="noStrike" dirty="0">
                          <a:solidFill>
                            <a:srgbClr val="000000"/>
                          </a:solidFill>
                          <a:effectLst/>
                          <a:latin typeface="Calibri" panose="020F0502020204030204" pitchFamily="34" charset="0"/>
                        </a:rPr>
                        <a:t>5.00</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g</a:t>
                      </a:r>
                    </a:p>
                  </a:txBody>
                  <a:tcPr marL="3810" marR="3810" marT="3810" marB="0" anchor="b">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2029445266"/>
                  </a:ext>
                </a:extLst>
              </a:tr>
            </a:tbl>
          </a:graphicData>
        </a:graphic>
      </p:graphicFrame>
      <p:cxnSp>
        <p:nvCxnSpPr>
          <p:cNvPr id="8" name="Straight Arrow Connector 7">
            <a:extLst>
              <a:ext uri="{FF2B5EF4-FFF2-40B4-BE49-F238E27FC236}">
                <a16:creationId xmlns:a16="http://schemas.microsoft.com/office/drawing/2014/main" id="{8C368742-232F-42BD-BD7D-0183BD28783B}"/>
              </a:ext>
            </a:extLst>
          </p:cNvPr>
          <p:cNvCxnSpPr>
            <a:cxnSpLocks/>
            <a:stCxn id="6" idx="3"/>
          </p:cNvCxnSpPr>
          <p:nvPr/>
        </p:nvCxnSpPr>
        <p:spPr>
          <a:xfrm>
            <a:off x="3789112" y="4546351"/>
            <a:ext cx="572178" cy="284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688A512-6EE6-474D-AA79-ACC09F12AC71}"/>
              </a:ext>
            </a:extLst>
          </p:cNvPr>
          <p:cNvPicPr>
            <a:picLocks noChangeAspect="1"/>
          </p:cNvPicPr>
          <p:nvPr/>
        </p:nvPicPr>
        <p:blipFill>
          <a:blip r:embed="rId4"/>
          <a:stretch>
            <a:fillRect/>
          </a:stretch>
        </p:blipFill>
        <p:spPr>
          <a:xfrm>
            <a:off x="311700" y="1461993"/>
            <a:ext cx="3537465" cy="1172900"/>
          </a:xfrm>
          <a:prstGeom prst="rect">
            <a:avLst/>
          </a:prstGeom>
        </p:spPr>
      </p:pic>
      <p:sp>
        <p:nvSpPr>
          <p:cNvPr id="15" name="TextBox 14">
            <a:extLst>
              <a:ext uri="{FF2B5EF4-FFF2-40B4-BE49-F238E27FC236}">
                <a16:creationId xmlns:a16="http://schemas.microsoft.com/office/drawing/2014/main" id="{1DBE0C8E-0924-45B8-B861-405732E09B99}"/>
              </a:ext>
            </a:extLst>
          </p:cNvPr>
          <p:cNvSpPr txBox="1"/>
          <p:nvPr/>
        </p:nvSpPr>
        <p:spPr>
          <a:xfrm>
            <a:off x="464329" y="2634893"/>
            <a:ext cx="3176546" cy="307777"/>
          </a:xfrm>
          <a:prstGeom prst="rect">
            <a:avLst/>
          </a:prstGeom>
          <a:noFill/>
        </p:spPr>
        <p:txBody>
          <a:bodyPr wrap="square">
            <a:spAutoFit/>
          </a:bodyPr>
          <a:lstStyle/>
          <a:p>
            <a:r>
              <a:rPr lang="en-US" dirty="0"/>
              <a:t>At least one ingredients must be input</a:t>
            </a:r>
          </a:p>
        </p:txBody>
      </p:sp>
    </p:spTree>
    <p:extLst>
      <p:ext uri="{BB962C8B-B14F-4D97-AF65-F5344CB8AC3E}">
        <p14:creationId xmlns:p14="http://schemas.microsoft.com/office/powerpoint/2010/main" val="1530057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txBox="1">
            <a:spLocks noGrp="1"/>
          </p:cNvSpPr>
          <p:nvPr>
            <p:ph type="body" idx="1"/>
          </p:nvPr>
        </p:nvSpPr>
        <p:spPr>
          <a:xfrm>
            <a:off x="311700" y="138306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This function is </a:t>
            </a:r>
            <a:r>
              <a:rPr lang="en-US" dirty="0">
                <a:solidFill>
                  <a:srgbClr val="000000"/>
                </a:solidFill>
              </a:rPr>
              <a:t>partially recycled from this function 03_Variable_costs of </a:t>
            </a:r>
            <a:r>
              <a:rPr lang="en-US" dirty="0" err="1">
                <a:solidFill>
                  <a:srgbClr val="000000"/>
                </a:solidFill>
              </a:rPr>
              <a:t>Fund_Raising_Calculator</a:t>
            </a:r>
            <a:endParaRPr lang="en-US" dirty="0">
              <a:solidFill>
                <a:srgbClr val="000000"/>
              </a:solidFill>
            </a:endParaRP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This function is used to get the ingredients name amount listing price and the weight for that listing price. Then this information need to be used for calculating the cost of each ingredient and total cost of the recipe.</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After getting all the ingredient information, it should print out a list so the user could have a better insight of the information of the ingredient.</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endParaRPr lang="en" dirty="0">
              <a:solidFill>
                <a:srgbClr val="000000"/>
              </a:solidFill>
            </a:endParaRPr>
          </a:p>
        </p:txBody>
      </p:sp>
      <p:sp>
        <p:nvSpPr>
          <p:cNvPr id="7" name="Google Shape;121;p21">
            <a:extLst>
              <a:ext uri="{FF2B5EF4-FFF2-40B4-BE49-F238E27FC236}">
                <a16:creationId xmlns:a16="http://schemas.microsoft.com/office/drawing/2014/main" id="{3F09FF13-68A7-4AD9-BB9A-E4DCF486CBC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5. </a:t>
            </a:r>
            <a:r>
              <a:rPr lang="en-US" sz="2400" dirty="0"/>
              <a:t>Get the ingredients, amount and its listing price - </a:t>
            </a:r>
            <a:r>
              <a:rPr lang="en" sz="2400" dirty="0"/>
              <a:t>Trialling Notes</a:t>
            </a:r>
            <a:endParaRPr lang="en-US" sz="2400" dirty="0"/>
          </a:p>
        </p:txBody>
      </p:sp>
    </p:spTree>
    <p:extLst>
      <p:ext uri="{BB962C8B-B14F-4D97-AF65-F5344CB8AC3E}">
        <p14:creationId xmlns:p14="http://schemas.microsoft.com/office/powerpoint/2010/main" val="4253009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4E324-0F33-47FA-A818-33F65888CD59}"/>
              </a:ext>
            </a:extLst>
          </p:cNvPr>
          <p:cNvPicPr>
            <a:picLocks noChangeAspect="1"/>
          </p:cNvPicPr>
          <p:nvPr/>
        </p:nvPicPr>
        <p:blipFill>
          <a:blip r:embed="rId2"/>
          <a:stretch>
            <a:fillRect/>
          </a:stretch>
        </p:blipFill>
        <p:spPr>
          <a:xfrm>
            <a:off x="420265" y="196356"/>
            <a:ext cx="3001634" cy="4750788"/>
          </a:xfrm>
          <a:prstGeom prst="rect">
            <a:avLst/>
          </a:prstGeom>
        </p:spPr>
      </p:pic>
      <p:sp>
        <p:nvSpPr>
          <p:cNvPr id="7" name="Google Shape;115;p20">
            <a:extLst>
              <a:ext uri="{FF2B5EF4-FFF2-40B4-BE49-F238E27FC236}">
                <a16:creationId xmlns:a16="http://schemas.microsoft.com/office/drawing/2014/main" id="{703130F7-DC86-4B99-8467-D86B32DDA929}"/>
              </a:ext>
            </a:extLst>
          </p:cNvPr>
          <p:cNvSpPr txBox="1"/>
          <p:nvPr/>
        </p:nvSpPr>
        <p:spPr>
          <a:xfrm>
            <a:off x="509841" y="3067668"/>
            <a:ext cx="2651548" cy="89262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Google Shape;115;p20">
            <a:extLst>
              <a:ext uri="{FF2B5EF4-FFF2-40B4-BE49-F238E27FC236}">
                <a16:creationId xmlns:a16="http://schemas.microsoft.com/office/drawing/2014/main" id="{050F9F20-21D6-4F6B-A79C-A313D1B64557}"/>
              </a:ext>
            </a:extLst>
          </p:cNvPr>
          <p:cNvSpPr txBox="1"/>
          <p:nvPr/>
        </p:nvSpPr>
        <p:spPr>
          <a:xfrm>
            <a:off x="3992325" y="1063852"/>
            <a:ext cx="4294236" cy="3454762"/>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F700D1B9-2E68-4536-8D3C-4155717D2A63}"/>
              </a:ext>
            </a:extLst>
          </p:cNvPr>
          <p:cNvPicPr>
            <a:picLocks noChangeAspect="1"/>
          </p:cNvPicPr>
          <p:nvPr/>
        </p:nvPicPr>
        <p:blipFill>
          <a:blip r:embed="rId3"/>
          <a:stretch>
            <a:fillRect/>
          </a:stretch>
        </p:blipFill>
        <p:spPr>
          <a:xfrm>
            <a:off x="4040032" y="1099636"/>
            <a:ext cx="4205470" cy="3383348"/>
          </a:xfrm>
          <a:prstGeom prst="rect">
            <a:avLst/>
          </a:prstGeom>
        </p:spPr>
      </p:pic>
    </p:spTree>
    <p:extLst>
      <p:ext uri="{BB962C8B-B14F-4D97-AF65-F5344CB8AC3E}">
        <p14:creationId xmlns:p14="http://schemas.microsoft.com/office/powerpoint/2010/main" val="102943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 </a:t>
            </a:r>
            <a:r>
              <a:rPr lang="en-US" sz="2400" dirty="0"/>
              <a:t>Calculate cost for the recipe (Test Plan/testing)</a:t>
            </a:r>
          </a:p>
        </p:txBody>
      </p:sp>
      <p:pic>
        <p:nvPicPr>
          <p:cNvPr id="4" name="Picture 3">
            <a:extLst>
              <a:ext uri="{FF2B5EF4-FFF2-40B4-BE49-F238E27FC236}">
                <a16:creationId xmlns:a16="http://schemas.microsoft.com/office/drawing/2014/main" id="{93C6C731-A40F-4C15-8B2B-050E42295AE2}"/>
              </a:ext>
            </a:extLst>
          </p:cNvPr>
          <p:cNvPicPr>
            <a:picLocks noChangeAspect="1"/>
          </p:cNvPicPr>
          <p:nvPr/>
        </p:nvPicPr>
        <p:blipFill>
          <a:blip r:embed="rId3"/>
          <a:stretch>
            <a:fillRect/>
          </a:stretch>
        </p:blipFill>
        <p:spPr>
          <a:xfrm>
            <a:off x="3728433" y="1017724"/>
            <a:ext cx="4896543" cy="3991211"/>
          </a:xfrm>
          <a:prstGeom prst="rect">
            <a:avLst/>
          </a:prstGeom>
        </p:spPr>
      </p:pic>
      <p:pic>
        <p:nvPicPr>
          <p:cNvPr id="5" name="Picture 4">
            <a:extLst>
              <a:ext uri="{FF2B5EF4-FFF2-40B4-BE49-F238E27FC236}">
                <a16:creationId xmlns:a16="http://schemas.microsoft.com/office/drawing/2014/main" id="{FE364072-8B10-49DA-B17B-1E115379756C}"/>
              </a:ext>
            </a:extLst>
          </p:cNvPr>
          <p:cNvPicPr>
            <a:picLocks noChangeAspect="1"/>
          </p:cNvPicPr>
          <p:nvPr/>
        </p:nvPicPr>
        <p:blipFill>
          <a:blip r:embed="rId4"/>
          <a:stretch>
            <a:fillRect/>
          </a:stretch>
        </p:blipFill>
        <p:spPr>
          <a:xfrm>
            <a:off x="667705" y="1017725"/>
            <a:ext cx="2704723" cy="3991211"/>
          </a:xfrm>
          <a:prstGeom prst="rect">
            <a:avLst/>
          </a:prstGeom>
        </p:spPr>
      </p:pic>
    </p:spTree>
    <p:extLst>
      <p:ext uri="{BB962C8B-B14F-4D97-AF65-F5344CB8AC3E}">
        <p14:creationId xmlns:p14="http://schemas.microsoft.com/office/powerpoint/2010/main" val="428796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Usability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US" b="1" dirty="0">
                <a:solidFill>
                  <a:srgbClr val="741B47"/>
                </a:solidFill>
              </a:rPr>
              <a:t>Usability</a:t>
            </a:r>
            <a:r>
              <a:rPr lang="en-US" i="1" dirty="0">
                <a:solidFill>
                  <a:srgbClr val="741B47"/>
                </a:solidFill>
              </a:rPr>
              <a:t> is about how easily the end user can accomplish tasks. It deals with issues like making instructions and error messages clear and easy for users to understand. Usability matters because if a program is hard to use people will get frustrated and give up. This could result in the program not being used / bought (and the developer would lose money). </a:t>
            </a:r>
          </a:p>
          <a:p>
            <a:pPr marL="0" indent="0">
              <a:lnSpc>
                <a:spcPct val="100000"/>
              </a:lnSpc>
              <a:buClr>
                <a:schemeClr val="dk1"/>
              </a:buClr>
              <a:buSzPts val="1100"/>
              <a:buNone/>
            </a:pPr>
            <a:endParaRPr lang="en-US" i="1" dirty="0">
              <a:solidFill>
                <a:srgbClr val="741B47"/>
              </a:solidFill>
            </a:endParaRPr>
          </a:p>
          <a:p>
            <a:pPr marL="0" indent="0">
              <a:lnSpc>
                <a:spcPct val="100000"/>
              </a:lnSpc>
              <a:buClr>
                <a:schemeClr val="dk1"/>
              </a:buClr>
              <a:buSzPts val="1100"/>
              <a:buNone/>
            </a:pPr>
            <a:r>
              <a:rPr lang="en-US" i="1" dirty="0">
                <a:solidFill>
                  <a:srgbClr val="741B47"/>
                </a:solidFill>
              </a:rPr>
              <a:t>In my program, it has a clear instruction to show how to use the program. A clear indication on what should be input and display the valid input. If the input is invalid, the program always gives clear information on what should be input.</a:t>
            </a:r>
          </a:p>
        </p:txBody>
      </p:sp>
    </p:spTree>
    <p:extLst>
      <p:ext uri="{BB962C8B-B14F-4D97-AF65-F5344CB8AC3E}">
        <p14:creationId xmlns:p14="http://schemas.microsoft.com/office/powerpoint/2010/main" val="3338754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 </a:t>
            </a:r>
            <a:r>
              <a:rPr lang="en-US" sz="2400" dirty="0"/>
              <a:t>Calculate cost for the recipe - </a:t>
            </a:r>
            <a:r>
              <a:rPr lang="en" sz="2400" dirty="0"/>
              <a:t>Trialling Notes</a:t>
            </a:r>
            <a:endParaRPr lang="en-US" sz="2400" dirty="0"/>
          </a:p>
        </p:txBody>
      </p:sp>
      <p:sp>
        <p:nvSpPr>
          <p:cNvPr id="6" name="Google Shape;144;p23">
            <a:extLst>
              <a:ext uri="{FF2B5EF4-FFF2-40B4-BE49-F238E27FC236}">
                <a16:creationId xmlns:a16="http://schemas.microsoft.com/office/drawing/2014/main" id="{2CE624A6-8A91-405E-B159-1AEE105C243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I originally have this calculation in the main function but later I think if make this as a separate function will make the main function looks more tidy</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This function is to used the input recipe and ingredient information to calculate the cost for each ingredient and the total cost</a:t>
            </a:r>
            <a:endParaRPr lang="en" dirty="0">
              <a:solidFill>
                <a:srgbClr val="000000"/>
              </a:solidFill>
            </a:endParaRP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US" dirty="0">
                <a:solidFill>
                  <a:srgbClr val="000000"/>
                </a:solidFill>
              </a:rPr>
              <a:t>I</a:t>
            </a:r>
            <a:r>
              <a:rPr lang="en" dirty="0">
                <a:solidFill>
                  <a:srgbClr val="000000"/>
                </a:solidFill>
              </a:rPr>
              <a:t> use local file name to do the version control when </a:t>
            </a:r>
            <a:r>
              <a:rPr lang="en-US" dirty="0">
                <a:solidFill>
                  <a:srgbClr val="000000"/>
                </a:solidFill>
              </a:rPr>
              <a:t>I</a:t>
            </a:r>
            <a:r>
              <a:rPr lang="en" dirty="0">
                <a:solidFill>
                  <a:srgbClr val="000000"/>
                </a:solidFill>
              </a:rPr>
              <a:t> don’t have the network access and also use the github as the version control when </a:t>
            </a:r>
            <a:r>
              <a:rPr lang="en-US" dirty="0">
                <a:solidFill>
                  <a:srgbClr val="000000"/>
                </a:solidFill>
              </a:rPr>
              <a:t>I</a:t>
            </a:r>
            <a:r>
              <a:rPr lang="en" dirty="0">
                <a:solidFill>
                  <a:srgbClr val="000000"/>
                </a:solidFill>
              </a:rPr>
              <a:t> have the network access. </a:t>
            </a:r>
            <a:r>
              <a:rPr lang="en-US" dirty="0">
                <a:solidFill>
                  <a:srgbClr val="000000"/>
                </a:solidFill>
              </a:rPr>
              <a:t>There are different version for the main function and this function</a:t>
            </a:r>
            <a:endParaRPr lang="en" dirty="0">
              <a:solidFill>
                <a:srgbClr val="000000"/>
              </a:solidFill>
            </a:endParaRPr>
          </a:p>
          <a:p>
            <a:pPr marL="0" lvl="0" indent="0" algn="l" rtl="0">
              <a:spcBef>
                <a:spcPts val="0"/>
              </a:spcBef>
              <a:spcAft>
                <a:spcPts val="0"/>
              </a:spcAft>
              <a:buNone/>
            </a:pPr>
            <a:endParaRPr lang="en" dirty="0">
              <a:solidFill>
                <a:srgbClr val="000000"/>
              </a:solidFill>
            </a:endParaRPr>
          </a:p>
        </p:txBody>
      </p:sp>
    </p:spTree>
    <p:extLst>
      <p:ext uri="{BB962C8B-B14F-4D97-AF65-F5344CB8AC3E}">
        <p14:creationId xmlns:p14="http://schemas.microsoft.com/office/powerpoint/2010/main" val="1153554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0F695E-4497-4F9B-A64F-E4661FA63C02}"/>
              </a:ext>
            </a:extLst>
          </p:cNvPr>
          <p:cNvPicPr>
            <a:picLocks noChangeAspect="1"/>
          </p:cNvPicPr>
          <p:nvPr/>
        </p:nvPicPr>
        <p:blipFill>
          <a:blip r:embed="rId2"/>
          <a:stretch>
            <a:fillRect/>
          </a:stretch>
        </p:blipFill>
        <p:spPr>
          <a:xfrm>
            <a:off x="339433" y="616879"/>
            <a:ext cx="2761575" cy="4386502"/>
          </a:xfrm>
          <a:prstGeom prst="rect">
            <a:avLst/>
          </a:prstGeom>
        </p:spPr>
      </p:pic>
      <p:sp>
        <p:nvSpPr>
          <p:cNvPr id="7" name="Google Shape;115;p20">
            <a:extLst>
              <a:ext uri="{FF2B5EF4-FFF2-40B4-BE49-F238E27FC236}">
                <a16:creationId xmlns:a16="http://schemas.microsoft.com/office/drawing/2014/main" id="{703130F7-DC86-4B99-8467-D86B32DDA929}"/>
              </a:ext>
            </a:extLst>
          </p:cNvPr>
          <p:cNvSpPr txBox="1"/>
          <p:nvPr/>
        </p:nvSpPr>
        <p:spPr>
          <a:xfrm>
            <a:off x="394446" y="3159108"/>
            <a:ext cx="2651548" cy="89262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Google Shape;115;p20">
            <a:extLst>
              <a:ext uri="{FF2B5EF4-FFF2-40B4-BE49-F238E27FC236}">
                <a16:creationId xmlns:a16="http://schemas.microsoft.com/office/drawing/2014/main" id="{050F9F20-21D6-4F6B-A79C-A313D1B64557}"/>
              </a:ext>
            </a:extLst>
          </p:cNvPr>
          <p:cNvSpPr txBox="1"/>
          <p:nvPr/>
        </p:nvSpPr>
        <p:spPr>
          <a:xfrm>
            <a:off x="3992325" y="1482916"/>
            <a:ext cx="4294236" cy="2384398"/>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00FA73A3-C232-4F97-A311-C32FFE02F6B0}"/>
              </a:ext>
            </a:extLst>
          </p:cNvPr>
          <p:cNvPicPr>
            <a:picLocks noChangeAspect="1"/>
          </p:cNvPicPr>
          <p:nvPr/>
        </p:nvPicPr>
        <p:blipFill>
          <a:blip r:embed="rId3"/>
          <a:stretch>
            <a:fillRect/>
          </a:stretch>
        </p:blipFill>
        <p:spPr>
          <a:xfrm>
            <a:off x="4051518" y="1482917"/>
            <a:ext cx="4175849" cy="2384397"/>
          </a:xfrm>
          <a:prstGeom prst="rect">
            <a:avLst/>
          </a:prstGeom>
        </p:spPr>
      </p:pic>
    </p:spTree>
    <p:extLst>
      <p:ext uri="{BB962C8B-B14F-4D97-AF65-F5344CB8AC3E}">
        <p14:creationId xmlns:p14="http://schemas.microsoft.com/office/powerpoint/2010/main" val="80091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Instructions - Testing / Test Plan</a:t>
            </a:r>
            <a:endParaRPr/>
          </a:p>
        </p:txBody>
      </p:sp>
      <p:graphicFrame>
        <p:nvGraphicFramePr>
          <p:cNvPr id="274" name="Google Shape;274;p40"/>
          <p:cNvGraphicFramePr/>
          <p:nvPr>
            <p:extLst>
              <p:ext uri="{D42A27DB-BD31-4B8C-83A1-F6EECF244321}">
                <p14:modId xmlns:p14="http://schemas.microsoft.com/office/powerpoint/2010/main" val="2407832478"/>
              </p:ext>
            </p:extLst>
          </p:nvPr>
        </p:nvGraphicFramePr>
        <p:xfrm>
          <a:off x="233227" y="1795549"/>
          <a:ext cx="3664773" cy="2268144"/>
        </p:xfrm>
        <a:graphic>
          <a:graphicData uri="http://schemas.openxmlformats.org/drawingml/2006/table">
            <a:tbl>
              <a:tblPr>
                <a:noFill/>
              </a:tblPr>
              <a:tblGrid>
                <a:gridCol w="1331039">
                  <a:extLst>
                    <a:ext uri="{9D8B030D-6E8A-4147-A177-3AD203B41FA5}">
                      <a16:colId xmlns:a16="http://schemas.microsoft.com/office/drawing/2014/main" val="20000"/>
                    </a:ext>
                  </a:extLst>
                </a:gridCol>
                <a:gridCol w="2333734">
                  <a:extLst>
                    <a:ext uri="{9D8B030D-6E8A-4147-A177-3AD203B41FA5}">
                      <a16:colId xmlns:a16="http://schemas.microsoft.com/office/drawing/2014/main" val="20001"/>
                    </a:ext>
                  </a:extLst>
                </a:gridCol>
              </a:tblGrid>
              <a:tr h="393283">
                <a:tc>
                  <a:txBody>
                    <a:bodyPr/>
                    <a:lstStyle/>
                    <a:p>
                      <a:pPr marL="0" lvl="0" indent="0" algn="l" rtl="0">
                        <a:spcBef>
                          <a:spcPts val="0"/>
                        </a:spcBef>
                        <a:spcAft>
                          <a:spcPts val="0"/>
                        </a:spcAft>
                        <a:buNone/>
                      </a:pPr>
                      <a:r>
                        <a:rPr lang="en" sz="1400" b="1"/>
                        <a:t>Test Case</a:t>
                      </a:r>
                      <a:endParaRPr sz="1400" b="1"/>
                    </a:p>
                  </a:txBody>
                  <a:tcPr marL="91425" marR="91425" marT="91425" marB="91425">
                    <a:solidFill>
                      <a:srgbClr val="CCCCCC"/>
                    </a:solidFill>
                  </a:tcPr>
                </a:tc>
                <a:tc>
                  <a:txBody>
                    <a:bodyPr/>
                    <a:lstStyle/>
                    <a:p>
                      <a:pPr marL="0" lvl="0" indent="0" algn="l" rtl="0">
                        <a:spcBef>
                          <a:spcPts val="0"/>
                        </a:spcBef>
                        <a:spcAft>
                          <a:spcPts val="0"/>
                        </a:spcAft>
                        <a:buNone/>
                      </a:pPr>
                      <a:r>
                        <a:rPr lang="en" sz="1400" b="1"/>
                        <a:t>Expected </a:t>
                      </a:r>
                      <a:endParaRPr sz="1400" b="1"/>
                    </a:p>
                  </a:txBody>
                  <a:tcPr marL="91425" marR="91425" marT="91425" marB="91425">
                    <a:solidFill>
                      <a:srgbClr val="CCCCCC"/>
                    </a:solidFill>
                  </a:tcPr>
                </a:tc>
                <a:extLst>
                  <a:ext uri="{0D108BD9-81ED-4DB2-BD59-A6C34878D82A}">
                    <a16:rowId xmlns:a16="http://schemas.microsoft.com/office/drawing/2014/main" val="10000"/>
                  </a:ext>
                </a:extLst>
              </a:tr>
              <a:tr h="623978">
                <a:tc>
                  <a:txBody>
                    <a:bodyPr/>
                    <a:lstStyle/>
                    <a:p>
                      <a:pPr marL="0" lvl="0" indent="0" algn="l" rtl="0">
                        <a:spcBef>
                          <a:spcPts val="0"/>
                        </a:spcBef>
                        <a:spcAft>
                          <a:spcPts val="0"/>
                        </a:spcAft>
                        <a:buNone/>
                      </a:pPr>
                      <a:r>
                        <a:rPr lang="en" sz="1400" dirty="0"/>
                        <a:t>First time? </a:t>
                      </a:r>
                      <a:endParaRPr sz="1400" dirty="0"/>
                    </a:p>
                    <a:p>
                      <a:pPr marL="0" lvl="0" indent="0" algn="l" rtl="0">
                        <a:spcBef>
                          <a:spcPts val="0"/>
                        </a:spcBef>
                        <a:spcAft>
                          <a:spcPts val="0"/>
                        </a:spcAft>
                        <a:buNone/>
                      </a:pPr>
                      <a:r>
                        <a:rPr lang="en" sz="1400" dirty="0"/>
                        <a:t>yes</a:t>
                      </a:r>
                      <a:endParaRPr sz="1400" dirty="0"/>
                    </a:p>
                  </a:txBody>
                  <a:tcPr marL="91425" marR="91425" marT="91425" marB="91425"/>
                </a:tc>
                <a:tc>
                  <a:txBody>
                    <a:bodyPr/>
                    <a:lstStyle/>
                    <a:p>
                      <a:pPr marL="0" lvl="0" indent="0" algn="l" rtl="0">
                        <a:spcBef>
                          <a:spcPts val="0"/>
                        </a:spcBef>
                        <a:spcAft>
                          <a:spcPts val="0"/>
                        </a:spcAft>
                        <a:buNone/>
                      </a:pPr>
                      <a:r>
                        <a:rPr lang="en" sz="1400" dirty="0"/>
                        <a:t>Program launches (instructions displayed)</a:t>
                      </a:r>
                      <a:endParaRPr sz="1400" dirty="0"/>
                    </a:p>
                  </a:txBody>
                  <a:tcPr marL="91425" marR="91425" marT="91425" marB="91425"/>
                </a:tc>
                <a:extLst>
                  <a:ext uri="{0D108BD9-81ED-4DB2-BD59-A6C34878D82A}">
                    <a16:rowId xmlns:a16="http://schemas.microsoft.com/office/drawing/2014/main" val="10001"/>
                  </a:ext>
                </a:extLst>
              </a:tr>
              <a:tr h="623978">
                <a:tc>
                  <a:txBody>
                    <a:bodyPr/>
                    <a:lstStyle/>
                    <a:p>
                      <a:pPr marL="0" lvl="0" indent="0" algn="l" rtl="0">
                        <a:spcBef>
                          <a:spcPts val="0"/>
                        </a:spcBef>
                        <a:spcAft>
                          <a:spcPts val="0"/>
                        </a:spcAft>
                        <a:buNone/>
                      </a:pPr>
                      <a:r>
                        <a:rPr lang="en" sz="1400" dirty="0"/>
                        <a:t>First time? </a:t>
                      </a:r>
                      <a:endParaRPr sz="1400" dirty="0"/>
                    </a:p>
                    <a:p>
                      <a:pPr marL="0" lvl="0" indent="0" algn="l" rtl="0">
                        <a:spcBef>
                          <a:spcPts val="0"/>
                        </a:spcBef>
                        <a:spcAft>
                          <a:spcPts val="0"/>
                        </a:spcAft>
                        <a:buNone/>
                      </a:pPr>
                      <a:r>
                        <a:rPr lang="en" sz="1400" dirty="0"/>
                        <a:t>no</a:t>
                      </a:r>
                      <a:endParaRPr sz="1400" dirty="0"/>
                    </a:p>
                  </a:txBody>
                  <a:tcPr marL="91425" marR="91425" marT="91425" marB="91425"/>
                </a:tc>
                <a:tc>
                  <a:txBody>
                    <a:bodyPr/>
                    <a:lstStyle/>
                    <a:p>
                      <a:pPr marL="0" lvl="0" indent="0" algn="l" rtl="0">
                        <a:spcBef>
                          <a:spcPts val="0"/>
                        </a:spcBef>
                        <a:spcAft>
                          <a:spcPts val="0"/>
                        </a:spcAft>
                        <a:buNone/>
                      </a:pPr>
                      <a:r>
                        <a:rPr lang="en" sz="1400" dirty="0"/>
                        <a:t>Instructions don’t display</a:t>
                      </a:r>
                      <a:endParaRPr sz="1400" dirty="0"/>
                    </a:p>
                  </a:txBody>
                  <a:tcPr marL="91425" marR="91425" marT="91425" marB="91425"/>
                </a:tc>
                <a:extLst>
                  <a:ext uri="{0D108BD9-81ED-4DB2-BD59-A6C34878D82A}">
                    <a16:rowId xmlns:a16="http://schemas.microsoft.com/office/drawing/2014/main" val="10002"/>
                  </a:ext>
                </a:extLst>
              </a:tr>
              <a:tr h="623978">
                <a:tc>
                  <a:txBody>
                    <a:bodyPr/>
                    <a:lstStyle/>
                    <a:p>
                      <a:pPr marL="0" lvl="0" indent="0" algn="l" rtl="0">
                        <a:spcBef>
                          <a:spcPts val="0"/>
                        </a:spcBef>
                        <a:spcAft>
                          <a:spcPts val="0"/>
                        </a:spcAft>
                        <a:buNone/>
                      </a:pPr>
                      <a:r>
                        <a:rPr lang="en" sz="1400" dirty="0"/>
                        <a:t>First time? </a:t>
                      </a:r>
                      <a:endParaRPr sz="1400" dirty="0"/>
                    </a:p>
                    <a:p>
                      <a:pPr marL="0" lvl="0" indent="0" algn="l" rtl="0">
                        <a:spcBef>
                          <a:spcPts val="0"/>
                        </a:spcBef>
                        <a:spcAft>
                          <a:spcPts val="0"/>
                        </a:spcAft>
                        <a:buNone/>
                      </a:pPr>
                      <a:r>
                        <a:rPr lang="en" sz="1400" dirty="0"/>
                        <a:t>maybe</a:t>
                      </a:r>
                      <a:endParaRPr sz="1400" dirty="0"/>
                    </a:p>
                  </a:txBody>
                  <a:tcPr marL="91425" marR="91425" marT="91425" marB="91425"/>
                </a:tc>
                <a:tc>
                  <a:txBody>
                    <a:bodyPr/>
                    <a:lstStyle/>
                    <a:p>
                      <a:pPr marL="0" lvl="0" indent="0" algn="l" rtl="0">
                        <a:spcBef>
                          <a:spcPts val="0"/>
                        </a:spcBef>
                        <a:spcAft>
                          <a:spcPts val="0"/>
                        </a:spcAft>
                        <a:buNone/>
                      </a:pPr>
                      <a:r>
                        <a:rPr lang="en-US" sz="1400" dirty="0"/>
                        <a:t>E</a:t>
                      </a:r>
                      <a:r>
                        <a:rPr lang="en" sz="1400" dirty="0"/>
                        <a:t>nter either yes or no(Question repeats)</a:t>
                      </a:r>
                      <a:endParaRPr sz="1400" dirty="0"/>
                    </a:p>
                  </a:txBody>
                  <a:tcPr marL="91425" marR="91425" marT="91425" marB="91425"/>
                </a:tc>
                <a:extLst>
                  <a:ext uri="{0D108BD9-81ED-4DB2-BD59-A6C34878D82A}">
                    <a16:rowId xmlns:a16="http://schemas.microsoft.com/office/drawing/2014/main" val="302125402"/>
                  </a:ext>
                </a:extLst>
              </a:tr>
            </a:tbl>
          </a:graphicData>
        </a:graphic>
      </p:graphicFrame>
      <p:cxnSp>
        <p:nvCxnSpPr>
          <p:cNvPr id="277" name="Google Shape;277;p40"/>
          <p:cNvCxnSpPr>
            <a:cxnSpLocks/>
          </p:cNvCxnSpPr>
          <p:nvPr/>
        </p:nvCxnSpPr>
        <p:spPr>
          <a:xfrm flipH="1">
            <a:off x="3562004" y="1699953"/>
            <a:ext cx="571646" cy="672609"/>
          </a:xfrm>
          <a:prstGeom prst="straightConnector1">
            <a:avLst/>
          </a:prstGeom>
          <a:noFill/>
          <a:ln w="38100" cap="flat" cmpd="sng">
            <a:solidFill>
              <a:srgbClr val="EA9999"/>
            </a:solidFill>
            <a:prstDash val="solid"/>
            <a:round/>
            <a:headEnd type="none" w="med" len="med"/>
            <a:tailEnd type="triangle" w="med" len="med"/>
          </a:ln>
        </p:spPr>
      </p:cxnSp>
      <p:cxnSp>
        <p:nvCxnSpPr>
          <p:cNvPr id="278" name="Google Shape;278;p40"/>
          <p:cNvCxnSpPr>
            <a:cxnSpLocks/>
          </p:cNvCxnSpPr>
          <p:nvPr/>
        </p:nvCxnSpPr>
        <p:spPr>
          <a:xfrm flipH="1">
            <a:off x="3399905" y="3821600"/>
            <a:ext cx="733745" cy="0"/>
          </a:xfrm>
          <a:prstGeom prst="straightConnector1">
            <a:avLst/>
          </a:prstGeom>
          <a:noFill/>
          <a:ln w="38100" cap="flat" cmpd="sng">
            <a:solidFill>
              <a:srgbClr val="F6B26B"/>
            </a:solidFill>
            <a:prstDash val="solid"/>
            <a:round/>
            <a:headEnd type="none" w="med" len="med"/>
            <a:tailEnd type="triangle" w="med" len="med"/>
          </a:ln>
        </p:spPr>
      </p:cxnSp>
      <p:pic>
        <p:nvPicPr>
          <p:cNvPr id="2" name="Picture 1">
            <a:extLst>
              <a:ext uri="{FF2B5EF4-FFF2-40B4-BE49-F238E27FC236}">
                <a16:creationId xmlns:a16="http://schemas.microsoft.com/office/drawing/2014/main" id="{85C43698-9DF9-45D5-B579-9C505490A45C}"/>
              </a:ext>
            </a:extLst>
          </p:cNvPr>
          <p:cNvPicPr>
            <a:picLocks noChangeAspect="1"/>
          </p:cNvPicPr>
          <p:nvPr/>
        </p:nvPicPr>
        <p:blipFill>
          <a:blip r:embed="rId3"/>
          <a:stretch>
            <a:fillRect/>
          </a:stretch>
        </p:blipFill>
        <p:spPr>
          <a:xfrm>
            <a:off x="4133650" y="1404780"/>
            <a:ext cx="4912657" cy="3021748"/>
          </a:xfrm>
          <a:prstGeom prst="rect">
            <a:avLst/>
          </a:prstGeom>
        </p:spPr>
      </p:pic>
      <p:cxnSp>
        <p:nvCxnSpPr>
          <p:cNvPr id="12" name="Google Shape;278;p40">
            <a:extLst>
              <a:ext uri="{FF2B5EF4-FFF2-40B4-BE49-F238E27FC236}">
                <a16:creationId xmlns:a16="http://schemas.microsoft.com/office/drawing/2014/main" id="{FA48C229-AB87-45B3-9E6E-91D9764310E8}"/>
              </a:ext>
            </a:extLst>
          </p:cNvPr>
          <p:cNvCxnSpPr>
            <a:cxnSpLocks/>
          </p:cNvCxnSpPr>
          <p:nvPr/>
        </p:nvCxnSpPr>
        <p:spPr>
          <a:xfrm flipH="1" flipV="1">
            <a:off x="3480955" y="3135800"/>
            <a:ext cx="652695" cy="280731"/>
          </a:xfrm>
          <a:prstGeom prst="straightConnector1">
            <a:avLst/>
          </a:prstGeom>
          <a:noFill/>
          <a:ln w="38100" cap="flat" cmpd="sng">
            <a:solidFill>
              <a:srgbClr val="92D050"/>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AE1A60-E705-45B0-AE3D-D28DA9D6E31F}"/>
              </a:ext>
            </a:extLst>
          </p:cNvPr>
          <p:cNvPicPr>
            <a:picLocks noChangeAspect="1"/>
          </p:cNvPicPr>
          <p:nvPr/>
        </p:nvPicPr>
        <p:blipFill>
          <a:blip r:embed="rId2"/>
          <a:stretch>
            <a:fillRect/>
          </a:stretch>
        </p:blipFill>
        <p:spPr>
          <a:xfrm>
            <a:off x="250944" y="328894"/>
            <a:ext cx="2716093" cy="4314259"/>
          </a:xfrm>
          <a:prstGeom prst="rect">
            <a:avLst/>
          </a:prstGeom>
        </p:spPr>
      </p:pic>
      <p:pic>
        <p:nvPicPr>
          <p:cNvPr id="5" name="Picture 4">
            <a:extLst>
              <a:ext uri="{FF2B5EF4-FFF2-40B4-BE49-F238E27FC236}">
                <a16:creationId xmlns:a16="http://schemas.microsoft.com/office/drawing/2014/main" id="{F7423B53-C854-4EEB-B5E5-9C5C14EAFC37}"/>
              </a:ext>
            </a:extLst>
          </p:cNvPr>
          <p:cNvPicPr>
            <a:picLocks noChangeAspect="1"/>
          </p:cNvPicPr>
          <p:nvPr/>
        </p:nvPicPr>
        <p:blipFill>
          <a:blip r:embed="rId3"/>
          <a:stretch>
            <a:fillRect/>
          </a:stretch>
        </p:blipFill>
        <p:spPr>
          <a:xfrm>
            <a:off x="3650257" y="328894"/>
            <a:ext cx="5053415" cy="4314259"/>
          </a:xfrm>
          <a:prstGeom prst="rect">
            <a:avLst/>
          </a:prstGeom>
        </p:spPr>
      </p:pic>
      <p:sp>
        <p:nvSpPr>
          <p:cNvPr id="8" name="Google Shape;115;p20">
            <a:extLst>
              <a:ext uri="{FF2B5EF4-FFF2-40B4-BE49-F238E27FC236}">
                <a16:creationId xmlns:a16="http://schemas.microsoft.com/office/drawing/2014/main" id="{0723AB65-FB6B-4964-A4FB-F397AA3F2B4F}"/>
              </a:ext>
            </a:extLst>
          </p:cNvPr>
          <p:cNvSpPr txBox="1"/>
          <p:nvPr/>
        </p:nvSpPr>
        <p:spPr>
          <a:xfrm>
            <a:off x="325013" y="3482958"/>
            <a:ext cx="2442000" cy="755667"/>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 name="Google Shape;115;p20">
            <a:extLst>
              <a:ext uri="{FF2B5EF4-FFF2-40B4-BE49-F238E27FC236}">
                <a16:creationId xmlns:a16="http://schemas.microsoft.com/office/drawing/2014/main" id="{C87940FF-8784-4D03-89F2-014487FF7520}"/>
              </a:ext>
            </a:extLst>
          </p:cNvPr>
          <p:cNvSpPr txBox="1"/>
          <p:nvPr/>
        </p:nvSpPr>
        <p:spPr>
          <a:xfrm>
            <a:off x="3563512" y="292083"/>
            <a:ext cx="5329543" cy="4446605"/>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18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E21C383-3FBC-4210-80A8-FD4EF29FDE8E}"/>
              </a:ext>
            </a:extLst>
          </p:cNvPr>
          <p:cNvPicPr>
            <a:picLocks noChangeAspect="1"/>
          </p:cNvPicPr>
          <p:nvPr/>
        </p:nvPicPr>
        <p:blipFill>
          <a:blip r:embed="rId3"/>
          <a:stretch>
            <a:fillRect/>
          </a:stretch>
        </p:blipFill>
        <p:spPr>
          <a:xfrm>
            <a:off x="502920" y="1160273"/>
            <a:ext cx="8138160" cy="3720058"/>
          </a:xfrm>
          <a:prstGeom prst="rect">
            <a:avLst/>
          </a:prstGeom>
        </p:spPr>
      </p:pic>
      <p:sp>
        <p:nvSpPr>
          <p:cNvPr id="14" name="Google Shape;121;p21">
            <a:extLst>
              <a:ext uri="{FF2B5EF4-FFF2-40B4-BE49-F238E27FC236}">
                <a16:creationId xmlns:a16="http://schemas.microsoft.com/office/drawing/2014/main" id="{2E7C14FB-50FD-4B01-96A5-6F3DCAB8885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 Plan(expected value)</a:t>
            </a:r>
            <a:endParaRPr lang="en-US" sz="2400" dirty="0"/>
          </a:p>
        </p:txBody>
      </p:sp>
      <p:sp>
        <p:nvSpPr>
          <p:cNvPr id="16" name="TextBox 15">
            <a:extLst>
              <a:ext uri="{FF2B5EF4-FFF2-40B4-BE49-F238E27FC236}">
                <a16:creationId xmlns:a16="http://schemas.microsoft.com/office/drawing/2014/main" id="{9981F6D0-EC9E-415A-A3DE-D4BAA6F24DD8}"/>
              </a:ext>
            </a:extLst>
          </p:cNvPr>
          <p:cNvSpPr txBox="1"/>
          <p:nvPr/>
        </p:nvSpPr>
        <p:spPr>
          <a:xfrm>
            <a:off x="2948217" y="1155408"/>
            <a:ext cx="1252331" cy="307777"/>
          </a:xfrm>
          <a:prstGeom prst="rect">
            <a:avLst/>
          </a:prstGeom>
          <a:noFill/>
        </p:spPr>
        <p:txBody>
          <a:bodyPr wrap="square">
            <a:spAutoFit/>
          </a:bodyPr>
          <a:lstStyle/>
          <a:p>
            <a:r>
              <a:rPr lang="en" sz="1400" dirty="0">
                <a:solidFill>
                  <a:srgbClr val="FF0000"/>
                </a:solidFill>
              </a:rPr>
              <a:t>User Input</a:t>
            </a:r>
            <a:endParaRPr lang="en-US" dirty="0">
              <a:solidFill>
                <a:srgbClr val="FF0000"/>
              </a:solidFill>
            </a:endParaRPr>
          </a:p>
        </p:txBody>
      </p:sp>
      <p:sp>
        <p:nvSpPr>
          <p:cNvPr id="17" name="Rectangle 16">
            <a:extLst>
              <a:ext uri="{FF2B5EF4-FFF2-40B4-BE49-F238E27FC236}">
                <a16:creationId xmlns:a16="http://schemas.microsoft.com/office/drawing/2014/main" id="{408C3F5A-6662-4DBD-85ED-623BE66C26C5}"/>
              </a:ext>
            </a:extLst>
          </p:cNvPr>
          <p:cNvSpPr/>
          <p:nvPr/>
        </p:nvSpPr>
        <p:spPr>
          <a:xfrm>
            <a:off x="502920" y="1160273"/>
            <a:ext cx="1487859" cy="605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B5AE274-A746-49C8-869F-98CA9C4FEE2D}"/>
              </a:ext>
            </a:extLst>
          </p:cNvPr>
          <p:cNvSpPr/>
          <p:nvPr/>
        </p:nvSpPr>
        <p:spPr>
          <a:xfrm>
            <a:off x="456764" y="1908646"/>
            <a:ext cx="2871652" cy="2074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3A7702-54EE-4E76-9DA1-8C7E89F940D4}"/>
              </a:ext>
            </a:extLst>
          </p:cNvPr>
          <p:cNvSpPr/>
          <p:nvPr/>
        </p:nvSpPr>
        <p:spPr>
          <a:xfrm>
            <a:off x="3982866" y="2268837"/>
            <a:ext cx="2114876" cy="1714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63EB904-47D1-4FD4-95A7-742120057F4D}"/>
              </a:ext>
            </a:extLst>
          </p:cNvPr>
          <p:cNvCxnSpPr>
            <a:cxnSpLocks/>
            <a:stCxn id="17" idx="3"/>
            <a:endCxn id="16" idx="1"/>
          </p:cNvCxnSpPr>
          <p:nvPr/>
        </p:nvCxnSpPr>
        <p:spPr>
          <a:xfrm flipV="1">
            <a:off x="1990779" y="1309297"/>
            <a:ext cx="957438" cy="1538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51081A0-76F2-466F-87BD-57A551D86BEB}"/>
              </a:ext>
            </a:extLst>
          </p:cNvPr>
          <p:cNvCxnSpPr>
            <a:cxnSpLocks/>
            <a:stCxn id="20" idx="0"/>
            <a:endCxn id="16" idx="2"/>
          </p:cNvCxnSpPr>
          <p:nvPr/>
        </p:nvCxnSpPr>
        <p:spPr>
          <a:xfrm flipV="1">
            <a:off x="1892590" y="1463185"/>
            <a:ext cx="1681793" cy="4454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357FB-E78F-48E4-9FAE-167CD6818F6F}"/>
              </a:ext>
            </a:extLst>
          </p:cNvPr>
          <p:cNvCxnSpPr>
            <a:cxnSpLocks/>
            <a:stCxn id="21" idx="0"/>
            <a:endCxn id="16" idx="2"/>
          </p:cNvCxnSpPr>
          <p:nvPr/>
        </p:nvCxnSpPr>
        <p:spPr>
          <a:xfrm flipH="1" flipV="1">
            <a:off x="3574383" y="1463185"/>
            <a:ext cx="1465921" cy="805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B6E2010-5CCA-44D1-9DE2-51FFA0AB2874}"/>
              </a:ext>
            </a:extLst>
          </p:cNvPr>
          <p:cNvSpPr txBox="1"/>
          <p:nvPr/>
        </p:nvSpPr>
        <p:spPr>
          <a:xfrm>
            <a:off x="6372117" y="1232352"/>
            <a:ext cx="1792561" cy="307777"/>
          </a:xfrm>
          <a:prstGeom prst="rect">
            <a:avLst/>
          </a:prstGeom>
          <a:noFill/>
        </p:spPr>
        <p:txBody>
          <a:bodyPr wrap="square">
            <a:spAutoFit/>
          </a:bodyPr>
          <a:lstStyle/>
          <a:p>
            <a:r>
              <a:rPr lang="en" sz="1400" dirty="0">
                <a:solidFill>
                  <a:srgbClr val="00B050"/>
                </a:solidFill>
              </a:rPr>
              <a:t>Calculated output</a:t>
            </a:r>
            <a:endParaRPr lang="en-US" dirty="0">
              <a:solidFill>
                <a:srgbClr val="00B050"/>
              </a:solidFill>
            </a:endParaRPr>
          </a:p>
        </p:txBody>
      </p:sp>
      <p:sp>
        <p:nvSpPr>
          <p:cNvPr id="44" name="Rectangle 43">
            <a:extLst>
              <a:ext uri="{FF2B5EF4-FFF2-40B4-BE49-F238E27FC236}">
                <a16:creationId xmlns:a16="http://schemas.microsoft.com/office/drawing/2014/main" id="{CC5BBD80-3855-4FDD-B81D-E67AB0144348}"/>
              </a:ext>
            </a:extLst>
          </p:cNvPr>
          <p:cNvSpPr/>
          <p:nvPr/>
        </p:nvSpPr>
        <p:spPr>
          <a:xfrm>
            <a:off x="4711192" y="4165684"/>
            <a:ext cx="3874008" cy="7146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FD64F7A-8618-45E8-8188-EEE244E6C5CC}"/>
              </a:ext>
            </a:extLst>
          </p:cNvPr>
          <p:cNvSpPr/>
          <p:nvPr/>
        </p:nvSpPr>
        <p:spPr>
          <a:xfrm>
            <a:off x="6109934" y="2286931"/>
            <a:ext cx="2475266" cy="16602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3866712E-DD85-42B4-996A-E1CCD16C2F08}"/>
              </a:ext>
            </a:extLst>
          </p:cNvPr>
          <p:cNvCxnSpPr>
            <a:cxnSpLocks/>
            <a:endCxn id="42" idx="2"/>
          </p:cNvCxnSpPr>
          <p:nvPr/>
        </p:nvCxnSpPr>
        <p:spPr>
          <a:xfrm flipV="1">
            <a:off x="6677378" y="1540129"/>
            <a:ext cx="591020" cy="26546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C138CC7-31D9-4D46-BB3F-691847A472E3}"/>
              </a:ext>
            </a:extLst>
          </p:cNvPr>
          <p:cNvCxnSpPr>
            <a:cxnSpLocks/>
            <a:stCxn id="49" idx="0"/>
            <a:endCxn id="42" idx="2"/>
          </p:cNvCxnSpPr>
          <p:nvPr/>
        </p:nvCxnSpPr>
        <p:spPr>
          <a:xfrm flipH="1" flipV="1">
            <a:off x="7268398" y="1540129"/>
            <a:ext cx="79169" cy="74680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078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7" name="Google Shape;121;p21">
            <a:extLst>
              <a:ext uri="{FF2B5EF4-FFF2-40B4-BE49-F238E27FC236}">
                <a16:creationId xmlns:a16="http://schemas.microsoft.com/office/drawing/2014/main" id="{EF0AA893-D272-4DCA-B958-F96D90ADE5CC}"/>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 Plan(unexpected values)</a:t>
            </a:r>
            <a:endParaRPr lang="en-US" sz="2400" dirty="0"/>
          </a:p>
        </p:txBody>
      </p:sp>
      <p:graphicFrame>
        <p:nvGraphicFramePr>
          <p:cNvPr id="5" name="Table 4">
            <a:extLst>
              <a:ext uri="{FF2B5EF4-FFF2-40B4-BE49-F238E27FC236}">
                <a16:creationId xmlns:a16="http://schemas.microsoft.com/office/drawing/2014/main" id="{92034EF6-B3CC-43A9-848B-BFE523DF015F}"/>
              </a:ext>
            </a:extLst>
          </p:cNvPr>
          <p:cNvGraphicFramePr>
            <a:graphicFrameLocks noGrp="1"/>
          </p:cNvGraphicFramePr>
          <p:nvPr>
            <p:extLst>
              <p:ext uri="{D42A27DB-BD31-4B8C-83A1-F6EECF244321}">
                <p14:modId xmlns:p14="http://schemas.microsoft.com/office/powerpoint/2010/main" val="297406014"/>
              </p:ext>
            </p:extLst>
          </p:nvPr>
        </p:nvGraphicFramePr>
        <p:xfrm>
          <a:off x="1577428" y="1456230"/>
          <a:ext cx="6072790" cy="2667000"/>
        </p:xfrm>
        <a:graphic>
          <a:graphicData uri="http://schemas.openxmlformats.org/drawingml/2006/table">
            <a:tbl>
              <a:tblPr/>
              <a:tblGrid>
                <a:gridCol w="2573599">
                  <a:extLst>
                    <a:ext uri="{9D8B030D-6E8A-4147-A177-3AD203B41FA5}">
                      <a16:colId xmlns:a16="http://schemas.microsoft.com/office/drawing/2014/main" val="1532279776"/>
                    </a:ext>
                  </a:extLst>
                </a:gridCol>
                <a:gridCol w="3499191">
                  <a:extLst>
                    <a:ext uri="{9D8B030D-6E8A-4147-A177-3AD203B41FA5}">
                      <a16:colId xmlns:a16="http://schemas.microsoft.com/office/drawing/2014/main" val="1406209383"/>
                    </a:ext>
                  </a:extLst>
                </a:gridCol>
              </a:tblGrid>
              <a:tr h="228600">
                <a:tc>
                  <a:txBody>
                    <a:bodyPr/>
                    <a:lstStyle/>
                    <a:p>
                      <a:pPr algn="l" rtl="0" fontAlgn="ctr"/>
                      <a:r>
                        <a:rPr lang="en-US" sz="1400" b="1" i="0" u="none" strike="noStrike">
                          <a:solidFill>
                            <a:srgbClr val="000000"/>
                          </a:solidFill>
                          <a:effectLst/>
                          <a:latin typeface="Arial" panose="020B0604020202020204" pitchFamily="34" charset="0"/>
                        </a:rPr>
                        <a:t>Test Case</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l" rtl="0" fontAlgn="ctr"/>
                      <a:r>
                        <a:rPr lang="en-US" sz="1400" b="1" i="0" u="none" strike="noStrike">
                          <a:solidFill>
                            <a:srgbClr val="000000"/>
                          </a:solidFill>
                          <a:effectLst/>
                          <a:latin typeface="Arial" panose="020B0604020202020204" pitchFamily="34" charset="0"/>
                        </a:rPr>
                        <a:t>Expected</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3058800471"/>
                  </a:ext>
                </a:extLst>
              </a:tr>
              <a:tr h="224790">
                <a:tc>
                  <a:txBody>
                    <a:bodyPr/>
                    <a:lstStyle/>
                    <a:p>
                      <a:pPr algn="l" rtl="0" fontAlgn="ctr"/>
                      <a:r>
                        <a:rPr lang="en-US" sz="1400" b="0" i="0" u="none" strike="noStrike">
                          <a:solidFill>
                            <a:srgbClr val="000000"/>
                          </a:solidFill>
                          <a:effectLst/>
                          <a:latin typeface="Arial" panose="020B0604020202020204" pitchFamily="34" charset="0"/>
                        </a:rPr>
                        <a:t>First time?  &lt;blank&gt;</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choose y / n&gt;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8628181"/>
                  </a:ext>
                </a:extLst>
              </a:tr>
              <a:tr h="220980">
                <a:tc>
                  <a:txBody>
                    <a:bodyPr/>
                    <a:lstStyle/>
                    <a:p>
                      <a:pPr algn="l" rtl="0" fontAlgn="ctr"/>
                      <a:r>
                        <a:rPr lang="en-US" sz="1400" b="0" i="0" u="none" strike="noStrike">
                          <a:solidFill>
                            <a:srgbClr val="000000"/>
                          </a:solidFill>
                          <a:effectLst/>
                          <a:latin typeface="Arial" panose="020B0604020202020204" pitchFamily="34" charset="0"/>
                        </a:rPr>
                        <a:t>First time? Maybe?</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choose y / n&gt;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394450"/>
                  </a:ext>
                </a:extLst>
              </a:tr>
              <a:tr h="220980">
                <a:tc>
                  <a:txBody>
                    <a:bodyPr/>
                    <a:lstStyle/>
                    <a:p>
                      <a:pPr algn="l" rtl="0" fontAlgn="ctr"/>
                      <a:r>
                        <a:rPr lang="en-US" sz="1400" b="0" i="0" u="none" strike="noStrike">
                          <a:solidFill>
                            <a:srgbClr val="000000"/>
                          </a:solidFill>
                          <a:effectLst/>
                          <a:latin typeface="Arial" panose="020B0604020202020204" pitchFamily="34" charset="0"/>
                        </a:rPr>
                        <a:t>First time? Yes</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&lt;continues, shows instructions&gt;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548212"/>
                  </a:ext>
                </a:extLst>
              </a:tr>
              <a:tr h="220980">
                <a:tc>
                  <a:txBody>
                    <a:bodyPr/>
                    <a:lstStyle/>
                    <a:p>
                      <a:pPr algn="l" rtl="0" fontAlgn="ctr"/>
                      <a:r>
                        <a:rPr lang="en-US" sz="1400" b="0" i="0" u="none" strike="noStrike">
                          <a:solidFill>
                            <a:srgbClr val="000000"/>
                          </a:solidFill>
                          <a:effectLst/>
                          <a:latin typeface="Arial" panose="020B0604020202020204" pitchFamily="34" charset="0"/>
                        </a:rPr>
                        <a:t> </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 </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792687"/>
                  </a:ext>
                </a:extLst>
              </a:tr>
              <a:tr h="220980">
                <a:tc>
                  <a:txBody>
                    <a:bodyPr/>
                    <a:lstStyle/>
                    <a:p>
                      <a:pPr algn="l" rtl="0" fontAlgn="ctr"/>
                      <a:r>
                        <a:rPr lang="en-US" sz="1400" b="0" i="0" u="none" strike="noStrike">
                          <a:solidFill>
                            <a:srgbClr val="000000"/>
                          </a:solidFill>
                          <a:effectLst/>
                          <a:latin typeface="Arial" panose="020B0604020202020204" pitchFamily="34" charset="0"/>
                        </a:rPr>
                        <a:t>Recipe name? &lt;blank&gt;</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can’t be blank&gt;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014188"/>
                  </a:ext>
                </a:extLst>
              </a:tr>
              <a:tr h="220980">
                <a:tc>
                  <a:txBody>
                    <a:bodyPr/>
                    <a:lstStyle/>
                    <a:p>
                      <a:pPr algn="l" rtl="0" fontAlgn="ctr"/>
                      <a:r>
                        <a:rPr lang="en-US" sz="1400" b="0" i="0" u="none" strike="noStrike">
                          <a:solidFill>
                            <a:srgbClr val="000000"/>
                          </a:solidFill>
                          <a:effectLst/>
                          <a:latin typeface="Arial" panose="020B0604020202020204" pitchFamily="34" charset="0"/>
                        </a:rPr>
                        <a:t>Recipe name? Falafel Patties4</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has number in it&gt;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822966"/>
                  </a:ext>
                </a:extLst>
              </a:tr>
              <a:tr h="220980">
                <a:tc>
                  <a:txBody>
                    <a:bodyPr/>
                    <a:lstStyle/>
                    <a:p>
                      <a:pPr algn="l" rtl="0" fontAlgn="ctr"/>
                      <a:r>
                        <a:rPr lang="en-US" sz="1400" b="0" i="0" u="none" strike="noStrike">
                          <a:solidFill>
                            <a:srgbClr val="000000"/>
                          </a:solidFill>
                          <a:effectLst/>
                          <a:latin typeface="Arial" panose="020B0604020202020204" pitchFamily="34" charset="0"/>
                        </a:rPr>
                        <a:t>Recipe name? Falafel Patties</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&lt;continues&gt;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50413"/>
                  </a:ext>
                </a:extLst>
              </a:tr>
              <a:tr h="220980">
                <a:tc>
                  <a:txBody>
                    <a:bodyPr/>
                    <a:lstStyle/>
                    <a:p>
                      <a:pPr algn="l" rtl="0" fontAlgn="ctr"/>
                      <a:r>
                        <a:rPr lang="en-US" sz="1400" b="0" i="0" u="none" strike="noStrike">
                          <a:solidFill>
                            <a:srgbClr val="000000"/>
                          </a:solidFill>
                          <a:effectLst/>
                          <a:latin typeface="Arial" panose="020B0604020202020204" pitchFamily="34" charset="0"/>
                        </a:rPr>
                        <a:t>Serving size? &lt;blank&gt;</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input number&gt;0&gt;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39190"/>
                  </a:ext>
                </a:extLst>
              </a:tr>
              <a:tr h="220980">
                <a:tc>
                  <a:txBody>
                    <a:bodyPr/>
                    <a:lstStyle/>
                    <a:p>
                      <a:pPr algn="l" rtl="0" fontAlgn="ctr"/>
                      <a:r>
                        <a:rPr lang="en-US" sz="1400" b="0" i="0" u="none" strike="noStrike">
                          <a:solidFill>
                            <a:srgbClr val="000000"/>
                          </a:solidFill>
                          <a:effectLst/>
                          <a:latin typeface="Arial" panose="020B0604020202020204" pitchFamily="34" charset="0"/>
                        </a:rPr>
                        <a:t>Serving size? Egg</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input number&gt;0&gt;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463730"/>
                  </a:ext>
                </a:extLst>
              </a:tr>
              <a:tr h="220980">
                <a:tc>
                  <a:txBody>
                    <a:bodyPr/>
                    <a:lstStyle/>
                    <a:p>
                      <a:pPr algn="l" rtl="0" fontAlgn="ctr"/>
                      <a:r>
                        <a:rPr lang="en-US" sz="1400" b="0" i="0" u="none" strike="noStrike">
                          <a:solidFill>
                            <a:srgbClr val="000000"/>
                          </a:solidFill>
                          <a:effectLst/>
                          <a:latin typeface="Arial" panose="020B0604020202020204" pitchFamily="34" charset="0"/>
                        </a:rPr>
                        <a:t>Serving size? 0</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input number&gt;0&gt;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057558"/>
                  </a:ext>
                </a:extLst>
              </a:tr>
              <a:tr h="224790">
                <a:tc>
                  <a:txBody>
                    <a:bodyPr/>
                    <a:lstStyle/>
                    <a:p>
                      <a:pPr algn="l" rtl="0" fontAlgn="ctr"/>
                      <a:r>
                        <a:rPr lang="en-US" sz="1400" b="0" i="0" u="none" strike="noStrike">
                          <a:solidFill>
                            <a:srgbClr val="000000"/>
                          </a:solidFill>
                          <a:effectLst/>
                          <a:latin typeface="Arial" panose="020B0604020202020204" pitchFamily="34" charset="0"/>
                        </a:rPr>
                        <a:t>Serving size? 2.5</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Arial" panose="020B0604020202020204" pitchFamily="34" charset="0"/>
                        </a:rPr>
                        <a:t>&lt;continues&gt;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875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7" name="Google Shape;121;p21">
            <a:extLst>
              <a:ext uri="{FF2B5EF4-FFF2-40B4-BE49-F238E27FC236}">
                <a16:creationId xmlns:a16="http://schemas.microsoft.com/office/drawing/2014/main" id="{EF0AA893-D272-4DCA-B958-F96D90ADE5CC}"/>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 Plan(unexpected values)</a:t>
            </a:r>
            <a:endParaRPr lang="en-US" sz="2400" dirty="0"/>
          </a:p>
        </p:txBody>
      </p:sp>
      <p:graphicFrame>
        <p:nvGraphicFramePr>
          <p:cNvPr id="8" name="Table 7">
            <a:extLst>
              <a:ext uri="{FF2B5EF4-FFF2-40B4-BE49-F238E27FC236}">
                <a16:creationId xmlns:a16="http://schemas.microsoft.com/office/drawing/2014/main" id="{932CD792-9AE0-4807-923B-B070248C4A87}"/>
              </a:ext>
            </a:extLst>
          </p:cNvPr>
          <p:cNvGraphicFramePr>
            <a:graphicFrameLocks noGrp="1"/>
          </p:cNvGraphicFramePr>
          <p:nvPr>
            <p:extLst>
              <p:ext uri="{D42A27DB-BD31-4B8C-83A1-F6EECF244321}">
                <p14:modId xmlns:p14="http://schemas.microsoft.com/office/powerpoint/2010/main" val="899838130"/>
              </p:ext>
            </p:extLst>
          </p:nvPr>
        </p:nvGraphicFramePr>
        <p:xfrm>
          <a:off x="5644937" y="2359858"/>
          <a:ext cx="2895600" cy="895350"/>
        </p:xfrm>
        <a:graphic>
          <a:graphicData uri="http://schemas.openxmlformats.org/drawingml/2006/table">
            <a:tbl>
              <a:tblPr/>
              <a:tblGrid>
                <a:gridCol w="2895600">
                  <a:extLst>
                    <a:ext uri="{9D8B030D-6E8A-4147-A177-3AD203B41FA5}">
                      <a16:colId xmlns:a16="http://schemas.microsoft.com/office/drawing/2014/main" val="105938966"/>
                    </a:ext>
                  </a:extLst>
                </a:gridCol>
              </a:tblGrid>
              <a:tr h="445770">
                <a:tc>
                  <a:txBody>
                    <a:bodyPr/>
                    <a:lstStyle/>
                    <a:p>
                      <a:pPr algn="l" rtl="0" fontAlgn="ctr"/>
                      <a:r>
                        <a:rPr lang="en-US" sz="1400" b="0" i="0" u="none" strike="noStrike" dirty="0">
                          <a:solidFill>
                            <a:srgbClr val="000000"/>
                          </a:solidFill>
                          <a:effectLst/>
                          <a:latin typeface="Arial" panose="020B0604020202020204" pitchFamily="34" charset="0"/>
                        </a:rPr>
                        <a:t>Repeat this format to input an ingredient with kg</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76939"/>
                  </a:ext>
                </a:extLst>
              </a:tr>
              <a:tr h="224790">
                <a:tc>
                  <a:txBody>
                    <a:bodyPr/>
                    <a:lstStyle/>
                    <a:p>
                      <a:pPr algn="l" rtl="0" fontAlgn="ctr"/>
                      <a:r>
                        <a:rPr lang="en-US" sz="1400" b="0" i="0" u="none" strike="noStrike">
                          <a:solidFill>
                            <a:srgbClr val="000000"/>
                          </a:solidFill>
                          <a:effectLst/>
                          <a:latin typeface="Arial" panose="020B0604020202020204" pitchFamily="34" charset="0"/>
                        </a:rPr>
                        <a:t> </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524454"/>
                  </a:ext>
                </a:extLst>
              </a:tr>
              <a:tr h="224790">
                <a:tc>
                  <a:txBody>
                    <a:bodyPr/>
                    <a:lstStyle/>
                    <a:p>
                      <a:pPr algn="l" rtl="0" fontAlgn="ctr"/>
                      <a:r>
                        <a:rPr lang="en-US" sz="1400" b="0" i="0" u="none" strike="noStrike" dirty="0">
                          <a:solidFill>
                            <a:srgbClr val="000000"/>
                          </a:solidFill>
                          <a:effectLst/>
                          <a:latin typeface="Arial" panose="020B0604020202020204" pitchFamily="34" charset="0"/>
                        </a:rPr>
                        <a:t>Verify the output</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705445"/>
                  </a:ext>
                </a:extLst>
              </a:tr>
            </a:tbl>
          </a:graphicData>
        </a:graphic>
      </p:graphicFrame>
      <p:graphicFrame>
        <p:nvGraphicFramePr>
          <p:cNvPr id="10" name="Table 9">
            <a:extLst>
              <a:ext uri="{FF2B5EF4-FFF2-40B4-BE49-F238E27FC236}">
                <a16:creationId xmlns:a16="http://schemas.microsoft.com/office/drawing/2014/main" id="{4AC2AA0E-915C-4896-9C8D-2067E83ABB1F}"/>
              </a:ext>
            </a:extLst>
          </p:cNvPr>
          <p:cNvGraphicFramePr>
            <a:graphicFrameLocks noGrp="1"/>
          </p:cNvGraphicFramePr>
          <p:nvPr>
            <p:extLst>
              <p:ext uri="{D42A27DB-BD31-4B8C-83A1-F6EECF244321}">
                <p14:modId xmlns:p14="http://schemas.microsoft.com/office/powerpoint/2010/main" val="3136429455"/>
              </p:ext>
            </p:extLst>
          </p:nvPr>
        </p:nvGraphicFramePr>
        <p:xfrm>
          <a:off x="557224" y="1282170"/>
          <a:ext cx="4866114" cy="3416305"/>
        </p:xfrm>
        <a:graphic>
          <a:graphicData uri="http://schemas.openxmlformats.org/drawingml/2006/table">
            <a:tbl>
              <a:tblPr/>
              <a:tblGrid>
                <a:gridCol w="2062219">
                  <a:extLst>
                    <a:ext uri="{9D8B030D-6E8A-4147-A177-3AD203B41FA5}">
                      <a16:colId xmlns:a16="http://schemas.microsoft.com/office/drawing/2014/main" val="504654169"/>
                    </a:ext>
                  </a:extLst>
                </a:gridCol>
                <a:gridCol w="2803895">
                  <a:extLst>
                    <a:ext uri="{9D8B030D-6E8A-4147-A177-3AD203B41FA5}">
                      <a16:colId xmlns:a16="http://schemas.microsoft.com/office/drawing/2014/main" val="2640406085"/>
                    </a:ext>
                  </a:extLst>
                </a:gridCol>
              </a:tblGrid>
              <a:tr h="155165">
                <a:tc>
                  <a:txBody>
                    <a:bodyPr/>
                    <a:lstStyle/>
                    <a:p>
                      <a:pPr algn="l" rtl="0" fontAlgn="ctr"/>
                      <a:r>
                        <a:rPr lang="en-US" sz="1000" b="0" i="0" u="none" strike="noStrike">
                          <a:solidFill>
                            <a:srgbClr val="000000"/>
                          </a:solidFill>
                          <a:effectLst/>
                          <a:latin typeface="Arial" panose="020B0604020202020204" pitchFamily="34" charset="0"/>
                        </a:rPr>
                        <a:t>Ingredients name?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can’t be blank&gt;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662636"/>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name? xxx</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at least one item&gt;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160784"/>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name? Chickpeas4</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has number in it&gt;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825389"/>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name? Chickpeas</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1195408"/>
                  </a:ext>
                </a:extLst>
              </a:tr>
              <a:tr h="155165">
                <a:tc>
                  <a:txBody>
                    <a:bodyPr/>
                    <a:lstStyle/>
                    <a:p>
                      <a:pPr algn="l" rtl="0" fontAlgn="ctr"/>
                      <a:r>
                        <a:rPr lang="en-US" sz="1000" b="0" i="0" u="none" strike="noStrike">
                          <a:solidFill>
                            <a:srgbClr val="000000"/>
                          </a:solidFill>
                          <a:effectLst/>
                          <a:latin typeface="Arial" panose="020B0604020202020204" pitchFamily="34" charset="0"/>
                        </a:rPr>
                        <a:t>Amount of ingredients?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52408"/>
                  </a:ext>
                </a:extLst>
              </a:tr>
              <a:tr h="155165">
                <a:tc>
                  <a:txBody>
                    <a:bodyPr/>
                    <a:lstStyle/>
                    <a:p>
                      <a:pPr algn="l" rtl="0" fontAlgn="ctr"/>
                      <a:r>
                        <a:rPr lang="en-US" sz="1000" b="0" i="0" u="none" strike="noStrike">
                          <a:solidFill>
                            <a:srgbClr val="000000"/>
                          </a:solidFill>
                          <a:effectLst/>
                          <a:latin typeface="Arial" panose="020B0604020202020204" pitchFamily="34" charset="0"/>
                        </a:rPr>
                        <a:t>Amount of ingredients? Egg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729096"/>
                  </a:ext>
                </a:extLst>
              </a:tr>
              <a:tr h="155165">
                <a:tc>
                  <a:txBody>
                    <a:bodyPr/>
                    <a:lstStyle/>
                    <a:p>
                      <a:pPr algn="l" rtl="0" fontAlgn="ctr"/>
                      <a:r>
                        <a:rPr lang="en-US" sz="1000" b="0" i="0" u="none" strike="noStrike">
                          <a:solidFill>
                            <a:srgbClr val="000000"/>
                          </a:solidFill>
                          <a:effectLst/>
                          <a:latin typeface="Arial" panose="020B0604020202020204" pitchFamily="34" charset="0"/>
                        </a:rPr>
                        <a:t>Amount of ingredients? 0</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324925"/>
                  </a:ext>
                </a:extLst>
              </a:tr>
              <a:tr h="155165">
                <a:tc>
                  <a:txBody>
                    <a:bodyPr/>
                    <a:lstStyle/>
                    <a:p>
                      <a:pPr algn="l" rtl="0" fontAlgn="ctr"/>
                      <a:r>
                        <a:rPr lang="en-US" sz="1000" b="0" i="0" u="none" strike="noStrike">
                          <a:solidFill>
                            <a:srgbClr val="000000"/>
                          </a:solidFill>
                          <a:effectLst/>
                          <a:latin typeface="Arial" panose="020B0604020202020204" pitchFamily="34" charset="0"/>
                        </a:rPr>
                        <a:t>Amount of ingredients? 166</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330250"/>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need either g or kg&gt;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365293"/>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Meter</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need either g or kg&gt;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342209"/>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661867"/>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price?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985745"/>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price? Egg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267234"/>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price? 0</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554329"/>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price? 3.7</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433991"/>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weight?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1809152"/>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weight? Egg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267558"/>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weight? 0</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597734"/>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weight? 500</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114486"/>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need either g or kg&gt;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047088"/>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Meter</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need either g or kg&gt;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967986"/>
                  </a:ext>
                </a:extLst>
              </a:tr>
              <a:tr h="157840">
                <a:tc>
                  <a:txBody>
                    <a:bodyPr/>
                    <a:lstStyle/>
                    <a:p>
                      <a:pPr algn="l" rtl="0" fontAlgn="ctr"/>
                      <a:r>
                        <a:rPr lang="en-US" sz="1000" b="0" i="0" u="none" strike="noStrike">
                          <a:solidFill>
                            <a:srgbClr val="000000"/>
                          </a:solidFill>
                          <a:effectLst/>
                          <a:latin typeface="Arial" panose="020B0604020202020204" pitchFamily="34" charset="0"/>
                        </a:rPr>
                        <a:t>ingredients unit? 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992394"/>
                  </a:ext>
                </a:extLst>
              </a:tr>
            </a:tbl>
          </a:graphicData>
        </a:graphic>
      </p:graphicFrame>
    </p:spTree>
    <p:extLst>
      <p:ext uri="{BB962C8B-B14F-4D97-AF65-F5344CB8AC3E}">
        <p14:creationId xmlns:p14="http://schemas.microsoft.com/office/powerpoint/2010/main" val="3403316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 name="Picture 1">
            <a:extLst>
              <a:ext uri="{FF2B5EF4-FFF2-40B4-BE49-F238E27FC236}">
                <a16:creationId xmlns:a16="http://schemas.microsoft.com/office/drawing/2014/main" id="{FC3F7309-77EF-491A-9B1A-A8E76D239D04}"/>
              </a:ext>
            </a:extLst>
          </p:cNvPr>
          <p:cNvPicPr>
            <a:picLocks noChangeAspect="1"/>
          </p:cNvPicPr>
          <p:nvPr/>
        </p:nvPicPr>
        <p:blipFill>
          <a:blip r:embed="rId3"/>
          <a:stretch>
            <a:fillRect/>
          </a:stretch>
        </p:blipFill>
        <p:spPr>
          <a:xfrm>
            <a:off x="311700" y="1287631"/>
            <a:ext cx="4995788" cy="3048214"/>
          </a:xfrm>
          <a:prstGeom prst="rect">
            <a:avLst/>
          </a:prstGeom>
        </p:spPr>
      </p:pic>
      <p:pic>
        <p:nvPicPr>
          <p:cNvPr id="3" name="Picture 2">
            <a:extLst>
              <a:ext uri="{FF2B5EF4-FFF2-40B4-BE49-F238E27FC236}">
                <a16:creationId xmlns:a16="http://schemas.microsoft.com/office/drawing/2014/main" id="{B81FBFD4-B7BE-4EAF-B31A-00E1AEF70EE2}"/>
              </a:ext>
            </a:extLst>
          </p:cNvPr>
          <p:cNvPicPr>
            <a:picLocks noChangeAspect="1"/>
          </p:cNvPicPr>
          <p:nvPr/>
        </p:nvPicPr>
        <p:blipFill>
          <a:blip r:embed="rId4"/>
          <a:stretch>
            <a:fillRect/>
          </a:stretch>
        </p:blipFill>
        <p:spPr>
          <a:xfrm>
            <a:off x="5524062" y="1287631"/>
            <a:ext cx="3479714" cy="3048214"/>
          </a:xfrm>
          <a:prstGeom prst="rect">
            <a:avLst/>
          </a:prstGeom>
        </p:spPr>
      </p:pic>
      <p:sp>
        <p:nvSpPr>
          <p:cNvPr id="12" name="Google Shape;121;p21">
            <a:extLst>
              <a:ext uri="{FF2B5EF4-FFF2-40B4-BE49-F238E27FC236}">
                <a16:creationId xmlns:a16="http://schemas.microsoft.com/office/drawing/2014/main" id="{4D1E57F5-5050-481F-AB61-723C81D610DD}"/>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testing</a:t>
            </a:r>
            <a:endParaRPr lang="en-US" sz="2400" dirty="0"/>
          </a:p>
        </p:txBody>
      </p:sp>
    </p:spTree>
    <p:extLst>
      <p:ext uri="{BB962C8B-B14F-4D97-AF65-F5344CB8AC3E}">
        <p14:creationId xmlns:p14="http://schemas.microsoft.com/office/powerpoint/2010/main" val="844227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E48538-AC29-4ED2-B1D0-91B21B376502}"/>
              </a:ext>
            </a:extLst>
          </p:cNvPr>
          <p:cNvPicPr>
            <a:picLocks noChangeAspect="1"/>
          </p:cNvPicPr>
          <p:nvPr/>
        </p:nvPicPr>
        <p:blipFill>
          <a:blip r:embed="rId2"/>
          <a:stretch>
            <a:fillRect/>
          </a:stretch>
        </p:blipFill>
        <p:spPr>
          <a:xfrm>
            <a:off x="639638" y="1167000"/>
            <a:ext cx="2942896" cy="3531475"/>
          </a:xfrm>
          <a:prstGeom prst="rect">
            <a:avLst/>
          </a:prstGeom>
        </p:spPr>
      </p:pic>
      <p:pic>
        <p:nvPicPr>
          <p:cNvPr id="5" name="Picture 4">
            <a:extLst>
              <a:ext uri="{FF2B5EF4-FFF2-40B4-BE49-F238E27FC236}">
                <a16:creationId xmlns:a16="http://schemas.microsoft.com/office/drawing/2014/main" id="{89FF1AD3-4D40-4E86-BD29-3490CA18F3FB}"/>
              </a:ext>
            </a:extLst>
          </p:cNvPr>
          <p:cNvPicPr>
            <a:picLocks noChangeAspect="1"/>
          </p:cNvPicPr>
          <p:nvPr/>
        </p:nvPicPr>
        <p:blipFill>
          <a:blip r:embed="rId3"/>
          <a:stretch>
            <a:fillRect/>
          </a:stretch>
        </p:blipFill>
        <p:spPr>
          <a:xfrm>
            <a:off x="4189475" y="1167000"/>
            <a:ext cx="4314887" cy="3578772"/>
          </a:xfrm>
          <a:prstGeom prst="rect">
            <a:avLst/>
          </a:prstGeom>
        </p:spPr>
      </p:pic>
      <p:sp>
        <p:nvSpPr>
          <p:cNvPr id="6" name="Google Shape;121;p21">
            <a:extLst>
              <a:ext uri="{FF2B5EF4-FFF2-40B4-BE49-F238E27FC236}">
                <a16:creationId xmlns:a16="http://schemas.microsoft.com/office/drawing/2014/main" id="{2942AF90-51E0-41CF-94A4-BDE4F148920E}"/>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testing</a:t>
            </a:r>
            <a:endParaRPr lang="en-US" sz="2400" dirty="0"/>
          </a:p>
        </p:txBody>
      </p:sp>
    </p:spTree>
    <p:extLst>
      <p:ext uri="{BB962C8B-B14F-4D97-AF65-F5344CB8AC3E}">
        <p14:creationId xmlns:p14="http://schemas.microsoft.com/office/powerpoint/2010/main" val="2350989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21;p21">
            <a:extLst>
              <a:ext uri="{FF2B5EF4-FFF2-40B4-BE49-F238E27FC236}">
                <a16:creationId xmlns:a16="http://schemas.microsoft.com/office/drawing/2014/main" id="{2942AF90-51E0-41CF-94A4-BDE4F148920E}"/>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testing</a:t>
            </a:r>
            <a:endParaRPr lang="en-US" sz="2400" dirty="0"/>
          </a:p>
        </p:txBody>
      </p:sp>
      <p:pic>
        <p:nvPicPr>
          <p:cNvPr id="2" name="Picture 1">
            <a:extLst>
              <a:ext uri="{FF2B5EF4-FFF2-40B4-BE49-F238E27FC236}">
                <a16:creationId xmlns:a16="http://schemas.microsoft.com/office/drawing/2014/main" id="{606AC0CB-2DFF-4D6A-A478-3E0D16EDD2DA}"/>
              </a:ext>
            </a:extLst>
          </p:cNvPr>
          <p:cNvPicPr>
            <a:picLocks noChangeAspect="1"/>
          </p:cNvPicPr>
          <p:nvPr/>
        </p:nvPicPr>
        <p:blipFill>
          <a:blip r:embed="rId2"/>
          <a:stretch>
            <a:fillRect/>
          </a:stretch>
        </p:blipFill>
        <p:spPr>
          <a:xfrm>
            <a:off x="89388" y="1553039"/>
            <a:ext cx="8886393" cy="3590461"/>
          </a:xfrm>
          <a:prstGeom prst="rect">
            <a:avLst/>
          </a:prstGeom>
        </p:spPr>
      </p:pic>
      <p:pic>
        <p:nvPicPr>
          <p:cNvPr id="7" name="Picture 6">
            <a:extLst>
              <a:ext uri="{FF2B5EF4-FFF2-40B4-BE49-F238E27FC236}">
                <a16:creationId xmlns:a16="http://schemas.microsoft.com/office/drawing/2014/main" id="{D3FB02D7-3E39-4FB2-A076-B7AB72CB9908}"/>
              </a:ext>
            </a:extLst>
          </p:cNvPr>
          <p:cNvPicPr>
            <a:picLocks noChangeAspect="1"/>
          </p:cNvPicPr>
          <p:nvPr/>
        </p:nvPicPr>
        <p:blipFill>
          <a:blip r:embed="rId3"/>
          <a:stretch>
            <a:fillRect/>
          </a:stretch>
        </p:blipFill>
        <p:spPr>
          <a:xfrm>
            <a:off x="5672905" y="43252"/>
            <a:ext cx="3302876" cy="1509787"/>
          </a:xfrm>
          <a:prstGeom prst="rect">
            <a:avLst/>
          </a:prstGeom>
        </p:spPr>
      </p:pic>
    </p:spTree>
    <p:extLst>
      <p:ext uri="{BB962C8B-B14F-4D97-AF65-F5344CB8AC3E}">
        <p14:creationId xmlns:p14="http://schemas.microsoft.com/office/powerpoint/2010/main" val="38946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Aesthetics</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US" i="1" dirty="0">
                <a:solidFill>
                  <a:srgbClr val="741B47"/>
                </a:solidFill>
              </a:rPr>
              <a:t>Aesthetics involves an outcome's overall appearance. A program which has well spaced instructions, prompts and 'decoration' around key messages is more aesthetically pleasing that a program composed of unspaced, plain text. Aesthetics matters because users prefer interfaces which are attractive over those that are plain / boring.</a:t>
            </a:r>
          </a:p>
          <a:p>
            <a:pPr marL="0" indent="0">
              <a:lnSpc>
                <a:spcPct val="100000"/>
              </a:lnSpc>
              <a:buClr>
                <a:schemeClr val="dk1"/>
              </a:buClr>
              <a:buSzPts val="1100"/>
              <a:buNone/>
            </a:pPr>
            <a:endParaRPr lang="en-US" i="1" dirty="0">
              <a:solidFill>
                <a:srgbClr val="741B47"/>
              </a:solidFill>
            </a:endParaRPr>
          </a:p>
          <a:p>
            <a:pPr marL="0" indent="0">
              <a:lnSpc>
                <a:spcPct val="100000"/>
              </a:lnSpc>
              <a:buClr>
                <a:schemeClr val="dk1"/>
              </a:buClr>
              <a:buSzPts val="1100"/>
              <a:buNone/>
            </a:pPr>
            <a:r>
              <a:rPr lang="en-US" i="1" dirty="0">
                <a:solidFill>
                  <a:srgbClr val="741B47"/>
                </a:solidFill>
              </a:rPr>
              <a:t>In my program, for each section, I added a few lines of “**************” with the title to separated it. In each section, I also added a few empty line between each input and output result make it looks clear and tidy. I want to ensure the users feel easy and happy to read the outcome by doing this. </a:t>
            </a:r>
          </a:p>
        </p:txBody>
      </p:sp>
    </p:spTree>
    <p:extLst>
      <p:ext uri="{BB962C8B-B14F-4D97-AF65-F5344CB8AC3E}">
        <p14:creationId xmlns:p14="http://schemas.microsoft.com/office/powerpoint/2010/main" val="2973729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The goal of this testing is to confirm that the components have been successfully added to the main program and the functions have been correctly called at each point.</a:t>
            </a:r>
          </a:p>
          <a:p>
            <a:pPr marL="0" lvl="0" indent="0" algn="l" rtl="0">
              <a:spcBef>
                <a:spcPts val="0"/>
              </a:spcBef>
              <a:spcAft>
                <a:spcPts val="0"/>
              </a:spcAft>
              <a:buNone/>
            </a:pPr>
            <a:endParaRPr lang="en" dirty="0">
              <a:solidFill>
                <a:schemeClr val="tx1"/>
              </a:solidFill>
            </a:endParaRPr>
          </a:p>
          <a:p>
            <a:pPr marL="0" lvl="0" indent="0" algn="l" rtl="0">
              <a:spcBef>
                <a:spcPts val="0"/>
              </a:spcBef>
              <a:spcAft>
                <a:spcPts val="0"/>
              </a:spcAft>
              <a:buNone/>
            </a:pPr>
            <a:r>
              <a:rPr lang="en-US" dirty="0">
                <a:solidFill>
                  <a:schemeClr val="tx1"/>
                </a:solidFill>
              </a:rPr>
              <a:t>I</a:t>
            </a:r>
            <a:r>
              <a:rPr lang="en" dirty="0">
                <a:solidFill>
                  <a:schemeClr val="tx1"/>
                </a:solidFill>
              </a:rPr>
              <a:t>t also need to verify all the calculations </a:t>
            </a:r>
            <a:r>
              <a:rPr lang="en-US" dirty="0">
                <a:solidFill>
                  <a:schemeClr val="tx1"/>
                </a:solidFill>
              </a:rPr>
              <a:t>in the sub function and in the main function are correct</a:t>
            </a:r>
          </a:p>
          <a:p>
            <a:pPr marL="0" lvl="0" indent="0" algn="l" rtl="0">
              <a:spcBef>
                <a:spcPts val="0"/>
              </a:spcBef>
              <a:spcAft>
                <a:spcPts val="0"/>
              </a:spcAft>
              <a:buNone/>
            </a:pPr>
            <a:endParaRPr lang="en-US" dirty="0">
              <a:solidFill>
                <a:schemeClr val="tx1"/>
              </a:solidFill>
            </a:endParaRPr>
          </a:p>
          <a:p>
            <a:pPr marL="0" lvl="0" indent="0" algn="l" rtl="0">
              <a:spcBef>
                <a:spcPts val="0"/>
              </a:spcBef>
              <a:spcAft>
                <a:spcPts val="0"/>
              </a:spcAft>
              <a:buNone/>
            </a:pPr>
            <a:r>
              <a:rPr lang="en-US" dirty="0">
                <a:solidFill>
                  <a:schemeClr val="tx1"/>
                </a:solidFill>
              </a:rPr>
              <a:t>In the previous sub-function test, I found I forgot to test the blank input for the valid number checker, valid name checker, yes no checker and unit checker. I add it to the final test.</a:t>
            </a:r>
            <a:endParaRPr lang="en" dirty="0">
              <a:solidFill>
                <a:schemeClr val="tx1"/>
              </a:solidFill>
            </a:endParaRPr>
          </a:p>
        </p:txBody>
      </p:sp>
      <p:sp>
        <p:nvSpPr>
          <p:cNvPr id="7" name="Google Shape;121;p21">
            <a:extLst>
              <a:ext uri="{FF2B5EF4-FFF2-40B4-BE49-F238E27FC236}">
                <a16:creationId xmlns:a16="http://schemas.microsoft.com/office/drawing/2014/main" id="{3F09FF13-68A7-4AD9-BB9A-E4DCF486CBC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 Plan - Trialling Notes</a:t>
            </a:r>
            <a:endParaRPr lang="en-US" sz="2400" dirty="0"/>
          </a:p>
        </p:txBody>
      </p:sp>
    </p:spTree>
    <p:extLst>
      <p:ext uri="{BB962C8B-B14F-4D97-AF65-F5344CB8AC3E}">
        <p14:creationId xmlns:p14="http://schemas.microsoft.com/office/powerpoint/2010/main" val="2735840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Testing</a:t>
            </a:r>
            <a:endParaRPr dirty="0"/>
          </a:p>
        </p:txBody>
      </p:sp>
      <p:pic>
        <p:nvPicPr>
          <p:cNvPr id="6" name="Picture 5">
            <a:extLst>
              <a:ext uri="{FF2B5EF4-FFF2-40B4-BE49-F238E27FC236}">
                <a16:creationId xmlns:a16="http://schemas.microsoft.com/office/drawing/2014/main" id="{F361358A-EA64-4FE7-8095-7C99A028EDC9}"/>
              </a:ext>
            </a:extLst>
          </p:cNvPr>
          <p:cNvPicPr>
            <a:picLocks noChangeAspect="1"/>
          </p:cNvPicPr>
          <p:nvPr/>
        </p:nvPicPr>
        <p:blipFill>
          <a:blip r:embed="rId3"/>
          <a:stretch>
            <a:fillRect/>
          </a:stretch>
        </p:blipFill>
        <p:spPr>
          <a:xfrm>
            <a:off x="1963420" y="2445703"/>
            <a:ext cx="4974488" cy="1660064"/>
          </a:xfrm>
          <a:prstGeom prst="rect">
            <a:avLst/>
          </a:prstGeom>
        </p:spPr>
      </p:pic>
      <p:sp>
        <p:nvSpPr>
          <p:cNvPr id="7" name="Google Shape;144;p23">
            <a:extLst>
              <a:ext uri="{FF2B5EF4-FFF2-40B4-BE49-F238E27FC236}">
                <a16:creationId xmlns:a16="http://schemas.microsoft.com/office/drawing/2014/main" id="{6173279C-2265-4BAB-85E1-F535D23B60A3}"/>
              </a:ext>
            </a:extLst>
          </p:cNvPr>
          <p:cNvSpPr txBox="1">
            <a:spLocks noGrp="1"/>
          </p:cNvSpPr>
          <p:nvPr>
            <p:ph type="body" idx="1"/>
          </p:nvPr>
        </p:nvSpPr>
        <p:spPr>
          <a:xfrm>
            <a:off x="311700" y="1152475"/>
            <a:ext cx="8520600" cy="120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tx1"/>
                </a:solidFill>
              </a:rPr>
              <a:t>In the previous version, ther</a:t>
            </a:r>
            <a:r>
              <a:rPr lang="en-US" dirty="0">
                <a:solidFill>
                  <a:schemeClr val="tx1"/>
                </a:solidFill>
              </a:rPr>
              <a:t>e is no lines to indicate which information is input and which one is calculated. Later version I add *****input element***** to show it</a:t>
            </a:r>
            <a:endParaRPr lang="en" dirty="0">
              <a:solidFill>
                <a:schemeClr val="tx1"/>
              </a:solidFill>
            </a:endParaRPr>
          </a:p>
        </p:txBody>
      </p:sp>
      <p:cxnSp>
        <p:nvCxnSpPr>
          <p:cNvPr id="8" name="Straight Arrow Connector 7">
            <a:extLst>
              <a:ext uri="{FF2B5EF4-FFF2-40B4-BE49-F238E27FC236}">
                <a16:creationId xmlns:a16="http://schemas.microsoft.com/office/drawing/2014/main" id="{E1DE1C6E-E172-4A61-AF5F-6D79C3906B92}"/>
              </a:ext>
            </a:extLst>
          </p:cNvPr>
          <p:cNvCxnSpPr/>
          <p:nvPr/>
        </p:nvCxnSpPr>
        <p:spPr>
          <a:xfrm flipH="1">
            <a:off x="5319928" y="2402970"/>
            <a:ext cx="3235960" cy="187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Testing</a:t>
            </a:r>
            <a:endParaRPr dirty="0"/>
          </a:p>
        </p:txBody>
      </p:sp>
      <p:sp>
        <p:nvSpPr>
          <p:cNvPr id="7" name="Google Shape;144;p23">
            <a:extLst>
              <a:ext uri="{FF2B5EF4-FFF2-40B4-BE49-F238E27FC236}">
                <a16:creationId xmlns:a16="http://schemas.microsoft.com/office/drawing/2014/main" id="{6173279C-2265-4BAB-85E1-F535D23B60A3}"/>
              </a:ext>
            </a:extLst>
          </p:cNvPr>
          <p:cNvSpPr txBox="1">
            <a:spLocks noGrp="1"/>
          </p:cNvSpPr>
          <p:nvPr>
            <p:ph type="body" idx="1"/>
          </p:nvPr>
        </p:nvSpPr>
        <p:spPr>
          <a:xfrm>
            <a:off x="311700" y="1152475"/>
            <a:ext cx="8520600" cy="120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In the first version of get ingredients, there is no blank paragraph between different ingredient information. It is difficult to have a clear view of my input. Later version add more paragraph between each ingredient</a:t>
            </a:r>
            <a:endParaRPr lang="en" dirty="0">
              <a:solidFill>
                <a:schemeClr val="tx1"/>
              </a:solidFill>
            </a:endParaRPr>
          </a:p>
        </p:txBody>
      </p:sp>
      <p:pic>
        <p:nvPicPr>
          <p:cNvPr id="5" name="Picture 4">
            <a:extLst>
              <a:ext uri="{FF2B5EF4-FFF2-40B4-BE49-F238E27FC236}">
                <a16:creationId xmlns:a16="http://schemas.microsoft.com/office/drawing/2014/main" id="{DB643536-0860-4415-B5C6-C31437370612}"/>
              </a:ext>
            </a:extLst>
          </p:cNvPr>
          <p:cNvPicPr>
            <a:picLocks noChangeAspect="1"/>
          </p:cNvPicPr>
          <p:nvPr/>
        </p:nvPicPr>
        <p:blipFill>
          <a:blip r:embed="rId3"/>
          <a:stretch>
            <a:fillRect/>
          </a:stretch>
        </p:blipFill>
        <p:spPr>
          <a:xfrm>
            <a:off x="579120" y="2213330"/>
            <a:ext cx="3661308" cy="2879370"/>
          </a:xfrm>
          <a:prstGeom prst="rect">
            <a:avLst/>
          </a:prstGeom>
        </p:spPr>
      </p:pic>
      <p:cxnSp>
        <p:nvCxnSpPr>
          <p:cNvPr id="3" name="Straight Arrow Connector 2">
            <a:extLst>
              <a:ext uri="{FF2B5EF4-FFF2-40B4-BE49-F238E27FC236}">
                <a16:creationId xmlns:a16="http://schemas.microsoft.com/office/drawing/2014/main" id="{80BCA6B4-1972-4A3F-ACA5-6FBBB8711094}"/>
              </a:ext>
            </a:extLst>
          </p:cNvPr>
          <p:cNvCxnSpPr/>
          <p:nvPr/>
        </p:nvCxnSpPr>
        <p:spPr>
          <a:xfrm flipH="1">
            <a:off x="2296160" y="2921000"/>
            <a:ext cx="3235960" cy="187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006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6" name="Picture 5">
            <a:extLst>
              <a:ext uri="{FF2B5EF4-FFF2-40B4-BE49-F238E27FC236}">
                <a16:creationId xmlns:a16="http://schemas.microsoft.com/office/drawing/2014/main" id="{91603D7E-5385-4093-A1B3-812429BD3805}"/>
              </a:ext>
            </a:extLst>
          </p:cNvPr>
          <p:cNvPicPr>
            <a:picLocks noChangeAspect="1"/>
          </p:cNvPicPr>
          <p:nvPr/>
        </p:nvPicPr>
        <p:blipFill>
          <a:blip r:embed="rId3"/>
          <a:stretch>
            <a:fillRect/>
          </a:stretch>
        </p:blipFill>
        <p:spPr>
          <a:xfrm>
            <a:off x="477519" y="2308990"/>
            <a:ext cx="6573497" cy="2674490"/>
          </a:xfrm>
          <a:prstGeom prst="rect">
            <a:avLst/>
          </a:prstGeom>
        </p:spPr>
      </p:pic>
      <p:sp>
        <p:nvSpPr>
          <p:cNvPr id="314" name="Google Shape;3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Testing</a:t>
            </a:r>
            <a:endParaRPr dirty="0"/>
          </a:p>
        </p:txBody>
      </p:sp>
      <p:sp>
        <p:nvSpPr>
          <p:cNvPr id="7" name="Google Shape;144;p23">
            <a:extLst>
              <a:ext uri="{FF2B5EF4-FFF2-40B4-BE49-F238E27FC236}">
                <a16:creationId xmlns:a16="http://schemas.microsoft.com/office/drawing/2014/main" id="{6173279C-2265-4BAB-85E1-F535D23B60A3}"/>
              </a:ext>
            </a:extLst>
          </p:cNvPr>
          <p:cNvSpPr txBox="1">
            <a:spLocks noGrp="1"/>
          </p:cNvSpPr>
          <p:nvPr>
            <p:ph type="body" idx="1"/>
          </p:nvPr>
        </p:nvSpPr>
        <p:spPr>
          <a:xfrm>
            <a:off x="311700" y="1152475"/>
            <a:ext cx="8520600" cy="120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In the first version it only print out the Recipe Name, Servings, total cost and per Serve. Also it has no line to separate the item. The last version I add more ***** line to explain the content and also print the ingredient information as a reference.</a:t>
            </a:r>
            <a:endParaRPr lang="en" dirty="0">
              <a:solidFill>
                <a:schemeClr val="tx1"/>
              </a:solidFill>
            </a:endParaRPr>
          </a:p>
        </p:txBody>
      </p:sp>
      <p:cxnSp>
        <p:nvCxnSpPr>
          <p:cNvPr id="3" name="Straight Arrow Connector 2">
            <a:extLst>
              <a:ext uri="{FF2B5EF4-FFF2-40B4-BE49-F238E27FC236}">
                <a16:creationId xmlns:a16="http://schemas.microsoft.com/office/drawing/2014/main" id="{80BCA6B4-1972-4A3F-ACA5-6FBBB8711094}"/>
              </a:ext>
            </a:extLst>
          </p:cNvPr>
          <p:cNvCxnSpPr>
            <a:cxnSpLocks/>
          </p:cNvCxnSpPr>
          <p:nvPr/>
        </p:nvCxnSpPr>
        <p:spPr>
          <a:xfrm flipH="1">
            <a:off x="3931920" y="2496950"/>
            <a:ext cx="36474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81BF54C-801C-43B5-83B6-F7E12112BA61}"/>
              </a:ext>
            </a:extLst>
          </p:cNvPr>
          <p:cNvCxnSpPr>
            <a:cxnSpLocks/>
          </p:cNvCxnSpPr>
          <p:nvPr/>
        </p:nvCxnSpPr>
        <p:spPr>
          <a:xfrm flipH="1">
            <a:off x="4958080" y="3169920"/>
            <a:ext cx="2580640" cy="78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8226FB3-98DE-4DF4-9F82-89211454FA7A}"/>
              </a:ext>
            </a:extLst>
          </p:cNvPr>
          <p:cNvCxnSpPr>
            <a:cxnSpLocks/>
          </p:cNvCxnSpPr>
          <p:nvPr/>
        </p:nvCxnSpPr>
        <p:spPr>
          <a:xfrm flipH="1">
            <a:off x="6289040" y="3747573"/>
            <a:ext cx="1427480" cy="21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22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Discuss how the information from planning, testing and </a:t>
            </a:r>
            <a:r>
              <a:rPr lang="en-US" sz="1600" b="1" dirty="0" err="1"/>
              <a:t>trialling</a:t>
            </a:r>
            <a:r>
              <a:rPr lang="en-US" sz="1600" b="1" dirty="0"/>
              <a:t> of components assisted in the development of a high-quality outcome.</a:t>
            </a:r>
          </a:p>
        </p:txBody>
      </p:sp>
      <p:sp>
        <p:nvSpPr>
          <p:cNvPr id="12" name="TextBox 11">
            <a:extLst>
              <a:ext uri="{FF2B5EF4-FFF2-40B4-BE49-F238E27FC236}">
                <a16:creationId xmlns:a16="http://schemas.microsoft.com/office/drawing/2014/main" id="{51B969D7-2CA9-4BF9-A038-48241CB11DA5}"/>
              </a:ext>
            </a:extLst>
          </p:cNvPr>
          <p:cNvSpPr txBox="1"/>
          <p:nvPr/>
        </p:nvSpPr>
        <p:spPr>
          <a:xfrm>
            <a:off x="311700" y="1774189"/>
            <a:ext cx="8111230" cy="1754326"/>
          </a:xfrm>
          <a:prstGeom prst="rect">
            <a:avLst/>
          </a:prstGeom>
          <a:noFill/>
        </p:spPr>
        <p:txBody>
          <a:bodyPr wrap="square">
            <a:spAutoFit/>
          </a:bodyPr>
          <a:lstStyle/>
          <a:p>
            <a:r>
              <a:rPr lang="en" sz="1800" dirty="0"/>
              <a:t>I used a word document and Trello board to plan my project. </a:t>
            </a:r>
            <a:r>
              <a:rPr lang="en-US" sz="1800" dirty="0"/>
              <a:t>I</a:t>
            </a:r>
            <a:r>
              <a:rPr lang="en" sz="1800" dirty="0"/>
              <a:t> listed the break down componet in the word document and then copy this to the Trello board. </a:t>
            </a:r>
            <a:r>
              <a:rPr lang="en-US" sz="1800" dirty="0"/>
              <a:t>W</a:t>
            </a:r>
            <a:r>
              <a:rPr lang="en" sz="1800" dirty="0"/>
              <a:t>ord document give more flexibility and easier editing when </a:t>
            </a:r>
            <a:r>
              <a:rPr lang="en-US" sz="1800" dirty="0"/>
              <a:t>I</a:t>
            </a:r>
            <a:r>
              <a:rPr lang="en" sz="1800" dirty="0"/>
              <a:t> thinking how the program shoud structure. </a:t>
            </a:r>
            <a:r>
              <a:rPr lang="en-US" sz="1800" dirty="0"/>
              <a:t>I</a:t>
            </a:r>
            <a:r>
              <a:rPr lang="en" sz="1800" dirty="0"/>
              <a:t>n the trello board the user can set a due date and the complete or not complete status on that. </a:t>
            </a:r>
            <a:r>
              <a:rPr lang="en-US" sz="1800" dirty="0"/>
              <a:t>S</a:t>
            </a:r>
            <a:r>
              <a:rPr lang="en" sz="1800" dirty="0"/>
              <a:t>o in the trello board it can give more convinient to controll the development schedule</a:t>
            </a:r>
            <a:endParaRPr lang="en-US" sz="1800" dirty="0"/>
          </a:p>
        </p:txBody>
      </p:sp>
    </p:spTree>
    <p:extLst>
      <p:ext uri="{BB962C8B-B14F-4D97-AF65-F5344CB8AC3E}">
        <p14:creationId xmlns:p14="http://schemas.microsoft.com/office/powerpoint/2010/main" val="12591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social</a:t>
            </a:r>
            <a:endParaRPr b="1" dirty="0">
              <a:solidFill>
                <a:srgbClr val="4C1130"/>
              </a:solidFill>
            </a:endParaRPr>
          </a:p>
        </p:txBody>
      </p:sp>
      <p:sp>
        <p:nvSpPr>
          <p:cNvPr id="62" name="Google Shape;62;p14"/>
          <p:cNvSpPr txBox="1">
            <a:spLocks noGrp="1"/>
          </p:cNvSpPr>
          <p:nvPr>
            <p:ph type="body" idx="1"/>
          </p:nvPr>
        </p:nvSpPr>
        <p:spPr>
          <a:xfrm>
            <a:off x="311700" y="1165724"/>
            <a:ext cx="8598938" cy="3787275"/>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US" i="1" dirty="0">
                <a:solidFill>
                  <a:srgbClr val="741B47"/>
                </a:solidFill>
              </a:rPr>
              <a:t>The social implications of an outcome involve how it affects users, the wider community and society as a whole. The social implications matter because if they are not considered and addressed, an outcome could have unintended consequence</a:t>
            </a:r>
          </a:p>
          <a:p>
            <a:pPr marL="0" indent="0">
              <a:lnSpc>
                <a:spcPct val="100000"/>
              </a:lnSpc>
              <a:buClr>
                <a:schemeClr val="dk1"/>
              </a:buClr>
              <a:buSzPts val="1100"/>
              <a:buNone/>
            </a:pPr>
            <a:endParaRPr lang="en-US" i="1" dirty="0">
              <a:solidFill>
                <a:srgbClr val="741B47"/>
              </a:solidFill>
            </a:endParaRPr>
          </a:p>
          <a:p>
            <a:pPr marL="0" indent="0">
              <a:lnSpc>
                <a:spcPct val="100000"/>
              </a:lnSpc>
              <a:buClr>
                <a:schemeClr val="dk1"/>
              </a:buClr>
              <a:buSzPts val="1100"/>
              <a:buNone/>
            </a:pPr>
            <a:r>
              <a:rPr lang="en-US" i="1" dirty="0">
                <a:solidFill>
                  <a:srgbClr val="741B47"/>
                </a:solidFill>
              </a:rPr>
              <a:t>For example, the function of my program is to calculate the cost of the recipe. </a:t>
            </a:r>
          </a:p>
          <a:p>
            <a:pPr marL="0" indent="0">
              <a:lnSpc>
                <a:spcPct val="100000"/>
              </a:lnSpc>
              <a:buClr>
                <a:schemeClr val="dk1"/>
              </a:buClr>
              <a:buSzPts val="1100"/>
              <a:buNone/>
            </a:pPr>
            <a:r>
              <a:rPr lang="en-US" i="1" dirty="0">
                <a:solidFill>
                  <a:srgbClr val="741B47"/>
                </a:solidFill>
              </a:rPr>
              <a:t>It is possible for some recipe that might not be healthy, but the cost is very low. The user may prefer this kind of recipe just because of its cost. </a:t>
            </a:r>
          </a:p>
          <a:p>
            <a:pPr marL="0" indent="0">
              <a:lnSpc>
                <a:spcPct val="100000"/>
              </a:lnSpc>
              <a:buClr>
                <a:schemeClr val="dk1"/>
              </a:buClr>
              <a:buSzPts val="1100"/>
              <a:buNone/>
            </a:pPr>
            <a:r>
              <a:rPr lang="en-US" i="1" dirty="0">
                <a:solidFill>
                  <a:srgbClr val="741B47"/>
                </a:solidFill>
              </a:rPr>
              <a:t>Or, if the user is the owner of a restaurant, for a same recipe with different </a:t>
            </a:r>
            <a:r>
              <a:rPr lang="en-US" i="1">
                <a:solidFill>
                  <a:srgbClr val="741B47"/>
                </a:solidFill>
              </a:rPr>
              <a:t>quality ingredients, </a:t>
            </a:r>
            <a:r>
              <a:rPr lang="en-US" i="1" dirty="0">
                <a:solidFill>
                  <a:srgbClr val="741B47"/>
                </a:solidFill>
              </a:rPr>
              <a:t>the cost may be lower, and the business owner would prefer this regardless the quality of the food.</a:t>
            </a:r>
          </a:p>
          <a:p>
            <a:pPr marL="0" indent="0">
              <a:lnSpc>
                <a:spcPct val="100000"/>
              </a:lnSpc>
              <a:buClr>
                <a:schemeClr val="dk1"/>
              </a:buClr>
              <a:buSzPts val="1100"/>
              <a:buNone/>
            </a:pPr>
            <a:r>
              <a:rPr lang="en-US" i="1" dirty="0">
                <a:solidFill>
                  <a:srgbClr val="741B47"/>
                </a:solidFill>
              </a:rPr>
              <a:t>In my last version of program, I added a notification after the calculated cost show that the user should have a healthy diet lifestyle with the high-quality food.</a:t>
            </a:r>
          </a:p>
          <a:p>
            <a:pPr marL="0" indent="0">
              <a:lnSpc>
                <a:spcPct val="100000"/>
              </a:lnSpc>
              <a:buClr>
                <a:schemeClr val="dk1"/>
              </a:buClr>
              <a:buSzPts val="1100"/>
              <a:buNone/>
            </a:pPr>
            <a:endParaRPr lang="en-US" i="1" dirty="0">
              <a:solidFill>
                <a:srgbClr val="741B47"/>
              </a:solidFill>
            </a:endParaRPr>
          </a:p>
          <a:p>
            <a:pPr marL="0" indent="0">
              <a:lnSpc>
                <a:spcPct val="100000"/>
              </a:lnSpc>
              <a:buClr>
                <a:schemeClr val="dk1"/>
              </a:buClr>
              <a:buSzPts val="1100"/>
              <a:buNone/>
            </a:pPr>
            <a:endParaRPr lang="en-US" i="1" dirty="0">
              <a:solidFill>
                <a:srgbClr val="741B47"/>
              </a:solidFill>
            </a:endParaRPr>
          </a:p>
          <a:p>
            <a:pPr marL="0" indent="0">
              <a:lnSpc>
                <a:spcPct val="100000"/>
              </a:lnSpc>
              <a:buClr>
                <a:schemeClr val="dk1"/>
              </a:buClr>
              <a:buSzPts val="1100"/>
              <a:buNone/>
            </a:pPr>
            <a:endParaRPr lang="en-US" i="1" dirty="0">
              <a:solidFill>
                <a:srgbClr val="741B47"/>
              </a:solidFill>
            </a:endParaRPr>
          </a:p>
        </p:txBody>
      </p:sp>
    </p:spTree>
    <p:extLst>
      <p:ext uri="{BB962C8B-B14F-4D97-AF65-F5344CB8AC3E}">
        <p14:creationId xmlns:p14="http://schemas.microsoft.com/office/powerpoint/2010/main" val="177038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7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pic>
        <p:nvPicPr>
          <p:cNvPr id="4" name="Picture 3">
            <a:extLst>
              <a:ext uri="{FF2B5EF4-FFF2-40B4-BE49-F238E27FC236}">
                <a16:creationId xmlns:a16="http://schemas.microsoft.com/office/drawing/2014/main" id="{667833F0-BEB8-4242-9991-18F2378416CA}"/>
              </a:ext>
            </a:extLst>
          </p:cNvPr>
          <p:cNvPicPr>
            <a:picLocks noChangeAspect="1"/>
          </p:cNvPicPr>
          <p:nvPr/>
        </p:nvPicPr>
        <p:blipFill>
          <a:blip r:embed="rId3"/>
          <a:stretch>
            <a:fillRect/>
          </a:stretch>
        </p:blipFill>
        <p:spPr>
          <a:xfrm>
            <a:off x="313847" y="1081580"/>
            <a:ext cx="2404549" cy="3925650"/>
          </a:xfrm>
          <a:prstGeom prst="rect">
            <a:avLst/>
          </a:prstGeom>
        </p:spPr>
      </p:pic>
      <p:pic>
        <p:nvPicPr>
          <p:cNvPr id="5" name="Picture 4">
            <a:extLst>
              <a:ext uri="{FF2B5EF4-FFF2-40B4-BE49-F238E27FC236}">
                <a16:creationId xmlns:a16="http://schemas.microsoft.com/office/drawing/2014/main" id="{D06B3C42-6493-4B56-BCA8-83F03AE184AB}"/>
              </a:ext>
            </a:extLst>
          </p:cNvPr>
          <p:cNvPicPr>
            <a:picLocks noChangeAspect="1"/>
          </p:cNvPicPr>
          <p:nvPr/>
        </p:nvPicPr>
        <p:blipFill>
          <a:blip r:embed="rId4"/>
          <a:stretch>
            <a:fillRect/>
          </a:stretch>
        </p:blipFill>
        <p:spPr>
          <a:xfrm>
            <a:off x="3315563" y="1081580"/>
            <a:ext cx="2480297" cy="3925650"/>
          </a:xfrm>
          <a:prstGeom prst="rect">
            <a:avLst/>
          </a:prstGeom>
        </p:spPr>
      </p:pic>
      <p:pic>
        <p:nvPicPr>
          <p:cNvPr id="6" name="Picture 5">
            <a:extLst>
              <a:ext uri="{FF2B5EF4-FFF2-40B4-BE49-F238E27FC236}">
                <a16:creationId xmlns:a16="http://schemas.microsoft.com/office/drawing/2014/main" id="{825D0DFC-EC94-4F00-9E33-F902FCC44EAF}"/>
              </a:ext>
            </a:extLst>
          </p:cNvPr>
          <p:cNvPicPr>
            <a:picLocks noChangeAspect="1"/>
          </p:cNvPicPr>
          <p:nvPr/>
        </p:nvPicPr>
        <p:blipFill>
          <a:blip r:embed="rId5"/>
          <a:stretch>
            <a:fillRect/>
          </a:stretch>
        </p:blipFill>
        <p:spPr>
          <a:xfrm>
            <a:off x="6453987" y="1081580"/>
            <a:ext cx="2471440" cy="3925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Version Control Evidence</a:t>
            </a:r>
            <a:endParaRPr dirty="0"/>
          </a:p>
        </p:txBody>
      </p:sp>
      <p:sp>
        <p:nvSpPr>
          <p:cNvPr id="75" name="Google Shape;75;p16"/>
          <p:cNvSpPr txBox="1"/>
          <p:nvPr/>
        </p:nvSpPr>
        <p:spPr>
          <a:xfrm>
            <a:off x="2719850" y="1131025"/>
            <a:ext cx="5937900" cy="1202600"/>
          </a:xfrm>
          <a:prstGeom prst="rect">
            <a:avLst/>
          </a:prstGeom>
          <a:solidFill>
            <a:srgbClr val="B6D7A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dealy, </a:t>
            </a:r>
            <a:r>
              <a:rPr lang="en-US" dirty="0"/>
              <a:t>I</a:t>
            </a:r>
            <a:r>
              <a:rPr lang="en" dirty="0"/>
              <a:t> should use github as my version control system and routinely committed code to that platform. </a:t>
            </a:r>
            <a:r>
              <a:rPr lang="en-US" dirty="0"/>
              <a:t>However, I am not always having network access. I also have to control the version of my code at local hard disc by assign different version name. when I have the network access and I commit the code the GitHub platform.</a:t>
            </a:r>
            <a:endParaRPr dirty="0"/>
          </a:p>
        </p:txBody>
      </p:sp>
      <p:pic>
        <p:nvPicPr>
          <p:cNvPr id="2" name="Picture 1">
            <a:extLst>
              <a:ext uri="{FF2B5EF4-FFF2-40B4-BE49-F238E27FC236}">
                <a16:creationId xmlns:a16="http://schemas.microsoft.com/office/drawing/2014/main" id="{4DF69150-D892-4A99-B356-FE1012A76061}"/>
              </a:ext>
            </a:extLst>
          </p:cNvPr>
          <p:cNvPicPr>
            <a:picLocks noChangeAspect="1"/>
          </p:cNvPicPr>
          <p:nvPr/>
        </p:nvPicPr>
        <p:blipFill>
          <a:blip r:embed="rId3"/>
          <a:stretch>
            <a:fillRect/>
          </a:stretch>
        </p:blipFill>
        <p:spPr>
          <a:xfrm>
            <a:off x="-1" y="1017725"/>
            <a:ext cx="2638425" cy="4079144"/>
          </a:xfrm>
          <a:prstGeom prst="rect">
            <a:avLst/>
          </a:prstGeom>
        </p:spPr>
      </p:pic>
      <p:pic>
        <p:nvPicPr>
          <p:cNvPr id="3" name="Picture 2">
            <a:extLst>
              <a:ext uri="{FF2B5EF4-FFF2-40B4-BE49-F238E27FC236}">
                <a16:creationId xmlns:a16="http://schemas.microsoft.com/office/drawing/2014/main" id="{FF669911-037A-42C0-AD93-D13912E8DE81}"/>
              </a:ext>
            </a:extLst>
          </p:cNvPr>
          <p:cNvPicPr>
            <a:picLocks noChangeAspect="1"/>
          </p:cNvPicPr>
          <p:nvPr/>
        </p:nvPicPr>
        <p:blipFill>
          <a:blip r:embed="rId4"/>
          <a:stretch>
            <a:fillRect/>
          </a:stretch>
        </p:blipFill>
        <p:spPr>
          <a:xfrm>
            <a:off x="2719850" y="3780969"/>
            <a:ext cx="6201126" cy="1254500"/>
          </a:xfrm>
          <a:prstGeom prst="rect">
            <a:avLst/>
          </a:prstGeom>
        </p:spPr>
      </p:pic>
      <p:pic>
        <p:nvPicPr>
          <p:cNvPr id="4" name="Picture 3">
            <a:extLst>
              <a:ext uri="{FF2B5EF4-FFF2-40B4-BE49-F238E27FC236}">
                <a16:creationId xmlns:a16="http://schemas.microsoft.com/office/drawing/2014/main" id="{7CE3294F-6A1A-4247-9FCF-8FC399B4B910}"/>
              </a:ext>
            </a:extLst>
          </p:cNvPr>
          <p:cNvPicPr>
            <a:picLocks noChangeAspect="1"/>
          </p:cNvPicPr>
          <p:nvPr/>
        </p:nvPicPr>
        <p:blipFill>
          <a:blip r:embed="rId5"/>
          <a:stretch>
            <a:fillRect/>
          </a:stretch>
        </p:blipFill>
        <p:spPr>
          <a:xfrm>
            <a:off x="2719850" y="2374494"/>
            <a:ext cx="4105275" cy="1365606"/>
          </a:xfrm>
          <a:prstGeom prst="rect">
            <a:avLst/>
          </a:prstGeom>
        </p:spPr>
      </p:pic>
      <p:sp>
        <p:nvSpPr>
          <p:cNvPr id="12" name="TextBox 11">
            <a:extLst>
              <a:ext uri="{FF2B5EF4-FFF2-40B4-BE49-F238E27FC236}">
                <a16:creationId xmlns:a16="http://schemas.microsoft.com/office/drawing/2014/main" id="{5C4A4B33-18FF-4CB0-B497-EE89FDC1CFFE}"/>
              </a:ext>
            </a:extLst>
          </p:cNvPr>
          <p:cNvSpPr txBox="1"/>
          <p:nvPr/>
        </p:nvSpPr>
        <p:spPr>
          <a:xfrm>
            <a:off x="6962600" y="2994339"/>
            <a:ext cx="1847850" cy="307777"/>
          </a:xfrm>
          <a:prstGeom prst="rect">
            <a:avLst/>
          </a:prstGeom>
          <a:noFill/>
        </p:spPr>
        <p:txBody>
          <a:bodyPr wrap="square">
            <a:spAutoFit/>
          </a:bodyPr>
          <a:lstStyle/>
          <a:p>
            <a:r>
              <a:rPr lang="en-US" dirty="0"/>
              <a:t>Version on 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Version Control Evidence</a:t>
            </a:r>
            <a:endParaRPr dirty="0"/>
          </a:p>
        </p:txBody>
      </p:sp>
      <p:sp>
        <p:nvSpPr>
          <p:cNvPr id="75" name="Google Shape;75;p16"/>
          <p:cNvSpPr txBox="1"/>
          <p:nvPr/>
        </p:nvSpPr>
        <p:spPr>
          <a:xfrm>
            <a:off x="2719850" y="1131025"/>
            <a:ext cx="5937900" cy="1202600"/>
          </a:xfrm>
          <a:prstGeom prst="rect">
            <a:avLst/>
          </a:prstGeom>
          <a:solidFill>
            <a:srgbClr val="B6D7A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dealy, </a:t>
            </a:r>
            <a:r>
              <a:rPr lang="en-US" dirty="0"/>
              <a:t>I</a:t>
            </a:r>
            <a:r>
              <a:rPr lang="en" dirty="0"/>
              <a:t> should use github as my version control system and routinely committed code to that platform. </a:t>
            </a:r>
            <a:r>
              <a:rPr lang="en-US" dirty="0"/>
              <a:t>However, I am not always having network access. I also have to control the version of my code at local hard disc by assign different version name. when I have the network access and I commit the code the GitHub platform.</a:t>
            </a:r>
            <a:endParaRPr dirty="0"/>
          </a:p>
        </p:txBody>
      </p:sp>
      <p:pic>
        <p:nvPicPr>
          <p:cNvPr id="2" name="Picture 1">
            <a:extLst>
              <a:ext uri="{FF2B5EF4-FFF2-40B4-BE49-F238E27FC236}">
                <a16:creationId xmlns:a16="http://schemas.microsoft.com/office/drawing/2014/main" id="{4DF69150-D892-4A99-B356-FE1012A76061}"/>
              </a:ext>
            </a:extLst>
          </p:cNvPr>
          <p:cNvPicPr>
            <a:picLocks noChangeAspect="1"/>
          </p:cNvPicPr>
          <p:nvPr/>
        </p:nvPicPr>
        <p:blipFill>
          <a:blip r:embed="rId3"/>
          <a:stretch>
            <a:fillRect/>
          </a:stretch>
        </p:blipFill>
        <p:spPr>
          <a:xfrm>
            <a:off x="-1" y="1017725"/>
            <a:ext cx="2638425" cy="4079144"/>
          </a:xfrm>
          <a:prstGeom prst="rect">
            <a:avLst/>
          </a:prstGeom>
        </p:spPr>
      </p:pic>
      <p:sp>
        <p:nvSpPr>
          <p:cNvPr id="12" name="TextBox 11">
            <a:extLst>
              <a:ext uri="{FF2B5EF4-FFF2-40B4-BE49-F238E27FC236}">
                <a16:creationId xmlns:a16="http://schemas.microsoft.com/office/drawing/2014/main" id="{5C4A4B33-18FF-4CB0-B497-EE89FDC1CFFE}"/>
              </a:ext>
            </a:extLst>
          </p:cNvPr>
          <p:cNvSpPr txBox="1"/>
          <p:nvPr/>
        </p:nvSpPr>
        <p:spPr>
          <a:xfrm>
            <a:off x="6495875" y="3273811"/>
            <a:ext cx="2204737" cy="738664"/>
          </a:xfrm>
          <a:prstGeom prst="rect">
            <a:avLst/>
          </a:prstGeom>
          <a:noFill/>
        </p:spPr>
        <p:txBody>
          <a:bodyPr wrap="square">
            <a:spAutoFit/>
          </a:bodyPr>
          <a:lstStyle/>
          <a:p>
            <a:r>
              <a:rPr lang="en-US" dirty="0"/>
              <a:t>Different version of code on the local disc by assign version name</a:t>
            </a:r>
          </a:p>
        </p:txBody>
      </p:sp>
      <p:pic>
        <p:nvPicPr>
          <p:cNvPr id="6" name="Picture 5" descr="A screenshot of a cell phone&#10;&#10;Description automatically generated">
            <a:extLst>
              <a:ext uri="{FF2B5EF4-FFF2-40B4-BE49-F238E27FC236}">
                <a16:creationId xmlns:a16="http://schemas.microsoft.com/office/drawing/2014/main" id="{69B5BFBA-18F7-45B2-BCF7-36743474A957}"/>
              </a:ext>
            </a:extLst>
          </p:cNvPr>
          <p:cNvPicPr>
            <a:picLocks noChangeAspect="1"/>
          </p:cNvPicPr>
          <p:nvPr/>
        </p:nvPicPr>
        <p:blipFill>
          <a:blip r:embed="rId4"/>
          <a:stretch>
            <a:fillRect/>
          </a:stretch>
        </p:blipFill>
        <p:spPr>
          <a:xfrm>
            <a:off x="3605393" y="2446127"/>
            <a:ext cx="2638425" cy="2616315"/>
          </a:xfrm>
          <a:prstGeom prst="rect">
            <a:avLst/>
          </a:prstGeom>
        </p:spPr>
      </p:pic>
    </p:spTree>
    <p:extLst>
      <p:ext uri="{BB962C8B-B14F-4D97-AF65-F5344CB8AC3E}">
        <p14:creationId xmlns:p14="http://schemas.microsoft.com/office/powerpoint/2010/main" val="390110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5" name="Picture 4">
            <a:extLst>
              <a:ext uri="{FF2B5EF4-FFF2-40B4-BE49-F238E27FC236}">
                <a16:creationId xmlns:a16="http://schemas.microsoft.com/office/drawing/2014/main" id="{1D4BC3C3-49D4-4FC9-907C-196A9AFFA265}"/>
              </a:ext>
            </a:extLst>
          </p:cNvPr>
          <p:cNvPicPr>
            <a:picLocks noChangeAspect="1"/>
          </p:cNvPicPr>
          <p:nvPr/>
        </p:nvPicPr>
        <p:blipFill>
          <a:blip r:embed="rId3"/>
          <a:stretch>
            <a:fillRect/>
          </a:stretch>
        </p:blipFill>
        <p:spPr>
          <a:xfrm>
            <a:off x="165414" y="137084"/>
            <a:ext cx="3006411" cy="4908246"/>
          </a:xfrm>
          <a:prstGeom prst="rect">
            <a:avLst/>
          </a:prstGeom>
        </p:spPr>
      </p:pic>
      <p:pic>
        <p:nvPicPr>
          <p:cNvPr id="2" name="Picture 1">
            <a:extLst>
              <a:ext uri="{FF2B5EF4-FFF2-40B4-BE49-F238E27FC236}">
                <a16:creationId xmlns:a16="http://schemas.microsoft.com/office/drawing/2014/main" id="{19AE5ACF-53C2-41DE-98F4-0062D9F49C53}"/>
              </a:ext>
            </a:extLst>
          </p:cNvPr>
          <p:cNvPicPr>
            <a:picLocks noChangeAspect="1"/>
          </p:cNvPicPr>
          <p:nvPr/>
        </p:nvPicPr>
        <p:blipFill>
          <a:blip r:embed="rId4"/>
          <a:stretch>
            <a:fillRect/>
          </a:stretch>
        </p:blipFill>
        <p:spPr>
          <a:xfrm>
            <a:off x="3362325" y="152400"/>
            <a:ext cx="4468876" cy="4892930"/>
          </a:xfrm>
          <a:prstGeom prst="rect">
            <a:avLst/>
          </a:prstGeom>
        </p:spPr>
      </p:pic>
      <p:sp>
        <p:nvSpPr>
          <p:cNvPr id="83" name="Google Shape;83;p17"/>
          <p:cNvSpPr txBox="1"/>
          <p:nvPr/>
        </p:nvSpPr>
        <p:spPr>
          <a:xfrm>
            <a:off x="201787" y="1095437"/>
            <a:ext cx="2922413" cy="909576"/>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7"/>
          <p:cNvSpPr txBox="1"/>
          <p:nvPr/>
        </p:nvSpPr>
        <p:spPr>
          <a:xfrm>
            <a:off x="3400425" y="152399"/>
            <a:ext cx="4430776" cy="943037"/>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73FD08983BB1489345682CF98D11CB" ma:contentTypeVersion="7" ma:contentTypeDescription="Create a new document." ma:contentTypeScope="" ma:versionID="427c08428c62b936c72eca2c5654ee8c">
  <xsd:schema xmlns:xsd="http://www.w3.org/2001/XMLSchema" xmlns:xs="http://www.w3.org/2001/XMLSchema" xmlns:p="http://schemas.microsoft.com/office/2006/metadata/properties" xmlns:ns3="d4008e93-06a0-4859-9d8b-712701f09759" xmlns:ns4="63653892-4a0b-4bc8-8b4d-cbcbf0cce6e6" targetNamespace="http://schemas.microsoft.com/office/2006/metadata/properties" ma:root="true" ma:fieldsID="337eb94db326b5939d9ee499c8ecca8e" ns3:_="" ns4:_="">
    <xsd:import namespace="d4008e93-06a0-4859-9d8b-712701f09759"/>
    <xsd:import namespace="63653892-4a0b-4bc8-8b4d-cbcbf0cce6e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008e93-06a0-4859-9d8b-712701f097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3653892-4a0b-4bc8-8b4d-cbcbf0cce6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18FC06-06E6-429F-9319-4F18287EFD0A}">
  <ds:schemaRefs>
    <ds:schemaRef ds:uri="http://schemas.microsoft.com/sharepoint/v3/contenttype/forms"/>
  </ds:schemaRefs>
</ds:datastoreItem>
</file>

<file path=customXml/itemProps2.xml><?xml version="1.0" encoding="utf-8"?>
<ds:datastoreItem xmlns:ds="http://schemas.openxmlformats.org/officeDocument/2006/customXml" ds:itemID="{85C20D5B-B1C2-45A2-BAF4-C38778936C5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424B36F-C4A4-44BD-A771-645A44265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008e93-06a0-4859-9d8b-712701f09759"/>
    <ds:schemaRef ds:uri="63653892-4a0b-4bc8-8b4d-cbcbf0cce6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1533</TotalTime>
  <Words>2920</Words>
  <Application>Microsoft Office PowerPoint</Application>
  <PresentationFormat>On-screen Show (16:9)</PresentationFormat>
  <Paragraphs>325</Paragraphs>
  <Slides>44</Slides>
  <Notes>37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Simple Light</vt:lpstr>
      <vt:lpstr>91896 &amp; 91897 Documentation</vt:lpstr>
      <vt:lpstr>Relevant Implications – Functionality </vt:lpstr>
      <vt:lpstr>Relevant Implications – Usability</vt:lpstr>
      <vt:lpstr>Relevant Implications – Aesthetics</vt:lpstr>
      <vt:lpstr>Relevant Implications - social</vt:lpstr>
      <vt:lpstr>Decomposition</vt:lpstr>
      <vt:lpstr>Version Control Evidence</vt:lpstr>
      <vt:lpstr>Version Control Evidence</vt:lpstr>
      <vt:lpstr>PowerPoint Presentation</vt:lpstr>
      <vt:lpstr>Number Checking Function Testing...</vt:lpstr>
      <vt:lpstr>Number checker - Trialling Notes</vt:lpstr>
      <vt:lpstr>PowerPoint Presentation</vt:lpstr>
      <vt:lpstr>2. Yes / No Checker (Test Plan)</vt:lpstr>
      <vt:lpstr>PowerPoint Presentation</vt:lpstr>
      <vt:lpstr>2. Yes / No Checker - Trialling Notes</vt:lpstr>
      <vt:lpstr>PowerPoint Presentation</vt:lpstr>
      <vt:lpstr>3. Unit Checker (Test Plan)</vt:lpstr>
      <vt:lpstr>PowerPoint Presentation</vt:lpstr>
      <vt:lpstr>PowerPoint Presentation</vt:lpstr>
      <vt:lpstr>3. Unit Checker - Trialling Notes</vt:lpstr>
      <vt:lpstr>PowerPoint Presentation</vt:lpstr>
      <vt:lpstr>4. Valid name checker (Test Plan)</vt:lpstr>
      <vt:lpstr>PowerPoint Presentation</vt:lpstr>
      <vt:lpstr>4. Valid namer checker - Trialling Notes</vt:lpstr>
      <vt:lpstr>PowerPoint Presentation</vt:lpstr>
      <vt:lpstr>5. Get the ingredients, amount and its listing price (Test Plan/testing)</vt:lpstr>
      <vt:lpstr>5. Get the ingredients, amount and its listing price - Trialling Notes</vt:lpstr>
      <vt:lpstr>PowerPoint Presentation</vt:lpstr>
      <vt:lpstr>6. Calculate cost for the recipe (Test Plan/testing)</vt:lpstr>
      <vt:lpstr>6. Calculate cost for the recipe - Trialling Notes</vt:lpstr>
      <vt:lpstr>PowerPoint Presentation</vt:lpstr>
      <vt:lpstr>7. Instructions - Testing / Test Plan</vt:lpstr>
      <vt:lpstr>PowerPoint Presentation</vt:lpstr>
      <vt:lpstr>8. Assembled Outcome Test Plan(expected value)</vt:lpstr>
      <vt:lpstr>8. Assembled Outcome Test Plan(unexpected values)</vt:lpstr>
      <vt:lpstr>8. Assembled Outcome Test Plan(unexpected values)</vt:lpstr>
      <vt:lpstr>8. Assembled Outcome testing</vt:lpstr>
      <vt:lpstr>8. Assembled Outcome testing</vt:lpstr>
      <vt:lpstr>8. Assembled Outcome testing</vt:lpstr>
      <vt:lpstr>8. Assembled Outcome Test Plan - Trialling Notes</vt:lpstr>
      <vt:lpstr>Usability Testing</vt:lpstr>
      <vt:lpstr>Usability Testing</vt:lpstr>
      <vt:lpstr>Usability Testing</vt:lpstr>
      <vt:lpstr>Discuss how the information from planning, testing and trialling of components assisted in the development of a high-quality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Younha Cha - 91896 &amp; 91897 Documentation 3.1</dc:title>
  <dc:creator>Younha Cha</dc:creator>
  <cp:keywords>Assignment</cp:keywords>
  <cp:lastModifiedBy>Younha Cha</cp:lastModifiedBy>
  <cp:revision>108</cp:revision>
  <dcterms:modified xsi:type="dcterms:W3CDTF">2020-07-26T11:25:38Z</dcterms:modified>
  <cp:category>Homework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0x010100A973FD08983BB1489345682CF98D11CB</vt:lpwstr>
  </property>
</Properties>
</file>