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4" r:id="rId2"/>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213"/>
  </p:normalViewPr>
  <p:slideViewPr>
    <p:cSldViewPr snapToGrid="0" showGuides="1">
      <p:cViewPr varScale="1">
        <p:scale>
          <a:sx n="97" d="100"/>
          <a:sy n="97" d="100"/>
        </p:scale>
        <p:origin x="6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4/30/23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4/30/23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4/30/23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4/30/23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4/30/23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4/30/23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4/30/23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4/30/23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4/30/23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4/30/23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4/30/23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4/30/23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mlg.ucd.ie/datasets/bbc.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F88BDA-C02D-190D-E806-B78BA0605CF0}"/>
              </a:ext>
            </a:extLst>
          </p:cNvPr>
          <p:cNvSpPr txBox="1"/>
          <p:nvPr/>
        </p:nvSpPr>
        <p:spPr>
          <a:xfrm>
            <a:off x="2040835" y="1152940"/>
            <a:ext cx="9276522" cy="4278094"/>
          </a:xfrm>
          <a:prstGeom prst="rect">
            <a:avLst/>
          </a:prstGeom>
          <a:noFill/>
        </p:spPr>
        <p:txBody>
          <a:bodyPr wrap="square" rtlCol="0">
            <a:spAutoFit/>
          </a:bodyPr>
          <a:lstStyle/>
          <a:p>
            <a:r>
              <a:rPr lang="en-US" sz="4000" dirty="0">
                <a:solidFill>
                  <a:srgbClr val="FF0000"/>
                </a:solidFill>
              </a:rPr>
              <a:t>NLP - PROJECT LAB EVALUATION</a:t>
            </a:r>
          </a:p>
          <a:p>
            <a:endParaRPr lang="en-US" sz="4000" dirty="0"/>
          </a:p>
          <a:p>
            <a:endParaRPr lang="en-US" sz="4000" dirty="0"/>
          </a:p>
          <a:p>
            <a:r>
              <a:rPr lang="en-US" sz="2800" dirty="0"/>
              <a:t>      SUBMITTED BY – </a:t>
            </a:r>
          </a:p>
          <a:p>
            <a:endParaRPr lang="en-US" sz="2800" dirty="0"/>
          </a:p>
          <a:p>
            <a:pPr marL="742950" indent="-742950">
              <a:buAutoNum type="arabicParenR"/>
            </a:pPr>
            <a:r>
              <a:rPr lang="en-US" sz="2800" dirty="0"/>
              <a:t>CHAITANYA CHIKKALA (102016020)</a:t>
            </a:r>
          </a:p>
          <a:p>
            <a:pPr marL="742950" indent="-742950">
              <a:buAutoNum type="arabicParenR"/>
            </a:pPr>
            <a:r>
              <a:rPr lang="en-US" sz="2800" dirty="0"/>
              <a:t>KUNAL KUMAR (102016014)</a:t>
            </a:r>
          </a:p>
          <a:p>
            <a:r>
              <a:rPr lang="en-US" sz="4000" dirty="0"/>
              <a:t> </a:t>
            </a:r>
          </a:p>
        </p:txBody>
      </p:sp>
    </p:spTree>
    <p:extLst>
      <p:ext uri="{BB962C8B-B14F-4D97-AF65-F5344CB8AC3E}">
        <p14:creationId xmlns:p14="http://schemas.microsoft.com/office/powerpoint/2010/main" val="4182166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32D72-7537-C48B-6165-3AD7FD98D973}"/>
              </a:ext>
            </a:extLst>
          </p:cNvPr>
          <p:cNvSpPr>
            <a:spLocks noGrp="1"/>
          </p:cNvSpPr>
          <p:nvPr>
            <p:ph type="ctrTitle"/>
          </p:nvPr>
        </p:nvSpPr>
        <p:spPr>
          <a:xfrm>
            <a:off x="1600200" y="442602"/>
            <a:ext cx="8991600" cy="1645920"/>
          </a:xfrm>
        </p:spPr>
        <p:txBody>
          <a:bodyPr/>
          <a:lstStyle/>
          <a:p>
            <a:r>
              <a:rPr lang="en-US" dirty="0"/>
              <a:t>TEXT SUMMARIZATION </a:t>
            </a:r>
          </a:p>
        </p:txBody>
      </p:sp>
      <p:sp>
        <p:nvSpPr>
          <p:cNvPr id="3" name="Subtitle 2">
            <a:extLst>
              <a:ext uri="{FF2B5EF4-FFF2-40B4-BE49-F238E27FC236}">
                <a16:creationId xmlns:a16="http://schemas.microsoft.com/office/drawing/2014/main" id="{F8B74DF1-CF6D-E15B-64E7-7B411B3E2957}"/>
              </a:ext>
            </a:extLst>
          </p:cNvPr>
          <p:cNvSpPr>
            <a:spLocks noGrp="1"/>
          </p:cNvSpPr>
          <p:nvPr>
            <p:ph type="subTitle" idx="1"/>
          </p:nvPr>
        </p:nvSpPr>
        <p:spPr>
          <a:xfrm>
            <a:off x="410817" y="2531165"/>
            <a:ext cx="11396870" cy="3884233"/>
          </a:xfrm>
        </p:spPr>
        <p:txBody>
          <a:bodyPr>
            <a:normAutofit/>
          </a:bodyPr>
          <a:lstStyle/>
          <a:p>
            <a:pPr>
              <a:buClr>
                <a:srgbClr val="FF0000"/>
              </a:buClr>
            </a:pPr>
            <a:r>
              <a:rPr lang="en-IN" b="0" i="0" u="none" strike="noStrike" dirty="0">
                <a:solidFill>
                  <a:srgbClr val="2A2A2A"/>
                </a:solidFill>
                <a:effectLst/>
                <a:latin typeface="Roboto" panose="02000000000000000000" pitchFamily="2" charset="0"/>
              </a:rPr>
              <a:t> Text summarization is a very useful and important part of Natural Language Processing (NLP).</a:t>
            </a:r>
          </a:p>
          <a:p>
            <a:pPr marL="342900" indent="-342900" algn="l">
              <a:buClr>
                <a:srgbClr val="FF0000"/>
              </a:buClr>
              <a:buFont typeface="Wingdings" pitchFamily="2" charset="2"/>
              <a:buChar char="Ø"/>
            </a:pPr>
            <a:r>
              <a:rPr lang="en-IN" b="0" i="0" u="none" strike="noStrike" dirty="0">
                <a:solidFill>
                  <a:schemeClr val="bg1"/>
                </a:solidFill>
                <a:effectLst/>
                <a:latin typeface="Söhne"/>
              </a:rPr>
              <a:t>Text summarization is the process of creating a shorter version of a given text while retaining its key information and meaning.</a:t>
            </a:r>
          </a:p>
          <a:p>
            <a:pPr marL="342900" indent="-342900" algn="l">
              <a:buClr>
                <a:srgbClr val="FF0000"/>
              </a:buClr>
              <a:buFont typeface="Wingdings" pitchFamily="2" charset="2"/>
              <a:buChar char="Ø"/>
            </a:pPr>
            <a:r>
              <a:rPr lang="en-IN" b="0" i="0" u="none" strike="noStrike" dirty="0">
                <a:solidFill>
                  <a:schemeClr val="bg1"/>
                </a:solidFill>
                <a:effectLst/>
                <a:latin typeface="Söhne"/>
              </a:rPr>
              <a:t>There are two main types of text summarization: extractive and abstractive.</a:t>
            </a:r>
          </a:p>
          <a:p>
            <a:pPr marL="342900" indent="-342900" algn="l">
              <a:buClr>
                <a:srgbClr val="FF0000"/>
              </a:buClr>
              <a:buFont typeface="Wingdings" pitchFamily="2" charset="2"/>
              <a:buChar char="Ø"/>
            </a:pPr>
            <a:r>
              <a:rPr lang="en-IN" b="0" i="0" u="none" strike="noStrike" dirty="0">
                <a:solidFill>
                  <a:schemeClr val="bg1"/>
                </a:solidFill>
                <a:effectLst/>
                <a:latin typeface="Söhne"/>
              </a:rPr>
              <a:t>Extractive summarization involves selecting important sentences or phrases from the original text and stitching them together to form a summary.</a:t>
            </a:r>
          </a:p>
          <a:p>
            <a:pPr marL="342900" indent="-342900" algn="l">
              <a:buClr>
                <a:srgbClr val="FF0000"/>
              </a:buClr>
              <a:buFont typeface="Wingdings" pitchFamily="2" charset="2"/>
              <a:buChar char="Ø"/>
            </a:pPr>
            <a:r>
              <a:rPr lang="en-IN" b="0" i="0" u="none" strike="noStrike" dirty="0">
                <a:solidFill>
                  <a:schemeClr val="bg1"/>
                </a:solidFill>
                <a:effectLst/>
                <a:latin typeface="Söhne"/>
              </a:rPr>
              <a:t>Abstractive summarization involves generating new sentences that convey the essence of the original text.</a:t>
            </a:r>
          </a:p>
          <a:p>
            <a:pPr marL="342900" indent="-342900" algn="l">
              <a:buClr>
                <a:srgbClr val="FF0000"/>
              </a:buClr>
              <a:buFont typeface="Wingdings" pitchFamily="2" charset="2"/>
              <a:buChar char="Ø"/>
            </a:pPr>
            <a:r>
              <a:rPr lang="en-IN" b="0" i="0" u="none" strike="noStrike" dirty="0">
                <a:solidFill>
                  <a:schemeClr val="bg1"/>
                </a:solidFill>
                <a:effectLst/>
                <a:latin typeface="Söhne"/>
              </a:rPr>
              <a:t>Text summarization can be done manually or using automated tools such as machine learning algorithms.</a:t>
            </a:r>
          </a:p>
          <a:p>
            <a:endParaRPr lang="en-IN" b="0" i="0" u="none" strike="noStrike" dirty="0">
              <a:solidFill>
                <a:srgbClr val="2A2A2A"/>
              </a:solidFill>
              <a:effectLst/>
              <a:latin typeface="Roboto" panose="02000000000000000000" pitchFamily="2" charset="0"/>
            </a:endParaRPr>
          </a:p>
        </p:txBody>
      </p:sp>
    </p:spTree>
    <p:extLst>
      <p:ext uri="{BB962C8B-B14F-4D97-AF65-F5344CB8AC3E}">
        <p14:creationId xmlns:p14="http://schemas.microsoft.com/office/powerpoint/2010/main" val="171789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B9DB1-C3E9-9FAE-B052-4A2626FA764C}"/>
              </a:ext>
            </a:extLst>
          </p:cNvPr>
          <p:cNvSpPr>
            <a:spLocks noGrp="1"/>
          </p:cNvSpPr>
          <p:nvPr>
            <p:ph type="title"/>
          </p:nvPr>
        </p:nvSpPr>
        <p:spPr>
          <a:noFill/>
        </p:spPr>
        <p:txBody>
          <a:bodyPr/>
          <a:lstStyle/>
          <a:p>
            <a:r>
              <a:rPr lang="en-US" dirty="0"/>
              <a:t>USE CASES </a:t>
            </a:r>
          </a:p>
        </p:txBody>
      </p:sp>
      <p:sp>
        <p:nvSpPr>
          <p:cNvPr id="3" name="Content Placeholder 2">
            <a:extLst>
              <a:ext uri="{FF2B5EF4-FFF2-40B4-BE49-F238E27FC236}">
                <a16:creationId xmlns:a16="http://schemas.microsoft.com/office/drawing/2014/main" id="{ED5E472F-40C1-E29C-887C-115A7062903D}"/>
              </a:ext>
            </a:extLst>
          </p:cNvPr>
          <p:cNvSpPr>
            <a:spLocks noGrp="1"/>
          </p:cNvSpPr>
          <p:nvPr>
            <p:ph idx="1"/>
          </p:nvPr>
        </p:nvSpPr>
        <p:spPr>
          <a:xfrm>
            <a:off x="490330" y="2358887"/>
            <a:ext cx="11423374" cy="4293703"/>
          </a:xfrm>
        </p:spPr>
        <p:txBody>
          <a:bodyPr>
            <a:normAutofit/>
          </a:bodyPr>
          <a:lstStyle/>
          <a:p>
            <a:pPr algn="l">
              <a:buClr>
                <a:srgbClr val="FF0000"/>
              </a:buClr>
              <a:buFont typeface="Wingdings" pitchFamily="2" charset="2"/>
              <a:buChar char="Ø"/>
            </a:pPr>
            <a:r>
              <a:rPr lang="en-IN" b="0" i="0" u="none" strike="noStrike" dirty="0">
                <a:effectLst/>
                <a:latin typeface="Söhne"/>
              </a:rPr>
              <a:t>Text summarization has numerous use cases across various industries and applications. Some of the most common ones are:</a:t>
            </a:r>
          </a:p>
          <a:p>
            <a:pPr algn="l">
              <a:buClr>
                <a:srgbClr val="FF0000"/>
              </a:buClr>
              <a:buFont typeface="Wingdings" pitchFamily="2" charset="2"/>
              <a:buChar char="Ø"/>
            </a:pPr>
            <a:r>
              <a:rPr lang="en-IN" b="0" i="0" u="none" strike="noStrike" dirty="0">
                <a:effectLst/>
                <a:latin typeface="Söhne"/>
              </a:rPr>
              <a:t>News aggregation: News websites and apps use text summarization to create short summaries of news articles for readers who don't have the time to read the full article.</a:t>
            </a:r>
          </a:p>
          <a:p>
            <a:pPr algn="l">
              <a:buClr>
                <a:srgbClr val="FF0000"/>
              </a:buClr>
              <a:buFont typeface="Wingdings" pitchFamily="2" charset="2"/>
              <a:buChar char="Ø"/>
            </a:pPr>
            <a:r>
              <a:rPr lang="en-IN" b="0" i="0" u="none" strike="noStrike" dirty="0">
                <a:effectLst/>
                <a:latin typeface="Söhne"/>
              </a:rPr>
              <a:t>Social media analysis: Social media monitoring tools use text summarization to provide a concise summary of social media posts, comments, and reviews.</a:t>
            </a:r>
          </a:p>
          <a:p>
            <a:pPr algn="l">
              <a:buClr>
                <a:srgbClr val="FF0000"/>
              </a:buClr>
              <a:buFont typeface="Wingdings" pitchFamily="2" charset="2"/>
              <a:buChar char="Ø"/>
            </a:pPr>
            <a:r>
              <a:rPr lang="en-IN" b="0" i="0" u="none" strike="noStrike" dirty="0">
                <a:effectLst/>
                <a:latin typeface="Söhne"/>
              </a:rPr>
              <a:t>Legal and medical documents: Text summarization can be used to summarize lengthy legal or medical documents, saving time and effort for lawyers and doctors.</a:t>
            </a:r>
          </a:p>
          <a:p>
            <a:pPr algn="l">
              <a:buClr>
                <a:srgbClr val="FF0000"/>
              </a:buClr>
              <a:buFont typeface="Wingdings" pitchFamily="2" charset="2"/>
              <a:buChar char="Ø"/>
            </a:pPr>
            <a:r>
              <a:rPr lang="en-IN" b="0" i="0" u="none" strike="noStrike" dirty="0">
                <a:effectLst/>
                <a:latin typeface="Söhne"/>
              </a:rPr>
              <a:t>Product reviews: E-commerce websites can use text summarization to provide a concise summary of product reviews, allowing customers to quickly understand the main advantages and disadvantages of a product.</a:t>
            </a:r>
          </a:p>
          <a:p>
            <a:pPr algn="l">
              <a:buClr>
                <a:srgbClr val="FF0000"/>
              </a:buClr>
              <a:buFont typeface="Wingdings" pitchFamily="2" charset="2"/>
              <a:buChar char="Ø"/>
            </a:pPr>
            <a:r>
              <a:rPr lang="en-IN" b="0" i="0" u="none" strike="noStrike" dirty="0">
                <a:effectLst/>
                <a:latin typeface="Söhne"/>
              </a:rPr>
              <a:t>Academic research: Researchers can use text summarization to quickly summarize large amounts of academic literature, enabling them to identify relevant papers and extract key insights.</a:t>
            </a:r>
          </a:p>
          <a:p>
            <a:endParaRPr lang="en-US" dirty="0"/>
          </a:p>
        </p:txBody>
      </p:sp>
    </p:spTree>
    <p:extLst>
      <p:ext uri="{BB962C8B-B14F-4D97-AF65-F5344CB8AC3E}">
        <p14:creationId xmlns:p14="http://schemas.microsoft.com/office/powerpoint/2010/main" val="6008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tractive Text Summarization Using Deep Learning | Semantic Scholar">
            <a:extLst>
              <a:ext uri="{FF2B5EF4-FFF2-40B4-BE49-F238E27FC236}">
                <a16:creationId xmlns:a16="http://schemas.microsoft.com/office/drawing/2014/main" id="{32471A6C-5AF6-24AB-1EC9-B1FAA4C593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6451" y="225287"/>
            <a:ext cx="6930887" cy="6493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642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C0520-8DC2-07FD-21F9-E804C263DC4B}"/>
              </a:ext>
            </a:extLst>
          </p:cNvPr>
          <p:cNvSpPr>
            <a:spLocks noGrp="1"/>
          </p:cNvSpPr>
          <p:nvPr>
            <p:ph type="title"/>
          </p:nvPr>
        </p:nvSpPr>
        <p:spPr/>
        <p:txBody>
          <a:bodyPr/>
          <a:lstStyle/>
          <a:p>
            <a:r>
              <a:rPr lang="en-US" dirty="0"/>
              <a:t>Models Used </a:t>
            </a:r>
          </a:p>
        </p:txBody>
      </p:sp>
      <p:sp>
        <p:nvSpPr>
          <p:cNvPr id="3" name="Content Placeholder 2">
            <a:extLst>
              <a:ext uri="{FF2B5EF4-FFF2-40B4-BE49-F238E27FC236}">
                <a16:creationId xmlns:a16="http://schemas.microsoft.com/office/drawing/2014/main" id="{9202189E-DEA7-D72C-5A1C-50F7D209E5E7}"/>
              </a:ext>
            </a:extLst>
          </p:cNvPr>
          <p:cNvSpPr>
            <a:spLocks noGrp="1"/>
          </p:cNvSpPr>
          <p:nvPr>
            <p:ph idx="1"/>
          </p:nvPr>
        </p:nvSpPr>
        <p:spPr>
          <a:xfrm>
            <a:off x="1073427" y="2638044"/>
            <a:ext cx="9978886" cy="3101983"/>
          </a:xfrm>
        </p:spPr>
        <p:txBody>
          <a:bodyPr/>
          <a:lstStyle/>
          <a:p>
            <a:pPr>
              <a:buClr>
                <a:srgbClr val="FF0000"/>
              </a:buClr>
              <a:buFont typeface="Wingdings" pitchFamily="2" charset="2"/>
              <a:buChar char="Ø"/>
            </a:pPr>
            <a:r>
              <a:rPr lang="en-IN" b="0" i="0" u="none" strike="noStrike" dirty="0">
                <a:solidFill>
                  <a:schemeClr val="tx1">
                    <a:lumMod val="95000"/>
                    <a:lumOff val="5000"/>
                  </a:schemeClr>
                </a:solidFill>
                <a:effectLst/>
                <a:latin typeface="Söhne"/>
              </a:rPr>
              <a:t>Graph-based models: These models represent the text as a graph, where sentences are nodes and the relationships between them are edges. The most important sentences are then identified based on their centrality in the graph</a:t>
            </a:r>
            <a:r>
              <a:rPr lang="en-IN" b="0" i="0" u="none" strike="noStrike" dirty="0">
                <a:solidFill>
                  <a:srgbClr val="D1D5DB"/>
                </a:solidFill>
                <a:effectLst/>
                <a:latin typeface="Söhne"/>
              </a:rPr>
              <a:t>.</a:t>
            </a:r>
          </a:p>
          <a:p>
            <a:pPr>
              <a:buClr>
                <a:srgbClr val="FF0000"/>
              </a:buClr>
              <a:buFont typeface="Wingdings" pitchFamily="2" charset="2"/>
              <a:buChar char="Ø"/>
            </a:pPr>
            <a:endParaRPr lang="en-US" dirty="0"/>
          </a:p>
          <a:p>
            <a:pPr>
              <a:buClr>
                <a:srgbClr val="FF0000"/>
              </a:buClr>
              <a:buFont typeface="Wingdings" pitchFamily="2" charset="2"/>
              <a:buChar char="Ø"/>
            </a:pPr>
            <a:r>
              <a:rPr lang="en-IN" b="0" i="0" u="none" strike="noStrike" dirty="0">
                <a:solidFill>
                  <a:schemeClr val="tx1">
                    <a:lumMod val="95000"/>
                    <a:lumOff val="5000"/>
                  </a:schemeClr>
                </a:solidFill>
                <a:effectLst/>
                <a:latin typeface="Söhne"/>
              </a:rPr>
              <a:t>TextRank: TextRank is a graph-based algorithm that is similar to PageRank, the algorithm used by Google to rank web pages. TextRank represents the text as a graph and then identifies the most important sentences based on their PageRank score.</a:t>
            </a:r>
          </a:p>
          <a:p>
            <a:endParaRPr lang="en-US" dirty="0"/>
          </a:p>
        </p:txBody>
      </p:sp>
    </p:spTree>
    <p:extLst>
      <p:ext uri="{BB962C8B-B14F-4D97-AF65-F5344CB8AC3E}">
        <p14:creationId xmlns:p14="http://schemas.microsoft.com/office/powerpoint/2010/main" val="357713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new graph-based extractive text summarization using keywords or topic  modeling | SpringerLink">
            <a:extLst>
              <a:ext uri="{FF2B5EF4-FFF2-40B4-BE49-F238E27FC236}">
                <a16:creationId xmlns:a16="http://schemas.microsoft.com/office/drawing/2014/main" id="{DB3442CB-27E3-7EF1-6E76-838CE8B62C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6034" y="569843"/>
            <a:ext cx="8653669" cy="6029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175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ext Summarization in NLP. Living in the 21st century with… | by Raja  Mishra | letsprep | Medium">
            <a:extLst>
              <a:ext uri="{FF2B5EF4-FFF2-40B4-BE49-F238E27FC236}">
                <a16:creationId xmlns:a16="http://schemas.microsoft.com/office/drawing/2014/main" id="{04C2E1FF-3564-C66B-10F5-ACD3CDB6A1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1" y="238539"/>
            <a:ext cx="10588486" cy="6387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398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2F91-DE1E-68F6-E0CB-21B8D2124D2F}"/>
              </a:ext>
            </a:extLst>
          </p:cNvPr>
          <p:cNvSpPr>
            <a:spLocks noGrp="1"/>
          </p:cNvSpPr>
          <p:nvPr>
            <p:ph type="title"/>
          </p:nvPr>
        </p:nvSpPr>
        <p:spPr>
          <a:xfrm>
            <a:off x="2231136" y="530087"/>
            <a:ext cx="7729728" cy="1007165"/>
          </a:xfrm>
        </p:spPr>
        <p:txBody>
          <a:bodyPr/>
          <a:lstStyle/>
          <a:p>
            <a:r>
              <a:rPr lang="en-US" dirty="0"/>
              <a:t>METRICS USED </a:t>
            </a:r>
          </a:p>
        </p:txBody>
      </p:sp>
      <p:sp>
        <p:nvSpPr>
          <p:cNvPr id="3" name="Content Placeholder 2">
            <a:extLst>
              <a:ext uri="{FF2B5EF4-FFF2-40B4-BE49-F238E27FC236}">
                <a16:creationId xmlns:a16="http://schemas.microsoft.com/office/drawing/2014/main" id="{572EB083-CFEF-33F7-7621-AA7C84AE5F17}"/>
              </a:ext>
            </a:extLst>
          </p:cNvPr>
          <p:cNvSpPr>
            <a:spLocks noGrp="1"/>
          </p:cNvSpPr>
          <p:nvPr>
            <p:ph idx="1"/>
          </p:nvPr>
        </p:nvSpPr>
        <p:spPr>
          <a:xfrm>
            <a:off x="265043" y="1934817"/>
            <a:ext cx="11502887" cy="4923183"/>
          </a:xfrm>
        </p:spPr>
        <p:txBody>
          <a:bodyPr>
            <a:normAutofit fontScale="92500"/>
          </a:bodyPr>
          <a:lstStyle/>
          <a:p>
            <a:pPr algn="l">
              <a:buClr>
                <a:srgbClr val="FF0000"/>
              </a:buClr>
              <a:buFont typeface="Wingdings" pitchFamily="2" charset="2"/>
              <a:buChar char="Ø"/>
            </a:pPr>
            <a:r>
              <a:rPr lang="en-IN" b="0" i="0" u="none" strike="noStrike" dirty="0">
                <a:solidFill>
                  <a:schemeClr val="tx1">
                    <a:lumMod val="95000"/>
                    <a:lumOff val="5000"/>
                  </a:schemeClr>
                </a:solidFill>
                <a:effectLst/>
                <a:latin typeface="Söhne"/>
              </a:rPr>
              <a:t>There are several metrics used to evaluate the quality of extractive text summarization models. Here are some of the most common ones:</a:t>
            </a:r>
          </a:p>
          <a:p>
            <a:pPr algn="l">
              <a:buClr>
                <a:srgbClr val="FF0000"/>
              </a:buClr>
              <a:buFont typeface="Wingdings" pitchFamily="2" charset="2"/>
              <a:buChar char="Ø"/>
            </a:pPr>
            <a:r>
              <a:rPr lang="en-IN" b="0" i="0" u="none" strike="noStrike" dirty="0">
                <a:solidFill>
                  <a:schemeClr val="tx1">
                    <a:lumMod val="95000"/>
                    <a:lumOff val="5000"/>
                  </a:schemeClr>
                </a:solidFill>
                <a:effectLst/>
                <a:latin typeface="Söhne"/>
              </a:rPr>
              <a:t>ROUGE (Recall-Oriented Understudy for Gisting Evaluation): ROUGE is a set of metrics that measure the overlap between the summary and the reference (original) text. The most commonly used ROUGE metrics are ROUGE-1, ROUGE-2, and ROUGE-L.</a:t>
            </a:r>
          </a:p>
          <a:p>
            <a:pPr algn="l">
              <a:buClr>
                <a:srgbClr val="FF0000"/>
              </a:buClr>
              <a:buFont typeface="Wingdings" pitchFamily="2" charset="2"/>
              <a:buChar char="Ø"/>
            </a:pPr>
            <a:r>
              <a:rPr lang="en-IN" b="0" i="0" u="none" strike="noStrike" dirty="0">
                <a:solidFill>
                  <a:schemeClr val="tx1">
                    <a:lumMod val="95000"/>
                    <a:lumOff val="5000"/>
                  </a:schemeClr>
                </a:solidFill>
                <a:effectLst/>
                <a:latin typeface="Söhne"/>
              </a:rPr>
              <a:t>Precision, Recall, and F1-Score: These metrics are commonly used to evaluate the performance of extractive text summarization models. Precision measures the proportion of correctly identified sentences in the summary, recall measures the proportion of important sentences that were included in the summary, and F1-score is the harmonic mean of precision and recall.</a:t>
            </a:r>
          </a:p>
          <a:p>
            <a:pPr algn="l">
              <a:buClr>
                <a:srgbClr val="FF0000"/>
              </a:buClr>
              <a:buFont typeface="Wingdings" pitchFamily="2" charset="2"/>
              <a:buChar char="Ø"/>
            </a:pPr>
            <a:r>
              <a:rPr lang="en-IN" b="0" i="0" u="none" strike="noStrike" dirty="0">
                <a:solidFill>
                  <a:schemeClr val="tx1">
                    <a:lumMod val="95000"/>
                    <a:lumOff val="5000"/>
                  </a:schemeClr>
                </a:solidFill>
                <a:effectLst/>
                <a:latin typeface="Söhne"/>
              </a:rPr>
              <a:t>Cosine Similarity: This metric measures the similarity between the summary and the reference text based on the cosine of the angle between their vector representations.</a:t>
            </a:r>
          </a:p>
          <a:p>
            <a:pPr algn="l">
              <a:buClr>
                <a:srgbClr val="FF0000"/>
              </a:buClr>
              <a:buFont typeface="Wingdings" pitchFamily="2" charset="2"/>
              <a:buChar char="Ø"/>
            </a:pPr>
            <a:r>
              <a:rPr lang="en-IN" b="0" i="0" u="none" strike="noStrike" dirty="0">
                <a:solidFill>
                  <a:schemeClr val="tx1">
                    <a:lumMod val="95000"/>
                    <a:lumOff val="5000"/>
                  </a:schemeClr>
                </a:solidFill>
                <a:effectLst/>
                <a:latin typeface="Söhne"/>
              </a:rPr>
              <a:t>BLEU (Bilingual Evaluation Understudy): BLEU is a metric commonly used in machine translation, but it can also be used to evaluate extractive text summarization models. BLEU measures the overlap between the summary and the reference text based on n-grams (sequences of n words).</a:t>
            </a:r>
          </a:p>
          <a:p>
            <a:pPr algn="l">
              <a:buClr>
                <a:srgbClr val="FF0000"/>
              </a:buClr>
              <a:buFont typeface="Wingdings" pitchFamily="2" charset="2"/>
              <a:buChar char="Ø"/>
            </a:pPr>
            <a:r>
              <a:rPr lang="en-IN" b="0" i="0" u="none" strike="noStrike" dirty="0">
                <a:solidFill>
                  <a:schemeClr val="tx1">
                    <a:lumMod val="95000"/>
                    <a:lumOff val="5000"/>
                  </a:schemeClr>
                </a:solidFill>
                <a:effectLst/>
                <a:latin typeface="Söhne"/>
              </a:rPr>
              <a:t>Human evaluation: In addition to automatic metrics, human evaluation is often used to assess the quality of extractive text summarization models. Human evaluators can rate the summaries based on various criteria such as coherence, relevance, and informativeness.</a:t>
            </a:r>
          </a:p>
          <a:p>
            <a:endParaRPr lang="en-US" dirty="0"/>
          </a:p>
        </p:txBody>
      </p:sp>
    </p:spTree>
    <p:extLst>
      <p:ext uri="{BB962C8B-B14F-4D97-AF65-F5344CB8AC3E}">
        <p14:creationId xmlns:p14="http://schemas.microsoft.com/office/powerpoint/2010/main" val="3523064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CC935-B1E1-41FD-40AF-E7B2E3D37C19}"/>
              </a:ext>
            </a:extLst>
          </p:cNvPr>
          <p:cNvSpPr>
            <a:spLocks noGrp="1"/>
          </p:cNvSpPr>
          <p:nvPr>
            <p:ph type="title"/>
          </p:nvPr>
        </p:nvSpPr>
        <p:spPr>
          <a:xfrm>
            <a:off x="2231136" y="487614"/>
            <a:ext cx="7729728" cy="1188720"/>
          </a:xfrm>
        </p:spPr>
        <p:txBody>
          <a:bodyPr/>
          <a:lstStyle/>
          <a:p>
            <a:r>
              <a:rPr lang="en-US" dirty="0"/>
              <a:t>DATASETS and libraries used  FOR THE PROJECT </a:t>
            </a:r>
          </a:p>
        </p:txBody>
      </p:sp>
      <p:sp>
        <p:nvSpPr>
          <p:cNvPr id="3" name="Content Placeholder 2">
            <a:extLst>
              <a:ext uri="{FF2B5EF4-FFF2-40B4-BE49-F238E27FC236}">
                <a16:creationId xmlns:a16="http://schemas.microsoft.com/office/drawing/2014/main" id="{D23E5C04-9F79-C51F-0C41-15608BF2C2CE}"/>
              </a:ext>
            </a:extLst>
          </p:cNvPr>
          <p:cNvSpPr>
            <a:spLocks noGrp="1"/>
          </p:cNvSpPr>
          <p:nvPr>
            <p:ph idx="1"/>
          </p:nvPr>
        </p:nvSpPr>
        <p:spPr>
          <a:xfrm>
            <a:off x="715617" y="2153412"/>
            <a:ext cx="11145079" cy="4101614"/>
          </a:xfrm>
        </p:spPr>
        <p:txBody>
          <a:bodyPr>
            <a:normAutofit lnSpcReduction="10000"/>
          </a:bodyPr>
          <a:lstStyle/>
          <a:p>
            <a:r>
              <a:rPr lang="en-IN" b="0" i="0" u="none" strike="noStrike" dirty="0">
                <a:solidFill>
                  <a:srgbClr val="202124"/>
                </a:solidFill>
                <a:effectLst/>
                <a:latin typeface="Inter"/>
                <a:hlinkClick r:id="rId2"/>
              </a:rPr>
              <a:t>http://mlg.ucd.ie/datasets/bbc.html</a:t>
            </a:r>
            <a:r>
              <a:rPr lang="en-IN" b="0" i="0" u="none" strike="noStrike" dirty="0">
                <a:solidFill>
                  <a:srgbClr val="202124"/>
                </a:solidFill>
                <a:effectLst/>
                <a:latin typeface="Inter"/>
              </a:rPr>
              <a:t>  (DATASET)</a:t>
            </a:r>
          </a:p>
          <a:p>
            <a:endParaRPr lang="en-IN" dirty="0">
              <a:solidFill>
                <a:srgbClr val="202124"/>
              </a:solidFill>
              <a:latin typeface="Inter"/>
            </a:endParaRPr>
          </a:p>
          <a:p>
            <a:r>
              <a:rPr lang="en-IN" b="0" i="0" u="none" strike="noStrike" dirty="0">
                <a:solidFill>
                  <a:srgbClr val="202124"/>
                </a:solidFill>
                <a:effectLst/>
                <a:latin typeface="Inter"/>
              </a:rPr>
              <a:t>                                                                           </a:t>
            </a:r>
            <a:r>
              <a:rPr lang="en-IN" sz="2800" b="1" i="0" u="none" strike="noStrike" dirty="0">
                <a:solidFill>
                  <a:srgbClr val="202124"/>
                </a:solidFill>
                <a:effectLst/>
                <a:latin typeface="Inter"/>
              </a:rPr>
              <a:t>LIBRARIES</a:t>
            </a:r>
          </a:p>
          <a:p>
            <a:r>
              <a:rPr lang="en-IN" b="0" dirty="0">
                <a:solidFill>
                  <a:srgbClr val="007B00"/>
                </a:solidFill>
                <a:effectLst/>
              </a:rPr>
              <a:t>import</a:t>
            </a:r>
            <a:r>
              <a:rPr lang="en-IN" dirty="0"/>
              <a:t> </a:t>
            </a:r>
            <a:r>
              <a:rPr lang="en-IN" b="0" dirty="0" err="1">
                <a:effectLst/>
              </a:rPr>
              <a:t>numpy</a:t>
            </a:r>
            <a:r>
              <a:rPr lang="en-IN" dirty="0"/>
              <a:t> </a:t>
            </a:r>
            <a:r>
              <a:rPr lang="en-IN" b="0" dirty="0">
                <a:solidFill>
                  <a:srgbClr val="007B00"/>
                </a:solidFill>
                <a:effectLst/>
              </a:rPr>
              <a:t>as</a:t>
            </a:r>
            <a:r>
              <a:rPr lang="en-IN" dirty="0"/>
              <a:t> </a:t>
            </a:r>
            <a:r>
              <a:rPr lang="en-IN" b="0" u="none" strike="noStrike" dirty="0">
                <a:effectLst/>
              </a:rPr>
              <a:t>np</a:t>
            </a:r>
            <a:r>
              <a:rPr lang="en-IN" dirty="0"/>
              <a:t> </a:t>
            </a:r>
            <a:r>
              <a:rPr lang="en-IN" b="0" dirty="0">
                <a:solidFill>
                  <a:srgbClr val="007B00"/>
                </a:solidFill>
                <a:effectLst/>
              </a:rPr>
              <a:t>import</a:t>
            </a:r>
            <a:r>
              <a:rPr lang="en-IN" dirty="0"/>
              <a:t> </a:t>
            </a:r>
            <a:r>
              <a:rPr lang="en-IN" b="0" dirty="0">
                <a:effectLst/>
              </a:rPr>
              <a:t>pandas</a:t>
            </a:r>
            <a:r>
              <a:rPr lang="en-IN" dirty="0"/>
              <a:t> </a:t>
            </a:r>
            <a:r>
              <a:rPr lang="en-IN" b="0" dirty="0">
                <a:solidFill>
                  <a:srgbClr val="007B00"/>
                </a:solidFill>
                <a:effectLst/>
              </a:rPr>
              <a:t>as</a:t>
            </a:r>
            <a:r>
              <a:rPr lang="en-IN" dirty="0"/>
              <a:t> </a:t>
            </a:r>
            <a:r>
              <a:rPr lang="en-IN" b="0" u="none" strike="noStrike" dirty="0">
                <a:effectLst/>
              </a:rPr>
              <a:t>pd</a:t>
            </a:r>
            <a:r>
              <a:rPr lang="en-IN" dirty="0"/>
              <a:t> </a:t>
            </a:r>
          </a:p>
          <a:p>
            <a:r>
              <a:rPr lang="en-IN" b="0" dirty="0">
                <a:solidFill>
                  <a:srgbClr val="007B00"/>
                </a:solidFill>
                <a:effectLst/>
              </a:rPr>
              <a:t>import</a:t>
            </a:r>
            <a:r>
              <a:rPr lang="en-IN" dirty="0"/>
              <a:t> </a:t>
            </a:r>
            <a:r>
              <a:rPr lang="en-IN" b="0" dirty="0" err="1">
                <a:effectLst/>
              </a:rPr>
              <a:t>matplotlib.pyplot</a:t>
            </a:r>
            <a:r>
              <a:rPr lang="en-IN" dirty="0"/>
              <a:t> </a:t>
            </a:r>
            <a:r>
              <a:rPr lang="en-IN" b="0" dirty="0">
                <a:solidFill>
                  <a:srgbClr val="007B00"/>
                </a:solidFill>
                <a:effectLst/>
              </a:rPr>
              <a:t>as</a:t>
            </a:r>
            <a:r>
              <a:rPr lang="en-IN" dirty="0"/>
              <a:t> </a:t>
            </a:r>
            <a:r>
              <a:rPr lang="en-IN" b="0" u="none" strike="noStrike" dirty="0" err="1">
                <a:effectLst/>
              </a:rPr>
              <a:t>plt</a:t>
            </a:r>
            <a:r>
              <a:rPr lang="en-IN" dirty="0"/>
              <a:t> </a:t>
            </a:r>
            <a:r>
              <a:rPr lang="en-IN" b="0" dirty="0">
                <a:solidFill>
                  <a:srgbClr val="007B00"/>
                </a:solidFill>
                <a:effectLst/>
              </a:rPr>
              <a:t>import</a:t>
            </a:r>
            <a:r>
              <a:rPr lang="en-IN" dirty="0"/>
              <a:t> </a:t>
            </a:r>
            <a:r>
              <a:rPr lang="en-IN" b="0" dirty="0" err="1">
                <a:effectLst/>
              </a:rPr>
              <a:t>tensorflow</a:t>
            </a:r>
            <a:r>
              <a:rPr lang="en-IN" dirty="0"/>
              <a:t> </a:t>
            </a:r>
            <a:r>
              <a:rPr lang="en-IN" b="0" dirty="0">
                <a:solidFill>
                  <a:srgbClr val="007B00"/>
                </a:solidFill>
                <a:effectLst/>
              </a:rPr>
              <a:t>as</a:t>
            </a:r>
            <a:r>
              <a:rPr lang="en-IN" dirty="0"/>
              <a:t> </a:t>
            </a:r>
            <a:r>
              <a:rPr lang="en-IN" b="0" u="none" strike="noStrike" dirty="0" err="1">
                <a:effectLst/>
              </a:rPr>
              <a:t>tf</a:t>
            </a:r>
            <a:r>
              <a:rPr lang="en-IN" dirty="0"/>
              <a:t> </a:t>
            </a:r>
            <a:r>
              <a:rPr lang="en-IN" b="0" dirty="0">
                <a:solidFill>
                  <a:srgbClr val="007B00"/>
                </a:solidFill>
                <a:effectLst/>
              </a:rPr>
              <a:t>from</a:t>
            </a:r>
            <a:r>
              <a:rPr lang="en-IN" dirty="0"/>
              <a:t> </a:t>
            </a:r>
            <a:r>
              <a:rPr lang="en-IN" b="0" dirty="0" err="1">
                <a:effectLst/>
              </a:rPr>
              <a:t>tqdm</a:t>
            </a:r>
            <a:endParaRPr lang="en-IN" b="0" dirty="0">
              <a:effectLst/>
            </a:endParaRPr>
          </a:p>
          <a:p>
            <a:r>
              <a:rPr lang="en-IN" dirty="0"/>
              <a:t> </a:t>
            </a:r>
            <a:r>
              <a:rPr lang="en-IN" b="0" dirty="0">
                <a:solidFill>
                  <a:srgbClr val="007B00"/>
                </a:solidFill>
                <a:effectLst/>
              </a:rPr>
              <a:t>import</a:t>
            </a:r>
            <a:r>
              <a:rPr lang="en-IN" dirty="0"/>
              <a:t> </a:t>
            </a:r>
            <a:r>
              <a:rPr lang="en-IN" u="none" strike="noStrike" dirty="0" err="1">
                <a:effectLst/>
              </a:rPr>
              <a:t>tqdm</a:t>
            </a:r>
            <a:r>
              <a:rPr lang="en-IN" dirty="0"/>
              <a:t> </a:t>
            </a:r>
            <a:r>
              <a:rPr lang="en-IN" b="0" dirty="0">
                <a:solidFill>
                  <a:srgbClr val="007B00"/>
                </a:solidFill>
                <a:effectLst/>
              </a:rPr>
              <a:t>import</a:t>
            </a:r>
            <a:r>
              <a:rPr lang="en-IN" dirty="0"/>
              <a:t> </a:t>
            </a:r>
            <a:r>
              <a:rPr lang="en-IN" b="0" u="none" strike="noStrike" dirty="0" err="1">
                <a:effectLst/>
              </a:rPr>
              <a:t>os</a:t>
            </a:r>
            <a:r>
              <a:rPr lang="en-IN" dirty="0"/>
              <a:t> </a:t>
            </a:r>
            <a:r>
              <a:rPr lang="en-IN" b="0" dirty="0">
                <a:solidFill>
                  <a:srgbClr val="007B00"/>
                </a:solidFill>
                <a:effectLst/>
              </a:rPr>
              <a:t>from</a:t>
            </a:r>
            <a:r>
              <a:rPr lang="en-IN" dirty="0"/>
              <a:t> </a:t>
            </a:r>
            <a:r>
              <a:rPr lang="en-IN" b="0" dirty="0" err="1">
                <a:effectLst/>
              </a:rPr>
              <a:t>nltk.corpus</a:t>
            </a:r>
            <a:endParaRPr lang="en-IN" b="0" dirty="0">
              <a:effectLst/>
            </a:endParaRPr>
          </a:p>
          <a:p>
            <a:r>
              <a:rPr lang="en-IN" dirty="0"/>
              <a:t> </a:t>
            </a:r>
            <a:r>
              <a:rPr lang="en-IN" b="0" dirty="0">
                <a:solidFill>
                  <a:srgbClr val="007B00"/>
                </a:solidFill>
                <a:effectLst/>
              </a:rPr>
              <a:t>import</a:t>
            </a:r>
            <a:r>
              <a:rPr lang="en-IN" dirty="0"/>
              <a:t> </a:t>
            </a:r>
            <a:r>
              <a:rPr lang="en-IN" u="none" strike="noStrike" dirty="0" err="1">
                <a:effectLst/>
              </a:rPr>
              <a:t>stopwords</a:t>
            </a:r>
            <a:r>
              <a:rPr lang="en-IN" dirty="0"/>
              <a:t> </a:t>
            </a:r>
            <a:r>
              <a:rPr lang="en-IN" b="0" dirty="0">
                <a:solidFill>
                  <a:srgbClr val="007B00"/>
                </a:solidFill>
                <a:effectLst/>
              </a:rPr>
              <a:t>from</a:t>
            </a:r>
            <a:r>
              <a:rPr lang="en-IN" dirty="0"/>
              <a:t> </a:t>
            </a:r>
            <a:r>
              <a:rPr lang="en-IN" b="0" dirty="0" err="1">
                <a:effectLst/>
              </a:rPr>
              <a:t>tensorflow.keras</a:t>
            </a:r>
            <a:r>
              <a:rPr lang="en-IN" dirty="0"/>
              <a:t> </a:t>
            </a:r>
          </a:p>
          <a:p>
            <a:r>
              <a:rPr lang="en-IN" b="0" dirty="0">
                <a:solidFill>
                  <a:srgbClr val="007B00"/>
                </a:solidFill>
                <a:effectLst/>
              </a:rPr>
              <a:t>import</a:t>
            </a:r>
            <a:r>
              <a:rPr lang="en-IN" dirty="0"/>
              <a:t> </a:t>
            </a:r>
            <a:r>
              <a:rPr lang="en-IN" u="none" strike="noStrike" dirty="0">
                <a:effectLst/>
              </a:rPr>
              <a:t>Sequential</a:t>
            </a:r>
            <a:r>
              <a:rPr lang="en-IN" dirty="0"/>
              <a:t> </a:t>
            </a:r>
            <a:r>
              <a:rPr lang="en-IN" b="0" dirty="0">
                <a:solidFill>
                  <a:srgbClr val="007B00"/>
                </a:solidFill>
                <a:effectLst/>
              </a:rPr>
              <a:t>from</a:t>
            </a:r>
            <a:r>
              <a:rPr lang="en-IN" dirty="0"/>
              <a:t> </a:t>
            </a:r>
            <a:r>
              <a:rPr lang="en-IN" b="0" dirty="0" err="1">
                <a:effectLst/>
              </a:rPr>
              <a:t>tensorflow.keras.models</a:t>
            </a:r>
            <a:r>
              <a:rPr lang="en-IN" dirty="0"/>
              <a:t> </a:t>
            </a:r>
            <a:r>
              <a:rPr lang="en-IN" b="0" dirty="0">
                <a:solidFill>
                  <a:srgbClr val="007B00"/>
                </a:solidFill>
                <a:effectLst/>
              </a:rPr>
              <a:t>import</a:t>
            </a:r>
            <a:r>
              <a:rPr lang="en-IN" dirty="0"/>
              <a:t> </a:t>
            </a:r>
            <a:r>
              <a:rPr lang="en-IN" u="none" strike="noStrike" dirty="0">
                <a:effectLst/>
              </a:rPr>
              <a:t>Model</a:t>
            </a:r>
            <a:r>
              <a:rPr lang="en-IN" dirty="0"/>
              <a:t> </a:t>
            </a:r>
            <a:r>
              <a:rPr lang="en-IN" b="0" dirty="0">
                <a:solidFill>
                  <a:srgbClr val="007B00"/>
                </a:solidFill>
                <a:effectLst/>
              </a:rPr>
              <a:t>from</a:t>
            </a:r>
            <a:r>
              <a:rPr lang="en-IN" dirty="0"/>
              <a:t> </a:t>
            </a:r>
            <a:r>
              <a:rPr lang="en-IN" b="0" dirty="0" err="1">
                <a:effectLst/>
              </a:rPr>
              <a:t>tensorflow.keras.layers</a:t>
            </a:r>
            <a:r>
              <a:rPr lang="en-IN" dirty="0"/>
              <a:t> </a:t>
            </a:r>
          </a:p>
          <a:p>
            <a:r>
              <a:rPr lang="en-IN" b="0" dirty="0">
                <a:solidFill>
                  <a:srgbClr val="007B00"/>
                </a:solidFill>
                <a:effectLst/>
              </a:rPr>
              <a:t>import</a:t>
            </a:r>
            <a:r>
              <a:rPr lang="en-IN" u="none" strike="noStrike" dirty="0">
                <a:effectLst/>
              </a:rPr>
              <a:t>Dense</a:t>
            </a:r>
            <a:r>
              <a:rPr lang="en-IN" dirty="0">
                <a:effectLst/>
              </a:rPr>
              <a:t>,</a:t>
            </a:r>
            <a:r>
              <a:rPr lang="en-IN" u="none" strike="noStrike" dirty="0">
                <a:effectLst/>
              </a:rPr>
              <a:t>LSTM</a:t>
            </a:r>
            <a:r>
              <a:rPr lang="en-IN" dirty="0">
                <a:effectLst/>
              </a:rPr>
              <a:t>,</a:t>
            </a:r>
            <a:r>
              <a:rPr lang="en-IN" u="none" strike="noStrike" dirty="0">
                <a:effectLst/>
              </a:rPr>
              <a:t>Bidirectional</a:t>
            </a:r>
            <a:r>
              <a:rPr lang="en-IN" dirty="0">
                <a:effectLst/>
              </a:rPr>
              <a:t>,</a:t>
            </a:r>
            <a:r>
              <a:rPr lang="en-IN" u="none" strike="noStrike" dirty="0">
                <a:effectLst/>
              </a:rPr>
              <a:t>Flatten</a:t>
            </a:r>
            <a:r>
              <a:rPr lang="en-IN" dirty="0">
                <a:effectLst/>
              </a:rPr>
              <a:t>,</a:t>
            </a:r>
            <a:r>
              <a:rPr lang="en-IN" u="none" strike="noStrike" dirty="0">
                <a:effectLst/>
              </a:rPr>
              <a:t>Dropout</a:t>
            </a:r>
            <a:r>
              <a:rPr lang="en-IN" dirty="0">
                <a:effectLst/>
              </a:rPr>
              <a:t>,</a:t>
            </a:r>
            <a:r>
              <a:rPr lang="en-IN" u="none" strike="noStrike" dirty="0">
                <a:effectLst/>
              </a:rPr>
              <a:t>BatchNormalization</a:t>
            </a:r>
            <a:r>
              <a:rPr lang="en-IN" dirty="0">
                <a:effectLst/>
              </a:rPr>
              <a:t>,</a:t>
            </a:r>
            <a:r>
              <a:rPr lang="en-IN" u="none" strike="noStrike" dirty="0">
                <a:effectLst/>
              </a:rPr>
              <a:t>Embedding</a:t>
            </a:r>
            <a:r>
              <a:rPr lang="en-IN" dirty="0">
                <a:effectLst/>
              </a:rPr>
              <a:t>,</a:t>
            </a:r>
            <a:r>
              <a:rPr lang="en-IN" u="none" strike="noStrike" dirty="0">
                <a:effectLst/>
              </a:rPr>
              <a:t>Input</a:t>
            </a:r>
            <a:r>
              <a:rPr lang="en-IN" dirty="0">
                <a:effectLst/>
              </a:rPr>
              <a:t>,</a:t>
            </a:r>
            <a:r>
              <a:rPr lang="en-IN" u="none" strike="noStrike" dirty="0">
                <a:effectLst/>
              </a:rPr>
              <a:t>TimeDistributed</a:t>
            </a:r>
            <a:r>
              <a:rPr lang="en-IN" dirty="0"/>
              <a:t> </a:t>
            </a:r>
            <a:r>
              <a:rPr lang="en-IN" b="0" dirty="0">
                <a:solidFill>
                  <a:srgbClr val="007B00"/>
                </a:solidFill>
                <a:effectLst/>
              </a:rPr>
              <a:t>from</a:t>
            </a:r>
            <a:r>
              <a:rPr lang="en-IN" dirty="0"/>
              <a:t> </a:t>
            </a:r>
            <a:r>
              <a:rPr lang="en-IN" b="0" dirty="0" err="1">
                <a:effectLst/>
              </a:rPr>
              <a:t>sklearn.model_selection</a:t>
            </a:r>
            <a:r>
              <a:rPr lang="en-IN" dirty="0"/>
              <a:t> </a:t>
            </a:r>
          </a:p>
          <a:p>
            <a:r>
              <a:rPr lang="en-IN" b="0" dirty="0">
                <a:solidFill>
                  <a:srgbClr val="007B00"/>
                </a:solidFill>
                <a:effectLst/>
              </a:rPr>
              <a:t>import</a:t>
            </a:r>
            <a:r>
              <a:rPr lang="en-IN" dirty="0"/>
              <a:t> </a:t>
            </a:r>
            <a:r>
              <a:rPr lang="en-IN" u="none" strike="noStrike" dirty="0" err="1">
                <a:effectLst/>
              </a:rPr>
              <a:t>train_test_split</a:t>
            </a:r>
            <a:r>
              <a:rPr lang="en-IN" dirty="0"/>
              <a:t> </a:t>
            </a:r>
            <a:r>
              <a:rPr lang="en-IN" b="0" dirty="0">
                <a:solidFill>
                  <a:srgbClr val="007B00"/>
                </a:solidFill>
                <a:effectLst/>
              </a:rPr>
              <a:t>from</a:t>
            </a:r>
            <a:r>
              <a:rPr lang="en-IN" dirty="0"/>
              <a:t> </a:t>
            </a:r>
            <a:r>
              <a:rPr lang="en-IN" b="0" dirty="0" err="1">
                <a:effectLst/>
              </a:rPr>
              <a:t>tensorflow.keras.utils</a:t>
            </a:r>
            <a:r>
              <a:rPr lang="en-IN" dirty="0"/>
              <a:t> </a:t>
            </a:r>
            <a:r>
              <a:rPr lang="en-IN" b="0" dirty="0">
                <a:solidFill>
                  <a:srgbClr val="007B00"/>
                </a:solidFill>
                <a:effectLst/>
              </a:rPr>
              <a:t>import</a:t>
            </a:r>
            <a:r>
              <a:rPr lang="en-IN" dirty="0"/>
              <a:t> </a:t>
            </a:r>
            <a:r>
              <a:rPr lang="en-IN" u="none" strike="noStrike" dirty="0" err="1">
                <a:effectLst/>
              </a:rPr>
              <a:t>plot_model</a:t>
            </a:r>
            <a:endParaRPr lang="en-US" dirty="0"/>
          </a:p>
        </p:txBody>
      </p:sp>
    </p:spTree>
    <p:extLst>
      <p:ext uri="{BB962C8B-B14F-4D97-AF65-F5344CB8AC3E}">
        <p14:creationId xmlns:p14="http://schemas.microsoft.com/office/powerpoint/2010/main" val="170687497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36</TotalTime>
  <Words>738</Words>
  <Application>Microsoft Macintosh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Gill Sans MT</vt:lpstr>
      <vt:lpstr>Inter</vt:lpstr>
      <vt:lpstr>Roboto</vt:lpstr>
      <vt:lpstr>Söhne</vt:lpstr>
      <vt:lpstr>Wingdings</vt:lpstr>
      <vt:lpstr>Parcel</vt:lpstr>
      <vt:lpstr>PowerPoint Presentation</vt:lpstr>
      <vt:lpstr>TEXT SUMMARIZATION </vt:lpstr>
      <vt:lpstr>USE CASES </vt:lpstr>
      <vt:lpstr>PowerPoint Presentation</vt:lpstr>
      <vt:lpstr>Models Used </vt:lpstr>
      <vt:lpstr>PowerPoint Presentation</vt:lpstr>
      <vt:lpstr>PowerPoint Presentation</vt:lpstr>
      <vt:lpstr>METRICS USED </vt:lpstr>
      <vt:lpstr>DATASETS and libraries used  FOR THE PROJECT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SUMMARIZATION </dc:title>
  <dc:creator>CHAITANYA CHIKKALA</dc:creator>
  <cp:lastModifiedBy>CHAITANYA CHIKKALA</cp:lastModifiedBy>
  <cp:revision>2</cp:revision>
  <dcterms:created xsi:type="dcterms:W3CDTF">2023-04-29T18:59:12Z</dcterms:created>
  <dcterms:modified xsi:type="dcterms:W3CDTF">2023-04-29T19:36:07Z</dcterms:modified>
</cp:coreProperties>
</file>