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384" r:id="rId6"/>
    <p:sldId id="385" r:id="rId7"/>
    <p:sldId id="386" r:id="rId8"/>
    <p:sldId id="387" r:id="rId9"/>
    <p:sldId id="257" r:id="rId10"/>
    <p:sldId id="264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11DEF4-DC17-4EF0-85B9-4AEDCDF2D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A13325E-568A-4765-9664-D90B1ECE8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EFAA6C2-1DC1-40DE-A591-DEDA525A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5026-5970-4C01-AA04-F4A694AF9966}" type="datetimeFigureOut">
              <a:rPr lang="he-IL" smtClean="0"/>
              <a:t>כ"ב/חשון/תשפ"ב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EAEFC90-4BE8-488B-97BC-D2598D65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A896733-18CA-461C-AC1D-4BE22282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B470-6ACA-4D46-AC5C-DD178B8E4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821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553866-5270-42BC-B315-7B3B7E35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94E62C2-DCE1-4C84-B163-1AB98EC62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E095C36-1B65-4334-9A4C-AF736D7A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5026-5970-4C01-AA04-F4A694AF9966}" type="datetimeFigureOut">
              <a:rPr lang="he-IL" smtClean="0"/>
              <a:t>כ"ב/חשון/תשפ"ב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BA596C2-F1C8-405B-94F2-06ECAD0B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8493601-E9A0-4309-9262-D3023DD8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B470-6ACA-4D46-AC5C-DD178B8E4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543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36EF09D-8603-44C4-83EC-B52524F17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E934A88-89F7-456C-9E27-A9A1BA453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AF5419D-0C3F-4E08-93B3-58A95384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5026-5970-4C01-AA04-F4A694AF9966}" type="datetimeFigureOut">
              <a:rPr lang="he-IL" smtClean="0"/>
              <a:t>כ"ב/חשון/תשפ"ב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85D4681-DD39-49BF-8940-DA645E5D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4D73342-35AC-467E-A408-D1BAD442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B470-6ACA-4D46-AC5C-DD178B8E4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553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2062771-483A-486B-8C4B-2C200F9A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883DC2-6A87-43E3-AD69-F4D897D97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D23B232-F39F-4C9D-A378-6F13ADB2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5026-5970-4C01-AA04-F4A694AF9966}" type="datetimeFigureOut">
              <a:rPr lang="he-IL" smtClean="0"/>
              <a:t>כ"ב/חשון/תשפ"ב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FD91A75-A8F0-42F3-8A02-D23724EB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26BCE96-6737-4A73-89F6-22604673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B470-6ACA-4D46-AC5C-DD178B8E4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132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853437-BBA3-413C-824B-9DA84292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98A2C27-BBCA-4EC9-8CCA-ADB90E354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7BDDCF9-D2FD-436D-9643-F0A8FC67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5026-5970-4C01-AA04-F4A694AF9966}" type="datetimeFigureOut">
              <a:rPr lang="he-IL" smtClean="0"/>
              <a:t>כ"ב/חשון/תשפ"ב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933504-5A8B-4E79-BBDD-FFCC2EEB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C154F76-311F-4F5F-B55F-73A24ABA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B470-6ACA-4D46-AC5C-DD178B8E4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2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F83222-8794-409F-9E19-4550E4FD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3C666AD-5572-4DA0-92F7-5629C1229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B9D9717-0EAB-4B0A-A1A2-F95C2031A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264459C-E47D-4322-8CFB-55D548F1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5026-5970-4C01-AA04-F4A694AF9966}" type="datetimeFigureOut">
              <a:rPr lang="he-IL" smtClean="0"/>
              <a:t>כ"ב/חשון/תשפ"ב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3F5DA6D-2D2D-4133-AED2-BF0EDF2C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58DE517-EBBE-4939-8EF9-A58EF97D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B470-6ACA-4D46-AC5C-DD178B8E4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297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18A0AB-BA40-48A5-AD77-D7F13EAA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E08A0A6-265F-4E57-AA74-5A8B025DE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ED71F76-AF3E-452D-8B83-D7B9C45AF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3FC4632-80E9-4968-84A6-043E1EF7D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65E2FEF-073B-4C48-8B19-45472632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4A2E5B0-95F8-444A-813E-CCCC377D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5026-5970-4C01-AA04-F4A694AF9966}" type="datetimeFigureOut">
              <a:rPr lang="he-IL" smtClean="0"/>
              <a:t>כ"ב/חשון/תשפ"ב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7F1A817-C81D-48B6-8291-B30B1F62E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6D2E6F7-4ED1-4226-A842-9376D545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B470-6ACA-4D46-AC5C-DD178B8E4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288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F635CD-7011-4CCC-8F6A-902B4F43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30D60F0-65AE-408F-9E97-DDC73240D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5026-5970-4C01-AA04-F4A694AF9966}" type="datetimeFigureOut">
              <a:rPr lang="he-IL" smtClean="0"/>
              <a:t>כ"ב/חשון/תשפ"ב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1E6C78E-FA34-4BD1-A92F-5E17610C5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6FB93AC-01A3-4D8E-A9AD-3F03AB0F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B470-6ACA-4D46-AC5C-DD178B8E4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19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E3B777A-A637-4292-8FE2-8F6459ED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5026-5970-4C01-AA04-F4A694AF9966}" type="datetimeFigureOut">
              <a:rPr lang="he-IL" smtClean="0"/>
              <a:t>כ"ב/חשון/תשפ"ב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AB92A5A-2A32-414B-9C49-20FBCDFD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0839027-64AE-40F3-A211-AA6B9993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B470-6ACA-4D46-AC5C-DD178B8E4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507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776597-2B04-489B-88FB-2B9CB53B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251FD5-CD12-403E-841C-E0D14C868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4709DE4-69AF-465C-8C8B-B6653C362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278E535-BD03-46EB-913F-803804BB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5026-5970-4C01-AA04-F4A694AF9966}" type="datetimeFigureOut">
              <a:rPr lang="he-IL" smtClean="0"/>
              <a:t>כ"ב/חשון/תשפ"ב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FC08D3D-DF04-4E84-9E47-B1BAFD28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456CC61-DD5D-459E-BB32-96728C4D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B470-6ACA-4D46-AC5C-DD178B8E4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299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8A5867-62BF-421F-8787-B2DD4223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AFF82FB-0EA8-4AFB-9231-2ABB902F8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6B04EF7-637E-4DD7-919B-F636CDE2B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1DEB975-B439-4893-8BA9-810BAFBB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5026-5970-4C01-AA04-F4A694AF9966}" type="datetimeFigureOut">
              <a:rPr lang="he-IL" smtClean="0"/>
              <a:t>כ"ב/חשון/תשפ"ב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7EF7939-DA85-4619-8FC4-57718821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3B3B8F1-A362-413B-9265-D3D4A3EF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B470-6ACA-4D46-AC5C-DD178B8E4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682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1CA2D9F-8940-440C-B864-5AC03A677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4D3A720-BF9C-4B33-84ED-2AC6E3E23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0877615-7324-44A8-84F4-D12EE0421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A5026-5970-4C01-AA04-F4A694AF9966}" type="datetimeFigureOut">
              <a:rPr lang="he-IL" smtClean="0"/>
              <a:t>כ"ב/חשון/תשפ"ב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2171FF4-6B00-4F0C-81BA-CF5445986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877F292-070E-4F8F-BF1A-8F1B09CA3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9B470-6ACA-4D46-AC5C-DD178B8E4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726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094C9D23-8A6D-4370-A2C2-15A62E33DE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044C3B52-55B0-4821-A6BC-377E18650BD8}"/>
              </a:ext>
            </a:extLst>
          </p:cNvPr>
          <p:cNvSpPr/>
          <p:nvPr/>
        </p:nvSpPr>
        <p:spPr>
          <a:xfrm>
            <a:off x="0" y="0"/>
            <a:ext cx="12192000" cy="11554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/>
              <a:t>שיבוץ חדרי ניתוח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0C3CFA2-D45F-478F-BEFD-EAABFB0DC0E5}"/>
              </a:ext>
            </a:extLst>
          </p:cNvPr>
          <p:cNvSpPr/>
          <p:nvPr/>
        </p:nvSpPr>
        <p:spPr>
          <a:xfrm>
            <a:off x="0" y="5702531"/>
            <a:ext cx="12192000" cy="11554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hlinkClick r:id="rId2" action="ppaction://hlinksldjump"/>
            <a:extLst>
              <a:ext uri="{FF2B5EF4-FFF2-40B4-BE49-F238E27FC236}">
                <a16:creationId xmlns:a16="http://schemas.microsoft.com/office/drawing/2014/main" id="{23B1D123-D70F-432C-8C33-ED8A0E4AE5E2}"/>
              </a:ext>
            </a:extLst>
          </p:cNvPr>
          <p:cNvSpPr/>
          <p:nvPr/>
        </p:nvSpPr>
        <p:spPr>
          <a:xfrm>
            <a:off x="4901107" y="1911927"/>
            <a:ext cx="2589514" cy="2715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/>
              <a:t>כניסה למערכת</a:t>
            </a:r>
          </a:p>
        </p:txBody>
      </p:sp>
      <p:sp>
        <p:nvSpPr>
          <p:cNvPr id="7" name="מלבן 6">
            <a:hlinkClick r:id="rId2" action="ppaction://hlinksldjump"/>
            <a:extLst>
              <a:ext uri="{FF2B5EF4-FFF2-40B4-BE49-F238E27FC236}">
                <a16:creationId xmlns:a16="http://schemas.microsoft.com/office/drawing/2014/main" id="{A7E45A8C-B4B5-422E-B533-9F4DE4660C86}"/>
              </a:ext>
            </a:extLst>
          </p:cNvPr>
          <p:cNvSpPr/>
          <p:nvPr/>
        </p:nvSpPr>
        <p:spPr>
          <a:xfrm>
            <a:off x="7763456" y="1911927"/>
            <a:ext cx="890093" cy="271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ת.ז</a:t>
            </a:r>
          </a:p>
        </p:txBody>
      </p:sp>
    </p:spTree>
    <p:extLst>
      <p:ext uri="{BB962C8B-B14F-4D97-AF65-F5344CB8AC3E}">
        <p14:creationId xmlns:p14="http://schemas.microsoft.com/office/powerpoint/2010/main" val="873674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0983E-3646-40AB-AD8F-626D731626B5}"/>
              </a:ext>
            </a:extLst>
          </p:cNvPr>
          <p:cNvSpPr txBox="1"/>
          <p:nvPr/>
        </p:nvSpPr>
        <p:spPr>
          <a:xfrm>
            <a:off x="4829175" y="971550"/>
            <a:ext cx="6048375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לכתוב לכל ניתוח: מנתח, רמת עדיפות, רמת סיכון, מחלקה, מכשירים מיוחדים</a:t>
            </a:r>
          </a:p>
          <a:p>
            <a:r>
              <a:rPr lang="he-IL" dirty="0"/>
              <a:t>:לפי מה אני מחלקת???</a:t>
            </a:r>
          </a:p>
          <a:p>
            <a:r>
              <a:rPr lang="he-IL" dirty="0"/>
              <a:t>תחילה לפי רמת סיכון לאחר מכן לפי רמת עדיפות ושיבוץ בחדרים המתאימים במקרה של מכשירים מיוחדים בחדר המתאים והמחלקתי.</a:t>
            </a:r>
          </a:p>
          <a:p>
            <a:r>
              <a:rPr lang="he-IL" dirty="0"/>
              <a:t>במקרה של ניתוח חירום שנכנס אם המנתח פנוי ויש חדר להכניס במקרה שאין לעדכן מחדש סדר </a:t>
            </a:r>
            <a:r>
              <a:rPr lang="he-IL" dirty="0" err="1"/>
              <a:t>עדיפיות</a:t>
            </a:r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4568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hlinkClick r:id="rId2" action="ppaction://hlinksldjump"/>
            <a:extLst>
              <a:ext uri="{FF2B5EF4-FFF2-40B4-BE49-F238E27FC236}">
                <a16:creationId xmlns:a16="http://schemas.microsoft.com/office/drawing/2014/main" id="{2316E320-A55D-4F24-91B3-1E7EF57B6D65}"/>
              </a:ext>
            </a:extLst>
          </p:cNvPr>
          <p:cNvSpPr/>
          <p:nvPr/>
        </p:nvSpPr>
        <p:spPr>
          <a:xfrm>
            <a:off x="3991522" y="3324918"/>
            <a:ext cx="3058272" cy="6855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לוחות זמנים</a:t>
            </a:r>
          </a:p>
        </p:txBody>
      </p:sp>
      <p:sp>
        <p:nvSpPr>
          <p:cNvPr id="40" name="מלבן 39">
            <a:extLst>
              <a:ext uri="{FF2B5EF4-FFF2-40B4-BE49-F238E27FC236}">
                <a16:creationId xmlns:a16="http://schemas.microsoft.com/office/drawing/2014/main" id="{BCEF27EE-3702-47FD-9D80-65C92CEA7A9F}"/>
              </a:ext>
            </a:extLst>
          </p:cNvPr>
          <p:cNvSpPr/>
          <p:nvPr/>
        </p:nvSpPr>
        <p:spPr>
          <a:xfrm>
            <a:off x="0" y="1"/>
            <a:ext cx="12192000" cy="8842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שיבוץ חדרים יומי</a:t>
            </a:r>
          </a:p>
        </p:txBody>
      </p:sp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1AFA1A67-129D-45C4-88C6-D38500BF0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122046"/>
              </p:ext>
            </p:extLst>
          </p:nvPr>
        </p:nvGraphicFramePr>
        <p:xfrm>
          <a:off x="7725378" y="2261062"/>
          <a:ext cx="3809075" cy="2930576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761815">
                  <a:extLst>
                    <a:ext uri="{9D8B030D-6E8A-4147-A177-3AD203B41FA5}">
                      <a16:colId xmlns:a16="http://schemas.microsoft.com/office/drawing/2014/main" val="2930967022"/>
                    </a:ext>
                  </a:extLst>
                </a:gridCol>
                <a:gridCol w="761815">
                  <a:extLst>
                    <a:ext uri="{9D8B030D-6E8A-4147-A177-3AD203B41FA5}">
                      <a16:colId xmlns:a16="http://schemas.microsoft.com/office/drawing/2014/main" val="4051905108"/>
                    </a:ext>
                  </a:extLst>
                </a:gridCol>
                <a:gridCol w="761815">
                  <a:extLst>
                    <a:ext uri="{9D8B030D-6E8A-4147-A177-3AD203B41FA5}">
                      <a16:colId xmlns:a16="http://schemas.microsoft.com/office/drawing/2014/main" val="3996035846"/>
                    </a:ext>
                  </a:extLst>
                </a:gridCol>
                <a:gridCol w="761815">
                  <a:extLst>
                    <a:ext uri="{9D8B030D-6E8A-4147-A177-3AD203B41FA5}">
                      <a16:colId xmlns:a16="http://schemas.microsoft.com/office/drawing/2014/main" val="2873582985"/>
                    </a:ext>
                  </a:extLst>
                </a:gridCol>
                <a:gridCol w="761815">
                  <a:extLst>
                    <a:ext uri="{9D8B030D-6E8A-4147-A177-3AD203B41FA5}">
                      <a16:colId xmlns:a16="http://schemas.microsoft.com/office/drawing/2014/main" val="354088101"/>
                    </a:ext>
                  </a:extLst>
                </a:gridCol>
              </a:tblGrid>
              <a:tr h="569082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חדר 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חדר 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148618"/>
                  </a:ext>
                </a:extLst>
              </a:tr>
              <a:tr h="572624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לב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982056"/>
                  </a:ext>
                </a:extLst>
              </a:tr>
              <a:tr h="57262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ריאות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195507"/>
                  </a:ext>
                </a:extLst>
              </a:tr>
              <a:tr h="572624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50917"/>
                  </a:ext>
                </a:extLst>
              </a:tr>
              <a:tr h="572624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פנוי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42547"/>
                  </a:ext>
                </a:extLst>
              </a:tr>
            </a:tbl>
          </a:graphicData>
        </a:graphic>
      </p:graphicFrame>
      <p:sp>
        <p:nvSpPr>
          <p:cNvPr id="25" name="מלבן 24">
            <a:hlinkClick r:id="rId3" action="ppaction://hlinksldjump"/>
            <a:extLst>
              <a:ext uri="{FF2B5EF4-FFF2-40B4-BE49-F238E27FC236}">
                <a16:creationId xmlns:a16="http://schemas.microsoft.com/office/drawing/2014/main" id="{3E4DC904-A060-41D4-9315-77577041A9EB}"/>
              </a:ext>
            </a:extLst>
          </p:cNvPr>
          <p:cNvSpPr/>
          <p:nvPr/>
        </p:nvSpPr>
        <p:spPr>
          <a:xfrm>
            <a:off x="3991522" y="2037885"/>
            <a:ext cx="3058272" cy="6855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הוספת ניתוח חירום</a:t>
            </a:r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95EE627B-D99D-47F8-B507-858EB64E07E0}"/>
              </a:ext>
            </a:extLst>
          </p:cNvPr>
          <p:cNvSpPr/>
          <p:nvPr/>
        </p:nvSpPr>
        <p:spPr>
          <a:xfrm>
            <a:off x="8001027" y="1729047"/>
            <a:ext cx="3058272" cy="308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לוח זמנים יומי</a:t>
            </a:r>
          </a:p>
        </p:txBody>
      </p:sp>
    </p:spTree>
    <p:extLst>
      <p:ext uri="{BB962C8B-B14F-4D97-AF65-F5344CB8AC3E}">
        <p14:creationId xmlns:p14="http://schemas.microsoft.com/office/powerpoint/2010/main" val="107689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מלבן 17">
            <a:extLst>
              <a:ext uri="{FF2B5EF4-FFF2-40B4-BE49-F238E27FC236}">
                <a16:creationId xmlns:a16="http://schemas.microsoft.com/office/drawing/2014/main" id="{7AAF6655-C283-48B4-8051-ECC4DF4E1701}"/>
              </a:ext>
            </a:extLst>
          </p:cNvPr>
          <p:cNvSpPr/>
          <p:nvPr/>
        </p:nvSpPr>
        <p:spPr>
          <a:xfrm>
            <a:off x="0" y="1"/>
            <a:ext cx="12192000" cy="832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ניתוח חירום</a:t>
            </a:r>
          </a:p>
        </p:txBody>
      </p:sp>
      <p:sp>
        <p:nvSpPr>
          <p:cNvPr id="40" name="מלבן 39">
            <a:hlinkClick r:id="rId2" action="ppaction://hlinksldjump"/>
            <a:extLst>
              <a:ext uri="{FF2B5EF4-FFF2-40B4-BE49-F238E27FC236}">
                <a16:creationId xmlns:a16="http://schemas.microsoft.com/office/drawing/2014/main" id="{735DF43E-F267-41E1-BD94-0C669A3A3554}"/>
              </a:ext>
            </a:extLst>
          </p:cNvPr>
          <p:cNvSpPr/>
          <p:nvPr/>
        </p:nvSpPr>
        <p:spPr>
          <a:xfrm>
            <a:off x="7328889" y="2344950"/>
            <a:ext cx="2248937" cy="9564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יש חדר פנוי</a:t>
            </a:r>
          </a:p>
        </p:txBody>
      </p:sp>
      <p:sp>
        <p:nvSpPr>
          <p:cNvPr id="41" name="מלבן 40">
            <a:hlinkClick r:id="rId3" action="ppaction://hlinksldjump"/>
            <a:extLst>
              <a:ext uri="{FF2B5EF4-FFF2-40B4-BE49-F238E27FC236}">
                <a16:creationId xmlns:a16="http://schemas.microsoft.com/office/drawing/2014/main" id="{BDDBF4CB-AC66-42EC-A9E1-7778E2D8CCAC}"/>
              </a:ext>
            </a:extLst>
          </p:cNvPr>
          <p:cNvSpPr/>
          <p:nvPr/>
        </p:nvSpPr>
        <p:spPr>
          <a:xfrm>
            <a:off x="3185859" y="2344950"/>
            <a:ext cx="2248936" cy="9564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אין חדר פנוי</a:t>
            </a:r>
          </a:p>
        </p:txBody>
      </p:sp>
      <p:sp>
        <p:nvSpPr>
          <p:cNvPr id="11" name="מלבן 10">
            <a:hlinkClick r:id="rId4" action="ppaction://hlinksldjump"/>
            <a:extLst>
              <a:ext uri="{FF2B5EF4-FFF2-40B4-BE49-F238E27FC236}">
                <a16:creationId xmlns:a16="http://schemas.microsoft.com/office/drawing/2014/main" id="{0F75BC8B-2263-4326-9658-792782B6A6AE}"/>
              </a:ext>
            </a:extLst>
          </p:cNvPr>
          <p:cNvSpPr/>
          <p:nvPr/>
        </p:nvSpPr>
        <p:spPr>
          <a:xfrm>
            <a:off x="7328889" y="4335431"/>
            <a:ext cx="2248937" cy="9564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שיבוץ בחדר פנוי</a:t>
            </a:r>
          </a:p>
        </p:txBody>
      </p:sp>
      <p:sp>
        <p:nvSpPr>
          <p:cNvPr id="12" name="מלבן 11">
            <a:hlinkClick r:id="rId4" action="ppaction://hlinksldjump"/>
            <a:extLst>
              <a:ext uri="{FF2B5EF4-FFF2-40B4-BE49-F238E27FC236}">
                <a16:creationId xmlns:a16="http://schemas.microsoft.com/office/drawing/2014/main" id="{F34EA9DD-C726-4D22-9C42-A71D6DC798FB}"/>
              </a:ext>
            </a:extLst>
          </p:cNvPr>
          <p:cNvSpPr/>
          <p:nvPr/>
        </p:nvSpPr>
        <p:spPr>
          <a:xfrm>
            <a:off x="3185858" y="4335431"/>
            <a:ext cx="2248937" cy="9564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שיבוץ ועדכון המערכת מחדש</a:t>
            </a:r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95CF8361-5A6F-4B6B-94A3-8722A9DEE65F}"/>
              </a:ext>
            </a:extLst>
          </p:cNvPr>
          <p:cNvCxnSpPr/>
          <p:nvPr/>
        </p:nvCxnSpPr>
        <p:spPr>
          <a:xfrm>
            <a:off x="8478981" y="3429000"/>
            <a:ext cx="0" cy="802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239127B5-2E59-4868-8DB1-E4BF0BD550A2}"/>
              </a:ext>
            </a:extLst>
          </p:cNvPr>
          <p:cNvCxnSpPr/>
          <p:nvPr/>
        </p:nvCxnSpPr>
        <p:spPr>
          <a:xfrm>
            <a:off x="4242261" y="3429000"/>
            <a:ext cx="0" cy="802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77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9147D5-E7CA-4A09-9F2A-D91B91D9B601}"/>
              </a:ext>
            </a:extLst>
          </p:cNvPr>
          <p:cNvSpPr txBox="1"/>
          <p:nvPr/>
        </p:nvSpPr>
        <p:spPr>
          <a:xfrm>
            <a:off x="5848350" y="361950"/>
            <a:ext cx="183832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לוחות זמנים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9621709D-143F-49CD-AEC5-4A1824EF1544}"/>
              </a:ext>
            </a:extLst>
          </p:cNvPr>
          <p:cNvSpPr/>
          <p:nvPr/>
        </p:nvSpPr>
        <p:spPr>
          <a:xfrm>
            <a:off x="8105772" y="2795849"/>
            <a:ext cx="1333503" cy="942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לו"ז קודמים</a:t>
            </a:r>
          </a:p>
        </p:txBody>
      </p:sp>
      <p:sp>
        <p:nvSpPr>
          <p:cNvPr id="10" name="מלבן 9">
            <a:hlinkClick r:id="rId2" action="ppaction://hlinksldjump"/>
            <a:extLst>
              <a:ext uri="{FF2B5EF4-FFF2-40B4-BE49-F238E27FC236}">
                <a16:creationId xmlns:a16="http://schemas.microsoft.com/office/drawing/2014/main" id="{034E89E8-D9DA-4C76-BA79-B558F6B19DE4}"/>
              </a:ext>
            </a:extLst>
          </p:cNvPr>
          <p:cNvSpPr/>
          <p:nvPr/>
        </p:nvSpPr>
        <p:spPr>
          <a:xfrm>
            <a:off x="5704955" y="2795849"/>
            <a:ext cx="1333500" cy="942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לו"ז נוכחי </a:t>
            </a:r>
          </a:p>
        </p:txBody>
      </p:sp>
      <p:sp>
        <p:nvSpPr>
          <p:cNvPr id="12" name="מלבן 11">
            <a:hlinkClick r:id="rId3" action="ppaction://hlinksldjump"/>
            <a:extLst>
              <a:ext uri="{FF2B5EF4-FFF2-40B4-BE49-F238E27FC236}">
                <a16:creationId xmlns:a16="http://schemas.microsoft.com/office/drawing/2014/main" id="{18B38601-0E0A-4C4A-8FE3-F33C97E7AF09}"/>
              </a:ext>
            </a:extLst>
          </p:cNvPr>
          <p:cNvSpPr/>
          <p:nvPr/>
        </p:nvSpPr>
        <p:spPr>
          <a:xfrm>
            <a:off x="2895252" y="2795849"/>
            <a:ext cx="1333500" cy="942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יצירת לו"ז</a:t>
            </a:r>
          </a:p>
        </p:txBody>
      </p:sp>
    </p:spTree>
    <p:extLst>
      <p:ext uri="{BB962C8B-B14F-4D97-AF65-F5344CB8AC3E}">
        <p14:creationId xmlns:p14="http://schemas.microsoft.com/office/powerpoint/2010/main" val="288324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9147D5-E7CA-4A09-9F2A-D91B91D9B601}"/>
              </a:ext>
            </a:extLst>
          </p:cNvPr>
          <p:cNvSpPr txBox="1"/>
          <p:nvPr/>
        </p:nvSpPr>
        <p:spPr>
          <a:xfrm>
            <a:off x="5553075" y="247650"/>
            <a:ext cx="222408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לו"ז שבועי נוכחי</a:t>
            </a:r>
          </a:p>
        </p:txBody>
      </p: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3F633D3A-CE28-40DB-A8BE-D5F6F1695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903707"/>
              </p:ext>
            </p:extLst>
          </p:nvPr>
        </p:nvGraphicFramePr>
        <p:xfrm>
          <a:off x="10020528" y="1401770"/>
          <a:ext cx="1741980" cy="182880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48396">
                  <a:extLst>
                    <a:ext uri="{9D8B030D-6E8A-4147-A177-3AD203B41FA5}">
                      <a16:colId xmlns:a16="http://schemas.microsoft.com/office/drawing/2014/main" val="1139366488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677459630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492556003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4230231730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3479788262"/>
                    </a:ext>
                  </a:extLst>
                </a:gridCol>
              </a:tblGrid>
              <a:tr h="183927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617144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16911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237562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204253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739744"/>
                  </a:ext>
                </a:extLst>
              </a:tr>
            </a:tbl>
          </a:graphicData>
        </a:graphic>
      </p:graphicFrame>
      <p:graphicFrame>
        <p:nvGraphicFramePr>
          <p:cNvPr id="19" name="טבלה 18">
            <a:extLst>
              <a:ext uri="{FF2B5EF4-FFF2-40B4-BE49-F238E27FC236}">
                <a16:creationId xmlns:a16="http://schemas.microsoft.com/office/drawing/2014/main" id="{282D8B7E-83DC-4BA2-BA5A-A7BFF03D3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148382"/>
              </p:ext>
            </p:extLst>
          </p:nvPr>
        </p:nvGraphicFramePr>
        <p:xfrm>
          <a:off x="3447817" y="4291828"/>
          <a:ext cx="1741980" cy="182880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48396">
                  <a:extLst>
                    <a:ext uri="{9D8B030D-6E8A-4147-A177-3AD203B41FA5}">
                      <a16:colId xmlns:a16="http://schemas.microsoft.com/office/drawing/2014/main" val="1139366488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677459630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492556003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4230231730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3479788262"/>
                    </a:ext>
                  </a:extLst>
                </a:gridCol>
              </a:tblGrid>
              <a:tr h="183927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617144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16911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237562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204253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739744"/>
                  </a:ext>
                </a:extLst>
              </a:tr>
            </a:tbl>
          </a:graphicData>
        </a:graphic>
      </p:graphicFrame>
      <p:graphicFrame>
        <p:nvGraphicFramePr>
          <p:cNvPr id="20" name="טבלה 19">
            <a:extLst>
              <a:ext uri="{FF2B5EF4-FFF2-40B4-BE49-F238E27FC236}">
                <a16:creationId xmlns:a16="http://schemas.microsoft.com/office/drawing/2014/main" id="{9B4C11F9-14E0-4F51-B2C3-4B3797F63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109749"/>
              </p:ext>
            </p:extLst>
          </p:nvPr>
        </p:nvGraphicFramePr>
        <p:xfrm>
          <a:off x="6978070" y="4291828"/>
          <a:ext cx="1741980" cy="182880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48396">
                  <a:extLst>
                    <a:ext uri="{9D8B030D-6E8A-4147-A177-3AD203B41FA5}">
                      <a16:colId xmlns:a16="http://schemas.microsoft.com/office/drawing/2014/main" val="1139366488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677459630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492556003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4230231730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3479788262"/>
                    </a:ext>
                  </a:extLst>
                </a:gridCol>
              </a:tblGrid>
              <a:tr h="183927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617144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16911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237562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204253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739744"/>
                  </a:ext>
                </a:extLst>
              </a:tr>
            </a:tbl>
          </a:graphicData>
        </a:graphic>
      </p:graphicFrame>
      <p:graphicFrame>
        <p:nvGraphicFramePr>
          <p:cNvPr id="21" name="טבלה 20">
            <a:extLst>
              <a:ext uri="{FF2B5EF4-FFF2-40B4-BE49-F238E27FC236}">
                <a16:creationId xmlns:a16="http://schemas.microsoft.com/office/drawing/2014/main" id="{BBA32C66-696C-43BA-A33D-90E941363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359034"/>
              </p:ext>
            </p:extLst>
          </p:nvPr>
        </p:nvGraphicFramePr>
        <p:xfrm>
          <a:off x="1689556" y="1401770"/>
          <a:ext cx="1741980" cy="182880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48396">
                  <a:extLst>
                    <a:ext uri="{9D8B030D-6E8A-4147-A177-3AD203B41FA5}">
                      <a16:colId xmlns:a16="http://schemas.microsoft.com/office/drawing/2014/main" val="1139366488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677459630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492556003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4230231730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3479788262"/>
                    </a:ext>
                  </a:extLst>
                </a:gridCol>
              </a:tblGrid>
              <a:tr h="183927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617144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16911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237562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204253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739744"/>
                  </a:ext>
                </a:extLst>
              </a:tr>
            </a:tbl>
          </a:graphicData>
        </a:graphic>
      </p:graphicFrame>
      <p:graphicFrame>
        <p:nvGraphicFramePr>
          <p:cNvPr id="22" name="טבלה 21">
            <a:extLst>
              <a:ext uri="{FF2B5EF4-FFF2-40B4-BE49-F238E27FC236}">
                <a16:creationId xmlns:a16="http://schemas.microsoft.com/office/drawing/2014/main" id="{38752A06-BE49-4ABB-BB7F-8BF58DC69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2764"/>
              </p:ext>
            </p:extLst>
          </p:nvPr>
        </p:nvGraphicFramePr>
        <p:xfrm>
          <a:off x="5010725" y="1401770"/>
          <a:ext cx="1741980" cy="182880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48396">
                  <a:extLst>
                    <a:ext uri="{9D8B030D-6E8A-4147-A177-3AD203B41FA5}">
                      <a16:colId xmlns:a16="http://schemas.microsoft.com/office/drawing/2014/main" val="1139366488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677459630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492556003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4230231730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3479788262"/>
                    </a:ext>
                  </a:extLst>
                </a:gridCol>
              </a:tblGrid>
              <a:tr h="15036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617144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16911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237562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204253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739744"/>
                  </a:ext>
                </a:extLst>
              </a:tr>
            </a:tbl>
          </a:graphicData>
        </a:graphic>
      </p:graphicFrame>
      <p:graphicFrame>
        <p:nvGraphicFramePr>
          <p:cNvPr id="23" name="טבלה 22">
            <a:extLst>
              <a:ext uri="{FF2B5EF4-FFF2-40B4-BE49-F238E27FC236}">
                <a16:creationId xmlns:a16="http://schemas.microsoft.com/office/drawing/2014/main" id="{DC73491F-3ED1-4CE9-B187-CA73495F8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582851"/>
              </p:ext>
            </p:extLst>
          </p:nvPr>
        </p:nvGraphicFramePr>
        <p:xfrm>
          <a:off x="7568730" y="1401770"/>
          <a:ext cx="1741980" cy="182880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48396">
                  <a:extLst>
                    <a:ext uri="{9D8B030D-6E8A-4147-A177-3AD203B41FA5}">
                      <a16:colId xmlns:a16="http://schemas.microsoft.com/office/drawing/2014/main" val="1139366488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677459630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492556003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4230231730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3479788262"/>
                    </a:ext>
                  </a:extLst>
                </a:gridCol>
              </a:tblGrid>
              <a:tr h="183927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617144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16911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237562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204253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739744"/>
                  </a:ext>
                </a:extLst>
              </a:tr>
            </a:tbl>
          </a:graphicData>
        </a:graphic>
      </p:graphicFrame>
      <p:sp>
        <p:nvSpPr>
          <p:cNvPr id="25" name="מלבן 24">
            <a:extLst>
              <a:ext uri="{FF2B5EF4-FFF2-40B4-BE49-F238E27FC236}">
                <a16:creationId xmlns:a16="http://schemas.microsoft.com/office/drawing/2014/main" id="{922CCCF2-50BE-4164-A481-191F7405660F}"/>
              </a:ext>
            </a:extLst>
          </p:cNvPr>
          <p:cNvSpPr/>
          <p:nvPr/>
        </p:nvSpPr>
        <p:spPr>
          <a:xfrm>
            <a:off x="10107028" y="1022466"/>
            <a:ext cx="1566164" cy="2660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יום א</a:t>
            </a:r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871CCFF1-7BBC-4598-89C0-FFE6D0F2709D}"/>
              </a:ext>
            </a:extLst>
          </p:cNvPr>
          <p:cNvSpPr/>
          <p:nvPr/>
        </p:nvSpPr>
        <p:spPr>
          <a:xfrm>
            <a:off x="3559859" y="3914129"/>
            <a:ext cx="1566164" cy="2660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יום ו</a:t>
            </a:r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10E0EC03-DDA1-4307-B28E-9888883FC289}"/>
              </a:ext>
            </a:extLst>
          </p:cNvPr>
          <p:cNvSpPr/>
          <p:nvPr/>
        </p:nvSpPr>
        <p:spPr>
          <a:xfrm>
            <a:off x="7065978" y="3923025"/>
            <a:ext cx="1566164" cy="2660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יום ה</a:t>
            </a:r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6CF0555B-8E3A-45DE-B262-844805EBE044}"/>
              </a:ext>
            </a:extLst>
          </p:cNvPr>
          <p:cNvSpPr/>
          <p:nvPr/>
        </p:nvSpPr>
        <p:spPr>
          <a:xfrm>
            <a:off x="1794021" y="994757"/>
            <a:ext cx="1566164" cy="2660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יום ד</a:t>
            </a: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D493FEAF-4CF2-428A-999A-37AE23FB4538}"/>
              </a:ext>
            </a:extLst>
          </p:cNvPr>
          <p:cNvSpPr/>
          <p:nvPr/>
        </p:nvSpPr>
        <p:spPr>
          <a:xfrm>
            <a:off x="5101889" y="1019695"/>
            <a:ext cx="1566164" cy="2660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יום ג</a:t>
            </a:r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519BFAFA-1CE3-4330-B2C7-3D0BAA14A76F}"/>
              </a:ext>
            </a:extLst>
          </p:cNvPr>
          <p:cNvSpPr/>
          <p:nvPr/>
        </p:nvSpPr>
        <p:spPr>
          <a:xfrm>
            <a:off x="7638332" y="1019696"/>
            <a:ext cx="1566164" cy="2660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יום ב</a:t>
            </a:r>
          </a:p>
        </p:txBody>
      </p:sp>
      <p:sp>
        <p:nvSpPr>
          <p:cNvPr id="31" name="מלבן 30">
            <a:hlinkClick r:id="rId2" action="ppaction://hlinksldjump"/>
            <a:extLst>
              <a:ext uri="{FF2B5EF4-FFF2-40B4-BE49-F238E27FC236}">
                <a16:creationId xmlns:a16="http://schemas.microsoft.com/office/drawing/2014/main" id="{33AB0904-4835-4FB2-9E06-B53CCA7A5CEE}"/>
              </a:ext>
            </a:extLst>
          </p:cNvPr>
          <p:cNvSpPr/>
          <p:nvPr/>
        </p:nvSpPr>
        <p:spPr>
          <a:xfrm>
            <a:off x="700273" y="5488861"/>
            <a:ext cx="2187495" cy="6317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עדכון</a:t>
            </a:r>
          </a:p>
        </p:txBody>
      </p:sp>
    </p:spTree>
    <p:extLst>
      <p:ext uri="{BB962C8B-B14F-4D97-AF65-F5344CB8AC3E}">
        <p14:creationId xmlns:p14="http://schemas.microsoft.com/office/powerpoint/2010/main" val="36779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9D72A8-0D89-44DB-837B-02939C9D30CD}"/>
              </a:ext>
            </a:extLst>
          </p:cNvPr>
          <p:cNvSpPr txBox="1"/>
          <p:nvPr/>
        </p:nvSpPr>
        <p:spPr>
          <a:xfrm>
            <a:off x="3173557" y="461702"/>
            <a:ext cx="3962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פרטי ניתוח</a:t>
            </a:r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0B72E199-F2BE-4F8E-A19C-9E7939019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623958"/>
              </p:ext>
            </p:extLst>
          </p:nvPr>
        </p:nvGraphicFramePr>
        <p:xfrm>
          <a:off x="4663440" y="1203959"/>
          <a:ext cx="3443316" cy="2323404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443316">
                  <a:extLst>
                    <a:ext uri="{9D8B030D-6E8A-4147-A177-3AD203B41FA5}">
                      <a16:colId xmlns:a16="http://schemas.microsoft.com/office/drawing/2014/main" val="2350395955"/>
                    </a:ext>
                  </a:extLst>
                </a:gridCol>
              </a:tblGrid>
              <a:tr h="38723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84390"/>
                  </a:ext>
                </a:extLst>
              </a:tr>
              <a:tr h="387234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75367"/>
                  </a:ext>
                </a:extLst>
              </a:tr>
              <a:tr h="387234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8266"/>
                  </a:ext>
                </a:extLst>
              </a:tr>
              <a:tr h="387234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54541"/>
                  </a:ext>
                </a:extLst>
              </a:tr>
              <a:tr h="387234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948037"/>
                  </a:ext>
                </a:extLst>
              </a:tr>
              <a:tr h="38723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198581"/>
                  </a:ext>
                </a:extLst>
              </a:tr>
            </a:tbl>
          </a:graphicData>
        </a:graphic>
      </p:graphicFrame>
      <p:sp>
        <p:nvSpPr>
          <p:cNvPr id="8" name="מלבן 7">
            <a:extLst>
              <a:ext uri="{FF2B5EF4-FFF2-40B4-BE49-F238E27FC236}">
                <a16:creationId xmlns:a16="http://schemas.microsoft.com/office/drawing/2014/main" id="{2945BF1F-D42E-4AC4-9930-2F13E74FDA56}"/>
              </a:ext>
            </a:extLst>
          </p:cNvPr>
          <p:cNvSpPr/>
          <p:nvPr/>
        </p:nvSpPr>
        <p:spPr>
          <a:xfrm>
            <a:off x="8400010" y="1249682"/>
            <a:ext cx="1566164" cy="2660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רופא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D54EDBEB-84BC-4D43-B5F8-3F8DC9F66222}"/>
              </a:ext>
            </a:extLst>
          </p:cNvPr>
          <p:cNvSpPr/>
          <p:nvPr/>
        </p:nvSpPr>
        <p:spPr>
          <a:xfrm>
            <a:off x="8400010" y="1659776"/>
            <a:ext cx="1566164" cy="2660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מחלקה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2572A538-E3BF-4360-88D6-15C816951168}"/>
              </a:ext>
            </a:extLst>
          </p:cNvPr>
          <p:cNvSpPr/>
          <p:nvPr/>
        </p:nvSpPr>
        <p:spPr>
          <a:xfrm>
            <a:off x="8400010" y="2050473"/>
            <a:ext cx="1566164" cy="2660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רמת עדיפות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0F34707-4362-4C67-93DA-2D4CAC245FD3}"/>
              </a:ext>
            </a:extLst>
          </p:cNvPr>
          <p:cNvSpPr/>
          <p:nvPr/>
        </p:nvSpPr>
        <p:spPr>
          <a:xfrm>
            <a:off x="8400010" y="2441170"/>
            <a:ext cx="1566164" cy="2660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רמת סיכון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6F829AE8-274D-4116-9AB3-9C9FC8D36AC8}"/>
              </a:ext>
            </a:extLst>
          </p:cNvPr>
          <p:cNvSpPr/>
          <p:nvPr/>
        </p:nvSpPr>
        <p:spPr>
          <a:xfrm>
            <a:off x="8400010" y="2851264"/>
            <a:ext cx="1566164" cy="2660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מכונות מיוחדות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23438B60-31C9-4D5E-AA32-87747C54F00F}"/>
              </a:ext>
            </a:extLst>
          </p:cNvPr>
          <p:cNvSpPr/>
          <p:nvPr/>
        </p:nvSpPr>
        <p:spPr>
          <a:xfrm>
            <a:off x="8400010" y="3261358"/>
            <a:ext cx="1566164" cy="2660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יום א</a:t>
            </a:r>
          </a:p>
        </p:txBody>
      </p:sp>
      <p:sp>
        <p:nvSpPr>
          <p:cNvPr id="14" name="מלבן 13">
            <a:hlinkClick r:id="rId2" action="ppaction://hlinksldjump"/>
            <a:extLst>
              <a:ext uri="{FF2B5EF4-FFF2-40B4-BE49-F238E27FC236}">
                <a16:creationId xmlns:a16="http://schemas.microsoft.com/office/drawing/2014/main" id="{860A4493-EF6E-41C4-AC6D-C3E517A2B935}"/>
              </a:ext>
            </a:extLst>
          </p:cNvPr>
          <p:cNvSpPr/>
          <p:nvPr/>
        </p:nvSpPr>
        <p:spPr>
          <a:xfrm>
            <a:off x="5119391" y="4846320"/>
            <a:ext cx="2187495" cy="6317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שיבוץ</a:t>
            </a:r>
          </a:p>
        </p:txBody>
      </p:sp>
      <p:sp>
        <p:nvSpPr>
          <p:cNvPr id="15" name="מלבן 14">
            <a:hlinkClick r:id="rId3" action="ppaction://hlinksldjump"/>
            <a:extLst>
              <a:ext uri="{FF2B5EF4-FFF2-40B4-BE49-F238E27FC236}">
                <a16:creationId xmlns:a16="http://schemas.microsoft.com/office/drawing/2014/main" id="{499AC758-E1D5-4ECD-A503-8EC77511D2E2}"/>
              </a:ext>
            </a:extLst>
          </p:cNvPr>
          <p:cNvSpPr/>
          <p:nvPr/>
        </p:nvSpPr>
        <p:spPr>
          <a:xfrm>
            <a:off x="7549478" y="4846320"/>
            <a:ext cx="2187495" cy="6317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שיבוץ חירום</a:t>
            </a:r>
          </a:p>
        </p:txBody>
      </p:sp>
    </p:spTree>
    <p:extLst>
      <p:ext uri="{BB962C8B-B14F-4D97-AF65-F5344CB8AC3E}">
        <p14:creationId xmlns:p14="http://schemas.microsoft.com/office/powerpoint/2010/main" val="4073241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941082-5327-47CE-9968-2A070670BEE0}"/>
              </a:ext>
            </a:extLst>
          </p:cNvPr>
          <p:cNvSpPr txBox="1"/>
          <p:nvPr/>
        </p:nvSpPr>
        <p:spPr>
          <a:xfrm>
            <a:off x="5848350" y="504132"/>
            <a:ext cx="1752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רשימת ניתוחים</a:t>
            </a:r>
          </a:p>
        </p:txBody>
      </p:sp>
      <p:sp>
        <p:nvSpPr>
          <p:cNvPr id="3" name="מלבן 2">
            <a:hlinkClick r:id="rId2" action="ppaction://hlinksldjump"/>
            <a:extLst>
              <a:ext uri="{FF2B5EF4-FFF2-40B4-BE49-F238E27FC236}">
                <a16:creationId xmlns:a16="http://schemas.microsoft.com/office/drawing/2014/main" id="{0CDE7A47-351D-4D8F-B5AB-B66F13303E42}"/>
              </a:ext>
            </a:extLst>
          </p:cNvPr>
          <p:cNvSpPr/>
          <p:nvPr/>
        </p:nvSpPr>
        <p:spPr>
          <a:xfrm>
            <a:off x="3556982" y="1563831"/>
            <a:ext cx="1990725" cy="15144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ניתוחים חדשים</a:t>
            </a:r>
          </a:p>
        </p:txBody>
      </p:sp>
      <p:sp>
        <p:nvSpPr>
          <p:cNvPr id="4" name="מלבן 3">
            <a:hlinkClick r:id="rId2" action="ppaction://hlinksldjump"/>
            <a:extLst>
              <a:ext uri="{FF2B5EF4-FFF2-40B4-BE49-F238E27FC236}">
                <a16:creationId xmlns:a16="http://schemas.microsoft.com/office/drawing/2014/main" id="{4D93D0D0-A32D-4049-BBAC-9D1EDF68D092}"/>
              </a:ext>
            </a:extLst>
          </p:cNvPr>
          <p:cNvSpPr/>
          <p:nvPr/>
        </p:nvSpPr>
        <p:spPr>
          <a:xfrm>
            <a:off x="7459634" y="1548244"/>
            <a:ext cx="1990725" cy="15144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ניתוחים ישנים</a:t>
            </a:r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D4666A3C-4128-4915-8710-F3EA4D891BA2}"/>
              </a:ext>
            </a:extLst>
          </p:cNvPr>
          <p:cNvCxnSpPr/>
          <p:nvPr/>
        </p:nvCxnSpPr>
        <p:spPr>
          <a:xfrm>
            <a:off x="8720051" y="3291840"/>
            <a:ext cx="0" cy="73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מלבן 9">
            <a:hlinkClick r:id="rId2" action="ppaction://hlinksldjump"/>
            <a:extLst>
              <a:ext uri="{FF2B5EF4-FFF2-40B4-BE49-F238E27FC236}">
                <a16:creationId xmlns:a16="http://schemas.microsoft.com/office/drawing/2014/main" id="{041A05D0-27B4-4147-B672-9E478271E83B}"/>
              </a:ext>
            </a:extLst>
          </p:cNvPr>
          <p:cNvSpPr/>
          <p:nvPr/>
        </p:nvSpPr>
        <p:spPr>
          <a:xfrm>
            <a:off x="7600950" y="4344174"/>
            <a:ext cx="1990725" cy="1514475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העלאת רמת עדיפות</a:t>
            </a:r>
          </a:p>
        </p:txBody>
      </p:sp>
    </p:spTree>
    <p:extLst>
      <p:ext uri="{BB962C8B-B14F-4D97-AF65-F5344CB8AC3E}">
        <p14:creationId xmlns:p14="http://schemas.microsoft.com/office/powerpoint/2010/main" val="297711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9EAFF-7628-4D5A-A0C6-14BD6B7F034B}"/>
              </a:ext>
            </a:extLst>
          </p:cNvPr>
          <p:cNvSpPr txBox="1"/>
          <p:nvPr/>
        </p:nvSpPr>
        <p:spPr>
          <a:xfrm>
            <a:off x="9729408" y="1098755"/>
            <a:ext cx="1866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חדר 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DA11EC-F560-4696-B370-2EC612B05DE4}"/>
              </a:ext>
            </a:extLst>
          </p:cNvPr>
          <p:cNvSpPr txBox="1"/>
          <p:nvPr/>
        </p:nvSpPr>
        <p:spPr>
          <a:xfrm>
            <a:off x="6650703" y="967618"/>
            <a:ext cx="1866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חדר 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643C2-9E68-4F47-ACF3-88F8AA24B857}"/>
              </a:ext>
            </a:extLst>
          </p:cNvPr>
          <p:cNvSpPr txBox="1"/>
          <p:nvPr/>
        </p:nvSpPr>
        <p:spPr>
          <a:xfrm>
            <a:off x="3316446" y="967618"/>
            <a:ext cx="1866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חדר ג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8C665D-B0F2-407E-B627-B2F2C0BAA81F}"/>
              </a:ext>
            </a:extLst>
          </p:cNvPr>
          <p:cNvSpPr txBox="1"/>
          <p:nvPr/>
        </p:nvSpPr>
        <p:spPr>
          <a:xfrm>
            <a:off x="237741" y="967618"/>
            <a:ext cx="1866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חדר ד</a:t>
            </a: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667B8640-661E-4268-A144-7E1DCC4F9AE5}"/>
              </a:ext>
            </a:extLst>
          </p:cNvPr>
          <p:cNvSpPr/>
          <p:nvPr/>
        </p:nvSpPr>
        <p:spPr>
          <a:xfrm flipH="1" flipV="1">
            <a:off x="5990211" y="2821204"/>
            <a:ext cx="446918" cy="43815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355C0ADB-575C-458E-AA9D-0BFACE523C89}"/>
              </a:ext>
            </a:extLst>
          </p:cNvPr>
          <p:cNvSpPr/>
          <p:nvPr/>
        </p:nvSpPr>
        <p:spPr>
          <a:xfrm flipH="1" flipV="1">
            <a:off x="9200690" y="2247899"/>
            <a:ext cx="446918" cy="43815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0D0F1846-4FD3-42EA-BDC3-0268B8CA4581}"/>
              </a:ext>
            </a:extLst>
          </p:cNvPr>
          <p:cNvSpPr/>
          <p:nvPr/>
        </p:nvSpPr>
        <p:spPr>
          <a:xfrm rot="10800000" flipH="1" flipV="1">
            <a:off x="2707803" y="2962274"/>
            <a:ext cx="446918" cy="43815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חץ: ימינה 13">
            <a:extLst>
              <a:ext uri="{FF2B5EF4-FFF2-40B4-BE49-F238E27FC236}">
                <a16:creationId xmlns:a16="http://schemas.microsoft.com/office/drawing/2014/main" id="{8946828C-F7CD-45EC-8675-2F8F3D2D60A2}"/>
              </a:ext>
            </a:extLst>
          </p:cNvPr>
          <p:cNvSpPr/>
          <p:nvPr/>
        </p:nvSpPr>
        <p:spPr>
          <a:xfrm flipH="1" flipV="1">
            <a:off x="2659544" y="2373527"/>
            <a:ext cx="446918" cy="43815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חץ: ימינה 14">
            <a:extLst>
              <a:ext uri="{FF2B5EF4-FFF2-40B4-BE49-F238E27FC236}">
                <a16:creationId xmlns:a16="http://schemas.microsoft.com/office/drawing/2014/main" id="{51284889-09FA-4DDD-B7DE-056060EC4994}"/>
              </a:ext>
            </a:extLst>
          </p:cNvPr>
          <p:cNvSpPr/>
          <p:nvPr/>
        </p:nvSpPr>
        <p:spPr>
          <a:xfrm rot="10800000" flipH="1" flipV="1">
            <a:off x="6051362" y="3259356"/>
            <a:ext cx="496601" cy="43815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חץ: ימינה 15">
            <a:extLst>
              <a:ext uri="{FF2B5EF4-FFF2-40B4-BE49-F238E27FC236}">
                <a16:creationId xmlns:a16="http://schemas.microsoft.com/office/drawing/2014/main" id="{25E2B566-B649-4901-BB61-28EE35A39841}"/>
              </a:ext>
            </a:extLst>
          </p:cNvPr>
          <p:cNvSpPr/>
          <p:nvPr/>
        </p:nvSpPr>
        <p:spPr>
          <a:xfrm rot="10800000" flipH="1" flipV="1">
            <a:off x="9282490" y="2859303"/>
            <a:ext cx="446918" cy="43815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EB38DC-92C8-4FD8-90DC-54435B28F762}"/>
              </a:ext>
            </a:extLst>
          </p:cNvPr>
          <p:cNvSpPr txBox="1"/>
          <p:nvPr/>
        </p:nvSpPr>
        <p:spPr>
          <a:xfrm>
            <a:off x="9729408" y="1739379"/>
            <a:ext cx="2289805" cy="428256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4BAA37-7A58-4866-A25E-CDFAD784EE27}"/>
              </a:ext>
            </a:extLst>
          </p:cNvPr>
          <p:cNvSpPr txBox="1"/>
          <p:nvPr/>
        </p:nvSpPr>
        <p:spPr>
          <a:xfrm>
            <a:off x="6555243" y="1739379"/>
            <a:ext cx="2612280" cy="433971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1A92F0-07BC-4E3D-955E-4C4CB45D264A}"/>
              </a:ext>
            </a:extLst>
          </p:cNvPr>
          <p:cNvSpPr txBox="1"/>
          <p:nvPr/>
        </p:nvSpPr>
        <p:spPr>
          <a:xfrm>
            <a:off x="3316446" y="1739379"/>
            <a:ext cx="2483722" cy="433971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5F5A0A-EEA2-43AF-887F-4A6D394AD659}"/>
              </a:ext>
            </a:extLst>
          </p:cNvPr>
          <p:cNvSpPr txBox="1"/>
          <p:nvPr/>
        </p:nvSpPr>
        <p:spPr>
          <a:xfrm>
            <a:off x="163632" y="1634607"/>
            <a:ext cx="2483722" cy="444448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CF1253CE-65CA-4B6A-8D5E-484D18494944}"/>
              </a:ext>
            </a:extLst>
          </p:cNvPr>
          <p:cNvSpPr/>
          <p:nvPr/>
        </p:nvSpPr>
        <p:spPr>
          <a:xfrm>
            <a:off x="5183346" y="220643"/>
            <a:ext cx="282395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רשימת ניתוחים וחדרים</a:t>
            </a:r>
          </a:p>
        </p:txBody>
      </p:sp>
    </p:spTree>
    <p:extLst>
      <p:ext uri="{BB962C8B-B14F-4D97-AF65-F5344CB8AC3E}">
        <p14:creationId xmlns:p14="http://schemas.microsoft.com/office/powerpoint/2010/main" val="747304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83F9C1A1-61C0-4DF3-926A-FEA3B4AD8818}"/>
              </a:ext>
            </a:extLst>
          </p:cNvPr>
          <p:cNvSpPr/>
          <p:nvPr/>
        </p:nvSpPr>
        <p:spPr>
          <a:xfrm>
            <a:off x="5054138" y="565265"/>
            <a:ext cx="3067397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כניסה</a:t>
            </a:r>
          </a:p>
        </p:txBody>
      </p:sp>
      <p:cxnSp>
        <p:nvCxnSpPr>
          <p:cNvPr id="4" name="מחבר חץ ישר 3">
            <a:extLst>
              <a:ext uri="{FF2B5EF4-FFF2-40B4-BE49-F238E27FC236}">
                <a16:creationId xmlns:a16="http://schemas.microsoft.com/office/drawing/2014/main" id="{47FC3584-5351-4A45-AFB6-1A9604C807FB}"/>
              </a:ext>
            </a:extLst>
          </p:cNvPr>
          <p:cNvCxnSpPr>
            <a:cxnSpLocks/>
          </p:cNvCxnSpPr>
          <p:nvPr/>
        </p:nvCxnSpPr>
        <p:spPr>
          <a:xfrm>
            <a:off x="6650182" y="1354975"/>
            <a:ext cx="1014153" cy="79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3217F48B-494E-4F7C-A27E-9E7949F5E4DC}"/>
              </a:ext>
            </a:extLst>
          </p:cNvPr>
          <p:cNvCxnSpPr/>
          <p:nvPr/>
        </p:nvCxnSpPr>
        <p:spPr>
          <a:xfrm flipH="1">
            <a:off x="4705004" y="1321724"/>
            <a:ext cx="1762298" cy="88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לבן 7">
            <a:extLst>
              <a:ext uri="{FF2B5EF4-FFF2-40B4-BE49-F238E27FC236}">
                <a16:creationId xmlns:a16="http://schemas.microsoft.com/office/drawing/2014/main" id="{B9CBA0F3-5EA7-47F6-A206-FBD0D84BD12A}"/>
              </a:ext>
            </a:extLst>
          </p:cNvPr>
          <p:cNvSpPr/>
          <p:nvPr/>
        </p:nvSpPr>
        <p:spPr>
          <a:xfrm>
            <a:off x="6841375" y="2234339"/>
            <a:ext cx="2743893" cy="10853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יצירת לו"ז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07F83C99-5544-44FA-ABA8-C3BB83D36336}"/>
              </a:ext>
            </a:extLst>
          </p:cNvPr>
          <p:cNvSpPr/>
          <p:nvPr/>
        </p:nvSpPr>
        <p:spPr>
          <a:xfrm>
            <a:off x="3059084" y="2255386"/>
            <a:ext cx="2402378" cy="9975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לו"ז נוכחי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C1DC8968-A311-4BC2-B8CE-7E82D5D08051}"/>
              </a:ext>
            </a:extLst>
          </p:cNvPr>
          <p:cNvCxnSpPr>
            <a:cxnSpLocks/>
          </p:cNvCxnSpPr>
          <p:nvPr/>
        </p:nvCxnSpPr>
        <p:spPr>
          <a:xfrm flipH="1" flipV="1">
            <a:off x="2470265" y="2856180"/>
            <a:ext cx="1715193" cy="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מלבן 11">
            <a:extLst>
              <a:ext uri="{FF2B5EF4-FFF2-40B4-BE49-F238E27FC236}">
                <a16:creationId xmlns:a16="http://schemas.microsoft.com/office/drawing/2014/main" id="{D1C99C83-97BB-4BB9-AFF7-456507B9325C}"/>
              </a:ext>
            </a:extLst>
          </p:cNvPr>
          <p:cNvSpPr/>
          <p:nvPr/>
        </p:nvSpPr>
        <p:spPr>
          <a:xfrm>
            <a:off x="565266" y="2479217"/>
            <a:ext cx="1878676" cy="7647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שינוי עדיפויות</a:t>
            </a:r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1769779C-6D1F-491F-87FB-C328FFBF1666}"/>
              </a:ext>
            </a:extLst>
          </p:cNvPr>
          <p:cNvCxnSpPr/>
          <p:nvPr/>
        </p:nvCxnSpPr>
        <p:spPr>
          <a:xfrm>
            <a:off x="9358920" y="3215599"/>
            <a:ext cx="482138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D405E2-D33C-4EB3-9B12-FB308107585C}"/>
              </a:ext>
            </a:extLst>
          </p:cNvPr>
          <p:cNvSpPr txBox="1"/>
          <p:nvPr/>
        </p:nvSpPr>
        <p:spPr>
          <a:xfrm>
            <a:off x="9264534" y="3244334"/>
            <a:ext cx="142147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יצירת לו"ז</a:t>
            </a:r>
          </a:p>
        </p:txBody>
      </p: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271B4508-A45F-4A46-ACC7-18D883867AD8}"/>
              </a:ext>
            </a:extLst>
          </p:cNvPr>
          <p:cNvCxnSpPr/>
          <p:nvPr/>
        </p:nvCxnSpPr>
        <p:spPr>
          <a:xfrm flipH="1">
            <a:off x="8255404" y="2777036"/>
            <a:ext cx="58189" cy="1280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930200-2332-4F90-87A5-9D9E17A10D48}"/>
              </a:ext>
            </a:extLst>
          </p:cNvPr>
          <p:cNvSpPr txBox="1"/>
          <p:nvPr/>
        </p:nvSpPr>
        <p:spPr>
          <a:xfrm>
            <a:off x="6841375" y="3437898"/>
            <a:ext cx="16459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/>
              <a:t>צפיה</a:t>
            </a:r>
            <a:endParaRPr lang="he-IL" dirty="0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16B36BCC-4919-46FD-811C-15E0F96B0087}"/>
              </a:ext>
            </a:extLst>
          </p:cNvPr>
          <p:cNvSpPr/>
          <p:nvPr/>
        </p:nvSpPr>
        <p:spPr>
          <a:xfrm>
            <a:off x="9358920" y="3935816"/>
            <a:ext cx="1084810" cy="4821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יוצרת</a:t>
            </a: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A82AA041-0855-4CA5-8E84-4A751DBD2408}"/>
              </a:ext>
            </a:extLst>
          </p:cNvPr>
          <p:cNvSpPr/>
          <p:nvPr/>
        </p:nvSpPr>
        <p:spPr>
          <a:xfrm>
            <a:off x="7579130" y="4117754"/>
            <a:ext cx="1084810" cy="4821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רשימה</a:t>
            </a:r>
          </a:p>
        </p:txBody>
      </p: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F343A7E0-712D-4524-9665-E27DF96104D9}"/>
              </a:ext>
            </a:extLst>
          </p:cNvPr>
          <p:cNvCxnSpPr>
            <a:cxnSpLocks/>
          </p:cNvCxnSpPr>
          <p:nvPr/>
        </p:nvCxnSpPr>
        <p:spPr>
          <a:xfrm flipH="1">
            <a:off x="8727324" y="4086288"/>
            <a:ext cx="1106633" cy="272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 24">
            <a:extLst>
              <a:ext uri="{FF2B5EF4-FFF2-40B4-BE49-F238E27FC236}">
                <a16:creationId xmlns:a16="http://schemas.microsoft.com/office/drawing/2014/main" id="{8747B0DD-C7E4-45C5-9387-A6EEC4D99469}"/>
              </a:ext>
            </a:extLst>
          </p:cNvPr>
          <p:cNvSpPr/>
          <p:nvPr/>
        </p:nvSpPr>
        <p:spPr>
          <a:xfrm>
            <a:off x="7548823" y="5300108"/>
            <a:ext cx="1106633" cy="4821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הוספת ניתוח</a:t>
            </a:r>
          </a:p>
        </p:txBody>
      </p: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EC667AEF-1228-46B1-BE5E-B7C60AB3BB06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 flipH="1">
            <a:off x="8102140" y="4599892"/>
            <a:ext cx="19395" cy="700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DD1E326E-38C0-4464-86F6-F4B467D7C646}"/>
              </a:ext>
            </a:extLst>
          </p:cNvPr>
          <p:cNvCxnSpPr>
            <a:cxnSpLocks/>
          </p:cNvCxnSpPr>
          <p:nvPr/>
        </p:nvCxnSpPr>
        <p:spPr>
          <a:xfrm flipH="1">
            <a:off x="7026378" y="4610585"/>
            <a:ext cx="766069" cy="634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מלבן 29">
            <a:extLst>
              <a:ext uri="{FF2B5EF4-FFF2-40B4-BE49-F238E27FC236}">
                <a16:creationId xmlns:a16="http://schemas.microsoft.com/office/drawing/2014/main" id="{AE9A3E6A-2F72-490F-BBD4-1017A43A7CEE}"/>
              </a:ext>
            </a:extLst>
          </p:cNvPr>
          <p:cNvSpPr/>
          <p:nvPr/>
        </p:nvSpPr>
        <p:spPr>
          <a:xfrm>
            <a:off x="6096000" y="5295207"/>
            <a:ext cx="1106633" cy="4821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עדכון עדיפויות</a:t>
            </a:r>
          </a:p>
        </p:txBody>
      </p: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1C14765E-316C-452E-A6BD-A6DF249755EE}"/>
              </a:ext>
            </a:extLst>
          </p:cNvPr>
          <p:cNvCxnSpPr>
            <a:cxnSpLocks/>
          </p:cNvCxnSpPr>
          <p:nvPr/>
        </p:nvCxnSpPr>
        <p:spPr>
          <a:xfrm flipH="1">
            <a:off x="6467302" y="3319734"/>
            <a:ext cx="1010863" cy="57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מלבן 32">
            <a:extLst>
              <a:ext uri="{FF2B5EF4-FFF2-40B4-BE49-F238E27FC236}">
                <a16:creationId xmlns:a16="http://schemas.microsoft.com/office/drawing/2014/main" id="{122580FD-3BE0-4A0C-984A-A1A7B30EFB74}"/>
              </a:ext>
            </a:extLst>
          </p:cNvPr>
          <p:cNvSpPr/>
          <p:nvPr/>
        </p:nvSpPr>
        <p:spPr>
          <a:xfrm>
            <a:off x="5618362" y="3947119"/>
            <a:ext cx="1106633" cy="5302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שיבוץ</a:t>
            </a:r>
          </a:p>
        </p:txBody>
      </p:sp>
    </p:spTree>
    <p:extLst>
      <p:ext uri="{BB962C8B-B14F-4D97-AF65-F5344CB8AC3E}">
        <p14:creationId xmlns:p14="http://schemas.microsoft.com/office/powerpoint/2010/main" val="153498374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176</Words>
  <Application>Microsoft Office PowerPoint</Application>
  <PresentationFormat>מסך רחב</PresentationFormat>
  <Paragraphs>64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student</dc:creator>
  <cp:lastModifiedBy>student</cp:lastModifiedBy>
  <cp:revision>22</cp:revision>
  <dcterms:created xsi:type="dcterms:W3CDTF">2021-10-26T06:51:49Z</dcterms:created>
  <dcterms:modified xsi:type="dcterms:W3CDTF">2021-10-28T06:26:40Z</dcterms:modified>
</cp:coreProperties>
</file>