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63" r:id="rId11"/>
    <p:sldId id="267" r:id="rId12"/>
    <p:sldId id="265" r:id="rId13"/>
    <p:sldId id="271" r:id="rId14"/>
    <p:sldId id="266" r:id="rId15"/>
    <p:sldId id="272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0T01:20:26.384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0D932-8F0A-4F41-A7B5-B37C9A1E9ED1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BCEDB51F-339F-4380-A76C-C0FFD08B77AC}">
      <dgm:prSet custT="1"/>
      <dgm:spPr/>
      <dgm:t>
        <a:bodyPr/>
        <a:lstStyle/>
        <a:p>
          <a:pPr rtl="1"/>
          <a:r>
            <a:rPr lang="he-IL" sz="2000" u="sng" dirty="0" smtClean="0"/>
            <a:t>סביבה</a:t>
          </a:r>
        </a:p>
        <a:p>
          <a:pPr rtl="1"/>
          <a:r>
            <a:rPr lang="he-IL" sz="2000" dirty="0" smtClean="0"/>
            <a:t>-פחות זמן בילוי במרחב פתוח</a:t>
          </a:r>
        </a:p>
        <a:p>
          <a:pPr rtl="1"/>
          <a:r>
            <a:rPr lang="he-IL" sz="2000" dirty="0" smtClean="0"/>
            <a:t>-יותר זמן בעבודה קרובה: קריאה, כתיבה, מחשב</a:t>
          </a:r>
          <a:endParaRPr lang="he-IL" sz="2000" dirty="0"/>
        </a:p>
      </dgm:t>
    </dgm:pt>
    <dgm:pt modelId="{92D2D465-A316-46E7-AF41-7E9D5EF9604A}" type="parTrans" cxnId="{A00F53F0-8EB6-450A-93E2-D3FBDCC311AB}">
      <dgm:prSet/>
      <dgm:spPr/>
      <dgm:t>
        <a:bodyPr/>
        <a:lstStyle/>
        <a:p>
          <a:pPr rtl="1"/>
          <a:endParaRPr lang="he-IL"/>
        </a:p>
      </dgm:t>
    </dgm:pt>
    <dgm:pt modelId="{C8990629-6AB9-4C9A-8833-EC84CE3C84FA}" type="sibTrans" cxnId="{A00F53F0-8EB6-450A-93E2-D3FBDCC311AB}">
      <dgm:prSet/>
      <dgm:spPr/>
      <dgm:t>
        <a:bodyPr/>
        <a:lstStyle/>
        <a:p>
          <a:pPr rtl="1"/>
          <a:endParaRPr lang="he-IL"/>
        </a:p>
      </dgm:t>
    </dgm:pt>
    <dgm:pt modelId="{CF7CB27E-E984-495C-8B1E-E31C632B4BA3}">
      <dgm:prSet custT="1"/>
      <dgm:spPr/>
      <dgm:t>
        <a:bodyPr/>
        <a:lstStyle/>
        <a:p>
          <a:pPr rtl="1"/>
          <a:r>
            <a:rPr lang="he-IL" sz="2000" u="sng" dirty="0" smtClean="0"/>
            <a:t>תורשה</a:t>
          </a:r>
        </a:p>
        <a:p>
          <a:pPr rtl="1"/>
          <a:r>
            <a:rPr lang="he-IL" sz="2000" dirty="0" smtClean="0"/>
            <a:t>מחקרים גילו 24 גורמי סיכון גנטיים לקוצר ראייה</a:t>
          </a:r>
        </a:p>
        <a:p>
          <a:pPr rtl="1"/>
          <a:endParaRPr lang="he-IL" sz="2000" dirty="0"/>
        </a:p>
      </dgm:t>
    </dgm:pt>
    <dgm:pt modelId="{3AC39B7F-A43A-4EE9-B2EF-97DC736CC8CC}" type="parTrans" cxnId="{ACBC07F3-5C23-44FB-BF18-90146FC1643C}">
      <dgm:prSet/>
      <dgm:spPr/>
      <dgm:t>
        <a:bodyPr/>
        <a:lstStyle/>
        <a:p>
          <a:pPr rtl="1"/>
          <a:endParaRPr lang="he-IL"/>
        </a:p>
      </dgm:t>
    </dgm:pt>
    <dgm:pt modelId="{5D504DAC-64E0-41E3-BCF4-B05BD2EE8655}" type="sibTrans" cxnId="{ACBC07F3-5C23-44FB-BF18-90146FC1643C}">
      <dgm:prSet/>
      <dgm:spPr/>
      <dgm:t>
        <a:bodyPr/>
        <a:lstStyle/>
        <a:p>
          <a:pPr rtl="1"/>
          <a:endParaRPr lang="he-IL"/>
        </a:p>
      </dgm:t>
    </dgm:pt>
    <dgm:pt modelId="{FA8AF87A-0E88-409B-A5DE-C3F18D8707A4}" type="pres">
      <dgm:prSet presAssocID="{7CF0D932-8F0A-4F41-A7B5-B37C9A1E9ED1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512668FC-415C-4CC3-9A82-E817D0FE9C1E}" type="pres">
      <dgm:prSet presAssocID="{7CF0D932-8F0A-4F41-A7B5-B37C9A1E9ED1}" presName="dummyMaxCanvas" presStyleCnt="0"/>
      <dgm:spPr/>
    </dgm:pt>
    <dgm:pt modelId="{73B98966-8C57-47B2-B8C9-79EAEC1295A7}" type="pres">
      <dgm:prSet presAssocID="{7CF0D932-8F0A-4F41-A7B5-B37C9A1E9ED1}" presName="parentComposite" presStyleCnt="0"/>
      <dgm:spPr/>
    </dgm:pt>
    <dgm:pt modelId="{D327A473-9B8C-4406-9BF0-8496F8491714}" type="pres">
      <dgm:prSet presAssocID="{7CF0D932-8F0A-4F41-A7B5-B37C9A1E9ED1}" presName="parent1" presStyleLbl="alignAccFollowNode1" presStyleIdx="0" presStyleCnt="4" custScaleX="142039" custScaleY="236116" custLinFactY="99104" custLinFactNeighborX="-53580" custLinFactNeighborY="100000">
        <dgm:presLayoutVars>
          <dgm:chMax val="4"/>
        </dgm:presLayoutVars>
      </dgm:prSet>
      <dgm:spPr/>
      <dgm:t>
        <a:bodyPr/>
        <a:lstStyle/>
        <a:p>
          <a:pPr rtl="1"/>
          <a:endParaRPr lang="he-IL"/>
        </a:p>
      </dgm:t>
    </dgm:pt>
    <dgm:pt modelId="{9BC33CA0-0DF8-47C9-B128-E76998F08651}" type="pres">
      <dgm:prSet presAssocID="{7CF0D932-8F0A-4F41-A7B5-B37C9A1E9ED1}" presName="parent2" presStyleLbl="alignAccFollowNode1" presStyleIdx="1" presStyleCnt="4" custScaleX="140641" custScaleY="237206" custLinFactY="100000" custLinFactNeighborX="43162" custLinFactNeighborY="100199">
        <dgm:presLayoutVars>
          <dgm:chMax val="4"/>
        </dgm:presLayoutVars>
      </dgm:prSet>
      <dgm:spPr/>
      <dgm:t>
        <a:bodyPr/>
        <a:lstStyle/>
        <a:p>
          <a:pPr rtl="1"/>
          <a:endParaRPr lang="he-IL"/>
        </a:p>
      </dgm:t>
    </dgm:pt>
    <dgm:pt modelId="{A2217928-4F41-4ED5-8C7A-636FA5022A1D}" type="pres">
      <dgm:prSet presAssocID="{7CF0D932-8F0A-4F41-A7B5-B37C9A1E9ED1}" presName="childrenComposite" presStyleCnt="0"/>
      <dgm:spPr/>
    </dgm:pt>
    <dgm:pt modelId="{0AF48FAD-81A6-44CC-8C09-145AB52EC27E}" type="pres">
      <dgm:prSet presAssocID="{7CF0D932-8F0A-4F41-A7B5-B37C9A1E9ED1}" presName="dummyMaxCanvas_ChildArea" presStyleCnt="0"/>
      <dgm:spPr/>
    </dgm:pt>
    <dgm:pt modelId="{D71DB7C7-6968-4B8D-96C5-9FAFBBBC8193}" type="pres">
      <dgm:prSet presAssocID="{7CF0D932-8F0A-4F41-A7B5-B37C9A1E9ED1}" presName="fulcrum" presStyleLbl="alignAccFollowNode1" presStyleIdx="2" presStyleCnt="4"/>
      <dgm:spPr/>
    </dgm:pt>
    <dgm:pt modelId="{6E717FFB-047C-4241-8DBC-75276BF18F7C}" type="pres">
      <dgm:prSet presAssocID="{7CF0D932-8F0A-4F41-A7B5-B37C9A1E9ED1}" presName="balance_00" presStyleLbl="alignAccFollowNode1" presStyleIdx="3" presStyleCnt="4">
        <dgm:presLayoutVars>
          <dgm:bulletEnabled val="1"/>
        </dgm:presLayoutVars>
      </dgm:prSet>
      <dgm:spPr/>
    </dgm:pt>
  </dgm:ptLst>
  <dgm:cxnLst>
    <dgm:cxn modelId="{2FC5CC56-AAEC-4389-886F-DD69FA824CB8}" type="presOf" srcId="{BCEDB51F-339F-4380-A76C-C0FFD08B77AC}" destId="{D327A473-9B8C-4406-9BF0-8496F8491714}" srcOrd="0" destOrd="0" presId="urn:microsoft.com/office/officeart/2005/8/layout/balance1"/>
    <dgm:cxn modelId="{A00F53F0-8EB6-450A-93E2-D3FBDCC311AB}" srcId="{7CF0D932-8F0A-4F41-A7B5-B37C9A1E9ED1}" destId="{BCEDB51F-339F-4380-A76C-C0FFD08B77AC}" srcOrd="0" destOrd="0" parTransId="{92D2D465-A316-46E7-AF41-7E9D5EF9604A}" sibTransId="{C8990629-6AB9-4C9A-8833-EC84CE3C84FA}"/>
    <dgm:cxn modelId="{7D05F0D0-64FB-48B0-AE14-7949C0C95EC8}" type="presOf" srcId="{7CF0D932-8F0A-4F41-A7B5-B37C9A1E9ED1}" destId="{FA8AF87A-0E88-409B-A5DE-C3F18D8707A4}" srcOrd="0" destOrd="0" presId="urn:microsoft.com/office/officeart/2005/8/layout/balance1"/>
    <dgm:cxn modelId="{BF9D2F50-10B1-433C-A954-070BDE594564}" type="presOf" srcId="{CF7CB27E-E984-495C-8B1E-E31C632B4BA3}" destId="{9BC33CA0-0DF8-47C9-B128-E76998F08651}" srcOrd="0" destOrd="0" presId="urn:microsoft.com/office/officeart/2005/8/layout/balance1"/>
    <dgm:cxn modelId="{ACBC07F3-5C23-44FB-BF18-90146FC1643C}" srcId="{7CF0D932-8F0A-4F41-A7B5-B37C9A1E9ED1}" destId="{CF7CB27E-E984-495C-8B1E-E31C632B4BA3}" srcOrd="1" destOrd="0" parTransId="{3AC39B7F-A43A-4EE9-B2EF-97DC736CC8CC}" sibTransId="{5D504DAC-64E0-41E3-BCF4-B05BD2EE8655}"/>
    <dgm:cxn modelId="{CA4A745B-B94F-460E-8503-42B48FA48EAA}" type="presParOf" srcId="{FA8AF87A-0E88-409B-A5DE-C3F18D8707A4}" destId="{512668FC-415C-4CC3-9A82-E817D0FE9C1E}" srcOrd="0" destOrd="0" presId="urn:microsoft.com/office/officeart/2005/8/layout/balance1"/>
    <dgm:cxn modelId="{86BA846E-0D16-4289-AE82-ADB29313FAA6}" type="presParOf" srcId="{FA8AF87A-0E88-409B-A5DE-C3F18D8707A4}" destId="{73B98966-8C57-47B2-B8C9-79EAEC1295A7}" srcOrd="1" destOrd="0" presId="urn:microsoft.com/office/officeart/2005/8/layout/balance1"/>
    <dgm:cxn modelId="{AC695D50-6FCF-4A1F-B7DC-80C6E898BC82}" type="presParOf" srcId="{73B98966-8C57-47B2-B8C9-79EAEC1295A7}" destId="{D327A473-9B8C-4406-9BF0-8496F8491714}" srcOrd="0" destOrd="0" presId="urn:microsoft.com/office/officeart/2005/8/layout/balance1"/>
    <dgm:cxn modelId="{D2AF2B20-2B64-433F-BA1A-F3B8814C40DA}" type="presParOf" srcId="{73B98966-8C57-47B2-B8C9-79EAEC1295A7}" destId="{9BC33CA0-0DF8-47C9-B128-E76998F08651}" srcOrd="1" destOrd="0" presId="urn:microsoft.com/office/officeart/2005/8/layout/balance1"/>
    <dgm:cxn modelId="{CC1CD5DE-35BF-4682-BEDD-A74778C45EDA}" type="presParOf" srcId="{FA8AF87A-0E88-409B-A5DE-C3F18D8707A4}" destId="{A2217928-4F41-4ED5-8C7A-636FA5022A1D}" srcOrd="2" destOrd="0" presId="urn:microsoft.com/office/officeart/2005/8/layout/balance1"/>
    <dgm:cxn modelId="{4ADA09B1-4172-4574-9261-990258A5CA27}" type="presParOf" srcId="{A2217928-4F41-4ED5-8C7A-636FA5022A1D}" destId="{0AF48FAD-81A6-44CC-8C09-145AB52EC27E}" srcOrd="0" destOrd="0" presId="urn:microsoft.com/office/officeart/2005/8/layout/balance1"/>
    <dgm:cxn modelId="{7A4DC36F-25F0-4AE9-9CA5-94507C7C3AB9}" type="presParOf" srcId="{A2217928-4F41-4ED5-8C7A-636FA5022A1D}" destId="{D71DB7C7-6968-4B8D-96C5-9FAFBBBC8193}" srcOrd="1" destOrd="0" presId="urn:microsoft.com/office/officeart/2005/8/layout/balance1"/>
    <dgm:cxn modelId="{7BF0FEB7-0C44-4685-90A5-9B64900E2CC9}" type="presParOf" srcId="{A2217928-4F41-4ED5-8C7A-636FA5022A1D}" destId="{6E717FFB-047C-4241-8DBC-75276BF18F7C}" srcOrd="2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3A859-CB36-45D7-9226-82B666E6454B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34EB11CF-CF00-4E4F-BCBE-55F1BCB0F77B}">
      <dgm:prSet phldrT="[טקסט]"/>
      <dgm:spPr/>
      <dgm:t>
        <a:bodyPr/>
        <a:lstStyle/>
        <a:p>
          <a:pPr rtl="1"/>
          <a:r>
            <a:rPr lang="he-IL" dirty="0" smtClean="0">
              <a:solidFill>
                <a:srgbClr val="FFC000"/>
              </a:solidFill>
            </a:rPr>
            <a:t> </a:t>
          </a:r>
          <a:r>
            <a:rPr lang="en-US" dirty="0" smtClean="0">
              <a:solidFill>
                <a:srgbClr val="FFC000"/>
              </a:solidFill>
            </a:rPr>
            <a:t>features</a:t>
          </a:r>
          <a:endParaRPr lang="he-IL" dirty="0">
            <a:solidFill>
              <a:srgbClr val="FFC000"/>
            </a:solidFill>
          </a:endParaRPr>
        </a:p>
      </dgm:t>
    </dgm:pt>
    <dgm:pt modelId="{59D7007C-F9C1-4B32-9796-12A1A68B71D4}" type="parTrans" cxnId="{507E2AD5-8000-4CC1-85AB-F1009A7ECEB8}">
      <dgm:prSet/>
      <dgm:spPr/>
      <dgm:t>
        <a:bodyPr/>
        <a:lstStyle/>
        <a:p>
          <a:pPr rtl="1"/>
          <a:endParaRPr lang="he-IL"/>
        </a:p>
      </dgm:t>
    </dgm:pt>
    <dgm:pt modelId="{095E3496-78BF-42C3-B403-AA526CE9CE7F}" type="sibTrans" cxnId="{507E2AD5-8000-4CC1-85AB-F1009A7ECEB8}">
      <dgm:prSet/>
      <dgm:spPr/>
      <dgm:t>
        <a:bodyPr/>
        <a:lstStyle/>
        <a:p>
          <a:pPr rtl="1"/>
          <a:endParaRPr lang="he-IL"/>
        </a:p>
      </dgm:t>
    </dgm:pt>
    <dgm:pt modelId="{C77159B2-D74E-418F-83AE-697255AB2CFD}">
      <dgm:prSet phldrT="[טקסט]"/>
      <dgm:spPr/>
      <dgm:t>
        <a:bodyPr/>
        <a:lstStyle/>
        <a:p>
          <a:pPr rtl="0"/>
          <a:r>
            <a:rPr lang="he-IL" altLang="he-IL" u="sng" dirty="0" smtClean="0">
              <a:latin typeface="Lato"/>
            </a:rPr>
            <a:t>האם להורים יש </a:t>
          </a:r>
          <a:r>
            <a:rPr lang="en-US" altLang="he-IL" u="sng" dirty="0" smtClean="0">
              <a:latin typeface="Lato"/>
            </a:rPr>
            <a:t>myopia?</a:t>
          </a:r>
        </a:p>
        <a:p>
          <a:pPr rtl="0"/>
          <a:r>
            <a:rPr lang="he-IL" b="1" dirty="0" smtClean="0">
              <a:solidFill>
                <a:srgbClr val="FF0000"/>
              </a:solidFill>
            </a:rPr>
            <a:t>-אבא</a:t>
          </a:r>
        </a:p>
        <a:p>
          <a:pPr rtl="0"/>
          <a:r>
            <a:rPr lang="he-IL" b="1" dirty="0" smtClean="0">
              <a:solidFill>
                <a:srgbClr val="FF0000"/>
              </a:solidFill>
            </a:rPr>
            <a:t>-</a:t>
          </a:r>
          <a:r>
            <a:rPr lang="he-IL" b="1" dirty="0" err="1" smtClean="0">
              <a:solidFill>
                <a:srgbClr val="FF0000"/>
              </a:solidFill>
            </a:rPr>
            <a:t>אמא</a:t>
          </a:r>
          <a:endParaRPr lang="he-IL" b="1" dirty="0">
            <a:solidFill>
              <a:srgbClr val="FF0000"/>
            </a:solidFill>
          </a:endParaRPr>
        </a:p>
      </dgm:t>
    </dgm:pt>
    <dgm:pt modelId="{88D92F8B-08D5-40D1-8E02-05E218CB222E}" type="parTrans" cxnId="{8E87B4CC-FE1E-4943-8CC9-3F5C7F4C5D25}">
      <dgm:prSet/>
      <dgm:spPr/>
      <dgm:t>
        <a:bodyPr/>
        <a:lstStyle/>
        <a:p>
          <a:pPr rtl="1"/>
          <a:endParaRPr lang="he-IL"/>
        </a:p>
      </dgm:t>
    </dgm:pt>
    <dgm:pt modelId="{A9D95510-4FB5-407C-A7D5-B083F7EB3548}" type="sibTrans" cxnId="{8E87B4CC-FE1E-4943-8CC9-3F5C7F4C5D25}">
      <dgm:prSet/>
      <dgm:spPr/>
      <dgm:t>
        <a:bodyPr/>
        <a:lstStyle/>
        <a:p>
          <a:pPr rtl="1"/>
          <a:endParaRPr lang="he-IL"/>
        </a:p>
      </dgm:t>
    </dgm:pt>
    <dgm:pt modelId="{9CD5FD25-3E71-4562-B355-0EE0A7838B55}">
      <dgm:prSet phldrT="[טקסט]"/>
      <dgm:spPr/>
      <dgm:t>
        <a:bodyPr/>
        <a:lstStyle/>
        <a:p>
          <a:pPr rtl="0"/>
          <a:r>
            <a:rPr lang="he-IL" altLang="he-IL" u="sng" dirty="0" smtClean="0">
              <a:latin typeface="Lato"/>
            </a:rPr>
            <a:t>כמה שעות בשבוע (מלבד הלימודים):</a:t>
          </a:r>
        </a:p>
        <a:p>
          <a:pPr rtl="0"/>
          <a:r>
            <a:rPr lang="he-IL" altLang="he-IL" b="1" dirty="0" smtClean="0">
              <a:solidFill>
                <a:srgbClr val="FF0000"/>
              </a:solidFill>
              <a:latin typeface="Lato"/>
            </a:rPr>
            <a:t>-ספורט</a:t>
          </a:r>
          <a:endParaRPr lang="en-US" altLang="he-IL" b="1" dirty="0" smtClean="0">
            <a:solidFill>
              <a:srgbClr val="FF0000"/>
            </a:solidFill>
            <a:latin typeface="Lato"/>
          </a:endParaRPr>
        </a:p>
        <a:p>
          <a:pPr rtl="0"/>
          <a:r>
            <a:rPr lang="he-IL" altLang="he-IL" b="1" dirty="0" smtClean="0">
              <a:solidFill>
                <a:srgbClr val="FF0000"/>
              </a:solidFill>
              <a:latin typeface="Lato"/>
            </a:rPr>
            <a:t>-קריאה</a:t>
          </a:r>
        </a:p>
        <a:p>
          <a:pPr rtl="0"/>
          <a:r>
            <a:rPr lang="he-IL" altLang="he-IL" b="1" dirty="0" smtClean="0">
              <a:solidFill>
                <a:srgbClr val="FF0000"/>
              </a:solidFill>
              <a:latin typeface="Lato"/>
            </a:rPr>
            <a:t> -מחשב</a:t>
          </a:r>
          <a:endParaRPr lang="en-US" altLang="he-IL" b="1" dirty="0" smtClean="0">
            <a:solidFill>
              <a:srgbClr val="FF0000"/>
            </a:solidFill>
            <a:latin typeface="Lato"/>
          </a:endParaRPr>
        </a:p>
        <a:p>
          <a:pPr rtl="0"/>
          <a:r>
            <a:rPr lang="he-IL" altLang="he-IL" b="1" dirty="0" smtClean="0">
              <a:solidFill>
                <a:srgbClr val="FF0000"/>
              </a:solidFill>
              <a:latin typeface="Lato"/>
            </a:rPr>
            <a:t>-לימוד</a:t>
          </a:r>
        </a:p>
        <a:p>
          <a:pPr rtl="0"/>
          <a:r>
            <a:rPr lang="en-US" b="1" dirty="0" smtClean="0">
              <a:solidFill>
                <a:srgbClr val="FF0000"/>
              </a:solidFill>
              <a:latin typeface="Lato"/>
            </a:rPr>
            <a:t>TV</a:t>
          </a:r>
          <a:r>
            <a:rPr lang="he-IL" b="1" dirty="0" smtClean="0">
              <a:solidFill>
                <a:srgbClr val="FF0000"/>
              </a:solidFill>
              <a:latin typeface="Lato"/>
            </a:rPr>
            <a:t>-צפייה ב</a:t>
          </a:r>
          <a:endParaRPr lang="en-US" b="1" dirty="0" smtClean="0">
            <a:solidFill>
              <a:srgbClr val="FF0000"/>
            </a:solidFill>
            <a:latin typeface="Lato"/>
          </a:endParaRPr>
        </a:p>
        <a:p>
          <a:pPr rtl="0"/>
          <a:r>
            <a:rPr lang="he-IL" dirty="0" smtClean="0"/>
            <a:t>-סכום של פעולות במרחק קצר</a:t>
          </a:r>
          <a:endParaRPr lang="he-IL" dirty="0"/>
        </a:p>
      </dgm:t>
    </dgm:pt>
    <dgm:pt modelId="{42FD87E6-5970-47BB-A4BB-50EBF277FC25}" type="parTrans" cxnId="{2C8370C5-28D3-4276-93EF-59658B1EF6A9}">
      <dgm:prSet/>
      <dgm:spPr/>
      <dgm:t>
        <a:bodyPr/>
        <a:lstStyle/>
        <a:p>
          <a:pPr rtl="1"/>
          <a:endParaRPr lang="he-IL"/>
        </a:p>
      </dgm:t>
    </dgm:pt>
    <dgm:pt modelId="{5D031A89-3970-4EE5-A692-0DF4258B00E2}" type="sibTrans" cxnId="{2C8370C5-28D3-4276-93EF-59658B1EF6A9}">
      <dgm:prSet/>
      <dgm:spPr/>
      <dgm:t>
        <a:bodyPr/>
        <a:lstStyle/>
        <a:p>
          <a:pPr rtl="1"/>
          <a:endParaRPr lang="he-IL"/>
        </a:p>
      </dgm:t>
    </dgm:pt>
    <dgm:pt modelId="{75FE4E7C-A39C-47FD-A6F6-B0149A8D41A9}">
      <dgm:prSet phldrT="[טקסט]"/>
      <dgm:spPr/>
      <dgm:t>
        <a:bodyPr/>
        <a:lstStyle/>
        <a:p>
          <a:pPr rtl="0"/>
          <a:r>
            <a:rPr lang="he-IL" altLang="he-IL" u="sng" dirty="0" smtClean="0">
              <a:latin typeface="Lato"/>
            </a:rPr>
            <a:t>מידע כללי</a:t>
          </a:r>
        </a:p>
        <a:p>
          <a:pPr rtl="0"/>
          <a:r>
            <a:rPr lang="he-IL" altLang="he-IL" dirty="0" smtClean="0">
              <a:latin typeface="Lato"/>
            </a:rPr>
            <a:t>-שנת המחקר</a:t>
          </a:r>
        </a:p>
        <a:p>
          <a:pPr rtl="0"/>
          <a:r>
            <a:rPr lang="he-IL" altLang="he-IL" dirty="0" smtClean="0">
              <a:latin typeface="Lato"/>
            </a:rPr>
            <a:t> -מין</a:t>
          </a:r>
        </a:p>
        <a:p>
          <a:pPr rtl="0"/>
          <a:r>
            <a:rPr lang="he-IL" dirty="0" smtClean="0"/>
            <a:t>גיל</a:t>
          </a:r>
          <a:r>
            <a:rPr lang="en-US" dirty="0" smtClean="0"/>
            <a:t>-</a:t>
          </a:r>
          <a:endParaRPr lang="he-IL" dirty="0"/>
        </a:p>
      </dgm:t>
    </dgm:pt>
    <dgm:pt modelId="{E5F3E91C-5649-42C0-A383-074C3FE54044}" type="parTrans" cxnId="{91CEA23C-4584-4D0E-BB67-9E14F33F8191}">
      <dgm:prSet/>
      <dgm:spPr/>
      <dgm:t>
        <a:bodyPr/>
        <a:lstStyle/>
        <a:p>
          <a:pPr rtl="1"/>
          <a:endParaRPr lang="he-IL"/>
        </a:p>
      </dgm:t>
    </dgm:pt>
    <dgm:pt modelId="{F44F73E3-2C0B-4AA5-87E5-DC672C81A5E2}" type="sibTrans" cxnId="{91CEA23C-4584-4D0E-BB67-9E14F33F8191}">
      <dgm:prSet/>
      <dgm:spPr/>
      <dgm:t>
        <a:bodyPr/>
        <a:lstStyle/>
        <a:p>
          <a:pPr rtl="1"/>
          <a:endParaRPr lang="he-IL"/>
        </a:p>
      </dgm:t>
    </dgm:pt>
    <dgm:pt modelId="{726971E0-AE09-4764-ADCD-D76338775F73}" type="pres">
      <dgm:prSet presAssocID="{1423A859-CB36-45D7-9226-82B666E6454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D685449C-EAF5-4155-B5CA-576A9103BB3E}" type="pres">
      <dgm:prSet presAssocID="{34EB11CF-CF00-4E4F-BCBE-55F1BCB0F77B}" presName="roof" presStyleLbl="dkBgShp" presStyleIdx="0" presStyleCnt="2"/>
      <dgm:spPr/>
      <dgm:t>
        <a:bodyPr/>
        <a:lstStyle/>
        <a:p>
          <a:pPr rtl="1"/>
          <a:endParaRPr lang="he-IL"/>
        </a:p>
      </dgm:t>
    </dgm:pt>
    <dgm:pt modelId="{10EC6EA1-7635-4C4B-8BDA-0CB856FA4823}" type="pres">
      <dgm:prSet presAssocID="{34EB11CF-CF00-4E4F-BCBE-55F1BCB0F77B}" presName="pillars" presStyleCnt="0"/>
      <dgm:spPr/>
    </dgm:pt>
    <dgm:pt modelId="{989671FB-931A-4C14-A6C0-3DF06E09C697}" type="pres">
      <dgm:prSet presAssocID="{34EB11CF-CF00-4E4F-BCBE-55F1BCB0F77B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0B805BC-6F73-43BB-9E31-5161A7F836A7}" type="pres">
      <dgm:prSet presAssocID="{9CD5FD25-3E71-4562-B355-0EE0A7838B55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07A9A8D-7346-4429-A210-56077746D095}" type="pres">
      <dgm:prSet presAssocID="{75FE4E7C-A39C-47FD-A6F6-B0149A8D41A9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53E5B68-E325-4296-9DB4-3E958BF3B99D}" type="pres">
      <dgm:prSet presAssocID="{34EB11CF-CF00-4E4F-BCBE-55F1BCB0F77B}" presName="base" presStyleLbl="dkBgShp" presStyleIdx="1" presStyleCnt="2"/>
      <dgm:spPr/>
    </dgm:pt>
  </dgm:ptLst>
  <dgm:cxnLst>
    <dgm:cxn modelId="{3B6CDF52-1B13-4A92-8575-D3FB9ABFC3EF}" type="presOf" srcId="{9CD5FD25-3E71-4562-B355-0EE0A7838B55}" destId="{80B805BC-6F73-43BB-9E31-5161A7F836A7}" srcOrd="0" destOrd="0" presId="urn:microsoft.com/office/officeart/2005/8/layout/hList3"/>
    <dgm:cxn modelId="{16DC2D78-5CF1-4EAB-A01C-C6B25B7D321C}" type="presOf" srcId="{C77159B2-D74E-418F-83AE-697255AB2CFD}" destId="{989671FB-931A-4C14-A6C0-3DF06E09C697}" srcOrd="0" destOrd="0" presId="urn:microsoft.com/office/officeart/2005/8/layout/hList3"/>
    <dgm:cxn modelId="{5483FE3F-F534-4B8C-80B9-782E94DFE422}" type="presOf" srcId="{1423A859-CB36-45D7-9226-82B666E6454B}" destId="{726971E0-AE09-4764-ADCD-D76338775F73}" srcOrd="0" destOrd="0" presId="urn:microsoft.com/office/officeart/2005/8/layout/hList3"/>
    <dgm:cxn modelId="{8E87B4CC-FE1E-4943-8CC9-3F5C7F4C5D25}" srcId="{34EB11CF-CF00-4E4F-BCBE-55F1BCB0F77B}" destId="{C77159B2-D74E-418F-83AE-697255AB2CFD}" srcOrd="0" destOrd="0" parTransId="{88D92F8B-08D5-40D1-8E02-05E218CB222E}" sibTransId="{A9D95510-4FB5-407C-A7D5-B083F7EB3548}"/>
    <dgm:cxn modelId="{04B92204-0718-478F-81D0-9FBFDFBFC2F5}" type="presOf" srcId="{34EB11CF-CF00-4E4F-BCBE-55F1BCB0F77B}" destId="{D685449C-EAF5-4155-B5CA-576A9103BB3E}" srcOrd="0" destOrd="0" presId="urn:microsoft.com/office/officeart/2005/8/layout/hList3"/>
    <dgm:cxn modelId="{91CEA23C-4584-4D0E-BB67-9E14F33F8191}" srcId="{34EB11CF-CF00-4E4F-BCBE-55F1BCB0F77B}" destId="{75FE4E7C-A39C-47FD-A6F6-B0149A8D41A9}" srcOrd="2" destOrd="0" parTransId="{E5F3E91C-5649-42C0-A383-074C3FE54044}" sibTransId="{F44F73E3-2C0B-4AA5-87E5-DC672C81A5E2}"/>
    <dgm:cxn modelId="{2C8370C5-28D3-4276-93EF-59658B1EF6A9}" srcId="{34EB11CF-CF00-4E4F-BCBE-55F1BCB0F77B}" destId="{9CD5FD25-3E71-4562-B355-0EE0A7838B55}" srcOrd="1" destOrd="0" parTransId="{42FD87E6-5970-47BB-A4BB-50EBF277FC25}" sibTransId="{5D031A89-3970-4EE5-A692-0DF4258B00E2}"/>
    <dgm:cxn modelId="{9FED02B5-ECF7-475E-ABEA-3A363734579F}" type="presOf" srcId="{75FE4E7C-A39C-47FD-A6F6-B0149A8D41A9}" destId="{107A9A8D-7346-4429-A210-56077746D095}" srcOrd="0" destOrd="0" presId="urn:microsoft.com/office/officeart/2005/8/layout/hList3"/>
    <dgm:cxn modelId="{507E2AD5-8000-4CC1-85AB-F1009A7ECEB8}" srcId="{1423A859-CB36-45D7-9226-82B666E6454B}" destId="{34EB11CF-CF00-4E4F-BCBE-55F1BCB0F77B}" srcOrd="0" destOrd="0" parTransId="{59D7007C-F9C1-4B32-9796-12A1A68B71D4}" sibTransId="{095E3496-78BF-42C3-B403-AA526CE9CE7F}"/>
    <dgm:cxn modelId="{BF23DE82-189C-4347-A15F-7A79CA1C2A00}" type="presParOf" srcId="{726971E0-AE09-4764-ADCD-D76338775F73}" destId="{D685449C-EAF5-4155-B5CA-576A9103BB3E}" srcOrd="0" destOrd="0" presId="urn:microsoft.com/office/officeart/2005/8/layout/hList3"/>
    <dgm:cxn modelId="{0C636B8D-9C40-4884-916C-8ACB7D22E517}" type="presParOf" srcId="{726971E0-AE09-4764-ADCD-D76338775F73}" destId="{10EC6EA1-7635-4C4B-8BDA-0CB856FA4823}" srcOrd="1" destOrd="0" presId="urn:microsoft.com/office/officeart/2005/8/layout/hList3"/>
    <dgm:cxn modelId="{EBC4A74D-B5AE-4D31-9432-B92390CCE47D}" type="presParOf" srcId="{10EC6EA1-7635-4C4B-8BDA-0CB856FA4823}" destId="{989671FB-931A-4C14-A6C0-3DF06E09C697}" srcOrd="0" destOrd="0" presId="urn:microsoft.com/office/officeart/2005/8/layout/hList3"/>
    <dgm:cxn modelId="{0AEFD988-6C05-4F0D-8851-015DB8B6AE6E}" type="presParOf" srcId="{10EC6EA1-7635-4C4B-8BDA-0CB856FA4823}" destId="{80B805BC-6F73-43BB-9E31-5161A7F836A7}" srcOrd="1" destOrd="0" presId="urn:microsoft.com/office/officeart/2005/8/layout/hList3"/>
    <dgm:cxn modelId="{02F858BE-2F1C-42C0-9AA8-7086D6EC6B83}" type="presParOf" srcId="{10EC6EA1-7635-4C4B-8BDA-0CB856FA4823}" destId="{107A9A8D-7346-4429-A210-56077746D095}" srcOrd="2" destOrd="0" presId="urn:microsoft.com/office/officeart/2005/8/layout/hList3"/>
    <dgm:cxn modelId="{9CEDDC9E-B7EC-4AF7-9DD8-AA2FAFA7BBCC}" type="presParOf" srcId="{726971E0-AE09-4764-ADCD-D76338775F73}" destId="{A53E5B68-E325-4296-9DB4-3E958BF3B99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15F26-DEF7-4FA2-8B50-FFAA84117696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rtl="1"/>
          <a:endParaRPr lang="he-IL"/>
        </a:p>
      </dgm:t>
    </dgm:pt>
    <dgm:pt modelId="{B06260E3-3370-41CA-B16B-A90BB057301F}">
      <dgm:prSet phldrT="[טקסט]"/>
      <dgm:spPr/>
      <dgm:t>
        <a:bodyPr/>
        <a:lstStyle/>
        <a:p>
          <a:pPr rtl="1"/>
          <a:r>
            <a:rPr lang="he-IL" dirty="0" smtClean="0"/>
            <a:t>ממוצע של 50 הרצות</a:t>
          </a:r>
          <a:endParaRPr lang="he-IL" dirty="0"/>
        </a:p>
      </dgm:t>
    </dgm:pt>
    <dgm:pt modelId="{242CA22C-3ED7-4C57-A9CA-79C6ACEC4565}" type="parTrans" cxnId="{DC29791E-19A8-400A-AE20-819F10E3CB4B}">
      <dgm:prSet/>
      <dgm:spPr/>
      <dgm:t>
        <a:bodyPr/>
        <a:lstStyle/>
        <a:p>
          <a:pPr rtl="1"/>
          <a:endParaRPr lang="he-IL"/>
        </a:p>
      </dgm:t>
    </dgm:pt>
    <dgm:pt modelId="{3458BDC9-0481-4725-A441-F3E75BA61730}" type="sibTrans" cxnId="{DC29791E-19A8-400A-AE20-819F10E3CB4B}">
      <dgm:prSet/>
      <dgm:spPr/>
      <dgm:t>
        <a:bodyPr/>
        <a:lstStyle/>
        <a:p>
          <a:pPr rtl="1"/>
          <a:endParaRPr lang="he-IL"/>
        </a:p>
      </dgm:t>
    </dgm:pt>
    <dgm:pt modelId="{B38054B1-7E6E-4CD9-8F7E-3B8DE296BA93}">
      <dgm:prSet phldrT="[טקסט]"/>
      <dgm:spPr/>
      <dgm:t>
        <a:bodyPr/>
        <a:lstStyle/>
        <a:p>
          <a:pPr rtl="1"/>
          <a:r>
            <a:rPr lang="he-IL" dirty="0" smtClean="0"/>
            <a:t>כל אחת מהן</a:t>
          </a:r>
          <a:r>
            <a:rPr lang="en-US" dirty="0" smtClean="0"/>
            <a:t>  </a:t>
          </a:r>
          <a:r>
            <a:rPr lang="he-IL" dirty="0" smtClean="0"/>
            <a:t>הוגרל סט אימון ומבחן רנדומלי</a:t>
          </a:r>
          <a:endParaRPr lang="he-IL" dirty="0"/>
        </a:p>
      </dgm:t>
    </dgm:pt>
    <dgm:pt modelId="{B668A40C-C372-4073-BCDF-3EF18FFB0D4A}" type="parTrans" cxnId="{64B8D9D5-246D-4D2D-8B88-F778D437F021}">
      <dgm:prSet/>
      <dgm:spPr/>
      <dgm:t>
        <a:bodyPr/>
        <a:lstStyle/>
        <a:p>
          <a:pPr rtl="1"/>
          <a:endParaRPr lang="he-IL"/>
        </a:p>
      </dgm:t>
    </dgm:pt>
    <dgm:pt modelId="{6246C0EB-32D3-4ED7-A864-909F6C1156A3}" type="sibTrans" cxnId="{64B8D9D5-246D-4D2D-8B88-F778D437F021}">
      <dgm:prSet/>
      <dgm:spPr/>
      <dgm:t>
        <a:bodyPr/>
        <a:lstStyle/>
        <a:p>
          <a:pPr rtl="1"/>
          <a:endParaRPr lang="he-IL"/>
        </a:p>
      </dgm:t>
    </dgm:pt>
    <dgm:pt modelId="{B3497275-F34F-41E4-89BD-67EDCFD5A2C0}">
      <dgm:prSet phldrT="[טקסט]"/>
      <dgm:spPr/>
      <dgm:t>
        <a:bodyPr/>
        <a:lstStyle/>
        <a:p>
          <a:pPr rtl="1"/>
          <a:r>
            <a:rPr lang="he-IL" dirty="0" smtClean="0"/>
            <a:t>בשיטת 70% 30%</a:t>
          </a:r>
          <a:endParaRPr lang="he-IL" dirty="0"/>
        </a:p>
      </dgm:t>
    </dgm:pt>
    <dgm:pt modelId="{083884DB-A9E9-4C00-9F61-6816A2E17369}" type="parTrans" cxnId="{7FBC8C2A-71C8-4678-8CCE-847D77EDB5D3}">
      <dgm:prSet/>
      <dgm:spPr/>
      <dgm:t>
        <a:bodyPr/>
        <a:lstStyle/>
        <a:p>
          <a:pPr rtl="1"/>
          <a:endParaRPr lang="he-IL"/>
        </a:p>
      </dgm:t>
    </dgm:pt>
    <dgm:pt modelId="{B3DD41CF-B4E7-4537-906E-C72DE6DC2315}" type="sibTrans" cxnId="{7FBC8C2A-71C8-4678-8CCE-847D77EDB5D3}">
      <dgm:prSet/>
      <dgm:spPr/>
      <dgm:t>
        <a:bodyPr/>
        <a:lstStyle/>
        <a:p>
          <a:pPr rtl="1"/>
          <a:endParaRPr lang="he-IL"/>
        </a:p>
      </dgm:t>
    </dgm:pt>
    <dgm:pt modelId="{68E7748F-3392-4584-9BDC-0A742FB10B54}" type="pres">
      <dgm:prSet presAssocID="{D6715F26-DEF7-4FA2-8B50-FFAA84117696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813D75D5-76C5-450F-A859-A0F2605F0428}" type="pres">
      <dgm:prSet presAssocID="{B06260E3-3370-41CA-B16B-A90BB057301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340B8CB-CA49-4F10-9CA2-9BF124D57946}" type="pres">
      <dgm:prSet presAssocID="{3458BDC9-0481-4725-A441-F3E75BA61730}" presName="parSpace" presStyleCnt="0"/>
      <dgm:spPr/>
    </dgm:pt>
    <dgm:pt modelId="{685F5D67-01DF-44D4-9CF6-AD26DD991145}" type="pres">
      <dgm:prSet presAssocID="{B38054B1-7E6E-4CD9-8F7E-3B8DE296BA93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D23D7B7-7777-4FDC-A11F-14CC9ACFE58E}" type="pres">
      <dgm:prSet presAssocID="{6246C0EB-32D3-4ED7-A864-909F6C1156A3}" presName="parSpace" presStyleCnt="0"/>
      <dgm:spPr/>
    </dgm:pt>
    <dgm:pt modelId="{0950E1F7-6C7D-4B36-A9F2-3056087AA37D}" type="pres">
      <dgm:prSet presAssocID="{B3497275-F34F-41E4-89BD-67EDCFD5A2C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C29791E-19A8-400A-AE20-819F10E3CB4B}" srcId="{D6715F26-DEF7-4FA2-8B50-FFAA84117696}" destId="{B06260E3-3370-41CA-B16B-A90BB057301F}" srcOrd="0" destOrd="0" parTransId="{242CA22C-3ED7-4C57-A9CA-79C6ACEC4565}" sibTransId="{3458BDC9-0481-4725-A441-F3E75BA61730}"/>
    <dgm:cxn modelId="{3FE6EFE5-3542-4750-B9B0-1663C4611531}" type="presOf" srcId="{D6715F26-DEF7-4FA2-8B50-FFAA84117696}" destId="{68E7748F-3392-4584-9BDC-0A742FB10B54}" srcOrd="0" destOrd="0" presId="urn:microsoft.com/office/officeart/2005/8/layout/hChevron3"/>
    <dgm:cxn modelId="{014044B8-C98F-4222-B1F6-8F4CA3FCB880}" type="presOf" srcId="{B06260E3-3370-41CA-B16B-A90BB057301F}" destId="{813D75D5-76C5-450F-A859-A0F2605F0428}" srcOrd="0" destOrd="0" presId="urn:microsoft.com/office/officeart/2005/8/layout/hChevron3"/>
    <dgm:cxn modelId="{64B8D9D5-246D-4D2D-8B88-F778D437F021}" srcId="{D6715F26-DEF7-4FA2-8B50-FFAA84117696}" destId="{B38054B1-7E6E-4CD9-8F7E-3B8DE296BA93}" srcOrd="1" destOrd="0" parTransId="{B668A40C-C372-4073-BCDF-3EF18FFB0D4A}" sibTransId="{6246C0EB-32D3-4ED7-A864-909F6C1156A3}"/>
    <dgm:cxn modelId="{5870227A-A166-4834-9E5C-E5B3CE043269}" type="presOf" srcId="{B3497275-F34F-41E4-89BD-67EDCFD5A2C0}" destId="{0950E1F7-6C7D-4B36-A9F2-3056087AA37D}" srcOrd="0" destOrd="0" presId="urn:microsoft.com/office/officeart/2005/8/layout/hChevron3"/>
    <dgm:cxn modelId="{FBDF6675-7E2F-4E1D-AFEA-EE47B975CDAE}" type="presOf" srcId="{B38054B1-7E6E-4CD9-8F7E-3B8DE296BA93}" destId="{685F5D67-01DF-44D4-9CF6-AD26DD991145}" srcOrd="0" destOrd="0" presId="urn:microsoft.com/office/officeart/2005/8/layout/hChevron3"/>
    <dgm:cxn modelId="{7FBC8C2A-71C8-4678-8CCE-847D77EDB5D3}" srcId="{D6715F26-DEF7-4FA2-8B50-FFAA84117696}" destId="{B3497275-F34F-41E4-89BD-67EDCFD5A2C0}" srcOrd="2" destOrd="0" parTransId="{083884DB-A9E9-4C00-9F61-6816A2E17369}" sibTransId="{B3DD41CF-B4E7-4537-906E-C72DE6DC2315}"/>
    <dgm:cxn modelId="{8411586C-C92B-4CDA-B293-88A66BE3D57E}" type="presParOf" srcId="{68E7748F-3392-4584-9BDC-0A742FB10B54}" destId="{813D75D5-76C5-450F-A859-A0F2605F0428}" srcOrd="0" destOrd="0" presId="urn:microsoft.com/office/officeart/2005/8/layout/hChevron3"/>
    <dgm:cxn modelId="{82633E6D-1AC1-4AAB-B19D-F6D37948C875}" type="presParOf" srcId="{68E7748F-3392-4584-9BDC-0A742FB10B54}" destId="{5340B8CB-CA49-4F10-9CA2-9BF124D57946}" srcOrd="1" destOrd="0" presId="urn:microsoft.com/office/officeart/2005/8/layout/hChevron3"/>
    <dgm:cxn modelId="{5D114FBB-EB49-48A6-8B99-F46012A33E59}" type="presParOf" srcId="{68E7748F-3392-4584-9BDC-0A742FB10B54}" destId="{685F5D67-01DF-44D4-9CF6-AD26DD991145}" srcOrd="2" destOrd="0" presId="urn:microsoft.com/office/officeart/2005/8/layout/hChevron3"/>
    <dgm:cxn modelId="{5A54AD36-0C8C-4F2A-8FD5-315813F0C2B7}" type="presParOf" srcId="{68E7748F-3392-4584-9BDC-0A742FB10B54}" destId="{DD23D7B7-7777-4FDC-A11F-14CC9ACFE58E}" srcOrd="3" destOrd="0" presId="urn:microsoft.com/office/officeart/2005/8/layout/hChevron3"/>
    <dgm:cxn modelId="{BA8CF248-85C2-42BA-B95A-8DBC2D79823A}" type="presParOf" srcId="{68E7748F-3392-4584-9BDC-0A742FB10B54}" destId="{0950E1F7-6C7D-4B36-A9F2-3056087AA37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7A473-9B8C-4406-9BF0-8496F8491714}">
      <dsp:nvSpPr>
        <dsp:cNvPr id="0" name=""/>
        <dsp:cNvSpPr/>
      </dsp:nvSpPr>
      <dsp:spPr>
        <a:xfrm>
          <a:off x="1319283" y="1432061"/>
          <a:ext cx="2214339" cy="20449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u="sng" kern="1200" dirty="0" smtClean="0"/>
            <a:t>סביבה</a:t>
          </a:r>
        </a:p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-פחות זמן בילוי במרחב פתוח</a:t>
          </a:r>
        </a:p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-יותר זמן בעבודה קרובה: קריאה, כתיבה, מחשב</a:t>
          </a:r>
          <a:endParaRPr lang="he-IL" sz="2000" kern="1200" dirty="0"/>
        </a:p>
      </dsp:txBody>
      <dsp:txXfrm>
        <a:off x="1379178" y="1491956"/>
        <a:ext cx="2094549" cy="1925192"/>
      </dsp:txXfrm>
    </dsp:sp>
    <dsp:sp modelId="{9BC33CA0-0DF8-47C9-B128-E76998F08651}">
      <dsp:nvSpPr>
        <dsp:cNvPr id="0" name=""/>
        <dsp:cNvSpPr/>
      </dsp:nvSpPr>
      <dsp:spPr>
        <a:xfrm>
          <a:off x="5090195" y="1436825"/>
          <a:ext cx="2192545" cy="20544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u="sng" kern="1200" dirty="0" smtClean="0"/>
            <a:t>תורשה</a:t>
          </a:r>
        </a:p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מחקרים גילו 24 גורמי סיכון גנטיים לקוצר ראייה</a:t>
          </a:r>
        </a:p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000" kern="1200" dirty="0"/>
        </a:p>
      </dsp:txBody>
      <dsp:txXfrm>
        <a:off x="5150367" y="1496997"/>
        <a:ext cx="2072201" cy="1934078"/>
      </dsp:txXfrm>
    </dsp:sp>
    <dsp:sp modelId="{D71DB7C7-6968-4B8D-96C5-9FAFBBBC8193}">
      <dsp:nvSpPr>
        <dsp:cNvPr id="0" name=""/>
        <dsp:cNvSpPr/>
      </dsp:nvSpPr>
      <dsp:spPr>
        <a:xfrm>
          <a:off x="4057434" y="3977974"/>
          <a:ext cx="649569" cy="649569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17FFB-047C-4241-8DBC-75276BF18F7C}">
      <dsp:nvSpPr>
        <dsp:cNvPr id="0" name=""/>
        <dsp:cNvSpPr/>
      </dsp:nvSpPr>
      <dsp:spPr>
        <a:xfrm>
          <a:off x="2433511" y="3706021"/>
          <a:ext cx="3897414" cy="2632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5449C-EAF5-4155-B5CA-576A9103BB3E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500" kern="1200" dirty="0" smtClean="0">
              <a:solidFill>
                <a:srgbClr val="FFC000"/>
              </a:solidFill>
            </a:rPr>
            <a:t> </a:t>
          </a:r>
          <a:r>
            <a:rPr lang="en-US" sz="6500" kern="1200" dirty="0" smtClean="0">
              <a:solidFill>
                <a:srgbClr val="FFC000"/>
              </a:solidFill>
            </a:rPr>
            <a:t>features</a:t>
          </a:r>
          <a:endParaRPr lang="he-IL" sz="6500" kern="1200" dirty="0">
            <a:solidFill>
              <a:srgbClr val="FFC000"/>
            </a:solidFill>
          </a:endParaRPr>
        </a:p>
      </dsp:txBody>
      <dsp:txXfrm>
        <a:off x="0" y="0"/>
        <a:ext cx="8128000" cy="1625600"/>
      </dsp:txXfrm>
    </dsp:sp>
    <dsp:sp modelId="{989671FB-931A-4C14-A6C0-3DF06E09C697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u="sng" kern="1200" dirty="0" smtClean="0">
              <a:latin typeface="Lato"/>
            </a:rPr>
            <a:t>האם להורים יש </a:t>
          </a:r>
          <a:r>
            <a:rPr lang="en-US" altLang="he-IL" sz="2100" u="sng" kern="1200" dirty="0" smtClean="0">
              <a:latin typeface="Lato"/>
            </a:rPr>
            <a:t>myopia?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b="1" kern="1200" dirty="0" smtClean="0">
              <a:solidFill>
                <a:srgbClr val="FF0000"/>
              </a:solidFill>
            </a:rPr>
            <a:t>-אבא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b="1" kern="1200" dirty="0" smtClean="0">
              <a:solidFill>
                <a:srgbClr val="FF0000"/>
              </a:solidFill>
            </a:rPr>
            <a:t>-</a:t>
          </a:r>
          <a:r>
            <a:rPr lang="he-IL" sz="2100" b="1" kern="1200" dirty="0" err="1" smtClean="0">
              <a:solidFill>
                <a:srgbClr val="FF0000"/>
              </a:solidFill>
            </a:rPr>
            <a:t>אמא</a:t>
          </a:r>
          <a:endParaRPr lang="he-IL" sz="2100" b="1" kern="1200" dirty="0">
            <a:solidFill>
              <a:srgbClr val="FF0000"/>
            </a:solidFill>
          </a:endParaRPr>
        </a:p>
      </dsp:txBody>
      <dsp:txXfrm>
        <a:off x="3968" y="1625600"/>
        <a:ext cx="2706687" cy="3413760"/>
      </dsp:txXfrm>
    </dsp:sp>
    <dsp:sp modelId="{80B805BC-6F73-43BB-9E31-5161A7F836A7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u="sng" kern="1200" dirty="0" smtClean="0">
              <a:latin typeface="Lato"/>
            </a:rPr>
            <a:t>כמה שעות בשבוע (מלבד הלימודים):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b="1" kern="1200" dirty="0" smtClean="0">
              <a:solidFill>
                <a:srgbClr val="FF0000"/>
              </a:solidFill>
              <a:latin typeface="Lato"/>
            </a:rPr>
            <a:t>-ספורט</a:t>
          </a:r>
          <a:endParaRPr lang="en-US" altLang="he-IL" sz="2100" b="1" kern="1200" dirty="0" smtClean="0">
            <a:solidFill>
              <a:srgbClr val="FF0000"/>
            </a:solidFill>
            <a:latin typeface="Lato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b="1" kern="1200" dirty="0" smtClean="0">
              <a:solidFill>
                <a:srgbClr val="FF0000"/>
              </a:solidFill>
              <a:latin typeface="Lato"/>
            </a:rPr>
            <a:t>-קריאה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b="1" kern="1200" dirty="0" smtClean="0">
              <a:solidFill>
                <a:srgbClr val="FF0000"/>
              </a:solidFill>
              <a:latin typeface="Lato"/>
            </a:rPr>
            <a:t> -מחשב</a:t>
          </a:r>
          <a:endParaRPr lang="en-US" altLang="he-IL" sz="2100" b="1" kern="1200" dirty="0" smtClean="0">
            <a:solidFill>
              <a:srgbClr val="FF0000"/>
            </a:solidFill>
            <a:latin typeface="Lato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b="1" kern="1200" dirty="0" smtClean="0">
              <a:solidFill>
                <a:srgbClr val="FF0000"/>
              </a:solidFill>
              <a:latin typeface="Lato"/>
            </a:rPr>
            <a:t>-לימוד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0000"/>
              </a:solidFill>
              <a:latin typeface="Lato"/>
            </a:rPr>
            <a:t>TV</a:t>
          </a:r>
          <a:r>
            <a:rPr lang="he-IL" sz="2100" b="1" kern="1200" dirty="0" smtClean="0">
              <a:solidFill>
                <a:srgbClr val="FF0000"/>
              </a:solidFill>
              <a:latin typeface="Lato"/>
            </a:rPr>
            <a:t>-צפייה ב</a:t>
          </a:r>
          <a:endParaRPr lang="en-US" sz="2100" b="1" kern="1200" dirty="0" smtClean="0">
            <a:solidFill>
              <a:srgbClr val="FF0000"/>
            </a:solidFill>
            <a:latin typeface="Lato"/>
          </a:endParaRP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/>
            <a:t>-סכום של פעולות במרחק קצר</a:t>
          </a:r>
          <a:endParaRPr lang="he-IL" sz="2100" kern="1200" dirty="0"/>
        </a:p>
      </dsp:txBody>
      <dsp:txXfrm>
        <a:off x="2710656" y="1625600"/>
        <a:ext cx="2706687" cy="3413760"/>
      </dsp:txXfrm>
    </dsp:sp>
    <dsp:sp modelId="{107A9A8D-7346-4429-A210-56077746D095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u="sng" kern="1200" dirty="0" smtClean="0">
              <a:latin typeface="Lato"/>
            </a:rPr>
            <a:t>מידע כללי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kern="1200" dirty="0" smtClean="0">
              <a:latin typeface="Lato"/>
            </a:rPr>
            <a:t>-שנת המחקר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altLang="he-IL" sz="2100" kern="1200" dirty="0" smtClean="0">
              <a:latin typeface="Lato"/>
            </a:rPr>
            <a:t> -מין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 smtClean="0"/>
            <a:t>גיל</a:t>
          </a:r>
          <a:r>
            <a:rPr lang="en-US" sz="2100" kern="1200" dirty="0" smtClean="0"/>
            <a:t>-</a:t>
          </a:r>
          <a:endParaRPr lang="he-IL" sz="2100" kern="1200" dirty="0"/>
        </a:p>
      </dsp:txBody>
      <dsp:txXfrm>
        <a:off x="5417343" y="1625600"/>
        <a:ext cx="2706687" cy="3413760"/>
      </dsp:txXfrm>
    </dsp:sp>
    <dsp:sp modelId="{A53E5B68-E325-4296-9DB4-3E958BF3B99D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75D5-76C5-450F-A859-A0F2605F0428}">
      <dsp:nvSpPr>
        <dsp:cNvPr id="0" name=""/>
        <dsp:cNvSpPr/>
      </dsp:nvSpPr>
      <dsp:spPr>
        <a:xfrm rot="10800000">
          <a:off x="5078880" y="989835"/>
          <a:ext cx="3172033" cy="1268813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1" tIns="61341" rIns="122682" bIns="61341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ממוצע של 50 הרצות</a:t>
          </a:r>
          <a:endParaRPr lang="he-IL" sz="2300" kern="1200" dirty="0"/>
        </a:p>
      </dsp:txBody>
      <dsp:txXfrm rot="10800000">
        <a:off x="5396083" y="989835"/>
        <a:ext cx="2854830" cy="1268813"/>
      </dsp:txXfrm>
    </dsp:sp>
    <dsp:sp modelId="{685F5D67-01DF-44D4-9CF6-AD26DD991145}">
      <dsp:nvSpPr>
        <dsp:cNvPr id="0" name=""/>
        <dsp:cNvSpPr/>
      </dsp:nvSpPr>
      <dsp:spPr>
        <a:xfrm rot="10800000">
          <a:off x="2541253" y="989835"/>
          <a:ext cx="3172033" cy="1268813"/>
        </a:xfrm>
        <a:prstGeom prst="chevron">
          <a:avLst/>
        </a:prstGeom>
        <a:solidFill>
          <a:schemeClr val="accent2">
            <a:shade val="80000"/>
            <a:hueOff val="-181989"/>
            <a:satOff val="7449"/>
            <a:lumOff val="119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1" tIns="61341" rIns="92012" bIns="61341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כל אחת מהן</a:t>
          </a:r>
          <a:r>
            <a:rPr lang="en-US" sz="2300" kern="1200" dirty="0" smtClean="0"/>
            <a:t>  </a:t>
          </a:r>
          <a:r>
            <a:rPr lang="he-IL" sz="2300" kern="1200" dirty="0" smtClean="0"/>
            <a:t>הוגרל סט אימון ומבחן רנדומלי</a:t>
          </a:r>
          <a:endParaRPr lang="he-IL" sz="2300" kern="1200" dirty="0"/>
        </a:p>
      </dsp:txBody>
      <dsp:txXfrm rot="10800000">
        <a:off x="3175659" y="989835"/>
        <a:ext cx="1903220" cy="1268813"/>
      </dsp:txXfrm>
    </dsp:sp>
    <dsp:sp modelId="{0950E1F7-6C7D-4B36-A9F2-3056087AA37D}">
      <dsp:nvSpPr>
        <dsp:cNvPr id="0" name=""/>
        <dsp:cNvSpPr/>
      </dsp:nvSpPr>
      <dsp:spPr>
        <a:xfrm rot="10800000">
          <a:off x="3627" y="989835"/>
          <a:ext cx="3172033" cy="1268813"/>
        </a:xfrm>
        <a:prstGeom prst="chevron">
          <a:avLst/>
        </a:prstGeom>
        <a:solidFill>
          <a:schemeClr val="accent2">
            <a:shade val="80000"/>
            <a:hueOff val="-363978"/>
            <a:satOff val="14898"/>
            <a:lumOff val="23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71" tIns="61341" rIns="92012" bIns="61341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בשיטת 70% 30%</a:t>
          </a:r>
          <a:endParaRPr lang="he-IL" sz="2300" kern="1200" dirty="0"/>
        </a:p>
      </dsp:txBody>
      <dsp:txXfrm rot="10800000">
        <a:off x="638033" y="989835"/>
        <a:ext cx="1903220" cy="126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D9DBAF2-60EF-4483-A088-286F37342D27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5A1EA3E-17D7-4003-86A0-A403B451D3F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59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1EA3E-17D7-4003-86A0-A403B451D3F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54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1EA3E-17D7-4003-86A0-A403B451D3F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50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1EA3E-17D7-4003-86A0-A403B451D3F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3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357-B70C-4212-8FEC-E27775CA0DA9}" type="datetime8">
              <a:rPr lang="he-IL" smtClean="0"/>
              <a:t>11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0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C029-A3E8-4E3D-8FFD-5159D4DA6B14}" type="datetime8">
              <a:rPr lang="he-IL" smtClean="0"/>
              <a:t>11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10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520A-0A18-4103-A431-B05B4EC0AC3A}" type="datetime8">
              <a:rPr lang="he-IL" smtClean="0"/>
              <a:t>11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A4E2-8A20-45D6-B9F6-80B6B4F68326}" type="datetime8">
              <a:rPr lang="he-IL" smtClean="0"/>
              <a:t>11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9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EF0-B32A-4418-A4BC-F99211F7397E}" type="datetime8">
              <a:rPr lang="he-IL" smtClean="0"/>
              <a:t>11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1D6F-CA73-4265-8080-4E8967706402}" type="datetime8">
              <a:rPr lang="he-IL" smtClean="0"/>
              <a:t>11 יוני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308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F7F-118B-4256-832A-41E63B14405D}" type="datetime8">
              <a:rPr lang="he-IL" smtClean="0"/>
              <a:t>11 יוני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1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BCE2-674F-47BD-A0F9-207F93134854}" type="datetime8">
              <a:rPr lang="he-IL" smtClean="0"/>
              <a:t>11 יוני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05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F51-2BEA-401B-9865-5B38A3E42CCA}" type="datetime8">
              <a:rPr lang="he-IL" smtClean="0"/>
              <a:t>11 יוני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94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F4D44C-93F4-4968-97F2-276751F8C551}" type="datetime8">
              <a:rPr lang="he-IL" smtClean="0"/>
              <a:t>11 יוני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7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A823-124A-47FD-903E-5ABFDCEFEA42}" type="datetime8">
              <a:rPr lang="he-IL" smtClean="0"/>
              <a:t>11 יוני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30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EACD9C-2AB9-4EC0-B959-014953FA7B6C}" type="datetime8">
              <a:rPr lang="he-IL" smtClean="0"/>
              <a:t>11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D169FA-F290-4926-A861-6EA8199369A1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5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97280" y="2622257"/>
            <a:ext cx="10058400" cy="1268256"/>
          </a:xfrm>
        </p:spPr>
        <p:txBody>
          <a:bodyPr/>
          <a:lstStyle/>
          <a:p>
            <a:r>
              <a:rPr lang="en-US" dirty="0" smtClean="0"/>
              <a:t>ML Project 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97280" y="4421114"/>
            <a:ext cx="100584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Myopia</a:t>
            </a:r>
            <a:r>
              <a:rPr lang="he-IL" sz="2800" dirty="0" smtClean="0"/>
              <a:t>-קוצר ראייה</a:t>
            </a:r>
            <a:endParaRPr lang="he-IL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5829" y="3759394"/>
            <a:ext cx="25266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 smtClean="0"/>
              <a:t>מגישה: חיה ברבולין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30475" y="5628788"/>
            <a:ext cx="218200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dirty="0" smtClean="0"/>
              <a:t>ד"ר זהר ברנט יצחקי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84228" y="215660"/>
            <a:ext cx="4892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 smtClean="0"/>
              <a:t>בס"ד</a:t>
            </a:r>
            <a:endParaRPr lang="he-IL" sz="120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7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5685" y="541754"/>
            <a:ext cx="324063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Logistic regression</a:t>
            </a:r>
            <a:endParaRPr lang="he-IL" sz="2000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10</a:t>
            </a:fld>
            <a:endParaRPr lang="he-IL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78119"/>
              </p:ext>
            </p:extLst>
          </p:nvPr>
        </p:nvGraphicFramePr>
        <p:xfrm>
          <a:off x="1750184" y="3047930"/>
          <a:ext cx="8691630" cy="260237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97210"/>
                <a:gridCol w="2897210"/>
                <a:gridCol w="2897210"/>
              </a:tblGrid>
              <a:tr h="584533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ללא הפיכת תיוג המחלקות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הפיכת תיוג מחלקות</a:t>
                      </a:r>
                      <a:endParaRPr lang="he-IL" dirty="0"/>
                    </a:p>
                  </a:txBody>
                  <a:tcPr/>
                </a:tc>
              </a:tr>
              <a:tr h="100891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תיוג ביחס מקורי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F1=0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rate=0.1325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F1=0.9293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rate=0.1317</a:t>
                      </a:r>
                      <a:endParaRPr lang="he-IL" dirty="0" smtClean="0"/>
                    </a:p>
                  </a:txBody>
                  <a:tcPr/>
                </a:tc>
              </a:tr>
              <a:tr h="1008919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תיוג מאוזן: 50% מכל תיוג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F1=0.6185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 rate=0.3788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F1=0.6216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error rate=0.3816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935554497"/>
              </p:ext>
            </p:extLst>
          </p:nvPr>
        </p:nvGraphicFramePr>
        <p:xfrm>
          <a:off x="1968729" y="541754"/>
          <a:ext cx="8254541" cy="324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3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14" y="456246"/>
            <a:ext cx="843942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 Neural Network-NN</a:t>
            </a:r>
            <a:r>
              <a:rPr lang="he-IL" sz="2000" dirty="0" smtClean="0"/>
              <a:t>(ציר </a:t>
            </a:r>
            <a:r>
              <a:rPr lang="en-US" sz="2000" dirty="0" smtClean="0"/>
              <a:t>X</a:t>
            </a:r>
            <a:r>
              <a:rPr lang="he-IL" sz="2000" dirty="0" smtClean="0"/>
              <a:t>: מספר נוירונים ציר </a:t>
            </a:r>
            <a:r>
              <a:rPr lang="en-US" sz="2000" dirty="0" smtClean="0"/>
              <a:t>Y</a:t>
            </a:r>
            <a:r>
              <a:rPr lang="he-IL" sz="2000" dirty="0" smtClean="0"/>
              <a:t>: ערך </a:t>
            </a:r>
            <a:r>
              <a:rPr lang="en-US" sz="2000" dirty="0" smtClean="0"/>
              <a:t>(F1/CV/error</a:t>
            </a:r>
            <a:endParaRPr lang="he-I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81419" y="5526325"/>
            <a:ext cx="33248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Data</a:t>
            </a:r>
            <a:r>
              <a:rPr lang="he-IL" dirty="0" smtClean="0"/>
              <a:t> ביחס מקורי + הפיכת מחלקות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056855" y="5526325"/>
            <a:ext cx="17009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Data</a:t>
            </a:r>
            <a:r>
              <a:rPr lang="he-IL" dirty="0" smtClean="0"/>
              <a:t> ביחס מקורי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2" y="1128239"/>
            <a:ext cx="5601636" cy="4223650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11</a:t>
            </a:fld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86" y="1128239"/>
            <a:ext cx="5639719" cy="42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6057" y="191486"/>
            <a:ext cx="821622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/>
              <a:t> </a:t>
            </a:r>
            <a:r>
              <a:rPr lang="en-US" sz="3200" dirty="0"/>
              <a:t>Neural Network-NN</a:t>
            </a:r>
            <a:r>
              <a:rPr lang="he-IL" sz="2000" dirty="0"/>
              <a:t>(ציר </a:t>
            </a:r>
            <a:r>
              <a:rPr lang="en-US" sz="2000" dirty="0"/>
              <a:t>X</a:t>
            </a:r>
            <a:r>
              <a:rPr lang="he-IL" sz="2000" dirty="0"/>
              <a:t>: מספר נוירונים ציר </a:t>
            </a:r>
            <a:r>
              <a:rPr lang="en-US" sz="2000" dirty="0"/>
              <a:t>Y</a:t>
            </a:r>
            <a:r>
              <a:rPr lang="he-IL" sz="2000" dirty="0"/>
              <a:t>: ערך </a:t>
            </a:r>
            <a:r>
              <a:rPr lang="en-US" sz="2000" dirty="0"/>
              <a:t>(F1/CV/error</a:t>
            </a:r>
            <a:endParaRPr lang="he-I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04013" y="5527927"/>
            <a:ext cx="13580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איזון מחלקות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746057" y="5527927"/>
            <a:ext cx="2981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איזון מחלקות + הפיכת מחלקות</a:t>
            </a:r>
            <a:endParaRPr lang="he-IL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3"/>
          <a:stretch/>
        </p:blipFill>
        <p:spPr>
          <a:xfrm>
            <a:off x="6294406" y="1211751"/>
            <a:ext cx="5377278" cy="4094352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9" y="1197251"/>
            <a:ext cx="5451824" cy="4108852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12</a:t>
            </a:fld>
            <a:endParaRPr lang="he-IL"/>
          </a:p>
        </p:txBody>
      </p:sp>
      <p:sp>
        <p:nvSpPr>
          <p:cNvPr id="4" name="חץ למעלה 3"/>
          <p:cNvSpPr/>
          <p:nvPr/>
        </p:nvSpPr>
        <p:spPr>
          <a:xfrm>
            <a:off x="10256810" y="5097939"/>
            <a:ext cx="129396" cy="3118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למעלה 8"/>
          <p:cNvSpPr/>
          <p:nvPr/>
        </p:nvSpPr>
        <p:spPr>
          <a:xfrm>
            <a:off x="4520930" y="5097938"/>
            <a:ext cx="145961" cy="311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13</a:t>
            </a:fld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5618753" y="218881"/>
            <a:ext cx="95449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SVM</a:t>
            </a:r>
            <a:endParaRPr lang="he-IL" sz="32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47656"/>
              </p:ext>
            </p:extLst>
          </p:nvPr>
        </p:nvGraphicFramePr>
        <p:xfrm>
          <a:off x="786439" y="803656"/>
          <a:ext cx="10619120" cy="537704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654780"/>
                <a:gridCol w="2654780"/>
                <a:gridCol w="2654780"/>
                <a:gridCol w="2654780"/>
              </a:tblGrid>
              <a:tr h="476764">
                <a:tc>
                  <a:txBody>
                    <a:bodyPr/>
                    <a:lstStyle/>
                    <a:p>
                      <a:pPr rtl="1"/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latin typeface="+mn-lt"/>
                        </a:rPr>
                        <a:t>gaussian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latin typeface="+mn-lt"/>
                        </a:rPr>
                        <a:t>Rbf</a:t>
                      </a:r>
                      <a:r>
                        <a:rPr lang="en-US" dirty="0" smtClean="0">
                          <a:latin typeface="+mn-lt"/>
                        </a:rPr>
                        <a:t>- radial 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linear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</a:tr>
              <a:tr h="1177025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+mn-lt"/>
                        </a:rPr>
                        <a:t>תיוג</a:t>
                      </a:r>
                      <a:r>
                        <a:rPr lang="he-IL" baseline="0" dirty="0" smtClean="0">
                          <a:latin typeface="+mn-lt"/>
                        </a:rPr>
                        <a:t> ביחס </a:t>
                      </a:r>
                      <a:r>
                        <a:rPr lang="he-IL" baseline="0" dirty="0" smtClean="0">
                          <a:latin typeface="+mn-lt"/>
                        </a:rPr>
                        <a:t>המקורי</a:t>
                      </a:r>
                    </a:p>
                    <a:p>
                      <a:pPr rtl="1"/>
                      <a:r>
                        <a:rPr lang="he-IL" baseline="0" dirty="0" smtClean="0">
                          <a:latin typeface="+mn-lt"/>
                        </a:rPr>
                        <a:t>ללא </a:t>
                      </a:r>
                      <a:r>
                        <a:rPr lang="he-IL" baseline="0" dirty="0" smtClean="0">
                          <a:latin typeface="+mn-lt"/>
                        </a:rPr>
                        <a:t>הפיכת תיוגי המחלקות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error rate=0.12935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F1=0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Precision=0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recall=0.0060065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error rate=0.12968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F1=0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Precision=0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recall=0.00090909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error rate=0.12731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F1=0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Precision=0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recall=0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</a:tr>
              <a:tr h="103307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+mn-lt"/>
                        </a:rPr>
                        <a:t>תיוג</a:t>
                      </a:r>
                      <a:r>
                        <a:rPr lang="he-IL" baseline="0" dirty="0" smtClean="0">
                          <a:latin typeface="+mn-lt"/>
                        </a:rPr>
                        <a:t> ביחס </a:t>
                      </a:r>
                      <a:r>
                        <a:rPr lang="he-IL" baseline="0" dirty="0" smtClean="0">
                          <a:latin typeface="+mn-lt"/>
                        </a:rPr>
                        <a:t>המקורי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aseline="0" dirty="0" smtClean="0">
                          <a:latin typeface="+mn-lt"/>
                        </a:rPr>
                        <a:t>הפיכת </a:t>
                      </a:r>
                      <a:r>
                        <a:rPr lang="he-IL" baseline="0" dirty="0" smtClean="0">
                          <a:latin typeface="+mn-lt"/>
                        </a:rPr>
                        <a:t>תיוגי המחלקות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he-IL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+mn-lt"/>
                        </a:rPr>
                        <a:t>0.13591</a:t>
                      </a:r>
                      <a:r>
                        <a:rPr lang="en-US" dirty="0" smtClean="0">
                          <a:latin typeface="+mn-lt"/>
                        </a:rPr>
                        <a:t>Error rate=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F1=0.92693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Precision=0.8657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Recall=0.99776</a:t>
                      </a:r>
                      <a:endParaRPr lang="he-IL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+mn-lt"/>
                        </a:rPr>
                        <a:t>0.12957</a:t>
                      </a:r>
                      <a:r>
                        <a:rPr lang="en-US" dirty="0" smtClean="0">
                          <a:latin typeface="+mn-lt"/>
                        </a:rPr>
                        <a:t>Error rate=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F1=0.93057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Precision=0.87187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Recall=0.99803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Error rate=0.13538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F1=0.9273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Precision=0.86462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Recall=1</a:t>
                      </a:r>
                    </a:p>
                  </a:txBody>
                  <a:tcPr/>
                </a:tc>
              </a:tr>
              <a:tr h="1207438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>
                          <a:latin typeface="+mn-lt"/>
                        </a:rPr>
                        <a:t>תיוג מאוזן (50% מכל</a:t>
                      </a:r>
                      <a:r>
                        <a:rPr lang="he-IL" baseline="0" dirty="0" smtClean="0">
                          <a:latin typeface="+mn-lt"/>
                        </a:rPr>
                        <a:t> </a:t>
                      </a:r>
                      <a:r>
                        <a:rPr lang="he-IL" baseline="0" dirty="0" smtClean="0">
                          <a:latin typeface="+mn-lt"/>
                        </a:rPr>
                        <a:t>מחלקה)</a:t>
                      </a:r>
                    </a:p>
                    <a:p>
                      <a:pPr rtl="1"/>
                      <a:r>
                        <a:rPr lang="he-IL" baseline="0" dirty="0" smtClean="0">
                          <a:latin typeface="+mn-lt"/>
                        </a:rPr>
                        <a:t>ללא </a:t>
                      </a:r>
                      <a:r>
                        <a:rPr lang="he-IL" baseline="0" dirty="0" smtClean="0">
                          <a:latin typeface="+mn-lt"/>
                        </a:rPr>
                        <a:t>הפיכת תיוגי המחלקות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error rate=0.5464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F1=0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Precision=0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recall=0.50497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error rate=0.5488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F1=0.41963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Precision=0.54612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recall=0.5992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error rate=0.3904</a:t>
                      </a:r>
                    </a:p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F1=0.62204</a:t>
                      </a:r>
                    </a:p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Precision=0.60326</a:t>
                      </a:r>
                    </a:p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recall=0.65499</a:t>
                      </a:r>
                      <a:endParaRPr lang="he-IL" b="1" dirty="0">
                        <a:latin typeface="+mn-lt"/>
                      </a:endParaRPr>
                    </a:p>
                  </a:txBody>
                  <a:tcPr/>
                </a:tc>
              </a:tr>
              <a:tr h="131539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+mn-lt"/>
                        </a:rPr>
                        <a:t>תיוג מאוזן (50% מכל</a:t>
                      </a:r>
                      <a:r>
                        <a:rPr lang="he-IL" baseline="0" dirty="0" smtClean="0">
                          <a:latin typeface="+mn-lt"/>
                        </a:rPr>
                        <a:t> </a:t>
                      </a:r>
                      <a:r>
                        <a:rPr lang="he-IL" baseline="0" dirty="0" smtClean="0">
                          <a:latin typeface="+mn-lt"/>
                        </a:rPr>
                        <a:t>מחלקה)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aseline="0" dirty="0" smtClean="0">
                          <a:latin typeface="+mn-lt"/>
                        </a:rPr>
                        <a:t>הפיכת </a:t>
                      </a:r>
                      <a:r>
                        <a:rPr lang="he-IL" baseline="0" dirty="0" smtClean="0">
                          <a:latin typeface="+mn-lt"/>
                        </a:rPr>
                        <a:t>תיוגי המחלקות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he-IL" dirty="0" smtClean="0">
                        <a:latin typeface="+mn-lt"/>
                      </a:endParaRPr>
                    </a:p>
                    <a:p>
                      <a:pPr rtl="1"/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error rate=0.55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F1=0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Precision=0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recall=0.47595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error rate=0.5548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F1=0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Precision=0</a:t>
                      </a:r>
                    </a:p>
                    <a:p>
                      <a:pPr rtl="1"/>
                      <a:r>
                        <a:rPr lang="en-US" dirty="0" smtClean="0">
                          <a:latin typeface="+mn-lt"/>
                        </a:rPr>
                        <a:t>recall=0.4845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error rate=0.3884</a:t>
                      </a:r>
                    </a:p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F1=0.59042</a:t>
                      </a:r>
                    </a:p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Precision=0.60516</a:t>
                      </a:r>
                    </a:p>
                    <a:p>
                      <a:pPr rtl="1"/>
                      <a:r>
                        <a:rPr lang="en-US" b="1" dirty="0" smtClean="0">
                          <a:latin typeface="+mn-lt"/>
                        </a:rPr>
                        <a:t>recall=0.59103</a:t>
                      </a:r>
                      <a:endParaRPr lang="he-IL" b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2241" y="439947"/>
            <a:ext cx="170751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מסקנות</a:t>
            </a:r>
            <a:endParaRPr lang="he-IL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42256" y="1467227"/>
            <a:ext cx="6531019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 smtClean="0"/>
              <a:t>בחרתי באלגוריתם </a:t>
            </a:r>
            <a:r>
              <a:rPr lang="en-US" sz="2400" dirty="0" smtClean="0"/>
              <a:t>NEURAL NETWORK</a:t>
            </a:r>
            <a:endParaRPr lang="he-IL" sz="2400" dirty="0" smtClean="0"/>
          </a:p>
          <a:p>
            <a:r>
              <a:rPr lang="he-IL" sz="2400" dirty="0" smtClean="0"/>
              <a:t>עבור האלגוריתם </a:t>
            </a:r>
            <a:r>
              <a:rPr lang="en-US" sz="2400" b="1" dirty="0" smtClean="0"/>
              <a:t>NN</a:t>
            </a:r>
            <a:r>
              <a:rPr lang="he-IL" sz="2400" dirty="0" smtClean="0"/>
              <a:t> </a:t>
            </a:r>
            <a:r>
              <a:rPr lang="he-IL" sz="2400" dirty="0"/>
              <a:t>כאשר </a:t>
            </a:r>
            <a:r>
              <a:rPr lang="he-IL" sz="2400" dirty="0" smtClean="0"/>
              <a:t>איזנו בין </a:t>
            </a:r>
            <a:r>
              <a:rPr lang="he-IL" sz="2400" dirty="0"/>
              <a:t>סיווג המחלקות </a:t>
            </a:r>
            <a:endParaRPr lang="he-IL" sz="2400" dirty="0" smtClean="0"/>
          </a:p>
          <a:p>
            <a:r>
              <a:rPr lang="he-IL" sz="2400" dirty="0" smtClean="0"/>
              <a:t>עם </a:t>
            </a:r>
            <a:r>
              <a:rPr lang="he-IL" sz="2400" dirty="0" smtClean="0"/>
              <a:t>25 </a:t>
            </a:r>
            <a:r>
              <a:rPr lang="he-IL" sz="2400" dirty="0" smtClean="0"/>
              <a:t>נוירונים, ההערכה עבור סט המבחן:</a:t>
            </a:r>
            <a:endParaRPr lang="he-IL" sz="2400" dirty="0" smtClean="0"/>
          </a:p>
          <a:p>
            <a:r>
              <a:rPr lang="en-US" sz="2400" dirty="0" smtClean="0"/>
              <a:t>0.7</a:t>
            </a:r>
            <a:r>
              <a:rPr lang="he-IL" sz="2400" dirty="0" smtClean="0"/>
              <a:t> </a:t>
            </a:r>
            <a:r>
              <a:rPr lang="en-US" sz="2400" dirty="0" smtClean="0"/>
              <a:t>F1 =</a:t>
            </a:r>
            <a:endParaRPr lang="he-IL" sz="2400" dirty="0" smtClean="0"/>
          </a:p>
          <a:p>
            <a:r>
              <a:rPr lang="en-US" sz="2400" dirty="0" smtClean="0"/>
              <a:t>error rate = </a:t>
            </a:r>
            <a:r>
              <a:rPr lang="en-US" sz="2400" dirty="0" smtClean="0"/>
              <a:t>0.3</a:t>
            </a:r>
          </a:p>
          <a:p>
            <a:r>
              <a:rPr lang="en-US" sz="2400" dirty="0" smtClean="0"/>
              <a:t>30%  :test</a:t>
            </a:r>
            <a:r>
              <a:rPr lang="he-IL" sz="2400" dirty="0" smtClean="0"/>
              <a:t> של ה</a:t>
            </a:r>
            <a:r>
              <a:rPr lang="en-US" sz="2400" dirty="0" smtClean="0"/>
              <a:t>data</a:t>
            </a:r>
            <a:r>
              <a:rPr lang="he-IL" sz="2400" dirty="0" smtClean="0"/>
              <a:t> = 24 רשומות ועבורן: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14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68775"/>
              </p:ext>
            </p:extLst>
          </p:nvPr>
        </p:nvGraphicFramePr>
        <p:xfrm>
          <a:off x="5042467" y="4488517"/>
          <a:ext cx="2300493" cy="11125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772385"/>
                <a:gridCol w="764054"/>
                <a:gridCol w="7640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TP=11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TN=7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FP=2</a:t>
                      </a:r>
                      <a:endParaRPr lang="he-IL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</a:t>
                      </a:r>
                      <a:endParaRPr lang="he-IL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00807" y="4094946"/>
            <a:ext cx="5838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חיזוי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897602" y="4928508"/>
            <a:ext cx="11448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סיווג מקורי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26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15</a:t>
            </a:fld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185152" y="1552755"/>
            <a:ext cx="8157920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איך אפשר לשפר את התוצאות?</a:t>
            </a:r>
          </a:p>
          <a:p>
            <a:endParaRPr lang="he-IL" sz="3200" dirty="0" smtClean="0"/>
          </a:p>
          <a:p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להעלות את ה</a:t>
            </a:r>
            <a:r>
              <a:rPr lang="en-US" sz="2400" dirty="0" smtClean="0"/>
              <a:t>threshold</a:t>
            </a:r>
            <a:endParaRPr lang="he-IL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לנסות את למצוא את ה</a:t>
            </a:r>
            <a:r>
              <a:rPr lang="en-US" sz="2400" dirty="0" smtClean="0"/>
              <a:t>features</a:t>
            </a:r>
            <a:r>
              <a:rPr lang="he-IL" sz="2400" dirty="0" smtClean="0"/>
              <a:t> שיביאו תוצאות יותר מדויקות</a:t>
            </a:r>
            <a:endParaRPr lang="en-US" sz="2400" dirty="0" smtClean="0"/>
          </a:p>
          <a:p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26255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39" y="1664783"/>
            <a:ext cx="3791479" cy="2924583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71" y="1664783"/>
            <a:ext cx="3791479" cy="2915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1209" y="569344"/>
            <a:ext cx="386958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מהו קוצר ראייה?</a:t>
            </a:r>
            <a:endParaRPr lang="he-IL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96882" y="4976919"/>
            <a:ext cx="934986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200" dirty="0" smtClean="0"/>
              <a:t>-העוצמה האופטית של הקרנית </a:t>
            </a:r>
            <a:r>
              <a:rPr lang="en-US" sz="2200" dirty="0" smtClean="0"/>
              <a:t>(cornea)</a:t>
            </a:r>
            <a:r>
              <a:rPr lang="he-IL" sz="2200" dirty="0" smtClean="0"/>
              <a:t> או של העדשה התוך עינית </a:t>
            </a:r>
            <a:r>
              <a:rPr lang="en-US" sz="2200" dirty="0" smtClean="0"/>
              <a:t>(lens)</a:t>
            </a:r>
            <a:r>
              <a:rPr lang="he-IL" sz="2200" dirty="0" smtClean="0"/>
              <a:t> מידי חזקה</a:t>
            </a:r>
          </a:p>
          <a:p>
            <a:r>
              <a:rPr lang="he-IL" sz="2200" dirty="0" smtClean="0"/>
              <a:t>-גלגל העין ארוך מידי</a:t>
            </a:r>
            <a:endParaRPr lang="he-IL" sz="220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6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7162" y="489152"/>
            <a:ext cx="157767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4000" dirty="0" smtClean="0"/>
              <a:t>עובדות</a:t>
            </a:r>
            <a:endParaRPr lang="he-IL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257109" y="1703907"/>
            <a:ext cx="2285227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u="sng" dirty="0" smtClean="0"/>
              <a:t>תסמינים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 smtClean="0"/>
              <a:t>ראיה מטושטשת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 smtClean="0"/>
              <a:t>עייפות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 smtClean="0"/>
              <a:t>כאבי ראש</a:t>
            </a:r>
            <a:endParaRPr lang="he-I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883215" y="3689276"/>
            <a:ext cx="5659121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u="sng" dirty="0" smtClean="0"/>
              <a:t>שכיחות של קוצר ראיה</a:t>
            </a:r>
          </a:p>
          <a:p>
            <a:r>
              <a:rPr lang="he-IL" sz="2200" dirty="0" smtClean="0"/>
              <a:t>ילדים בסביבה עירונית סביר שיהיו קצרי ראיה פי 2 </a:t>
            </a:r>
          </a:p>
          <a:p>
            <a:r>
              <a:rPr lang="he-IL" sz="2200" dirty="0" smtClean="0"/>
              <a:t>מילדים</a:t>
            </a:r>
            <a:r>
              <a:rPr lang="he-IL" sz="2200" dirty="0"/>
              <a:t> </a:t>
            </a:r>
            <a:r>
              <a:rPr lang="he-IL" sz="2200" dirty="0" smtClean="0"/>
              <a:t>בסביבה כפרית</a:t>
            </a:r>
          </a:p>
          <a:p>
            <a:endParaRPr lang="he-IL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 smtClean="0"/>
              <a:t>מתפתח בגילאים 6-14 שנים.</a:t>
            </a:r>
            <a:endParaRPr lang="he-IL" sz="22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84" y="1769513"/>
            <a:ext cx="1575884" cy="131533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25" y="1769513"/>
            <a:ext cx="1575884" cy="1315338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9" y="1945446"/>
            <a:ext cx="5028521" cy="3713481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5455" y="625155"/>
            <a:ext cx="468109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מה גורם לקוצר ראייה?</a:t>
            </a:r>
            <a:endParaRPr lang="he-IL" sz="4000" dirty="0"/>
          </a:p>
        </p:txBody>
      </p:sp>
      <p:graphicFrame>
        <p:nvGraphicFramePr>
          <p:cNvPr id="4" name="דיאגרמה 3"/>
          <p:cNvGraphicFramePr/>
          <p:nvPr>
            <p:extLst>
              <p:ext uri="{D42A27DB-BD31-4B8C-83A1-F6EECF244321}">
                <p14:modId xmlns:p14="http://schemas.microsoft.com/office/powerpoint/2010/main" val="2194221182"/>
              </p:ext>
            </p:extLst>
          </p:nvPr>
        </p:nvGraphicFramePr>
        <p:xfrm>
          <a:off x="1713781" y="1333041"/>
          <a:ext cx="8764438" cy="433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5275" y="1479753"/>
            <a:ext cx="530145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 smtClean="0"/>
              <a:t>לא ידוע מה גורם להארכת גלגל העין ישירות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51" y="3167870"/>
            <a:ext cx="2116424" cy="132649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3" y="4209689"/>
            <a:ext cx="2403075" cy="1345722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7" y="2085695"/>
            <a:ext cx="2448821" cy="1371340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7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6840" y="552089"/>
            <a:ext cx="309832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שאלת המחקר</a:t>
            </a:r>
            <a:endParaRPr lang="he-IL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69079" y="1703347"/>
            <a:ext cx="8105955" cy="1200329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he-IL" sz="2400" dirty="0" smtClean="0"/>
              <a:t>נאסוף מידע תורשתי וסביבתי ובעזרת מודל שנבנה ע"י אלגוריתם </a:t>
            </a:r>
            <a:r>
              <a:rPr lang="en-US" sz="2400" dirty="0" smtClean="0"/>
              <a:t>ML</a:t>
            </a:r>
            <a:r>
              <a:rPr lang="he-IL" sz="2400" dirty="0" smtClean="0"/>
              <a:t> נסווג האם ילד ילקה בקוצר ראייה ב5 שנים הקרובות</a:t>
            </a:r>
          </a:p>
          <a:p>
            <a:endParaRPr lang="he-IL" sz="2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4"/>
          <a:stretch/>
        </p:blipFill>
        <p:spPr>
          <a:xfrm>
            <a:off x="766402" y="2834664"/>
            <a:ext cx="2002677" cy="1743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3279" y="1634335"/>
            <a:ext cx="748924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7200" b="1" dirty="0" smtClean="0">
                <a:solidFill>
                  <a:srgbClr val="FF0000"/>
                </a:solidFill>
              </a:rPr>
              <a:t>?</a:t>
            </a:r>
            <a:endParaRPr lang="he-IL" sz="7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6409" y="3347048"/>
            <a:ext cx="7388625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למה חשוב ?</a:t>
            </a:r>
          </a:p>
          <a:p>
            <a:endParaRPr lang="he-I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נוכל להפנות ילדים בסיכון לבדיקת עיניים וכך לאבחן בזמן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נמליץ להפחית זמן של פעילות קרובה ולהגביר פעילות בחוץ</a:t>
            </a:r>
            <a:endParaRPr lang="he-IL" sz="24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6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1501" y="439946"/>
            <a:ext cx="172899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 smtClean="0"/>
              <a:t>dataset</a:t>
            </a:r>
            <a:endParaRPr lang="he-IL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53572" y="1639538"/>
            <a:ext cx="9484855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Myopia dataset</a:t>
            </a:r>
            <a:r>
              <a:rPr lang="he-IL" sz="2400" dirty="0" smtClean="0"/>
              <a:t> הנמצא בספריית </a:t>
            </a:r>
            <a:r>
              <a:rPr lang="en-US" sz="2400" dirty="0" err="1" smtClean="0"/>
              <a:t>cran</a:t>
            </a:r>
            <a:r>
              <a:rPr lang="he-IL" sz="2400" dirty="0" smtClean="0"/>
              <a:t> ב </a:t>
            </a:r>
            <a:r>
              <a:rPr lang="en-US" sz="2400" dirty="0" smtClean="0"/>
              <a:t>R</a:t>
            </a:r>
            <a:r>
              <a:rPr lang="he-IL" sz="2400" dirty="0" smtClean="0"/>
              <a:t>, נבנה מהספר </a:t>
            </a:r>
            <a:r>
              <a:rPr lang="en-US" sz="2400" dirty="0"/>
              <a:t>Applied Logistic Regression, 3rd </a:t>
            </a:r>
            <a:r>
              <a:rPr lang="en-US" sz="2400" dirty="0" smtClean="0"/>
              <a:t>Edition</a:t>
            </a: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613</a:t>
            </a:r>
            <a:r>
              <a:rPr lang="he-IL" sz="2400" dirty="0" smtClean="0"/>
              <a:t> רשומות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ילדים בגילאי 5-8 שנים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יש </a:t>
            </a:r>
            <a:r>
              <a:rPr lang="he-IL" sz="2400" dirty="0"/>
              <a:t>ס</a:t>
            </a:r>
            <a:r>
              <a:rPr lang="he-IL" sz="2400" dirty="0" smtClean="0"/>
              <a:t>יווג האם אובחנו כקצרי ראיה תוך 5 שנים מתחילת השתתפותם במחקר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ה</a:t>
            </a:r>
            <a:r>
              <a:rPr lang="en-US" sz="2400" dirty="0" smtClean="0"/>
              <a:t>data</a:t>
            </a:r>
            <a:r>
              <a:rPr lang="he-IL" sz="2400" dirty="0" smtClean="0"/>
              <a:t> נאסף בין השנים 1990-1995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קלסיפיקציה- </a:t>
            </a:r>
            <a:r>
              <a:rPr lang="en-US" sz="2400" dirty="0" smtClean="0"/>
              <a:t>Myopic</a:t>
            </a:r>
            <a:r>
              <a:rPr lang="he-IL" sz="2400" dirty="0" smtClean="0"/>
              <a:t>:</a:t>
            </a:r>
          </a:p>
          <a:p>
            <a:r>
              <a:rPr lang="he-IL" sz="2400" dirty="0"/>
              <a:t>	</a:t>
            </a:r>
            <a:r>
              <a:rPr lang="he-IL" sz="2400" dirty="0" smtClean="0"/>
              <a:t> 81 רשומות = </a:t>
            </a:r>
            <a:r>
              <a:rPr lang="en-US" sz="2400" dirty="0" smtClean="0"/>
              <a:t>yes</a:t>
            </a:r>
            <a:r>
              <a:rPr lang="he-IL" sz="2400" dirty="0" smtClean="0"/>
              <a:t> </a:t>
            </a:r>
          </a:p>
          <a:p>
            <a:r>
              <a:rPr lang="he-IL" sz="2400" dirty="0"/>
              <a:t>	</a:t>
            </a:r>
            <a:r>
              <a:rPr lang="he-IL" sz="2400" dirty="0" smtClean="0"/>
              <a:t> 537 רשומות = </a:t>
            </a:r>
            <a:r>
              <a:rPr lang="en-US" sz="2400" dirty="0" smtClean="0"/>
              <a:t>no</a:t>
            </a:r>
            <a:r>
              <a:rPr lang="he-IL" sz="2400" dirty="0" smtClean="0"/>
              <a:t> </a:t>
            </a:r>
          </a:p>
          <a:p>
            <a:r>
              <a:rPr lang="he-IL" sz="2400" dirty="0"/>
              <a:t>	</a:t>
            </a:r>
            <a:r>
              <a:rPr lang="he-IL" sz="2400" dirty="0" smtClean="0"/>
              <a:t>13% מהרשומות הם </a:t>
            </a:r>
            <a:r>
              <a:rPr lang="en-US" sz="2400" dirty="0" smtClean="0"/>
              <a:t>myopic</a:t>
            </a:r>
            <a:endParaRPr kumimoji="0" lang="he-IL" altLang="he-I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he-IL" sz="2400" dirty="0" smtClean="0"/>
          </a:p>
          <a:p>
            <a:pPr algn="l"/>
            <a:endParaRPr lang="he-IL" sz="2400" dirty="0" smtClean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9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7</a:t>
            </a:fld>
            <a:endParaRPr lang="he-IL"/>
          </a:p>
        </p:txBody>
      </p:sp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3160918230"/>
              </p:ext>
            </p:extLst>
          </p:nvPr>
        </p:nvGraphicFramePr>
        <p:xfrm>
          <a:off x="2032000" y="5670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1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89" y="855686"/>
            <a:ext cx="4590231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KNN </a:t>
            </a:r>
            <a:r>
              <a:rPr lang="he-IL" sz="3200" dirty="0" smtClean="0"/>
              <a:t> </a:t>
            </a:r>
            <a:r>
              <a:rPr lang="he-IL" sz="2000" dirty="0" smtClean="0"/>
              <a:t>(ציר </a:t>
            </a:r>
            <a:r>
              <a:rPr lang="en-US" sz="2000" dirty="0" smtClean="0"/>
              <a:t>X</a:t>
            </a:r>
            <a:r>
              <a:rPr lang="he-IL" sz="2000" dirty="0" smtClean="0"/>
              <a:t>: </a:t>
            </a:r>
            <a:r>
              <a:rPr lang="en-US" sz="2000" dirty="0" smtClean="0"/>
              <a:t>K</a:t>
            </a:r>
            <a:r>
              <a:rPr lang="he-IL" sz="2000" dirty="0" smtClean="0"/>
              <a:t>, ציר </a:t>
            </a:r>
            <a:r>
              <a:rPr lang="en-US" sz="2000" dirty="0" smtClean="0"/>
              <a:t>Y</a:t>
            </a:r>
            <a:r>
              <a:rPr lang="he-IL" sz="2000" dirty="0" smtClean="0"/>
              <a:t>: ערך </a:t>
            </a:r>
            <a:r>
              <a:rPr lang="en-US" sz="2000" dirty="0" smtClean="0"/>
              <a:t>(F1/CV/error</a:t>
            </a:r>
            <a:endParaRPr lang="he-IL" sz="2000" dirty="0" smtClean="0"/>
          </a:p>
          <a:p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475994" y="5830432"/>
            <a:ext cx="33248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Data</a:t>
            </a:r>
            <a:r>
              <a:rPr lang="he-IL" dirty="0" smtClean="0"/>
              <a:t> ביחס מקורי + הפיכת מחלקות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045357" y="5830432"/>
            <a:ext cx="1958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Data</a:t>
            </a:r>
            <a:r>
              <a:rPr lang="he-IL" dirty="0" smtClean="0"/>
              <a:t> ביחס מקורי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9" y="1441273"/>
            <a:ext cx="5759226" cy="42844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99210" y="251317"/>
            <a:ext cx="281198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 smtClean="0"/>
              <a:t>האלגוריתמים</a:t>
            </a:r>
            <a:endParaRPr lang="he-IL" sz="4000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8</a:t>
            </a:fld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02" y="1437832"/>
            <a:ext cx="5605928" cy="42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950" y="325319"/>
            <a:ext cx="459016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KNN </a:t>
            </a:r>
            <a:r>
              <a:rPr lang="he-IL" sz="3200" dirty="0" smtClean="0"/>
              <a:t> </a:t>
            </a:r>
            <a:r>
              <a:rPr lang="he-IL" sz="2000" dirty="0" smtClean="0"/>
              <a:t>(ציר </a:t>
            </a:r>
            <a:r>
              <a:rPr lang="en-US" sz="2000" dirty="0" smtClean="0"/>
              <a:t>X</a:t>
            </a:r>
            <a:r>
              <a:rPr lang="he-IL" sz="2000" dirty="0" smtClean="0"/>
              <a:t>: </a:t>
            </a:r>
            <a:r>
              <a:rPr lang="en-US" sz="2000" dirty="0" smtClean="0"/>
              <a:t>K</a:t>
            </a:r>
            <a:r>
              <a:rPr lang="he-IL" sz="2000" dirty="0" smtClean="0"/>
              <a:t>, ציר </a:t>
            </a:r>
            <a:r>
              <a:rPr lang="en-US" sz="2000" dirty="0" smtClean="0"/>
              <a:t>Y</a:t>
            </a:r>
            <a:r>
              <a:rPr lang="he-IL" sz="2000" dirty="0" smtClean="0"/>
              <a:t>: ערך </a:t>
            </a:r>
            <a:r>
              <a:rPr lang="en-US" sz="2000" dirty="0" smtClean="0"/>
              <a:t>(F1/CV/error</a:t>
            </a:r>
            <a:endParaRPr lang="he-IL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35646" y="5537032"/>
            <a:ext cx="2981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איזון מחלקות + הפיכת מחלקות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7997574" y="5537032"/>
            <a:ext cx="19581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איזון מחלקות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69FA-F290-4926-A861-6EA8199369A1}" type="slidenum">
              <a:rPr lang="he-IL" smtClean="0"/>
              <a:t>9</a:t>
            </a:fld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45" y="1315363"/>
            <a:ext cx="5424155" cy="408776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5" y="1315364"/>
            <a:ext cx="5367145" cy="40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נייר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1069</TotalTime>
  <Words>573</Words>
  <Application>Microsoft Office PowerPoint</Application>
  <PresentationFormat>מסך רחב</PresentationFormat>
  <Paragraphs>188</Paragraphs>
  <Slides>15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Times New Roman</vt:lpstr>
      <vt:lpstr>מבט לאחור</vt:lpstr>
      <vt:lpstr>ML Project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owner</dc:creator>
  <cp:lastModifiedBy>owner</cp:lastModifiedBy>
  <cp:revision>68</cp:revision>
  <dcterms:created xsi:type="dcterms:W3CDTF">2018-06-09T20:54:44Z</dcterms:created>
  <dcterms:modified xsi:type="dcterms:W3CDTF">2018-06-11T11:07:34Z</dcterms:modified>
</cp:coreProperties>
</file>