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7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ADBC"/>
    <a:srgbClr val="FC88F6"/>
    <a:srgbClr val="41F828"/>
    <a:srgbClr val="00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7AD8-57E3-4022-8DC0-A6B607916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76B5B-5D67-4604-BC8F-E9F1178B7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319A5-F490-474A-92A7-820F30F6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FDCE-CE27-416D-ADA1-03B7DA007E3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2764-8EFF-44D2-B3A0-F12E048C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22E22-A598-4567-B11A-3AE82F01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58E-BD2E-4B07-A409-5050BA8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3A1C-407E-4404-BA55-53D18B9A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A4FB5-0C09-4117-B0B2-6698B9DCC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B1E1-E42A-4977-B979-436BB64D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FDCE-CE27-416D-ADA1-03B7DA007E3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D750-57F0-4853-B31D-CEBB5AEC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6CC86-CD79-48CF-99D3-660EE350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58E-BD2E-4B07-A409-5050BA8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6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748A8-911A-4B82-B9A6-BBE94A85C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304D9-099E-4E60-B742-905EA9E67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0372B-EE05-4A6C-BDE4-5882EA86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FDCE-CE27-416D-ADA1-03B7DA007E3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EA7D-0566-41BF-BE66-342BEE66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73A8B-1E1F-44DD-91D9-49FBD865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58E-BD2E-4B07-A409-5050BA8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BBF5-4488-464C-B0CC-4E0AED62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4D27-72C6-4553-A8DE-57B940BF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D51B-AA57-44F7-8AB5-8C3DE841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FDCE-CE27-416D-ADA1-03B7DA007E3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1266-2BDB-464D-A383-C66ED544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B1AA-6FB4-4AD0-9A7D-BAEACBB6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58E-BD2E-4B07-A409-5050BA8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7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00F7-BC94-4E7A-804D-AD733E5F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72743-B0CD-4A52-9B37-0F2D0E83D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A9FD3-90C1-4706-AA84-39A8EB8D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FDCE-CE27-416D-ADA1-03B7DA007E3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30577-D6AC-4EF8-B47E-7F45CC6E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A14DA-85D9-49BC-B41C-BFB664E2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58E-BD2E-4B07-A409-5050BA8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E0E4-B342-4F05-880A-9A096876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4B1D-7B2D-40FA-853A-64CA38FE5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8318B-13DB-4B81-9070-A839CB455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8BBFD-3ABD-4726-861D-4610064C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FDCE-CE27-416D-ADA1-03B7DA007E3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C4055-DCE4-49D1-897F-B501F9B1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AED26-C7B3-4DFF-B77B-9D020B18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58E-BD2E-4B07-A409-5050BA8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8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9262-2800-4234-A8D1-14053299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50DBA-B095-41FE-80BA-000196D91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D3DFF-19F9-4EF1-94DD-75C478DA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C5DA1-73FB-41B3-A198-34A50FD8F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C90E7-ED72-4250-8615-690269F42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67E50-C2E0-4677-AF84-AC52CF85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FDCE-CE27-416D-ADA1-03B7DA007E3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949F2-2952-4D6D-9ACB-5C61C4EE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0664B-7DDB-4E23-B4B6-F54F9A96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58E-BD2E-4B07-A409-5050BA8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0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FCA3-1872-4DFC-BE3D-E779C2E9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DA55F-7FF3-4349-8420-F33CF27B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FDCE-CE27-416D-ADA1-03B7DA007E3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589F0-492F-4804-9EE7-B33DCC63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1AC42-6DC7-431A-A5BA-35563211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58E-BD2E-4B07-A409-5050BA8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1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C5981-0317-4BE8-BB2D-91642871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FDCE-CE27-416D-ADA1-03B7DA007E3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454ED-0FB8-413E-B005-5A7B2963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90BBE-A7A4-4A54-B81E-41324056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58E-BD2E-4B07-A409-5050BA8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5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55FA-1285-4388-BD19-418BF380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C76D2-3A6A-4829-B84D-336E0951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6C0F1-2E8C-4279-82AB-7AE4DC04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1F235-B896-4393-BB3C-B0289E26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FDCE-CE27-416D-ADA1-03B7DA007E3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5819F-6D33-41CC-898F-61A69693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CE6AC-2E14-4671-B725-FCF9C253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58E-BD2E-4B07-A409-5050BA8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F2D0-787D-435A-8963-43CC5CAB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D7D80-BFAF-4FD0-B8CC-DEC72D4B3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A8035-8304-45BD-8787-DCF6D0161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8A0C1-A964-48AA-A5D4-63443436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FDCE-CE27-416D-ADA1-03B7DA007E3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282EB-EC31-4053-AA00-0636BA89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9D865-088E-484F-9913-888B5FF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58E-BD2E-4B07-A409-5050BA8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4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DE679-03A5-4B63-9877-F01142F3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6348F-5BAE-4FAA-9C9E-79615AFF6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0CB1B-E9A0-432B-B229-60AC621B1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DFDCE-CE27-416D-ADA1-03B7DA007E3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5E7AA-FD3B-4C2A-A201-F6EC5D94C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6D280-FC53-487F-A0EB-CA9FF68C4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158E-BD2E-4B07-A409-5050BA8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9B7FD-B801-469F-A2FE-349746E36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0560"/>
            <a:ext cx="10679837" cy="3830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E4031-93E5-42DC-ABC1-624A93C5CEC0}"/>
              </a:ext>
            </a:extLst>
          </p:cNvPr>
          <p:cNvSpPr txBox="1"/>
          <p:nvPr/>
        </p:nvSpPr>
        <p:spPr>
          <a:xfrm>
            <a:off x="838200" y="390617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สิ่งที่ส่งมาด้วย 1.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234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ADEBA4-0C21-41B4-A336-CD42B23863FE}"/>
              </a:ext>
            </a:extLst>
          </p:cNvPr>
          <p:cNvSpPr txBox="1"/>
          <p:nvPr/>
        </p:nvSpPr>
        <p:spPr>
          <a:xfrm>
            <a:off x="838200" y="390617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สิ่งที่ส่งมาด้วย 2.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E3F7F-2D8A-43D5-B6C0-A5F6C8B7E87B}"/>
              </a:ext>
            </a:extLst>
          </p:cNvPr>
          <p:cNvSpPr txBox="1"/>
          <p:nvPr/>
        </p:nvSpPr>
        <p:spPr>
          <a:xfrm>
            <a:off x="1207363" y="1074198"/>
            <a:ext cx="93154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th-TH" sz="2000" dirty="0"/>
              <a:t>รูปแสดง </a:t>
            </a:r>
            <a:r>
              <a:rPr lang="en-US" sz="2000" dirty="0" err="1"/>
              <a:t>Sinalling</a:t>
            </a:r>
            <a:r>
              <a:rPr lang="en-US" sz="2000" dirty="0"/>
              <a:t> Control Flow </a:t>
            </a:r>
            <a:r>
              <a:rPr lang="th-TH" sz="2000" dirty="0"/>
              <a:t>การกลับเข้าสู่โครงข่าย </a:t>
            </a:r>
            <a:r>
              <a:rPr lang="en-US" sz="2000" dirty="0"/>
              <a:t>4G </a:t>
            </a:r>
            <a:r>
              <a:rPr lang="th-TH" sz="2000" dirty="0"/>
              <a:t>ตามมาตรฐาน </a:t>
            </a:r>
            <a:r>
              <a:rPr lang="en-US" sz="2000" dirty="0"/>
              <a:t>3GPP</a:t>
            </a:r>
          </a:p>
          <a:p>
            <a:pPr marL="457200" indent="-457200">
              <a:buAutoNum type="arabicPeriod"/>
            </a:pPr>
            <a:r>
              <a:rPr lang="th-TH" sz="2000" dirty="0"/>
              <a:t>รูปแสดงการเปรียบเทียบของ </a:t>
            </a:r>
            <a:r>
              <a:rPr lang="en-US" sz="2000" dirty="0" err="1"/>
              <a:t>Signalling</a:t>
            </a:r>
            <a:r>
              <a:rPr lang="en-US" sz="2000" dirty="0"/>
              <a:t> Layer 3</a:t>
            </a:r>
            <a:r>
              <a:rPr lang="th-TH" sz="2000" dirty="0"/>
              <a:t> เมื่อ </a:t>
            </a:r>
            <a:r>
              <a:rPr lang="en-US" sz="2000" dirty="0"/>
              <a:t>UE </a:t>
            </a:r>
            <a:r>
              <a:rPr lang="th-TH" sz="2000" dirty="0"/>
              <a:t>กลับเข้าโครงข่าย </a:t>
            </a:r>
            <a:r>
              <a:rPr lang="en-US" sz="2000" dirty="0"/>
              <a:t>4G  </a:t>
            </a:r>
            <a:r>
              <a:rPr lang="th-TH" sz="2000" dirty="0"/>
              <a:t>ได้ และ กลับเข้าโครงข่าย </a:t>
            </a:r>
            <a:r>
              <a:rPr lang="en-US" sz="2000" dirty="0"/>
              <a:t>4G  </a:t>
            </a:r>
            <a:r>
              <a:rPr lang="th-TH" sz="2000" dirty="0"/>
              <a:t>ไม่ได้</a:t>
            </a:r>
          </a:p>
          <a:p>
            <a:pPr marL="457200" indent="-457200">
              <a:buAutoNum type="arabicPeriod"/>
            </a:pPr>
            <a:r>
              <a:rPr lang="th-TH" sz="2000" dirty="0"/>
              <a:t>รูปแสดงตำแหน่งที่ไม่กลับเข้าสู่ </a:t>
            </a:r>
            <a:r>
              <a:rPr lang="en-US" sz="2000" dirty="0"/>
              <a:t>LTE </a:t>
            </a:r>
            <a:r>
              <a:rPr lang="th-TH" sz="2000" dirty="0"/>
              <a:t>ของ </a:t>
            </a:r>
            <a:r>
              <a:rPr lang="en-US" sz="2000" dirty="0"/>
              <a:t>Log </a:t>
            </a:r>
            <a:r>
              <a:rPr lang="en-US" sz="1600" dirty="0"/>
              <a:t>: 478185601547736891</a:t>
            </a:r>
          </a:p>
          <a:p>
            <a:pPr marL="457200" indent="-457200">
              <a:buAutoNum type="arabicPeriod"/>
            </a:pPr>
            <a:r>
              <a:rPr lang="th-TH" sz="2000" dirty="0"/>
              <a:t>รูปแสดงการกำหนด </a:t>
            </a:r>
            <a:r>
              <a:rPr lang="en-US" sz="2000" dirty="0"/>
              <a:t>Script </a:t>
            </a:r>
            <a:r>
              <a:rPr lang="th-TH" sz="2000" dirty="0"/>
              <a:t>ให้เครื่องมือวัด </a:t>
            </a:r>
            <a:r>
              <a:rPr lang="en-US" sz="2000" dirty="0"/>
              <a:t>(UE)</a:t>
            </a:r>
            <a:r>
              <a:rPr lang="th-TH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060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6BC54-DD28-49D4-BD27-DD66EC07A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35" y="919893"/>
            <a:ext cx="9931403" cy="37061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DF92C-4014-4B43-9598-221535646C27}"/>
              </a:ext>
            </a:extLst>
          </p:cNvPr>
          <p:cNvSpPr/>
          <p:nvPr/>
        </p:nvSpPr>
        <p:spPr>
          <a:xfrm>
            <a:off x="4287803" y="1595308"/>
            <a:ext cx="3684234" cy="4583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1925D-3826-4F32-AD3F-0DC7FC2D0822}"/>
              </a:ext>
            </a:extLst>
          </p:cNvPr>
          <p:cNvSpPr/>
          <p:nvPr/>
        </p:nvSpPr>
        <p:spPr>
          <a:xfrm>
            <a:off x="3833021" y="1368298"/>
            <a:ext cx="4363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5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AD801B-4F39-4E39-977B-1513711D734A}"/>
              </a:ext>
            </a:extLst>
          </p:cNvPr>
          <p:cNvSpPr/>
          <p:nvPr/>
        </p:nvSpPr>
        <p:spPr>
          <a:xfrm>
            <a:off x="2663190" y="2135815"/>
            <a:ext cx="5805996" cy="539319"/>
          </a:xfrm>
          <a:prstGeom prst="rect">
            <a:avLst/>
          </a:prstGeom>
          <a:noFill/>
          <a:ln w="38100">
            <a:solidFill>
              <a:srgbClr val="41F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7CEB96-8318-4FB5-8D64-0D6D442F1917}"/>
              </a:ext>
            </a:extLst>
          </p:cNvPr>
          <p:cNvSpPr/>
          <p:nvPr/>
        </p:nvSpPr>
        <p:spPr>
          <a:xfrm>
            <a:off x="2226852" y="1849652"/>
            <a:ext cx="4363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5400" dirty="0">
                <a:ln w="0"/>
                <a:solidFill>
                  <a:srgbClr val="41F82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rgbClr val="41F82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26D0D-0301-4C65-B047-56E11EE37FFA}"/>
              </a:ext>
            </a:extLst>
          </p:cNvPr>
          <p:cNvSpPr/>
          <p:nvPr/>
        </p:nvSpPr>
        <p:spPr>
          <a:xfrm>
            <a:off x="713876" y="2676042"/>
            <a:ext cx="4363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54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9F2F3A-13C2-45A9-AAA7-FD6FA5880542}"/>
              </a:ext>
            </a:extLst>
          </p:cNvPr>
          <p:cNvSpPr txBox="1"/>
          <p:nvPr/>
        </p:nvSpPr>
        <p:spPr>
          <a:xfrm>
            <a:off x="734604" y="5164818"/>
            <a:ext cx="10357254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20090" marR="0" indent="-720090">
              <a:spcBef>
                <a:spcPts val="900"/>
              </a:spcBef>
              <a:spcAft>
                <a:spcPts val="900"/>
              </a:spcAft>
            </a:pPr>
            <a:r>
              <a:rPr lang="en-GB" sz="18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6.5	Returning back to E-UTRAN</a:t>
            </a:r>
            <a:endParaRPr lang="en-US" sz="18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900"/>
              </a:spcAft>
            </a:pPr>
            <a:r>
              <a:rPr lang="en-GB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Once CS service ends in CS domain, existing mechanisms can be used to move the UE to E‑UTRAN, no specific CS Fallback mechanisms are needed.</a:t>
            </a:r>
            <a:endParaRPr lang="en-US" sz="1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900"/>
              </a:spcAft>
            </a:pPr>
            <a:r>
              <a:rPr lang="en-GB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During the release of an RR connection the </a:t>
            </a:r>
            <a:r>
              <a:rPr lang="en-GB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MSC should indicate to GERAN/UTRAN that the RR connection (for call or CISS or LCS) was established as a result of CS fallback</a:t>
            </a:r>
            <a:r>
              <a:rPr lang="en-GB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GERAN and UTRAN may use the indication to determine which of the existing mechanisms should be used to move the UE to E‑UTRAN.</a:t>
            </a:r>
            <a:endParaRPr lang="en-US" sz="1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F65205-4018-4F80-BC55-EAF934C3EF4B}"/>
              </a:ext>
            </a:extLst>
          </p:cNvPr>
          <p:cNvSpPr txBox="1"/>
          <p:nvPr/>
        </p:nvSpPr>
        <p:spPr>
          <a:xfrm>
            <a:off x="548173" y="212007"/>
            <a:ext cx="723743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dirty="0"/>
              <a:t> </a:t>
            </a:r>
            <a:r>
              <a:rPr lang="th-TH" sz="2800" b="1" dirty="0"/>
              <a:t>1</a:t>
            </a:r>
            <a:r>
              <a:rPr lang="th-TH" dirty="0"/>
              <a:t>. รูปแสดง </a:t>
            </a:r>
            <a:r>
              <a:rPr lang="en-US" dirty="0" err="1"/>
              <a:t>Signalling</a:t>
            </a:r>
            <a:r>
              <a:rPr lang="en-US" dirty="0"/>
              <a:t> Flow Diagram </a:t>
            </a:r>
            <a:r>
              <a:rPr lang="th-TH" dirty="0"/>
              <a:t>เมื่อ</a:t>
            </a:r>
            <a:r>
              <a:rPr lang="en-US" dirty="0"/>
              <a:t> UE </a:t>
            </a:r>
            <a:r>
              <a:rPr lang="th-TH" dirty="0"/>
              <a:t>ออกจาก </a:t>
            </a:r>
            <a:r>
              <a:rPr lang="en-US" dirty="0"/>
              <a:t>WCDMA </a:t>
            </a:r>
            <a:r>
              <a:rPr lang="th-TH" dirty="0"/>
              <a:t>กลับสู่ </a:t>
            </a:r>
            <a:r>
              <a:rPr lang="en-US" dirty="0"/>
              <a:t>LTE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76244-29C0-4ECC-B254-5B5636C07F1B}"/>
              </a:ext>
            </a:extLst>
          </p:cNvPr>
          <p:cNvSpPr txBox="1"/>
          <p:nvPr/>
        </p:nvSpPr>
        <p:spPr>
          <a:xfrm>
            <a:off x="734604" y="4795486"/>
            <a:ext cx="103572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3GPP Specification 23.272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540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BB51852-539A-4047-943F-EEBD579E22AF}"/>
              </a:ext>
            </a:extLst>
          </p:cNvPr>
          <p:cNvSpPr txBox="1"/>
          <p:nvPr/>
        </p:nvSpPr>
        <p:spPr>
          <a:xfrm>
            <a:off x="169681" y="5811575"/>
            <a:ext cx="4105392" cy="104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b="1" u="sng" dirty="0"/>
              <a:t>หมายเหตุ</a:t>
            </a:r>
            <a:r>
              <a:rPr lang="th-TH" sz="1400" b="1" dirty="0"/>
              <a:t>  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200" dirty="0"/>
              <a:t>RRC :</a:t>
            </a:r>
            <a:r>
              <a:rPr lang="th-TH" sz="1200" dirty="0"/>
              <a:t> </a:t>
            </a:r>
            <a:r>
              <a:rPr lang="en-US" sz="1200" dirty="0"/>
              <a:t>3G Protocol,  ERRC : 4G Protocol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CC : Call Control Protocol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Send</a:t>
            </a:r>
            <a:r>
              <a:rPr lang="th-TH" sz="1200" dirty="0"/>
              <a:t> คือ </a:t>
            </a:r>
            <a:r>
              <a:rPr lang="en-US" sz="1200" dirty="0"/>
              <a:t>UE </a:t>
            </a:r>
            <a:r>
              <a:rPr lang="th-TH" sz="1200" dirty="0"/>
              <a:t>ส่ง</a:t>
            </a:r>
            <a:r>
              <a:rPr lang="en-US" sz="1200" dirty="0"/>
              <a:t> message , </a:t>
            </a:r>
            <a:r>
              <a:rPr lang="en-US" sz="1200" dirty="0" err="1"/>
              <a:t>Recv</a:t>
            </a:r>
            <a:r>
              <a:rPr lang="en-US" sz="1200" dirty="0"/>
              <a:t> </a:t>
            </a:r>
            <a:r>
              <a:rPr lang="th-TH" sz="1200" dirty="0"/>
              <a:t>คือ </a:t>
            </a:r>
            <a:r>
              <a:rPr lang="en-US" sz="1200" dirty="0"/>
              <a:t>UE </a:t>
            </a:r>
            <a:r>
              <a:rPr lang="th-TH" sz="1200" dirty="0"/>
              <a:t>รับ</a:t>
            </a:r>
            <a:r>
              <a:rPr lang="en-US" sz="1200" dirty="0"/>
              <a:t> message</a:t>
            </a:r>
            <a:endParaRPr lang="th-TH" sz="1200" dirty="0"/>
          </a:p>
          <a:p>
            <a:pPr marL="285750" indent="-285750">
              <a:buFontTx/>
              <a:buChar char="-"/>
            </a:pPr>
            <a:endParaRPr lang="en-US" sz="1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452782F-F2EC-46E7-9DF1-3C8B9A479B22}"/>
              </a:ext>
            </a:extLst>
          </p:cNvPr>
          <p:cNvGrpSpPr/>
          <p:nvPr/>
        </p:nvGrpSpPr>
        <p:grpSpPr>
          <a:xfrm>
            <a:off x="6465624" y="812131"/>
            <a:ext cx="5475460" cy="5042939"/>
            <a:chOff x="5213873" y="323861"/>
            <a:chExt cx="5475460" cy="50429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FF66A9B-408F-4AF9-B4FC-529BD5DA2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3873" y="323861"/>
              <a:ext cx="3637164" cy="504293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82E893-6C7F-4916-80BB-AA47BC7F2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3928" y="323861"/>
              <a:ext cx="1755405" cy="504293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B144CA-058A-4FA4-B8AD-800FFDE22188}"/>
              </a:ext>
            </a:extLst>
          </p:cNvPr>
          <p:cNvGrpSpPr/>
          <p:nvPr/>
        </p:nvGrpSpPr>
        <p:grpSpPr>
          <a:xfrm>
            <a:off x="154026" y="812132"/>
            <a:ext cx="5480451" cy="5042940"/>
            <a:chOff x="180660" y="314982"/>
            <a:chExt cx="5480451" cy="50429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79DF79D-100F-4720-B349-6A9760199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660" y="314983"/>
              <a:ext cx="3541264" cy="504293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6720EAA-D062-4C8F-A530-051BA06E2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04815" y="314982"/>
              <a:ext cx="1856296" cy="5042939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34E9-D0D0-4BE4-B074-7CF957EC11B6}"/>
              </a:ext>
            </a:extLst>
          </p:cNvPr>
          <p:cNvSpPr/>
          <p:nvPr/>
        </p:nvSpPr>
        <p:spPr>
          <a:xfrm>
            <a:off x="825623" y="1571348"/>
            <a:ext cx="2869667" cy="14559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0F5144-7CE4-4C8F-86B4-5A6175712060}"/>
              </a:ext>
            </a:extLst>
          </p:cNvPr>
          <p:cNvSpPr/>
          <p:nvPr/>
        </p:nvSpPr>
        <p:spPr>
          <a:xfrm>
            <a:off x="825623" y="3073893"/>
            <a:ext cx="2861569" cy="645851"/>
          </a:xfrm>
          <a:prstGeom prst="rect">
            <a:avLst/>
          </a:prstGeom>
          <a:noFill/>
          <a:ln w="38100">
            <a:solidFill>
              <a:srgbClr val="41F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C743C2-3F2E-46CB-8517-DF7422086AE3}"/>
              </a:ext>
            </a:extLst>
          </p:cNvPr>
          <p:cNvSpPr/>
          <p:nvPr/>
        </p:nvSpPr>
        <p:spPr>
          <a:xfrm>
            <a:off x="7206894" y="1591322"/>
            <a:ext cx="2869667" cy="14559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460E3D-41A8-4FDD-8E13-C665BA3E05BE}"/>
              </a:ext>
            </a:extLst>
          </p:cNvPr>
          <p:cNvSpPr txBox="1"/>
          <p:nvPr/>
        </p:nvSpPr>
        <p:spPr>
          <a:xfrm>
            <a:off x="154025" y="471117"/>
            <a:ext cx="5480451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UE </a:t>
            </a:r>
            <a:r>
              <a:rPr lang="th-TH" b="1" dirty="0">
                <a:solidFill>
                  <a:srgbClr val="00B050"/>
                </a:solidFill>
              </a:rPr>
              <a:t>ได้รับ</a:t>
            </a:r>
            <a:r>
              <a:rPr lang="th-TH" dirty="0"/>
              <a:t> </a:t>
            </a:r>
            <a:r>
              <a:rPr lang="en-US" dirty="0"/>
              <a:t>message </a:t>
            </a:r>
            <a:r>
              <a:rPr lang="th-TH" dirty="0"/>
              <a:t>จากสถานีฐานให้ออกจาก </a:t>
            </a:r>
            <a:r>
              <a:rPr lang="en-US" dirty="0"/>
              <a:t>WCDMA </a:t>
            </a:r>
            <a:r>
              <a:rPr lang="th-TH" dirty="0"/>
              <a:t>กลับสู่ </a:t>
            </a:r>
            <a:r>
              <a:rPr lang="en-US" dirty="0"/>
              <a:t>LTE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AA3D54-EB46-4153-994D-01342895ECEE}"/>
              </a:ext>
            </a:extLst>
          </p:cNvPr>
          <p:cNvSpPr txBox="1"/>
          <p:nvPr/>
        </p:nvSpPr>
        <p:spPr>
          <a:xfrm>
            <a:off x="6465624" y="480177"/>
            <a:ext cx="547546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UE </a:t>
            </a:r>
            <a:r>
              <a:rPr lang="th-TH" b="1" dirty="0">
                <a:solidFill>
                  <a:srgbClr val="FF0000"/>
                </a:solidFill>
              </a:rPr>
              <a:t>ไม่ได้รับ</a:t>
            </a:r>
            <a:r>
              <a:rPr lang="th-TH" dirty="0"/>
              <a:t> </a:t>
            </a:r>
            <a:r>
              <a:rPr lang="en-US" dirty="0"/>
              <a:t>message </a:t>
            </a:r>
            <a:r>
              <a:rPr lang="th-TH" dirty="0"/>
              <a:t>จากสถานีฐานให้ออกจาก </a:t>
            </a:r>
            <a:r>
              <a:rPr lang="en-US" dirty="0"/>
              <a:t>WCDMA </a:t>
            </a:r>
            <a:r>
              <a:rPr lang="th-TH" dirty="0"/>
              <a:t>เพื่อกลับสู่ </a:t>
            </a:r>
            <a:r>
              <a:rPr lang="en-US" dirty="0"/>
              <a:t>LTE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2AEC50-D499-494D-AB06-C56C6346D549}"/>
              </a:ext>
            </a:extLst>
          </p:cNvPr>
          <p:cNvSpPr/>
          <p:nvPr/>
        </p:nvSpPr>
        <p:spPr>
          <a:xfrm>
            <a:off x="4417341" y="1546935"/>
            <a:ext cx="577975" cy="29962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3DF501-EE20-4CE9-A360-975B7E4ECC61}"/>
              </a:ext>
            </a:extLst>
          </p:cNvPr>
          <p:cNvSpPr/>
          <p:nvPr/>
        </p:nvSpPr>
        <p:spPr>
          <a:xfrm>
            <a:off x="833721" y="3817395"/>
            <a:ext cx="2861569" cy="205262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67F4DA4-84D6-428F-8727-B5E8DCD91C77}"/>
              </a:ext>
            </a:extLst>
          </p:cNvPr>
          <p:cNvSpPr/>
          <p:nvPr/>
        </p:nvSpPr>
        <p:spPr>
          <a:xfrm>
            <a:off x="10774393" y="1546935"/>
            <a:ext cx="577975" cy="29962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C03BFA-4BD2-4BBC-BA29-D2791102D0D4}"/>
              </a:ext>
            </a:extLst>
          </p:cNvPr>
          <p:cNvSpPr txBox="1"/>
          <p:nvPr/>
        </p:nvSpPr>
        <p:spPr>
          <a:xfrm>
            <a:off x="3607365" y="5504092"/>
            <a:ext cx="264220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00ADEA"/>
                </a:solidFill>
              </a:rPr>
              <a:t>เริ่มทำการ </a:t>
            </a:r>
            <a:r>
              <a:rPr lang="en-US" sz="1400" dirty="0">
                <a:solidFill>
                  <a:srgbClr val="00ADEA"/>
                </a:solidFill>
              </a:rPr>
              <a:t>Random Access Procedure .</a:t>
            </a:r>
            <a:r>
              <a:rPr lang="th-TH" sz="1400" dirty="0">
                <a:solidFill>
                  <a:srgbClr val="00ADEA"/>
                </a:solidFill>
              </a:rPr>
              <a:t>ในการขอเข้าใช้ </a:t>
            </a:r>
            <a:r>
              <a:rPr lang="en-US" sz="1400" dirty="0">
                <a:solidFill>
                  <a:srgbClr val="00ADEA"/>
                </a:solidFill>
              </a:rPr>
              <a:t>LTE Network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B1B045D0-1A1C-4F54-8B84-03FB8B131CA5}"/>
              </a:ext>
            </a:extLst>
          </p:cNvPr>
          <p:cNvSpPr/>
          <p:nvPr/>
        </p:nvSpPr>
        <p:spPr>
          <a:xfrm rot="19534137">
            <a:off x="3526705" y="5084881"/>
            <a:ext cx="424422" cy="4438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5E7DB0-FBB4-4CBC-8A22-BDF9C2F0D2E5}"/>
              </a:ext>
            </a:extLst>
          </p:cNvPr>
          <p:cNvSpPr/>
          <p:nvPr/>
        </p:nvSpPr>
        <p:spPr>
          <a:xfrm>
            <a:off x="9507600" y="3089425"/>
            <a:ext cx="462023" cy="2787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87BD50-1C17-4427-830C-CBE0FCE8FE16}"/>
              </a:ext>
            </a:extLst>
          </p:cNvPr>
          <p:cNvSpPr txBox="1"/>
          <p:nvPr/>
        </p:nvSpPr>
        <p:spPr>
          <a:xfrm>
            <a:off x="8584636" y="5266678"/>
            <a:ext cx="2764993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UE </a:t>
            </a:r>
            <a:r>
              <a:rPr lang="th-TH" sz="1400" u="sng" dirty="0">
                <a:solidFill>
                  <a:srgbClr val="FF0000"/>
                </a:solidFill>
              </a:rPr>
              <a:t>ไม่ได้รับ </a:t>
            </a:r>
            <a:r>
              <a:rPr lang="en-US" sz="1400" u="sng" dirty="0">
                <a:solidFill>
                  <a:srgbClr val="FF0000"/>
                </a:solidFill>
              </a:rPr>
              <a:t>message </a:t>
            </a:r>
            <a:r>
              <a:rPr lang="th-TH" sz="1400" dirty="0">
                <a:solidFill>
                  <a:srgbClr val="FF0000"/>
                </a:solidFill>
              </a:rPr>
              <a:t>แจ้งการปลดการทำ </a:t>
            </a:r>
            <a:r>
              <a:rPr lang="en-US" sz="1400" dirty="0">
                <a:solidFill>
                  <a:srgbClr val="FF0000"/>
                </a:solidFill>
              </a:rPr>
              <a:t>Radio Resource Control </a:t>
            </a:r>
            <a:r>
              <a:rPr lang="th-TH" sz="1400" dirty="0">
                <a:solidFill>
                  <a:srgbClr val="FF0000"/>
                </a:solidFill>
              </a:rPr>
              <a:t>จากสถานีฐาน</a:t>
            </a:r>
            <a:r>
              <a:rPr lang="en-US" sz="1400" dirty="0">
                <a:solidFill>
                  <a:srgbClr val="FF0000"/>
                </a:solidFill>
              </a:rPr>
              <a:t> 3G</a:t>
            </a:r>
            <a:r>
              <a:rPr lang="th-TH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(RRC</a:t>
            </a:r>
            <a:r>
              <a:rPr lang="th-TH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Connection Release) </a:t>
            </a:r>
            <a:r>
              <a:rPr lang="th-TH" sz="1400" dirty="0">
                <a:solidFill>
                  <a:srgbClr val="FF0000"/>
                </a:solidFill>
              </a:rPr>
              <a:t>ยังคงเป็นการอยู่ใน </a:t>
            </a:r>
            <a:r>
              <a:rPr lang="en-US" sz="1400" dirty="0">
                <a:solidFill>
                  <a:srgbClr val="FF0000"/>
                </a:solidFill>
              </a:rPr>
              <a:t>3G </a:t>
            </a:r>
            <a:r>
              <a:rPr lang="th-TH" sz="1400" dirty="0">
                <a:solidFill>
                  <a:srgbClr val="FF0000"/>
                </a:solidFill>
              </a:rPr>
              <a:t>ด้วย </a:t>
            </a:r>
            <a:r>
              <a:rPr lang="en-US" sz="1400" dirty="0">
                <a:solidFill>
                  <a:srgbClr val="FF0000"/>
                </a:solidFill>
              </a:rPr>
              <a:t>Protocol  “RRC”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F4E0E019-F8B8-489E-B9FB-62B51A746957}"/>
              </a:ext>
            </a:extLst>
          </p:cNvPr>
          <p:cNvSpPr/>
          <p:nvPr/>
        </p:nvSpPr>
        <p:spPr>
          <a:xfrm>
            <a:off x="9678366" y="5002766"/>
            <a:ext cx="424422" cy="35066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82D730-7B06-4DB2-B1DC-FFB58FE28600}"/>
              </a:ext>
            </a:extLst>
          </p:cNvPr>
          <p:cNvSpPr txBox="1"/>
          <p:nvPr/>
        </p:nvSpPr>
        <p:spPr>
          <a:xfrm>
            <a:off x="4071524" y="3333600"/>
            <a:ext cx="193865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UE </a:t>
            </a:r>
            <a:r>
              <a:rPr lang="th-TH" sz="1400" u="sng" dirty="0">
                <a:solidFill>
                  <a:srgbClr val="00B050"/>
                </a:solidFill>
              </a:rPr>
              <a:t>ได้รับ </a:t>
            </a:r>
            <a:r>
              <a:rPr lang="en-US" sz="1400" u="sng" dirty="0">
                <a:solidFill>
                  <a:srgbClr val="00B050"/>
                </a:solidFill>
              </a:rPr>
              <a:t>message </a:t>
            </a:r>
            <a:r>
              <a:rPr lang="th-TH" sz="1400" dirty="0">
                <a:solidFill>
                  <a:srgbClr val="00B050"/>
                </a:solidFill>
              </a:rPr>
              <a:t>แจ้งการปลดการทำ </a:t>
            </a:r>
            <a:r>
              <a:rPr lang="en-US" sz="1400" dirty="0">
                <a:solidFill>
                  <a:srgbClr val="00B050"/>
                </a:solidFill>
              </a:rPr>
              <a:t>Radio Resource Control </a:t>
            </a:r>
            <a:r>
              <a:rPr lang="th-TH" sz="1400" dirty="0">
                <a:solidFill>
                  <a:srgbClr val="00B050"/>
                </a:solidFill>
              </a:rPr>
              <a:t>จากสถานีฐาน</a:t>
            </a:r>
            <a:r>
              <a:rPr lang="en-US" sz="1400" dirty="0">
                <a:solidFill>
                  <a:srgbClr val="00B050"/>
                </a:solidFill>
              </a:rPr>
              <a:t> 3G</a:t>
            </a: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73442451-2993-4FD4-8F2F-2CC7136268DF}"/>
              </a:ext>
            </a:extLst>
          </p:cNvPr>
          <p:cNvSpPr/>
          <p:nvPr/>
        </p:nvSpPr>
        <p:spPr>
          <a:xfrm rot="17802823">
            <a:off x="3557871" y="3266916"/>
            <a:ext cx="424422" cy="443883"/>
          </a:xfrm>
          <a:prstGeom prst="upArrow">
            <a:avLst/>
          </a:prstGeom>
          <a:solidFill>
            <a:srgbClr val="41F8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8D71C8-F1D9-4B88-A14A-A3B148209493}"/>
              </a:ext>
            </a:extLst>
          </p:cNvPr>
          <p:cNvSpPr/>
          <p:nvPr/>
        </p:nvSpPr>
        <p:spPr>
          <a:xfrm>
            <a:off x="499427" y="1787275"/>
            <a:ext cx="436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EEB589-AE14-419F-BEDA-19F72744424A}"/>
              </a:ext>
            </a:extLst>
          </p:cNvPr>
          <p:cNvSpPr/>
          <p:nvPr/>
        </p:nvSpPr>
        <p:spPr>
          <a:xfrm>
            <a:off x="468165" y="2868537"/>
            <a:ext cx="436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dirty="0">
                <a:ln w="0"/>
                <a:solidFill>
                  <a:srgbClr val="41F82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rgbClr val="41F82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7E6B10-1B3C-4985-B4AB-9180DEA99AE8}"/>
              </a:ext>
            </a:extLst>
          </p:cNvPr>
          <p:cNvSpPr/>
          <p:nvPr/>
        </p:nvSpPr>
        <p:spPr>
          <a:xfrm>
            <a:off x="468865" y="4137325"/>
            <a:ext cx="436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50DBB2-DF2A-4D76-9E6A-31D025DB7778}"/>
              </a:ext>
            </a:extLst>
          </p:cNvPr>
          <p:cNvSpPr txBox="1"/>
          <p:nvPr/>
        </p:nvSpPr>
        <p:spPr>
          <a:xfrm>
            <a:off x="216583" y="-44394"/>
            <a:ext cx="695741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dirty="0"/>
              <a:t> </a:t>
            </a:r>
            <a:r>
              <a:rPr lang="th-TH" sz="2800" b="1" dirty="0"/>
              <a:t>2</a:t>
            </a:r>
            <a:r>
              <a:rPr lang="th-TH" sz="2400" b="1" dirty="0"/>
              <a:t>.</a:t>
            </a:r>
            <a:r>
              <a:rPr lang="th-TH" dirty="0"/>
              <a:t> </a:t>
            </a:r>
            <a:r>
              <a:rPr lang="th-TH" sz="2000" u="sng" dirty="0"/>
              <a:t>รูป </a:t>
            </a:r>
            <a:r>
              <a:rPr lang="en-US" sz="2000" u="sng" dirty="0" err="1"/>
              <a:t>Signalling</a:t>
            </a:r>
            <a:r>
              <a:rPr lang="en-US" sz="2000" u="sng" dirty="0"/>
              <a:t> Message</a:t>
            </a:r>
            <a:r>
              <a:rPr lang="th-TH" sz="2000" u="sng" dirty="0"/>
              <a:t> แสดงการเปรียบเทียบ</a:t>
            </a:r>
            <a:r>
              <a:rPr lang="en-US" sz="2000" u="sng" dirty="0"/>
              <a:t> </a:t>
            </a:r>
            <a:r>
              <a:rPr lang="th-TH" sz="2000" u="sng" dirty="0"/>
              <a:t>การเข้าใช้โครงข่าย </a:t>
            </a:r>
            <a:r>
              <a:rPr lang="en-US" sz="2000" u="sng" dirty="0"/>
              <a:t>4G </a:t>
            </a:r>
            <a:r>
              <a:rPr lang="th-TH" sz="2000" u="sng" dirty="0"/>
              <a:t>ได้ และ ไม่ได้</a:t>
            </a:r>
            <a:endParaRPr lang="en-US" sz="2000" b="1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545EF4-480A-4485-80D5-9DDA32F8EE71}"/>
              </a:ext>
            </a:extLst>
          </p:cNvPr>
          <p:cNvSpPr txBox="1"/>
          <p:nvPr/>
        </p:nvSpPr>
        <p:spPr>
          <a:xfrm>
            <a:off x="9865702" y="6549280"/>
            <a:ext cx="2310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 Hash :  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478185601547736891</a:t>
            </a:r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2247DD-ECA9-4804-9611-E0590A3EA6A2}"/>
              </a:ext>
            </a:extLst>
          </p:cNvPr>
          <p:cNvSpPr/>
          <p:nvPr/>
        </p:nvSpPr>
        <p:spPr>
          <a:xfrm>
            <a:off x="6770556" y="1837652"/>
            <a:ext cx="436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604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59BB79-B6D3-4508-8D98-DF2F78504B01}"/>
              </a:ext>
            </a:extLst>
          </p:cNvPr>
          <p:cNvSpPr txBox="1"/>
          <p:nvPr/>
        </p:nvSpPr>
        <p:spPr>
          <a:xfrm>
            <a:off x="8229601" y="1909947"/>
            <a:ext cx="3841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u="sng" dirty="0"/>
              <a:t>แสดงการสามารถเข้าใช้ </a:t>
            </a:r>
            <a:r>
              <a:rPr lang="en-US" sz="1600" u="sng" dirty="0"/>
              <a:t>LTE-</a:t>
            </a:r>
            <a:r>
              <a:rPr lang="en-US" sz="1400" u="sng" dirty="0"/>
              <a:t>Cell:BSLUIL2123,  PCI:31 </a:t>
            </a:r>
            <a:r>
              <a:rPr lang="th-TH" sz="1400" u="sng" dirty="0"/>
              <a:t> </a:t>
            </a:r>
          </a:p>
          <a:p>
            <a:r>
              <a:rPr lang="th-TH" sz="1600" u="sng" dirty="0"/>
              <a:t>จากการ </a:t>
            </a:r>
            <a:r>
              <a:rPr lang="en-US" sz="1600" u="sng" dirty="0"/>
              <a:t>Lock </a:t>
            </a:r>
            <a:r>
              <a:rPr lang="th-TH" sz="1600" u="sng" dirty="0"/>
              <a:t>ให้ </a:t>
            </a:r>
            <a:r>
              <a:rPr lang="en-US" sz="1600" u="sng" dirty="0"/>
              <a:t>UE </a:t>
            </a:r>
            <a:r>
              <a:rPr lang="th-TH" sz="1600" u="sng" dirty="0"/>
              <a:t>ใช้เฉพาะ </a:t>
            </a:r>
            <a:r>
              <a:rPr lang="en-US" sz="1600" u="sng" dirty="0"/>
              <a:t>LTE </a:t>
            </a:r>
            <a:r>
              <a:rPr lang="th-TH" sz="1600" u="sng" dirty="0"/>
              <a:t>เท่านั้น </a:t>
            </a:r>
            <a:endParaRPr lang="en-US" sz="1600" u="sn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BE8ACB-376B-4354-BFAB-189D98F0324E}"/>
              </a:ext>
            </a:extLst>
          </p:cNvPr>
          <p:cNvGrpSpPr/>
          <p:nvPr/>
        </p:nvGrpSpPr>
        <p:grpSpPr>
          <a:xfrm>
            <a:off x="7782759" y="2448556"/>
            <a:ext cx="4136328" cy="3756734"/>
            <a:chOff x="540588" y="1614534"/>
            <a:chExt cx="5101427" cy="48070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F53C216-E1A9-445D-A0A8-155BCCBD4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8741" y="1614534"/>
              <a:ext cx="4573274" cy="48070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8B376A1-EFB8-47F4-B1E1-ADECD330B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588" y="2538929"/>
              <a:ext cx="1603625" cy="334372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6BD24BD-CED8-4B65-B1FA-4032C5EBE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31" y="652710"/>
            <a:ext cx="6011211" cy="58085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878699-8620-4F41-B9F6-5789BB4A0908}"/>
              </a:ext>
            </a:extLst>
          </p:cNvPr>
          <p:cNvSpPr txBox="1"/>
          <p:nvPr/>
        </p:nvSpPr>
        <p:spPr>
          <a:xfrm>
            <a:off x="531631" y="6393745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Loghash</a:t>
            </a:r>
            <a:r>
              <a:rPr lang="en-US" dirty="0"/>
              <a:t> : 478185601547736891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928B88-EC45-4582-9907-0C8E382C3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577" y="5767079"/>
            <a:ext cx="1238423" cy="4382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B9862D-4A66-4EEC-A37A-22DB8B8CF1CA}"/>
              </a:ext>
            </a:extLst>
          </p:cNvPr>
          <p:cNvSpPr txBox="1"/>
          <p:nvPr/>
        </p:nvSpPr>
        <p:spPr>
          <a:xfrm>
            <a:off x="9405442" y="5847684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Loghash</a:t>
            </a:r>
            <a:r>
              <a:rPr lang="en-US" sz="1200" dirty="0"/>
              <a:t> :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440670093003633032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315AC-94C6-4D5C-AEFF-BBF84EDE0E4E}"/>
              </a:ext>
            </a:extLst>
          </p:cNvPr>
          <p:cNvSpPr txBox="1"/>
          <p:nvPr/>
        </p:nvSpPr>
        <p:spPr>
          <a:xfrm>
            <a:off x="445569" y="135484"/>
            <a:ext cx="417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</a:t>
            </a:r>
            <a:r>
              <a:rPr lang="th-TH" sz="2000" dirty="0"/>
              <a:t>รูปแสดงตำแหน่งที่ไม่กลับเข้าสู่ </a:t>
            </a:r>
            <a:r>
              <a:rPr lang="en-US" sz="2000" dirty="0"/>
              <a:t>LTE </a:t>
            </a:r>
            <a:r>
              <a:rPr lang="th-TH" sz="2000" dirty="0"/>
              <a:t>จาก  </a:t>
            </a:r>
            <a:r>
              <a:rPr lang="en-US" sz="2000" dirty="0"/>
              <a:t>Log File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A9C13-D979-4341-BD07-B54C2D5378CB}"/>
              </a:ext>
            </a:extLst>
          </p:cNvPr>
          <p:cNvSpPr txBox="1"/>
          <p:nvPr/>
        </p:nvSpPr>
        <p:spPr>
          <a:xfrm>
            <a:off x="2746893" y="1445402"/>
            <a:ext cx="510142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LTE Cell: BSLUIL2123,  PCI:31 </a:t>
            </a:r>
            <a:r>
              <a:rPr lang="th-TH" sz="1050" u="sng" dirty="0"/>
              <a:t> 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2958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5470E4C-426A-43B6-B95E-ED4B427059AD}"/>
              </a:ext>
            </a:extLst>
          </p:cNvPr>
          <p:cNvGrpSpPr/>
          <p:nvPr/>
        </p:nvGrpSpPr>
        <p:grpSpPr>
          <a:xfrm>
            <a:off x="1020707" y="1047565"/>
            <a:ext cx="3954570" cy="5680471"/>
            <a:chOff x="1052435" y="381739"/>
            <a:chExt cx="3954570" cy="568047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77B17C-DF91-49EC-A3F9-2BD3FE09F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616" y="381739"/>
              <a:ext cx="3882389" cy="568047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D857469-8BF1-4D8D-A8F7-31B59F993289}"/>
                </a:ext>
              </a:extLst>
            </p:cNvPr>
            <p:cNvSpPr txBox="1"/>
            <p:nvPr/>
          </p:nvSpPr>
          <p:spPr>
            <a:xfrm>
              <a:off x="2879498" y="4208016"/>
              <a:ext cx="12987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</a:rPr>
                <a:t>(</a:t>
              </a:r>
              <a:r>
                <a:rPr lang="th-TH" sz="1600" b="1" dirty="0">
                  <a:solidFill>
                    <a:srgbClr val="FFFF00"/>
                  </a:solidFill>
                </a:rPr>
                <a:t>ให้โทร 10 วินาที</a:t>
              </a:r>
              <a:r>
                <a:rPr lang="en-US" sz="1600" b="1" dirty="0">
                  <a:solidFill>
                    <a:srgbClr val="FFFF00"/>
                  </a:solidFill>
                </a:rPr>
                <a:t>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04C46C-0CE3-48FB-BBA6-BDC8230D1397}"/>
                </a:ext>
              </a:extLst>
            </p:cNvPr>
            <p:cNvSpPr txBox="1"/>
            <p:nvPr/>
          </p:nvSpPr>
          <p:spPr>
            <a:xfrm>
              <a:off x="2050746" y="4801598"/>
              <a:ext cx="29562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</a:rPr>
                <a:t>(</a:t>
              </a:r>
              <a:r>
                <a:rPr lang="th-TH" sz="1600" b="1" dirty="0">
                  <a:solidFill>
                    <a:srgbClr val="FFFF00"/>
                  </a:solidFill>
                </a:rPr>
                <a:t>รอ 3 นาที เพื่อดูปัญหาการไม่ออกจาก </a:t>
              </a:r>
              <a:r>
                <a:rPr lang="en-US" sz="1600" b="1" dirty="0">
                  <a:solidFill>
                    <a:srgbClr val="FFFF00"/>
                  </a:solidFill>
                </a:rPr>
                <a:t>3G 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E2FBBA-F69D-46F5-A236-DAE11B6A97E5}"/>
                </a:ext>
              </a:extLst>
            </p:cNvPr>
            <p:cNvSpPr/>
            <p:nvPr/>
          </p:nvSpPr>
          <p:spPr>
            <a:xfrm>
              <a:off x="1052436" y="1135730"/>
              <a:ext cx="2869667" cy="1514253"/>
            </a:xfrm>
            <a:prstGeom prst="rect">
              <a:avLst/>
            </a:prstGeom>
            <a:noFill/>
            <a:ln w="38100">
              <a:solidFill>
                <a:srgbClr val="FC88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52B9CF-E761-45C0-9969-38C4F5516D74}"/>
                </a:ext>
              </a:extLst>
            </p:cNvPr>
            <p:cNvSpPr/>
            <p:nvPr/>
          </p:nvSpPr>
          <p:spPr>
            <a:xfrm>
              <a:off x="1052435" y="2737088"/>
              <a:ext cx="3882389" cy="3122174"/>
            </a:xfrm>
            <a:prstGeom prst="rect">
              <a:avLst/>
            </a:prstGeom>
            <a:noFill/>
            <a:ln w="38100">
              <a:solidFill>
                <a:srgbClr val="42AD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EBFF0D-9FCB-4023-9EF2-F37D9D42AA5B}"/>
              </a:ext>
            </a:extLst>
          </p:cNvPr>
          <p:cNvGrpSpPr/>
          <p:nvPr/>
        </p:nvGrpSpPr>
        <p:grpSpPr>
          <a:xfrm>
            <a:off x="5660438" y="1801556"/>
            <a:ext cx="5683183" cy="4793941"/>
            <a:chOff x="5706867" y="1047565"/>
            <a:chExt cx="5683183" cy="47939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555791-059D-4FDE-BEBA-6BADB79B811D}"/>
                </a:ext>
              </a:extLst>
            </p:cNvPr>
            <p:cNvSpPr txBox="1"/>
            <p:nvPr/>
          </p:nvSpPr>
          <p:spPr>
            <a:xfrm>
              <a:off x="6562081" y="1554302"/>
              <a:ext cx="3799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600" b="1" dirty="0"/>
                <a:t>ให้สถานะเริ่มต้นของ </a:t>
              </a:r>
              <a:r>
                <a:rPr lang="en-US" sz="1600" b="1" dirty="0"/>
                <a:t>UE </a:t>
              </a:r>
              <a:r>
                <a:rPr lang="th-TH" sz="1600" b="1" dirty="0"/>
                <a:t>เป็น </a:t>
              </a:r>
              <a:r>
                <a:rPr lang="en-US" sz="1600" b="1" dirty="0"/>
                <a:t>4G </a:t>
              </a:r>
              <a:r>
                <a:rPr lang="th-TH" sz="1600" b="1" dirty="0"/>
                <a:t>เท่านั้น เป็นเวลา 1 นาที</a:t>
              </a:r>
              <a:endParaRPr lang="en-US" sz="16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936ED1-BDB0-4F31-9E30-3B07934B6BCB}"/>
                </a:ext>
              </a:extLst>
            </p:cNvPr>
            <p:cNvSpPr/>
            <p:nvPr/>
          </p:nvSpPr>
          <p:spPr>
            <a:xfrm>
              <a:off x="5706867" y="1047565"/>
              <a:ext cx="5683183" cy="1602418"/>
            </a:xfrm>
            <a:prstGeom prst="rect">
              <a:avLst/>
            </a:prstGeom>
            <a:noFill/>
            <a:ln w="38100">
              <a:solidFill>
                <a:srgbClr val="FC88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E3A8E-64C3-492C-B132-7B2F1E2DB41A}"/>
                </a:ext>
              </a:extLst>
            </p:cNvPr>
            <p:cNvSpPr/>
            <p:nvPr/>
          </p:nvSpPr>
          <p:spPr>
            <a:xfrm>
              <a:off x="5706867" y="2719332"/>
              <a:ext cx="5683183" cy="3122174"/>
            </a:xfrm>
            <a:prstGeom prst="rect">
              <a:avLst/>
            </a:prstGeom>
            <a:noFill/>
            <a:ln w="38100">
              <a:solidFill>
                <a:srgbClr val="42AD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04F619-77E8-48E6-84E8-A3F6171329BA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8543522" y="2080195"/>
              <a:ext cx="1" cy="1010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2B3085-3BC7-4259-8434-1D42375CDAD2}"/>
                </a:ext>
              </a:extLst>
            </p:cNvPr>
            <p:cNvSpPr txBox="1"/>
            <p:nvPr/>
          </p:nvSpPr>
          <p:spPr>
            <a:xfrm>
              <a:off x="7535073" y="3090446"/>
              <a:ext cx="201689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h-TH" sz="1600" b="1" dirty="0"/>
                <a:t>ให้ สถานะเป็นได้ทั้ง </a:t>
              </a:r>
              <a:r>
                <a:rPr lang="en-US" sz="1600" b="1" dirty="0"/>
                <a:t>3G, 4G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70D091-2038-4FCF-86F3-7410FAC3EF32}"/>
                </a:ext>
              </a:extLst>
            </p:cNvPr>
            <p:cNvSpPr txBox="1"/>
            <p:nvPr/>
          </p:nvSpPr>
          <p:spPr>
            <a:xfrm>
              <a:off x="6885934" y="3636800"/>
              <a:ext cx="333427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h-TH" sz="1600" b="1" dirty="0"/>
                <a:t>ให้  </a:t>
              </a:r>
              <a:r>
                <a:rPr lang="en-US" sz="1600" b="1" dirty="0"/>
                <a:t>UE reset </a:t>
              </a:r>
              <a:r>
                <a:rPr lang="th-TH" sz="1600" b="1" dirty="0"/>
                <a:t>ตัวเอง เพื่อเลือก </a:t>
              </a:r>
              <a:r>
                <a:rPr lang="en-US" sz="1600" b="1" dirty="0"/>
                <a:t>Network </a:t>
              </a:r>
              <a:r>
                <a:rPr lang="th-TH" sz="1600" b="1" dirty="0"/>
                <a:t>ใหม่</a:t>
              </a:r>
              <a:endParaRPr lang="en-US" sz="16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5CD0A8-DDB6-4D12-AD89-1CFD5CA300BD}"/>
                </a:ext>
              </a:extLst>
            </p:cNvPr>
            <p:cNvSpPr txBox="1"/>
            <p:nvPr/>
          </p:nvSpPr>
          <p:spPr>
            <a:xfrm>
              <a:off x="6804197" y="4170518"/>
              <a:ext cx="349775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h-TH" sz="1600" b="1" dirty="0"/>
                <a:t>ให้ </a:t>
              </a:r>
              <a:r>
                <a:rPr lang="en-US" sz="1600" b="1" dirty="0"/>
                <a:t>UE </a:t>
              </a:r>
              <a:r>
                <a:rPr lang="th-TH" sz="1600" b="1" dirty="0"/>
                <a:t>ใช้ </a:t>
              </a:r>
              <a:r>
                <a:rPr lang="en-US" sz="1600" b="1" dirty="0"/>
                <a:t>voice </a:t>
              </a:r>
              <a:r>
                <a:rPr lang="th-TH" sz="1600" b="1" dirty="0"/>
                <a:t>เพื่อเข้าใช้ </a:t>
              </a:r>
              <a:r>
                <a:rPr lang="en-US" sz="1600" b="1" dirty="0"/>
                <a:t>3G  </a:t>
              </a:r>
              <a:r>
                <a:rPr lang="th-TH" sz="1600" b="1" dirty="0"/>
                <a:t>เป็นเวลา 10 วินาที</a:t>
              </a:r>
              <a:endParaRPr lang="en-US" sz="16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A68BF9-9965-4AC8-B8BF-082F2205F0F8}"/>
                </a:ext>
              </a:extLst>
            </p:cNvPr>
            <p:cNvSpPr txBox="1"/>
            <p:nvPr/>
          </p:nvSpPr>
          <p:spPr>
            <a:xfrm>
              <a:off x="5992977" y="4690138"/>
              <a:ext cx="510107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h-TH" sz="1600" b="1" dirty="0"/>
                <a:t>หยุดใช้ทราฟฟิค </a:t>
              </a:r>
              <a:r>
                <a:rPr lang="en-US" sz="1600" b="1" dirty="0"/>
                <a:t>(idle mode) </a:t>
              </a:r>
              <a:r>
                <a:rPr lang="th-TH" sz="1600" b="1" dirty="0"/>
                <a:t>และรอ 3 นาที เพื่อดูปัญหาการไม่ออกจาก </a:t>
              </a:r>
              <a:r>
                <a:rPr lang="en-US" sz="1600" b="1" dirty="0"/>
                <a:t>3G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2D071C-2265-4F8F-B5E1-21A6DA6E052C}"/>
                </a:ext>
              </a:extLst>
            </p:cNvPr>
            <p:cNvSpPr txBox="1"/>
            <p:nvPr/>
          </p:nvSpPr>
          <p:spPr>
            <a:xfrm>
              <a:off x="7904913" y="5236214"/>
              <a:ext cx="127720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h-TH" sz="1600" b="1" dirty="0"/>
                <a:t>ให้ </a:t>
              </a:r>
              <a:r>
                <a:rPr lang="en-US" sz="1600" b="1" dirty="0"/>
                <a:t>UE </a:t>
              </a:r>
              <a:r>
                <a:rPr lang="th-TH" sz="1600" b="1" dirty="0"/>
                <a:t>ใช้ </a:t>
              </a:r>
              <a:r>
                <a:rPr lang="en-US" sz="1600" b="1" dirty="0"/>
                <a:t>data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6C5F61A-8817-49E9-8172-4BC58CD5028F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8543523" y="3429000"/>
              <a:ext cx="9550" cy="2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0155E5D-29CD-46C5-B453-98DC891632E0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8553073" y="3975354"/>
              <a:ext cx="0" cy="1951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7897C2D-98BF-47D9-975B-BC85CDCF809B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8543515" y="4509072"/>
              <a:ext cx="9558" cy="181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42344A1-C0B6-4BFE-9FC1-0EDF0A1CC024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8543515" y="5028692"/>
              <a:ext cx="3" cy="207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D1C72427-2E42-4A5A-AA78-1BD42196107A}"/>
                </a:ext>
              </a:extLst>
            </p:cNvPr>
            <p:cNvSpPr/>
            <p:nvPr/>
          </p:nvSpPr>
          <p:spPr>
            <a:xfrm rot="271605" flipH="1" flipV="1">
              <a:off x="5995830" y="2892857"/>
              <a:ext cx="3611566" cy="2889680"/>
            </a:xfrm>
            <a:prstGeom prst="arc">
              <a:avLst>
                <a:gd name="adj1" fmla="val 14553756"/>
                <a:gd name="adj2" fmla="val 579475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33FAE07-97CC-4DC5-9E5E-FB1CA44ACA25}"/>
                </a:ext>
              </a:extLst>
            </p:cNvPr>
            <p:cNvCxnSpPr>
              <a:cxnSpLocks/>
            </p:cNvCxnSpPr>
            <p:nvPr/>
          </p:nvCxnSpPr>
          <p:spPr>
            <a:xfrm>
              <a:off x="8078680" y="2892087"/>
              <a:ext cx="243427" cy="49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C4562C-AA5B-435B-A341-307BF208520D}"/>
                </a:ext>
              </a:extLst>
            </p:cNvPr>
            <p:cNvSpPr txBox="1"/>
            <p:nvPr/>
          </p:nvSpPr>
          <p:spPr>
            <a:xfrm rot="19591669">
              <a:off x="6126279" y="2872466"/>
              <a:ext cx="1158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400" dirty="0"/>
                <a:t>ทำซ้ำ </a:t>
              </a:r>
              <a:r>
                <a:rPr lang="en-US" sz="1400" dirty="0"/>
                <a:t>(Loop)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C363BEB-6237-4736-AFEF-6DAE0A0708FC}"/>
              </a:ext>
            </a:extLst>
          </p:cNvPr>
          <p:cNvSpPr txBox="1"/>
          <p:nvPr/>
        </p:nvSpPr>
        <p:spPr>
          <a:xfrm>
            <a:off x="614991" y="254550"/>
            <a:ext cx="4693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th-TH" sz="2400" dirty="0">
                <a:latin typeface="Calibri" panose="020F0502020204030204" pitchFamily="34" charset="0"/>
              </a:rPr>
              <a:t>.</a:t>
            </a:r>
            <a:r>
              <a:rPr lang="th-TH" u="sng" dirty="0"/>
              <a:t> </a:t>
            </a:r>
            <a:r>
              <a:rPr lang="th-TH" sz="1800" dirty="0"/>
              <a:t>รูปแสดงการกำหนด </a:t>
            </a:r>
            <a:r>
              <a:rPr lang="en-US" sz="1800" dirty="0"/>
              <a:t>Script </a:t>
            </a:r>
            <a:r>
              <a:rPr lang="th-TH" sz="1800" dirty="0"/>
              <a:t>ให้เครื่องมือวัด </a:t>
            </a:r>
            <a:r>
              <a:rPr lang="en-US" sz="1800" dirty="0"/>
              <a:t>(UE)</a:t>
            </a:r>
            <a:r>
              <a:rPr lang="th-TH" sz="1800" dirty="0"/>
              <a:t> </a:t>
            </a:r>
            <a:endParaRPr lang="en-US" sz="1800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0661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474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chaya koon</dc:creator>
  <cp:lastModifiedBy>chaya koon</cp:lastModifiedBy>
  <cp:revision>15</cp:revision>
  <dcterms:created xsi:type="dcterms:W3CDTF">2023-09-05T06:18:02Z</dcterms:created>
  <dcterms:modified xsi:type="dcterms:W3CDTF">2023-09-07T07:41:27Z</dcterms:modified>
</cp:coreProperties>
</file>