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DE968D5-9DCF-4355-A32F-6156EE8F9A82}">
  <a:tblStyle styleId="{9DE968D5-9DCF-4355-A32F-6156EE8F9A82}"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6" name="Shape 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7" name="Shape 1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96" name="Shape 9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1" name="Shape 1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74" name="Shape 74"/>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80" name="Shape 8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81" name="Shape 8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1" name="Shape 21"/>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27" name="Shape 27"/>
          <p:cNvSpPr txBox="1"/>
          <p:nvPr>
            <p:ph idx="1" type="body"/>
          </p:nvPr>
        </p:nvSpPr>
        <p:spPr>
          <a:xfrm rot="5400000">
            <a:off x="2309018" y="-251619"/>
            <a:ext cx="4525961" cy="8229600"/>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1792288" y="4800600"/>
            <a:ext cx="5486399" cy="5667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33" name="Shape 33"/>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34" name="Shape 34"/>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457200" y="273050"/>
            <a:ext cx="3008313" cy="1162049"/>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0" name="Shape 4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Shape 4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52" name="Shape 52"/>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Shape 54"/>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1" name="Shape 61"/>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722312" y="4406900"/>
            <a:ext cx="7772400" cy="1362075"/>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1" name="Shape 11"/>
          <p:cNvSpPr txBox="1"/>
          <p:nvPr>
            <p:ph idx="1" type="body"/>
          </p:nvPr>
        </p:nvSpPr>
        <p:spPr>
          <a:xfrm>
            <a:off x="457200" y="1600200"/>
            <a:ext cx="8229600" cy="4525961"/>
          </a:xfrm>
          <a:prstGeom prst="rect">
            <a:avLst/>
          </a:prstGeom>
          <a:noFill/>
          <a:ln>
            <a:noFill/>
          </a:ln>
        </p:spPr>
        <p:txBody>
          <a:bodyPr anchorCtr="0" anchor="t" bIns="91425" lIns="91425" rIns="91425"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nvSpPr>
        <p:spPr>
          <a:xfrm>
            <a:off x="3303587" y="2632075"/>
            <a:ext cx="2536825" cy="460374"/>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imes New Roman"/>
              <a:buNone/>
            </a:pPr>
            <a:r>
              <a:rPr b="1" i="0" lang="en-US" sz="2400" u="none" cap="none" strike="noStrike">
                <a:solidFill>
                  <a:srgbClr val="000000"/>
                </a:solidFill>
                <a:latin typeface="Times New Roman"/>
                <a:ea typeface="Times New Roman"/>
                <a:cs typeface="Times New Roman"/>
                <a:sym typeface="Times New Roman"/>
              </a:rPr>
              <a:t>SUBMITTED BY</a:t>
            </a:r>
          </a:p>
        </p:txBody>
      </p:sp>
      <p:sp>
        <p:nvSpPr>
          <p:cNvPr id="89" name="Shape 89"/>
          <p:cNvSpPr txBox="1"/>
          <p:nvPr/>
        </p:nvSpPr>
        <p:spPr>
          <a:xfrm>
            <a:off x="2286000" y="3048000"/>
            <a:ext cx="4572000" cy="2138361"/>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Times New Roman"/>
              <a:buNone/>
            </a:pPr>
            <a:r>
              <a:rPr b="1" i="0" lang="en-US" sz="1900" u="none" cap="none" strike="noStrike">
                <a:solidFill>
                  <a:srgbClr val="000000"/>
                </a:solidFill>
                <a:latin typeface="Times New Roman"/>
                <a:ea typeface="Times New Roman"/>
                <a:cs typeface="Times New Roman"/>
                <a:sym typeface="Times New Roman"/>
              </a:rPr>
              <a:t>Your FFFFF</a:t>
            </a:r>
          </a:p>
          <a:p>
            <a:pPr indent="0" lvl="0" marL="0" marR="0" rtl="0" algn="ctr">
              <a:lnSpc>
                <a:spcPct val="100000"/>
              </a:lnSpc>
              <a:spcBef>
                <a:spcPts val="0"/>
              </a:spcBef>
              <a:spcAft>
                <a:spcPts val="0"/>
              </a:spcAft>
              <a:buClr>
                <a:srgbClr val="000000"/>
              </a:buClr>
              <a:buSzPct val="25000"/>
              <a:buFont typeface="Times New Roman"/>
              <a:buNone/>
            </a:pPr>
            <a:r>
              <a:rPr b="1" i="0" lang="en-US" sz="1900" u="none" cap="none" strike="noStrike">
                <a:solidFill>
                  <a:srgbClr val="000000"/>
                </a:solidFill>
                <a:latin typeface="Times New Roman"/>
                <a:ea typeface="Times New Roman"/>
                <a:cs typeface="Times New Roman"/>
                <a:sym typeface="Times New Roman"/>
              </a:rPr>
              <a:t>Reg. No. WUB 09/09/36/13e4</a:t>
            </a:r>
          </a:p>
          <a:p>
            <a:pPr indent="0" lvl="0" marL="0" marR="0" rtl="0" algn="ctr">
              <a:lnSpc>
                <a:spcPct val="100000"/>
              </a:lnSpc>
              <a:spcBef>
                <a:spcPts val="0"/>
              </a:spcBef>
              <a:spcAft>
                <a:spcPts val="0"/>
              </a:spcAft>
              <a:buClr>
                <a:schemeClr val="dk1"/>
              </a:buClr>
              <a:buFont typeface="Calibri"/>
              <a:buNone/>
            </a:pPr>
            <a:r>
              <a:t/>
            </a:r>
            <a:endParaRPr b="1" i="0" sz="19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ct val="25000"/>
              <a:buFont typeface="Times New Roman"/>
              <a:buNone/>
            </a:pPr>
            <a:r>
              <a:rPr b="1" i="0" lang="en-US" sz="1900" u="none" cap="none" strike="noStrike">
                <a:solidFill>
                  <a:srgbClr val="000000"/>
                </a:solidFill>
                <a:latin typeface="Times New Roman"/>
                <a:ea typeface="Times New Roman"/>
                <a:cs typeface="Times New Roman"/>
                <a:sym typeface="Times New Roman"/>
              </a:rPr>
              <a:t>Your WWWW</a:t>
            </a:r>
          </a:p>
          <a:p>
            <a:pPr indent="0" lvl="0" marL="0" marR="0" rtl="0" algn="ctr">
              <a:lnSpc>
                <a:spcPct val="100000"/>
              </a:lnSpc>
              <a:spcBef>
                <a:spcPts val="0"/>
              </a:spcBef>
              <a:spcAft>
                <a:spcPts val="0"/>
              </a:spcAft>
              <a:buClr>
                <a:srgbClr val="000000"/>
              </a:buClr>
              <a:buSzPct val="25000"/>
              <a:buFont typeface="Times New Roman"/>
              <a:buNone/>
            </a:pPr>
            <a:r>
              <a:rPr b="1" i="0" lang="en-US" sz="1900" u="none" cap="none" strike="noStrike">
                <a:solidFill>
                  <a:srgbClr val="000000"/>
                </a:solidFill>
                <a:latin typeface="Times New Roman"/>
                <a:ea typeface="Times New Roman"/>
                <a:cs typeface="Times New Roman"/>
                <a:sym typeface="Times New Roman"/>
              </a:rPr>
              <a:t>Reg. No. WUB 09/09/36/13r4</a:t>
            </a:r>
          </a:p>
          <a:p>
            <a:pPr indent="0" lvl="0" marL="0" marR="0" rtl="0" algn="ctr">
              <a:lnSpc>
                <a:spcPct val="100000"/>
              </a:lnSpc>
              <a:spcBef>
                <a:spcPts val="0"/>
              </a:spcBef>
              <a:spcAft>
                <a:spcPts val="0"/>
              </a:spcAft>
              <a:buClr>
                <a:schemeClr val="dk1"/>
              </a:buClr>
              <a:buFont typeface="Calibri"/>
              <a:buNone/>
            </a:pPr>
            <a:r>
              <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900" u="none">
              <a:solidFill>
                <a:srgbClr val="000000"/>
              </a:solidFill>
              <a:latin typeface="Times New Roman"/>
              <a:ea typeface="Times New Roman"/>
              <a:cs typeface="Times New Roman"/>
              <a:sym typeface="Times New Roman"/>
            </a:endParaRPr>
          </a:p>
        </p:txBody>
      </p:sp>
      <p:sp>
        <p:nvSpPr>
          <p:cNvPr id="90" name="Shape 90"/>
          <p:cNvSpPr txBox="1"/>
          <p:nvPr/>
        </p:nvSpPr>
        <p:spPr>
          <a:xfrm>
            <a:off x="2362200" y="4602162"/>
            <a:ext cx="4572000" cy="2179637"/>
          </a:xfrm>
          <a:prstGeom prst="rect">
            <a:avLst/>
          </a:prstGeom>
          <a:noFill/>
          <a:ln>
            <a:noFill/>
          </a:ln>
        </p:spPr>
        <p:txBody>
          <a:bodyPr anchorCtr="0" anchor="t" bIns="45700" lIns="91425" rIns="91425" tIns="45700">
            <a:noAutofit/>
          </a:bodyPr>
          <a:lstStyle/>
          <a:p>
            <a:pPr indent="0" lvl="0" marL="0" marR="0" rtl="0" algn="ctr">
              <a:lnSpc>
                <a:spcPct val="120000"/>
              </a:lnSpc>
              <a:spcBef>
                <a:spcPts val="0"/>
              </a:spcBef>
              <a:spcAft>
                <a:spcPts val="0"/>
              </a:spcAft>
              <a:buClr>
                <a:srgbClr val="000000"/>
              </a:buClr>
              <a:buSzPct val="25000"/>
              <a:buFont typeface="Times New Roman"/>
              <a:buNone/>
            </a:pPr>
            <a:r>
              <a:rPr b="1" i="0" lang="en-US" sz="2400" u="none">
                <a:solidFill>
                  <a:srgbClr val="000000"/>
                </a:solidFill>
                <a:latin typeface="Times New Roman"/>
                <a:ea typeface="Times New Roman"/>
                <a:cs typeface="Times New Roman"/>
                <a:sym typeface="Times New Roman"/>
              </a:rPr>
              <a:t>SUPERVISED BY</a:t>
            </a:r>
          </a:p>
          <a:p>
            <a:pPr indent="0" lvl="0" marL="0" marR="0" rtl="0" algn="ctr">
              <a:lnSpc>
                <a:spcPct val="120000"/>
              </a:lnSpc>
              <a:spcBef>
                <a:spcPts val="500"/>
              </a:spcBef>
              <a:spcAft>
                <a:spcPts val="0"/>
              </a:spcAft>
              <a:buClr>
                <a:srgbClr val="000000"/>
              </a:buClr>
              <a:buSzPct val="25000"/>
              <a:buFont typeface="Times New Roman"/>
              <a:buNone/>
            </a:pPr>
            <a:r>
              <a:rPr b="1" i="0" lang="en-US" sz="1800" u="none">
                <a:solidFill>
                  <a:srgbClr val="000000"/>
                </a:solidFill>
                <a:latin typeface="Times New Roman"/>
                <a:ea typeface="Times New Roman"/>
                <a:cs typeface="Times New Roman"/>
                <a:sym typeface="Times New Roman"/>
              </a:rPr>
              <a:t>Supervised By </a:t>
            </a:r>
          </a:p>
          <a:p>
            <a:pPr indent="0" lvl="0" marL="0" marR="0" rtl="0" algn="ctr">
              <a:lnSpc>
                <a:spcPct val="120000"/>
              </a:lnSpc>
              <a:spcBef>
                <a:spcPts val="500"/>
              </a:spcBef>
              <a:spcAft>
                <a:spcPts val="0"/>
              </a:spcAft>
              <a:buClr>
                <a:srgbClr val="000000"/>
              </a:buClr>
              <a:buSzPct val="25000"/>
              <a:buFont typeface="Times New Roman"/>
              <a:buNone/>
            </a:pPr>
            <a:r>
              <a:rPr b="1" i="0" lang="en-US" sz="2400" u="none">
                <a:solidFill>
                  <a:srgbClr val="000000"/>
                </a:solidFill>
                <a:latin typeface="Times New Roman"/>
                <a:ea typeface="Times New Roman"/>
                <a:cs typeface="Times New Roman"/>
                <a:sym typeface="Times New Roman"/>
              </a:rPr>
              <a:t>XXXXXXXX</a:t>
            </a:r>
          </a:p>
          <a:p>
            <a:pPr indent="0" lvl="0" marL="0" marR="0" rtl="0" algn="ctr">
              <a:lnSpc>
                <a:spcPct val="130000"/>
              </a:lnSpc>
              <a:spcBef>
                <a:spcPts val="500"/>
              </a:spcBef>
              <a:spcAft>
                <a:spcPts val="0"/>
              </a:spcAft>
              <a:buClr>
                <a:srgbClr val="000000"/>
              </a:buClr>
              <a:buSzPct val="25000"/>
              <a:buFont typeface="Times New Roman"/>
              <a:buNone/>
            </a:pPr>
            <a:r>
              <a:rPr b="0" i="0" lang="en-US" sz="1800" u="none">
                <a:solidFill>
                  <a:srgbClr val="000000"/>
                </a:solidFill>
                <a:latin typeface="Times New Roman"/>
                <a:ea typeface="Times New Roman"/>
                <a:cs typeface="Times New Roman"/>
                <a:sym typeface="Times New Roman"/>
              </a:rPr>
              <a:t>Lecturer, Dept. of EEE</a:t>
            </a:r>
          </a:p>
          <a:p>
            <a:pPr indent="0" lvl="0" marL="0" marR="0" rtl="0" algn="ctr">
              <a:lnSpc>
                <a:spcPct val="100000"/>
              </a:lnSpc>
              <a:spcBef>
                <a:spcPts val="0"/>
              </a:spcBef>
              <a:spcAft>
                <a:spcPts val="0"/>
              </a:spcAft>
              <a:buClr>
                <a:srgbClr val="000000"/>
              </a:buClr>
              <a:buSzPct val="25000"/>
              <a:buFont typeface="Times New Roman"/>
              <a:buNone/>
            </a:pPr>
            <a:r>
              <a:rPr b="0" i="0" lang="en-US" sz="1800" u="none">
                <a:solidFill>
                  <a:srgbClr val="000000"/>
                </a:solidFill>
                <a:latin typeface="Times New Roman"/>
                <a:ea typeface="Times New Roman"/>
                <a:cs typeface="Times New Roman"/>
                <a:sym typeface="Times New Roman"/>
              </a:rPr>
              <a:t>World University of Bangladesh</a:t>
            </a:r>
          </a:p>
        </p:txBody>
      </p:sp>
      <p:sp>
        <p:nvSpPr>
          <p:cNvPr id="91" name="Shape 91"/>
          <p:cNvSpPr txBox="1"/>
          <p:nvPr/>
        </p:nvSpPr>
        <p:spPr>
          <a:xfrm>
            <a:off x="-314325" y="157161"/>
            <a:ext cx="9772650" cy="95408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Calibri"/>
              <a:buNone/>
            </a:pPr>
            <a:r>
              <a:rPr b="1" i="0" lang="en-US" sz="2800" u="none">
                <a:solidFill>
                  <a:schemeClr val="dk1"/>
                </a:solidFill>
                <a:latin typeface="Calibri"/>
                <a:ea typeface="Calibri"/>
                <a:cs typeface="Calibri"/>
                <a:sym typeface="Calibri"/>
              </a:rPr>
              <a:t>Design and Construction of power management for effective demand response using Microcontroller</a:t>
            </a:r>
          </a:p>
        </p:txBody>
      </p:sp>
      <p:sp>
        <p:nvSpPr>
          <p:cNvPr id="92" name="Shape 92"/>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pic>
        <p:nvPicPr>
          <p:cNvPr descr="WUB_Logo.JPG" id="93" name="Shape 93"/>
          <p:cNvPicPr preferRelativeResize="0"/>
          <p:nvPr/>
        </p:nvPicPr>
        <p:blipFill rotWithShape="1">
          <a:blip r:embed="rId3">
            <a:alphaModFix/>
          </a:blip>
          <a:srcRect b="0" l="0" r="0" t="0"/>
          <a:stretch/>
        </p:blipFill>
        <p:spPr>
          <a:xfrm>
            <a:off x="3684587" y="1349375"/>
            <a:ext cx="1927224" cy="1285874"/>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2336800" y="3121025"/>
            <a:ext cx="4825999" cy="3594099"/>
          </a:xfrm>
          <a:prstGeom prst="rect">
            <a:avLst/>
          </a:prstGeom>
          <a:noFill/>
          <a:ln>
            <a:noFill/>
          </a:ln>
        </p:spPr>
      </p:pic>
      <p:sp>
        <p:nvSpPr>
          <p:cNvPr id="158" name="Shape 158"/>
          <p:cNvSpPr txBox="1"/>
          <p:nvPr/>
        </p:nvSpPr>
        <p:spPr>
          <a:xfrm>
            <a:off x="1752600" y="46036"/>
            <a:ext cx="5867400" cy="5635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PIC  MICROCONTROLLER</a:t>
            </a:r>
          </a:p>
        </p:txBody>
      </p:sp>
      <p:sp>
        <p:nvSpPr>
          <p:cNvPr id="159" name="Shape 159"/>
          <p:cNvSpPr txBox="1"/>
          <p:nvPr/>
        </p:nvSpPr>
        <p:spPr>
          <a:xfrm>
            <a:off x="228600" y="685800"/>
            <a:ext cx="8686800" cy="5486399"/>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000" u="none">
                <a:solidFill>
                  <a:schemeClr val="dk1"/>
                </a:solidFill>
                <a:latin typeface="Times New Roman"/>
                <a:ea typeface="Times New Roman"/>
                <a:cs typeface="Times New Roman"/>
                <a:sym typeface="Times New Roman"/>
              </a:rPr>
              <a:t>PIC is a family of modified Harvard architecture microcontrollers made by Microchip Technology. PIC are popular with both industrial developers and hobbyists alike due to their low cost, wide availability, large user base, extensive collection of application notes, availability of low cost or free development tools, and serial programming. In this project we have used 16C72A Microcontroller</a:t>
            </a:r>
          </a:p>
        </p:txBody>
      </p:sp>
      <p:sp>
        <p:nvSpPr>
          <p:cNvPr id="160" name="Shape 160"/>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rotWithShape="1">
          <a:blip r:embed="rId3">
            <a:alphaModFix/>
          </a:blip>
          <a:srcRect b="0" l="0" r="0" t="0"/>
          <a:stretch/>
        </p:blipFill>
        <p:spPr>
          <a:xfrm>
            <a:off x="457200" y="228600"/>
            <a:ext cx="8266111" cy="5105399"/>
          </a:xfrm>
          <a:prstGeom prst="rect">
            <a:avLst/>
          </a:prstGeom>
          <a:noFill/>
          <a:ln>
            <a:noFill/>
          </a:ln>
        </p:spPr>
      </p:pic>
      <p:sp>
        <p:nvSpPr>
          <p:cNvPr id="166" name="Shape 166"/>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67" name="Shape 167"/>
          <p:cNvSpPr txBox="1"/>
          <p:nvPr/>
        </p:nvSpPr>
        <p:spPr>
          <a:xfrm>
            <a:off x="3121025" y="152400"/>
            <a:ext cx="2938462" cy="107791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Voltage Sensing</a:t>
            </a:r>
          </a:p>
          <a:p>
            <a:pPr indent="0" lvl="0" marL="0" marR="0" rtl="0" algn="l">
              <a:lnSpc>
                <a:spcPct val="100000"/>
              </a:lnSpc>
              <a:spcBef>
                <a:spcPts val="0"/>
              </a:spcBef>
              <a:spcAft>
                <a:spcPts val="0"/>
              </a:spcAft>
              <a:buNone/>
            </a:pPr>
            <a:r>
              <a:t/>
            </a:r>
            <a:endParaRPr b="1" i="0" sz="3200" u="none">
              <a:solidFill>
                <a:schemeClr val="dk1"/>
              </a:solidFill>
              <a:latin typeface="Calibri"/>
              <a:ea typeface="Calibri"/>
              <a:cs typeface="Calibri"/>
              <a:sym typeface="Calibri"/>
            </a:endParaRPr>
          </a:p>
        </p:txBody>
      </p:sp>
      <p:sp>
        <p:nvSpPr>
          <p:cNvPr id="168" name="Shape 168"/>
          <p:cNvSpPr txBox="1"/>
          <p:nvPr/>
        </p:nvSpPr>
        <p:spPr>
          <a:xfrm>
            <a:off x="533400" y="4732337"/>
            <a:ext cx="8153399" cy="1133474"/>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The main sensors in the charge controller is voltage sensors which can easily implemented by using a voltage divider circuit.</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0" l="0" r="0" t="0"/>
          <a:stretch/>
        </p:blipFill>
        <p:spPr>
          <a:xfrm>
            <a:off x="2819400" y="3657600"/>
            <a:ext cx="4495800" cy="3371850"/>
          </a:xfrm>
          <a:prstGeom prst="rect">
            <a:avLst/>
          </a:prstGeom>
          <a:noFill/>
          <a:ln>
            <a:noFill/>
          </a:ln>
        </p:spPr>
      </p:pic>
      <p:sp>
        <p:nvSpPr>
          <p:cNvPr id="174" name="Shape 174"/>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75" name="Shape 175"/>
          <p:cNvSpPr txBox="1"/>
          <p:nvPr/>
        </p:nvSpPr>
        <p:spPr>
          <a:xfrm>
            <a:off x="2209800" y="152400"/>
            <a:ext cx="6400799"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LCD(Liquid Crystal Display)</a:t>
            </a:r>
          </a:p>
        </p:txBody>
      </p:sp>
      <p:sp>
        <p:nvSpPr>
          <p:cNvPr id="176" name="Shape 176"/>
          <p:cNvSpPr txBox="1"/>
          <p:nvPr/>
        </p:nvSpPr>
        <p:spPr>
          <a:xfrm>
            <a:off x="533400" y="914400"/>
            <a:ext cx="8077199" cy="3416299"/>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LCD (Liquid Crystal Display) screen is an electronic display module and find a wide range of applications. A 16x2 LCD display is very basic module and is very commonly used in various devices and circuits.  It is available in a 16 pin package with back light, contrast adjustment function and each dot matrix has 5×8 dot resolution</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pic>
        <p:nvPicPr>
          <p:cNvPr id="182" name="Shape 182"/>
          <p:cNvPicPr preferRelativeResize="0"/>
          <p:nvPr/>
        </p:nvPicPr>
        <p:blipFill rotWithShape="1">
          <a:blip r:embed="rId3">
            <a:alphaModFix/>
          </a:blip>
          <a:srcRect b="0" l="0" r="0" t="0"/>
          <a:stretch/>
        </p:blipFill>
        <p:spPr>
          <a:xfrm>
            <a:off x="2895600" y="3590925"/>
            <a:ext cx="2809875" cy="2809875"/>
          </a:xfrm>
          <a:prstGeom prst="rect">
            <a:avLst/>
          </a:prstGeom>
          <a:noFill/>
          <a:ln>
            <a:noFill/>
          </a:ln>
        </p:spPr>
      </p:pic>
      <p:sp>
        <p:nvSpPr>
          <p:cNvPr id="183" name="Shape 183"/>
          <p:cNvSpPr txBox="1"/>
          <p:nvPr/>
        </p:nvSpPr>
        <p:spPr>
          <a:xfrm>
            <a:off x="1219200" y="228600"/>
            <a:ext cx="6400799" cy="584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RTC Module</a:t>
            </a:r>
          </a:p>
        </p:txBody>
      </p:sp>
      <p:sp>
        <p:nvSpPr>
          <p:cNvPr id="184" name="Shape 184"/>
          <p:cNvSpPr txBox="1"/>
          <p:nvPr/>
        </p:nvSpPr>
        <p:spPr>
          <a:xfrm>
            <a:off x="406400" y="722312"/>
            <a:ext cx="8343900" cy="2862261"/>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A real-time clock (RTC) is a computer clock that keeps track of the current time. Although the term often refers to the devices in personal computers, servers and embedded systems, RTCs are present in almost any electronic device which needs to keep accurate time.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90" name="Shape 190"/>
          <p:cNvSpPr txBox="1"/>
          <p:nvPr/>
        </p:nvSpPr>
        <p:spPr>
          <a:xfrm>
            <a:off x="1752600" y="0"/>
            <a:ext cx="5867400" cy="5635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List of Components with Price</a:t>
            </a:r>
          </a:p>
        </p:txBody>
      </p:sp>
      <p:sp>
        <p:nvSpPr>
          <p:cNvPr id="191" name="Shape 191"/>
          <p:cNvSpPr txBox="1"/>
          <p:nvPr/>
        </p:nvSpPr>
        <p:spPr>
          <a:xfrm>
            <a:off x="609600" y="914400"/>
            <a:ext cx="7924799" cy="36988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192" name="Shape 192"/>
          <p:cNvGraphicFramePr/>
          <p:nvPr/>
        </p:nvGraphicFramePr>
        <p:xfrm>
          <a:off x="609600" y="914400"/>
          <a:ext cx="3000000" cy="3000000"/>
        </p:xfrm>
        <a:graphic>
          <a:graphicData uri="http://schemas.openxmlformats.org/drawingml/2006/table">
            <a:tbl>
              <a:tblPr>
                <a:noFill/>
                <a:tableStyleId>{9DE968D5-9DCF-4355-A32F-6156EE8F9A82}</a:tableStyleId>
              </a:tblPr>
              <a:tblGrid>
                <a:gridCol w="3671875"/>
                <a:gridCol w="1166800"/>
                <a:gridCol w="1589075"/>
                <a:gridCol w="1497000"/>
              </a:tblGrid>
              <a:tr h="412750">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Name</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Quantity</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Unit Price</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Total Price</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84930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Microcontroller          PIC16F4550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85090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Printed</a:t>
                      </a:r>
                    </a:p>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Circuit Board</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300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600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11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Transistor and Resistor</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5</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30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150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Transformer</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1</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60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60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Connector</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15</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150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11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Capacitor, Inductor and Others</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LM7805, RTC </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1</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20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2000" u="none" cap="none" strike="noStrike">
                          <a:solidFill>
                            <a:schemeClr val="dk1"/>
                          </a:solidFill>
                          <a:latin typeface="Calibri"/>
                          <a:ea typeface="Calibri"/>
                          <a:cs typeface="Calibri"/>
                          <a:sym typeface="Calibri"/>
                        </a:rPr>
                        <a:t>LCD </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100" u="none" cap="none" strike="noStrike">
                          <a:solidFill>
                            <a:schemeClr val="dk1"/>
                          </a:solidFill>
                          <a:latin typeface="Calibri"/>
                          <a:ea typeface="Calibri"/>
                          <a:cs typeface="Calibri"/>
                          <a:sym typeface="Calibri"/>
                        </a:rPr>
                        <a:t>1</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200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600" u="none" cap="none" strike="noStrike">
                          <a:solidFill>
                            <a:schemeClr val="dk1"/>
                          </a:solidFill>
                          <a:latin typeface="Calibri"/>
                          <a:ea typeface="Calibri"/>
                          <a:cs typeface="Calibri"/>
                          <a:sym typeface="Calibri"/>
                        </a:rPr>
                        <a:t>200</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1150">
                <a:tc>
                  <a:txBody>
                    <a:bodyPr>
                      <a:noAutofit/>
                    </a:bodyPr>
                    <a:lstStyle/>
                    <a:p>
                      <a:pPr indent="0" lvl="0" marL="0" marR="0" rtl="0" algn="l">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 </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0" i="0" lang="en-US" sz="1800" u="none" cap="none" strike="noStrike">
                          <a:solidFill>
                            <a:schemeClr val="dk1"/>
                          </a:solidFill>
                          <a:latin typeface="Calibri"/>
                          <a:ea typeface="Calibri"/>
                          <a:cs typeface="Calibri"/>
                          <a:sym typeface="Calibri"/>
                        </a:rPr>
                        <a:t> </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1" i="0" lang="en-US" sz="1800" u="none" cap="none" strike="noStrike">
                          <a:solidFill>
                            <a:schemeClr val="dk1"/>
                          </a:solidFill>
                          <a:latin typeface="Calibri"/>
                          <a:ea typeface="Calibri"/>
                          <a:cs typeface="Calibri"/>
                          <a:sym typeface="Calibri"/>
                        </a:rPr>
                        <a:t>TOTAL  COST</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1" i="0" lang="en-US" sz="1800" u="none" cap="none" strike="noStrike">
                          <a:solidFill>
                            <a:schemeClr val="dk1"/>
                          </a:solidFill>
                          <a:latin typeface="Calibri"/>
                          <a:ea typeface="Calibri"/>
                          <a:cs typeface="Calibri"/>
                          <a:sym typeface="Calibri"/>
                        </a:rPr>
                        <a:t>1580/- Taka</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12750">
                <a:tc>
                  <a:txBody>
                    <a:bodyPr>
                      <a:noAutofit/>
                    </a:bodyPr>
                    <a:lstStyle/>
                    <a:p>
                      <a:pPr indent="0" lvl="0" marL="0" marR="0" rtl="0" algn="l">
                        <a:spcBef>
                          <a:spcPts val="0"/>
                        </a:spcBef>
                        <a:buSzPct val="25000"/>
                        <a:buNone/>
                      </a:pPr>
                      <a:r>
                        <a:t/>
                      </a:r>
                      <a:endParaRPr sz="18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spcBef>
                          <a:spcPts val="0"/>
                        </a:spcBef>
                        <a:buSzPct val="25000"/>
                        <a:buNone/>
                      </a:pPr>
                      <a:r>
                        <a:t/>
                      </a:r>
                      <a:endParaRPr sz="1800">
                        <a:solidFill>
                          <a:schemeClr val="dk1"/>
                        </a:solidFill>
                        <a:latin typeface="Calibri"/>
                        <a:ea typeface="Calibri"/>
                        <a:cs typeface="Calibri"/>
                        <a:sym typeface="Calibri"/>
                      </a:endParaRP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1" i="0" lang="en-US" sz="2000" u="none">
                          <a:solidFill>
                            <a:schemeClr val="dk1"/>
                          </a:solidFill>
                          <a:latin typeface="Calibri"/>
                          <a:ea typeface="Calibri"/>
                          <a:cs typeface="Calibri"/>
                          <a:sym typeface="Calibri"/>
                        </a:rPr>
                        <a:t>Market Price</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15000"/>
                        </a:lnSpc>
                        <a:spcBef>
                          <a:spcPts val="0"/>
                        </a:spcBef>
                        <a:spcAft>
                          <a:spcPts val="0"/>
                        </a:spcAft>
                        <a:buClr>
                          <a:schemeClr val="dk1"/>
                        </a:buClr>
                        <a:buSzPct val="25000"/>
                        <a:buFont typeface="Calibri"/>
                        <a:buNone/>
                      </a:pPr>
                      <a:r>
                        <a:rPr b="1" i="0" lang="en-US" sz="1800" u="none">
                          <a:solidFill>
                            <a:schemeClr val="dk1"/>
                          </a:solidFill>
                          <a:latin typeface="Calibri"/>
                          <a:ea typeface="Calibri"/>
                          <a:cs typeface="Calibri"/>
                          <a:sym typeface="Calibri"/>
                        </a:rPr>
                        <a:t>3000/- Taka</a:t>
                      </a:r>
                    </a:p>
                  </a:txBody>
                  <a:tcPr marT="0" marB="0" marR="68575" marL="68575" anchor="ctr">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98" name="Shape 198"/>
          <p:cNvSpPr txBox="1"/>
          <p:nvPr/>
        </p:nvSpPr>
        <p:spPr>
          <a:xfrm>
            <a:off x="152400" y="1066800"/>
            <a:ext cx="8686800" cy="5289550"/>
          </a:xfrm>
          <a:prstGeom prst="rect">
            <a:avLst/>
          </a:prstGeom>
          <a:noFill/>
          <a:ln>
            <a:noFill/>
          </a:ln>
        </p:spPr>
        <p:txBody>
          <a:bodyPr anchorCtr="0" anchor="t" bIns="44450" lIns="90475" rIns="90475" tIns="44450">
            <a:noAutofit/>
          </a:bodyPr>
          <a:lstStyle/>
          <a:p>
            <a:pPr indent="-457200" lvl="0" marL="457200" marR="0" rtl="0" algn="just">
              <a:lnSpc>
                <a:spcPct val="200000"/>
              </a:lnSpc>
              <a:spcBef>
                <a:spcPts val="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Digital power meters are more accurate and precise.</a:t>
            </a:r>
          </a:p>
          <a:p>
            <a:pPr indent="-457200" lvl="0" marL="457200" marR="0" rtl="0" algn="just">
              <a:lnSpc>
                <a:spcPct val="200000"/>
              </a:lnSpc>
              <a:spcBef>
                <a:spcPts val="56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The readings are displayed in a numerical form. </a:t>
            </a:r>
          </a:p>
          <a:p>
            <a:pPr indent="-457200" lvl="0" marL="457200" marR="0" rtl="0" algn="just">
              <a:lnSpc>
                <a:spcPct val="200000"/>
              </a:lnSpc>
              <a:spcBef>
                <a:spcPts val="56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The digital power meter control load automatically according to its time and power.</a:t>
            </a:r>
          </a:p>
        </p:txBody>
      </p:sp>
      <p:sp>
        <p:nvSpPr>
          <p:cNvPr id="199" name="Shape 199"/>
          <p:cNvSpPr txBox="1"/>
          <p:nvPr/>
        </p:nvSpPr>
        <p:spPr>
          <a:xfrm>
            <a:off x="1752600" y="304800"/>
            <a:ext cx="5867400" cy="457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600" u="none">
                <a:solidFill>
                  <a:schemeClr val="dk1"/>
                </a:solidFill>
                <a:latin typeface="Times New Roman"/>
                <a:ea typeface="Times New Roman"/>
                <a:cs typeface="Times New Roman"/>
                <a:sym typeface="Times New Roman"/>
              </a:rPr>
              <a:t>Advantages</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205" name="Shape 205"/>
          <p:cNvSpPr txBox="1"/>
          <p:nvPr/>
        </p:nvSpPr>
        <p:spPr>
          <a:xfrm>
            <a:off x="152400" y="593725"/>
            <a:ext cx="8826499" cy="6264274"/>
          </a:xfrm>
          <a:prstGeom prst="rect">
            <a:avLst/>
          </a:prstGeom>
          <a:noFill/>
          <a:ln>
            <a:noFill/>
          </a:ln>
        </p:spPr>
        <p:txBody>
          <a:bodyPr anchorCtr="0" anchor="t" bIns="44450" lIns="90475" rIns="90475" tIns="44450">
            <a:noAutofit/>
          </a:bodyPr>
          <a:lstStyle/>
          <a:p>
            <a:pPr indent="-457200" lvl="0" marL="457200" marR="0" rtl="0" algn="just">
              <a:lnSpc>
                <a:spcPct val="150000"/>
              </a:lnSpc>
              <a:spcBef>
                <a:spcPts val="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The digital LCD power meters can be used for domestic purposes too apart from being used for commercial purposes.</a:t>
            </a:r>
          </a:p>
          <a:p>
            <a:pPr indent="-457200" lvl="0" marL="457200" marR="0" rtl="0" algn="just">
              <a:lnSpc>
                <a:spcPct val="150000"/>
              </a:lnSpc>
              <a:spcBef>
                <a:spcPts val="56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Power meter is used to measure the power consumption of an Electric circuit or an appliance which is connected to the supply.</a:t>
            </a:r>
          </a:p>
          <a:p>
            <a:pPr indent="-457200" lvl="0" marL="457200" marR="0" rtl="0" algn="just">
              <a:lnSpc>
                <a:spcPct val="150000"/>
              </a:lnSpc>
              <a:spcBef>
                <a:spcPts val="560"/>
              </a:spcBef>
              <a:spcAft>
                <a:spcPts val="0"/>
              </a:spcAft>
              <a:buClr>
                <a:schemeClr val="dk1"/>
              </a:buClr>
              <a:buSzPct val="100000"/>
              <a:buFont typeface="Arial"/>
              <a:buChar char="•"/>
            </a:pPr>
            <a:r>
              <a:rPr b="0" i="0" lang="en-US" sz="2800" u="none">
                <a:solidFill>
                  <a:schemeClr val="dk1"/>
                </a:solidFill>
                <a:latin typeface="Times New Roman"/>
                <a:ea typeface="Times New Roman"/>
                <a:cs typeface="Times New Roman"/>
                <a:sym typeface="Times New Roman"/>
              </a:rPr>
              <a:t>Auto control power meter is used to save energy.</a:t>
            </a:r>
          </a:p>
        </p:txBody>
      </p:sp>
      <p:sp>
        <p:nvSpPr>
          <p:cNvPr id="206" name="Shape 206"/>
          <p:cNvSpPr txBox="1"/>
          <p:nvPr/>
        </p:nvSpPr>
        <p:spPr>
          <a:xfrm>
            <a:off x="1752600" y="0"/>
            <a:ext cx="5867400" cy="457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600" u="none">
                <a:solidFill>
                  <a:schemeClr val="dk1"/>
                </a:solidFill>
                <a:latin typeface="Times New Roman"/>
                <a:ea typeface="Times New Roman"/>
                <a:cs typeface="Times New Roman"/>
                <a:sym typeface="Times New Roman"/>
              </a:rPr>
              <a:t>Applications</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212" name="Shape 212"/>
          <p:cNvSpPr txBox="1"/>
          <p:nvPr/>
        </p:nvSpPr>
        <p:spPr>
          <a:xfrm>
            <a:off x="1752600" y="-76200"/>
            <a:ext cx="5867400" cy="457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DISCUSSION</a:t>
            </a:r>
          </a:p>
        </p:txBody>
      </p:sp>
      <p:sp>
        <p:nvSpPr>
          <p:cNvPr id="213" name="Shape 213"/>
          <p:cNvSpPr txBox="1"/>
          <p:nvPr/>
        </p:nvSpPr>
        <p:spPr>
          <a:xfrm>
            <a:off x="228600" y="11112"/>
            <a:ext cx="8686800" cy="6476999"/>
          </a:xfrm>
          <a:prstGeom prst="rect">
            <a:avLst/>
          </a:prstGeom>
          <a:noFill/>
          <a:ln>
            <a:noFill/>
          </a:ln>
        </p:spPr>
        <p:txBody>
          <a:bodyPr anchorCtr="0" anchor="t" bIns="45700" lIns="91425" rIns="91425" tIns="45700">
            <a:noAutofit/>
          </a:bodyPr>
          <a:lstStyle/>
          <a:p>
            <a:pPr indent="0" lvl="0" marL="0" marR="0" rtl="0" algn="just">
              <a:lnSpc>
                <a:spcPct val="200000"/>
              </a:lnSpc>
              <a:spcBef>
                <a:spcPts val="0"/>
              </a:spcBef>
              <a:spcAft>
                <a:spcPts val="0"/>
              </a:spcAft>
              <a:buClr>
                <a:schemeClr val="dk1"/>
              </a:buClr>
              <a:buSzPct val="25000"/>
              <a:buFont typeface="Times New Roman"/>
              <a:buNone/>
            </a:pPr>
            <a:r>
              <a:rPr b="0" i="0" lang="en-US" sz="2500" u="none">
                <a:solidFill>
                  <a:schemeClr val="dk1"/>
                </a:solidFill>
                <a:latin typeface="Times New Roman"/>
                <a:ea typeface="Times New Roman"/>
                <a:cs typeface="Times New Roman"/>
                <a:sym typeface="Times New Roman"/>
              </a:rPr>
              <a:t>To measure the power rating of the appliance first power is measured. In this project unit of power is written in Watt. The cost of digital power meter is relatively low compared to electromechanical energymeter. This energymeter is controlled by the Microcontroller which is the heart of this circuit. C language is used to  program the Microcontroller. Digital power meters are more accurate and precise since the value is shown on LCD in the numerical form. Apart from using domestic purposes this digital LCD power meters</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219" name="Shape 219"/>
          <p:cNvSpPr txBox="1"/>
          <p:nvPr/>
        </p:nvSpPr>
        <p:spPr>
          <a:xfrm>
            <a:off x="1752600" y="76200"/>
            <a:ext cx="5867400" cy="4572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DISCUSSION (Cont.)</a:t>
            </a:r>
          </a:p>
        </p:txBody>
      </p:sp>
      <p:sp>
        <p:nvSpPr>
          <p:cNvPr id="220" name="Shape 220"/>
          <p:cNvSpPr txBox="1"/>
          <p:nvPr/>
        </p:nvSpPr>
        <p:spPr>
          <a:xfrm>
            <a:off x="228600" y="685800"/>
            <a:ext cx="8686800" cy="2362200"/>
          </a:xfrm>
          <a:prstGeom prst="rect">
            <a:avLst/>
          </a:prstGeom>
          <a:noFill/>
          <a:ln>
            <a:noFill/>
          </a:ln>
        </p:spPr>
        <p:txBody>
          <a:bodyPr anchorCtr="0" anchor="t" bIns="45700" lIns="91425" rIns="91425" tIns="45700">
            <a:noAutofit/>
          </a:bodyPr>
          <a:lstStyle/>
          <a:p>
            <a:pPr indent="0" lvl="0" marL="0" marR="0" rtl="0" algn="just">
              <a:lnSpc>
                <a:spcPct val="200000"/>
              </a:lnSpc>
              <a:spcBef>
                <a:spcPts val="0"/>
              </a:spcBef>
              <a:spcAft>
                <a:spcPts val="0"/>
              </a:spcAft>
              <a:buClr>
                <a:schemeClr val="dk1"/>
              </a:buClr>
              <a:buSzPct val="25000"/>
              <a:buFont typeface="Times New Roman"/>
              <a:buNone/>
            </a:pPr>
            <a:r>
              <a:rPr b="0" i="0" lang="en-US" sz="2500" u="none">
                <a:solidFill>
                  <a:schemeClr val="dk1"/>
                </a:solidFill>
                <a:latin typeface="Times New Roman"/>
                <a:ea typeface="Times New Roman"/>
                <a:cs typeface="Times New Roman"/>
                <a:sym typeface="Times New Roman"/>
              </a:rPr>
              <a:t>can be used for commercial purposes as well. Finally, power meter is used to measure the power consumption of an Electric circuit or an appliance which is connected to the supply. </a:t>
            </a:r>
            <a:r>
              <a:rPr b="0" i="0" lang="en-US" sz="2400" u="none">
                <a:solidFill>
                  <a:schemeClr val="dk1"/>
                </a:solidFill>
                <a:latin typeface="Times New Roman"/>
                <a:ea typeface="Times New Roman"/>
                <a:cs typeface="Times New Roman"/>
                <a:sym typeface="Times New Roman"/>
              </a:rPr>
              <a:t>Auto control power meter is used to save energy.</a:t>
            </a:r>
            <a:r>
              <a:rPr b="0" i="0" lang="en-US" sz="2500" u="none">
                <a:solidFill>
                  <a:schemeClr val="dk1"/>
                </a:solidFill>
                <a:latin typeface="Times New Roman"/>
                <a:ea typeface="Times New Roman"/>
                <a:cs typeface="Times New Roman"/>
                <a:sym typeface="Times New Roman"/>
              </a:rPr>
              <a:t>  This system is completely automatic and protects from excessive current.  Total cost for implementing this device is 1580/- taka which is most cost effective than other system available in the market. </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nvSpPr>
        <p:spPr>
          <a:xfrm>
            <a:off x="2971800" y="138111"/>
            <a:ext cx="3200399" cy="5333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CONCLUSION</a:t>
            </a:r>
          </a:p>
        </p:txBody>
      </p:sp>
      <p:sp>
        <p:nvSpPr>
          <p:cNvPr id="226" name="Shape 226"/>
          <p:cNvSpPr txBox="1"/>
          <p:nvPr/>
        </p:nvSpPr>
        <p:spPr>
          <a:xfrm>
            <a:off x="228600" y="901700"/>
            <a:ext cx="8686800" cy="48767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 </a:t>
            </a: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227" name="Shape 227"/>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228" name="Shape 228"/>
          <p:cNvSpPr txBox="1"/>
          <p:nvPr/>
        </p:nvSpPr>
        <p:spPr>
          <a:xfrm>
            <a:off x="228600" y="901700"/>
            <a:ext cx="8572500" cy="3970337"/>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800" u="none">
                <a:solidFill>
                  <a:schemeClr val="dk1"/>
                </a:solidFill>
                <a:latin typeface="Times New Roman"/>
                <a:ea typeface="Times New Roman"/>
                <a:cs typeface="Times New Roman"/>
                <a:sym typeface="Times New Roman"/>
              </a:rPr>
              <a:t>Digital power meter is very user friendly and have higher efficiency compared to traditional electromechnical energy meter. Moreover, user can control load according to its power and time. Moreover, LCD is used for showing the real power value. In addition this device is cost effective than any other device available in the market.</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nvSpPr>
        <p:spPr>
          <a:xfrm>
            <a:off x="2971800" y="0"/>
            <a:ext cx="3195637" cy="584200"/>
          </a:xfrm>
          <a:prstGeom prst="rect">
            <a:avLst/>
          </a:prstGeom>
          <a:noFill/>
          <a:ln>
            <a:noFill/>
          </a:ln>
          <a:effectLst>
            <a:outerShdw blurRad="63500" dir="5400000" dist="50800">
              <a:schemeClr val="lt1"/>
            </a:outerShdw>
          </a:effectLst>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BACKGROUND</a:t>
            </a:r>
          </a:p>
        </p:txBody>
      </p:sp>
      <p:sp>
        <p:nvSpPr>
          <p:cNvPr id="99" name="Shape 99"/>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00" name="Shape 100"/>
          <p:cNvSpPr txBox="1"/>
          <p:nvPr/>
        </p:nvSpPr>
        <p:spPr>
          <a:xfrm>
            <a:off x="150811" y="365125"/>
            <a:ext cx="8840786" cy="6948487"/>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700" u="none">
                <a:solidFill>
                  <a:schemeClr val="dk1"/>
                </a:solidFill>
                <a:latin typeface="Times New Roman"/>
                <a:ea typeface="Times New Roman"/>
                <a:cs typeface="Times New Roman"/>
                <a:sym typeface="Times New Roman"/>
              </a:rPr>
              <a:t>An electricity meter, electric energy meter is a device that measures the amount of electric energy consumed by a residence, business, or an electrically powered device. Electronic energy-meters are used for direct, small power measurements or for power measurements at frequencies beyond the range of electrodynamometer-type instruments. A modern digital electronic energymeter/energy meter samples the voltage and current thousands of times a second. For each sample, the voltage is multiplied by the current at the same instant; the average over at least one cycle is the real power. </a:t>
            </a:r>
          </a:p>
          <a:p>
            <a:pPr indent="0" lvl="0" marL="0" marR="0" rtl="0" algn="l">
              <a:lnSpc>
                <a:spcPct val="100000"/>
              </a:lnSpc>
              <a:spcBef>
                <a:spcPts val="0"/>
              </a:spcBef>
              <a:spcAft>
                <a:spcPts val="0"/>
              </a:spcAft>
              <a:buNone/>
            </a:pPr>
            <a:r>
              <a:t/>
            </a:r>
            <a:endParaRPr b="0" i="0" sz="27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234" name="Shape 234"/>
          <p:cNvSpPr txBox="1"/>
          <p:nvPr/>
        </p:nvSpPr>
        <p:spPr>
          <a:xfrm>
            <a:off x="415925" y="2667000"/>
            <a:ext cx="9982199" cy="132397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0" i="0" lang="en-US" sz="8000" u="none">
                <a:solidFill>
                  <a:schemeClr val="dk1"/>
                </a:solidFill>
                <a:latin typeface="Times New Roman"/>
                <a:ea typeface="Times New Roman"/>
                <a:cs typeface="Times New Roman"/>
                <a:sym typeface="Times New Roman"/>
              </a:rPr>
              <a:t>THANKS TO ALL</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nvSpPr>
        <p:spPr>
          <a:xfrm>
            <a:off x="2209800" y="-50800"/>
            <a:ext cx="5008561"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EXECUTIVE  SUMMARY</a:t>
            </a:r>
          </a:p>
        </p:txBody>
      </p:sp>
      <p:sp>
        <p:nvSpPr>
          <p:cNvPr id="106" name="Shape 106"/>
          <p:cNvSpPr txBox="1"/>
          <p:nvPr/>
        </p:nvSpPr>
        <p:spPr>
          <a:xfrm>
            <a:off x="228600" y="1066800"/>
            <a:ext cx="8458200" cy="52387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n-US" sz="2800" u="none">
                <a:solidFill>
                  <a:schemeClr val="dk1"/>
                </a:solidFill>
                <a:latin typeface="Calibri"/>
                <a:ea typeface="Calibri"/>
                <a:cs typeface="Calibri"/>
                <a:sym typeface="Calibri"/>
              </a:rPr>
              <a:t> </a:t>
            </a:r>
          </a:p>
        </p:txBody>
      </p:sp>
      <p:sp>
        <p:nvSpPr>
          <p:cNvPr id="107" name="Shape 107"/>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08" name="Shape 108"/>
          <p:cNvSpPr txBox="1"/>
          <p:nvPr/>
        </p:nvSpPr>
        <p:spPr>
          <a:xfrm>
            <a:off x="522287" y="558800"/>
            <a:ext cx="8381999" cy="5402261"/>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300" u="none">
                <a:solidFill>
                  <a:schemeClr val="dk1"/>
                </a:solidFill>
                <a:latin typeface="Times New Roman"/>
                <a:ea typeface="Times New Roman"/>
                <a:cs typeface="Times New Roman"/>
                <a:sym typeface="Times New Roman"/>
              </a:rPr>
              <a:t>The main purpose of the power meter is to measure the power by sensing voltage and current. Electric power monitor can be used to measure how much electrical energy is used at home. It measures voltage with an AC to DC adapter. The energy meter can calculate real power, apparent power, power factor, rms voltage, rms current. However, in this project real power is calculated by the Microcontroller and its corresponding energy is also calculated. All the calculations are done in the digital domain on an PIC Microcontroller. Finally, calculated value is shown on LCD. Load is controlled according to time and power using relay.</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nvSpPr>
        <p:spPr>
          <a:xfrm>
            <a:off x="3352800" y="685800"/>
            <a:ext cx="2559050"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OBJECTIVE</a:t>
            </a:r>
          </a:p>
        </p:txBody>
      </p:sp>
      <p:sp>
        <p:nvSpPr>
          <p:cNvPr id="114" name="Shape 114"/>
          <p:cNvSpPr txBox="1"/>
          <p:nvPr/>
        </p:nvSpPr>
        <p:spPr>
          <a:xfrm>
            <a:off x="22225" y="1257300"/>
            <a:ext cx="9121775" cy="1200150"/>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The objective is to design and construct a low cost automatic load control based on its power and time by using Microcontroller.</a:t>
            </a:r>
          </a:p>
        </p:txBody>
      </p:sp>
      <p:sp>
        <p:nvSpPr>
          <p:cNvPr id="115" name="Shape 115"/>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nvSpPr>
        <p:spPr>
          <a:xfrm>
            <a:off x="533400" y="1981200"/>
            <a:ext cx="8305799" cy="237013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dk1"/>
              </a:buClr>
              <a:buSzPct val="100000"/>
              <a:buFont typeface="Times New Roman"/>
              <a:buChar char="•"/>
            </a:pPr>
            <a:r>
              <a:rPr b="0" i="0" lang="en-US" sz="2600" u="none">
                <a:solidFill>
                  <a:schemeClr val="dk1"/>
                </a:solidFill>
                <a:latin typeface="Times New Roman"/>
                <a:ea typeface="Times New Roman"/>
                <a:cs typeface="Times New Roman"/>
                <a:sym typeface="Times New Roman"/>
              </a:rPr>
              <a:t>Collection of information from books and internet.</a:t>
            </a:r>
          </a:p>
          <a:p>
            <a:pPr indent="-342900" lvl="0" marL="342900" marR="0" rtl="0" algn="l">
              <a:lnSpc>
                <a:spcPct val="100000"/>
              </a:lnSpc>
              <a:spcBef>
                <a:spcPts val="520"/>
              </a:spcBef>
              <a:spcAft>
                <a:spcPts val="0"/>
              </a:spcAft>
              <a:buClr>
                <a:schemeClr val="dk1"/>
              </a:buClr>
              <a:buFont typeface="Calibri"/>
              <a:buNone/>
            </a:pPr>
            <a:r>
              <a:t/>
            </a:r>
            <a:endParaRPr b="0" i="0" sz="26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chemeClr val="dk1"/>
              </a:buClr>
              <a:buSzPct val="100000"/>
              <a:buFont typeface="Times New Roman"/>
              <a:buChar char="•"/>
            </a:pPr>
            <a:r>
              <a:rPr b="0" i="0" lang="en-US" sz="2600" u="none">
                <a:solidFill>
                  <a:schemeClr val="dk1"/>
                </a:solidFill>
                <a:latin typeface="Times New Roman"/>
                <a:ea typeface="Times New Roman"/>
                <a:cs typeface="Times New Roman"/>
                <a:sym typeface="Times New Roman"/>
              </a:rPr>
              <a:t>Electronic components have been purchased from local market.</a:t>
            </a:r>
          </a:p>
          <a:p>
            <a:pPr indent="0" lvl="0" marL="0" marR="0" rtl="0" algn="l">
              <a:lnSpc>
                <a:spcPct val="100000"/>
              </a:lnSpc>
              <a:spcBef>
                <a:spcPts val="0"/>
              </a:spcBef>
              <a:spcAft>
                <a:spcPts val="0"/>
              </a:spcAft>
              <a:buNone/>
            </a:pPr>
            <a:r>
              <a:t/>
            </a:r>
            <a:endParaRPr b="0" i="0" sz="2600" u="none">
              <a:solidFill>
                <a:schemeClr val="dk1"/>
              </a:solidFill>
              <a:latin typeface="Times New Roman"/>
              <a:ea typeface="Times New Roman"/>
              <a:cs typeface="Times New Roman"/>
              <a:sym typeface="Times New Roman"/>
            </a:endParaRPr>
          </a:p>
        </p:txBody>
      </p:sp>
      <p:sp>
        <p:nvSpPr>
          <p:cNvPr id="121" name="Shape 121"/>
          <p:cNvSpPr txBox="1"/>
          <p:nvPr/>
        </p:nvSpPr>
        <p:spPr>
          <a:xfrm>
            <a:off x="2819400" y="609600"/>
            <a:ext cx="3582987"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METHODOLOGY</a:t>
            </a:r>
          </a:p>
        </p:txBody>
      </p:sp>
      <p:sp>
        <p:nvSpPr>
          <p:cNvPr id="122" name="Shape 122"/>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nvSpPr>
        <p:spPr>
          <a:xfrm>
            <a:off x="-304800" y="238125"/>
            <a:ext cx="9753599" cy="6857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2800" u="none">
                <a:solidFill>
                  <a:schemeClr val="dk1"/>
                </a:solidFill>
                <a:latin typeface="Times New Roman"/>
                <a:ea typeface="Times New Roman"/>
                <a:cs typeface="Times New Roman"/>
                <a:sym typeface="Times New Roman"/>
              </a:rPr>
              <a:t>BLOCK  DIAGRAM</a:t>
            </a:r>
          </a:p>
        </p:txBody>
      </p:sp>
      <p:sp>
        <p:nvSpPr>
          <p:cNvPr id="128" name="Shape 128"/>
          <p:cNvSpPr txBox="1"/>
          <p:nvPr/>
        </p:nvSpPr>
        <p:spPr>
          <a:xfrm>
            <a:off x="0" y="0"/>
            <a:ext cx="9144000" cy="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9" name="Shape 129"/>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pic>
        <p:nvPicPr>
          <p:cNvPr descr="1.jpg" id="130" name="Shape 130"/>
          <p:cNvPicPr preferRelativeResize="0"/>
          <p:nvPr/>
        </p:nvPicPr>
        <p:blipFill>
          <a:blip r:embed="rId3">
            <a:alphaModFix/>
          </a:blip>
          <a:stretch>
            <a:fillRect/>
          </a:stretch>
        </p:blipFill>
        <p:spPr>
          <a:xfrm>
            <a:off x="152400" y="1076324"/>
            <a:ext cx="8839201" cy="491853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36" name="Shape 136"/>
          <p:cNvSpPr txBox="1"/>
          <p:nvPr/>
        </p:nvSpPr>
        <p:spPr>
          <a:xfrm>
            <a:off x="1066800" y="0"/>
            <a:ext cx="7467600" cy="6857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Circuit Diagram </a:t>
            </a:r>
          </a:p>
        </p:txBody>
      </p:sp>
      <p:pic>
        <p:nvPicPr>
          <p:cNvPr descr="2.jpg" id="137" name="Shape 137"/>
          <p:cNvPicPr preferRelativeResize="0"/>
          <p:nvPr/>
        </p:nvPicPr>
        <p:blipFill>
          <a:blip r:embed="rId3">
            <a:alphaModFix/>
          </a:blip>
          <a:stretch>
            <a:fillRect/>
          </a:stretch>
        </p:blipFill>
        <p:spPr>
          <a:xfrm>
            <a:off x="1177825" y="854075"/>
            <a:ext cx="6696199" cy="586740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nvSpPr>
        <p:spPr>
          <a:xfrm>
            <a:off x="6705600" y="640080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43" name="Shape 143"/>
          <p:cNvSpPr txBox="1"/>
          <p:nvPr/>
        </p:nvSpPr>
        <p:spPr>
          <a:xfrm>
            <a:off x="762000" y="228600"/>
            <a:ext cx="7467600" cy="6857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4000" u="none">
                <a:solidFill>
                  <a:schemeClr val="dk1"/>
                </a:solidFill>
                <a:latin typeface="Times New Roman"/>
                <a:ea typeface="Times New Roman"/>
                <a:cs typeface="Times New Roman"/>
                <a:sym typeface="Times New Roman"/>
              </a:rPr>
              <a:t>Conditions</a:t>
            </a:r>
          </a:p>
        </p:txBody>
      </p:sp>
      <p:graphicFrame>
        <p:nvGraphicFramePr>
          <p:cNvPr id="144" name="Shape 144"/>
          <p:cNvGraphicFramePr/>
          <p:nvPr/>
        </p:nvGraphicFramePr>
        <p:xfrm>
          <a:off x="609600" y="1981200"/>
          <a:ext cx="3000000" cy="3000000"/>
        </p:xfrm>
        <a:graphic>
          <a:graphicData uri="http://schemas.openxmlformats.org/drawingml/2006/table">
            <a:tbl>
              <a:tblPr>
                <a:noFill/>
                <a:tableStyleId>{9DE968D5-9DCF-4355-A32F-6156EE8F9A82}</a:tableStyleId>
              </a:tblPr>
              <a:tblGrid>
                <a:gridCol w="3352800"/>
                <a:gridCol w="4495800"/>
              </a:tblGrid>
              <a:tr h="914400">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b="1" i="0" lang="en-US" sz="2800" u="none" cap="none" strike="noStrike">
                          <a:solidFill>
                            <a:schemeClr val="dk1"/>
                          </a:solidFill>
                          <a:latin typeface="Calibri"/>
                          <a:ea typeface="Calibri"/>
                          <a:cs typeface="Calibri"/>
                          <a:sym typeface="Calibri"/>
                        </a:rPr>
                        <a:t>Time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b="1" i="0" lang="en-US" sz="2800" u="none" cap="none" strike="noStrike">
                          <a:solidFill>
                            <a:schemeClr val="dk1"/>
                          </a:solidFill>
                          <a:latin typeface="Calibri"/>
                          <a:ea typeface="Calibri"/>
                          <a:cs typeface="Calibri"/>
                          <a:sym typeface="Calibri"/>
                        </a:rPr>
                        <a:t>Power Consumption of Load </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9100">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US" sz="2800">
                          <a:solidFill>
                            <a:schemeClr val="dk1"/>
                          </a:solidFill>
                          <a:latin typeface="Calibri"/>
                          <a:ea typeface="Calibri"/>
                          <a:cs typeface="Calibri"/>
                          <a:sym typeface="Calibri"/>
                        </a:rPr>
                        <a:t>0</a:t>
                      </a:r>
                      <a:r>
                        <a:rPr b="0" i="0" lang="en-US" sz="2800" u="none" cap="none" strike="noStrike">
                          <a:solidFill>
                            <a:schemeClr val="dk1"/>
                          </a:solidFill>
                          <a:latin typeface="Calibri"/>
                          <a:ea typeface="Calibri"/>
                          <a:cs typeface="Calibri"/>
                          <a:sym typeface="Calibri"/>
                        </a:rPr>
                        <a:t>.00 - 1</a:t>
                      </a:r>
                      <a:r>
                        <a:rPr lang="en-US" sz="2800">
                          <a:solidFill>
                            <a:schemeClr val="dk1"/>
                          </a:solidFill>
                          <a:latin typeface="Calibri"/>
                          <a:ea typeface="Calibri"/>
                          <a:cs typeface="Calibri"/>
                          <a:sym typeface="Calibri"/>
                        </a:rPr>
                        <a:t>0</a:t>
                      </a:r>
                      <a:r>
                        <a:rPr b="0" i="0" lang="en-US" sz="2800" u="none" cap="none" strike="noStrike">
                          <a:solidFill>
                            <a:schemeClr val="dk1"/>
                          </a:solidFill>
                          <a:latin typeface="Calibri"/>
                          <a:ea typeface="Calibri"/>
                          <a:cs typeface="Calibri"/>
                          <a:sym typeface="Calibri"/>
                        </a:rPr>
                        <a:t>.</a:t>
                      </a:r>
                      <a:r>
                        <a:rPr lang="en-US" sz="2800">
                          <a:solidFill>
                            <a:schemeClr val="dk1"/>
                          </a:solidFill>
                          <a:latin typeface="Calibri"/>
                          <a:ea typeface="Calibri"/>
                          <a:cs typeface="Calibri"/>
                          <a:sym typeface="Calibri"/>
                        </a:rPr>
                        <a:t>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Up to </a:t>
                      </a:r>
                      <a:r>
                        <a:rPr lang="en-US" sz="2800">
                          <a:solidFill>
                            <a:schemeClr val="dk1"/>
                          </a:solidFill>
                          <a:latin typeface="Calibri"/>
                          <a:ea typeface="Calibri"/>
                          <a:cs typeface="Calibri"/>
                          <a:sym typeface="Calibri"/>
                        </a:rPr>
                        <a:t>5</a:t>
                      </a:r>
                      <a:r>
                        <a:rPr b="0" i="0" lang="en-US" sz="2800" u="none" cap="none" strike="noStrike">
                          <a:solidFill>
                            <a:schemeClr val="dk1"/>
                          </a:solidFill>
                          <a:latin typeface="Calibri"/>
                          <a:ea typeface="Calibri"/>
                          <a:cs typeface="Calibri"/>
                          <a:sym typeface="Calibri"/>
                        </a:rPr>
                        <a:t> Watt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7525">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US" sz="2800">
                          <a:solidFill>
                            <a:schemeClr val="dk1"/>
                          </a:solidFill>
                          <a:latin typeface="Calibri"/>
                          <a:ea typeface="Calibri"/>
                          <a:cs typeface="Calibri"/>
                          <a:sym typeface="Calibri"/>
                        </a:rPr>
                        <a:t>10</a:t>
                      </a:r>
                      <a:r>
                        <a:rPr b="0" i="0" lang="en-US" sz="2800" u="none" cap="none" strike="noStrike">
                          <a:solidFill>
                            <a:schemeClr val="dk1"/>
                          </a:solidFill>
                          <a:latin typeface="Calibri"/>
                          <a:ea typeface="Calibri"/>
                          <a:cs typeface="Calibri"/>
                          <a:sym typeface="Calibri"/>
                        </a:rPr>
                        <a:t>.0</a:t>
                      </a:r>
                      <a:r>
                        <a:rPr lang="en-US" sz="2800">
                          <a:solidFill>
                            <a:schemeClr val="dk1"/>
                          </a:solidFill>
                          <a:latin typeface="Calibri"/>
                          <a:ea typeface="Calibri"/>
                          <a:cs typeface="Calibri"/>
                          <a:sym typeface="Calibri"/>
                        </a:rPr>
                        <a:t>0 </a:t>
                      </a:r>
                      <a:r>
                        <a:rPr b="0" i="0" lang="en-US" sz="2800" u="none" cap="none" strike="noStrike">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17.00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Up to 10 Watt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19100">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lang="en-US" sz="2800">
                          <a:solidFill>
                            <a:schemeClr val="dk1"/>
                          </a:solidFill>
                          <a:latin typeface="Calibri"/>
                          <a:ea typeface="Calibri"/>
                          <a:cs typeface="Calibri"/>
                          <a:sym typeface="Calibri"/>
                        </a:rPr>
                        <a:t>17.00</a:t>
                      </a:r>
                      <a:r>
                        <a:rPr b="0" i="0" lang="en-US" sz="2800" u="none" cap="none" strike="noStrike">
                          <a:solidFill>
                            <a:schemeClr val="dk1"/>
                          </a:solidFill>
                          <a:latin typeface="Calibri"/>
                          <a:ea typeface="Calibri"/>
                          <a:cs typeface="Calibri"/>
                          <a:sym typeface="Calibri"/>
                        </a:rPr>
                        <a:t> - 22.00</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100000"/>
                        </a:lnSpc>
                        <a:spcBef>
                          <a:spcPts val="0"/>
                        </a:spcBef>
                        <a:spcAft>
                          <a:spcPts val="0"/>
                        </a:spcAft>
                        <a:buClr>
                          <a:schemeClr val="dk1"/>
                        </a:buClr>
                        <a:buSzPct val="25000"/>
                        <a:buFont typeface="Calibri"/>
                        <a:buNone/>
                      </a:pPr>
                      <a:r>
                        <a:rPr b="0" i="0" lang="en-US" sz="2800" u="none" cap="none" strike="noStrike">
                          <a:solidFill>
                            <a:schemeClr val="dk1"/>
                          </a:solidFill>
                          <a:latin typeface="Calibri"/>
                          <a:ea typeface="Calibri"/>
                          <a:cs typeface="Calibri"/>
                          <a:sym typeface="Calibri"/>
                        </a:rPr>
                        <a:t>Up to </a:t>
                      </a:r>
                      <a:r>
                        <a:rPr lang="en-US" sz="2800">
                          <a:solidFill>
                            <a:schemeClr val="dk1"/>
                          </a:solidFill>
                          <a:latin typeface="Calibri"/>
                          <a:ea typeface="Calibri"/>
                          <a:cs typeface="Calibri"/>
                          <a:sym typeface="Calibri"/>
                        </a:rPr>
                        <a:t>15</a:t>
                      </a:r>
                      <a:r>
                        <a:rPr b="0" i="0" lang="en-US" sz="2800" u="none" cap="none" strike="noStrike">
                          <a:solidFill>
                            <a:schemeClr val="dk1"/>
                          </a:solidFill>
                          <a:latin typeface="Calibri"/>
                          <a:ea typeface="Calibri"/>
                          <a:cs typeface="Calibri"/>
                          <a:sym typeface="Calibri"/>
                        </a:rPr>
                        <a:t> Watt</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nvSpPr>
        <p:spPr>
          <a:xfrm>
            <a:off x="660400" y="20636"/>
            <a:ext cx="8001000" cy="6095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dk1"/>
              </a:buClr>
              <a:buSzPct val="25000"/>
              <a:buFont typeface="Times New Roman"/>
              <a:buNone/>
            </a:pPr>
            <a:r>
              <a:rPr b="1" i="0" lang="en-US" sz="3200" u="none">
                <a:solidFill>
                  <a:schemeClr val="dk1"/>
                </a:solidFill>
                <a:latin typeface="Times New Roman"/>
                <a:ea typeface="Times New Roman"/>
                <a:cs typeface="Times New Roman"/>
                <a:sym typeface="Times New Roman"/>
              </a:rPr>
              <a:t>WORKING  PRINCIPLE</a:t>
            </a:r>
          </a:p>
        </p:txBody>
      </p:sp>
      <p:sp>
        <p:nvSpPr>
          <p:cNvPr id="150" name="Shape 150"/>
          <p:cNvSpPr txBox="1"/>
          <p:nvPr/>
        </p:nvSpPr>
        <p:spPr>
          <a:xfrm>
            <a:off x="228600" y="325437"/>
            <a:ext cx="8788400" cy="63309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1" name="Shape 151"/>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n-US" sz="1200" u="none">
                <a:solidFill>
                  <a:srgbClr val="898989"/>
                </a:solidFill>
                <a:latin typeface="Calibri"/>
                <a:ea typeface="Calibri"/>
                <a:cs typeface="Calibri"/>
                <a:sym typeface="Calibri"/>
              </a:rPr>
              <a:t>‹#›</a:t>
            </a:fld>
          </a:p>
        </p:txBody>
      </p:sp>
      <p:sp>
        <p:nvSpPr>
          <p:cNvPr id="152" name="Shape 152"/>
          <p:cNvSpPr txBox="1"/>
          <p:nvPr/>
        </p:nvSpPr>
        <p:spPr>
          <a:xfrm>
            <a:off x="228600" y="630237"/>
            <a:ext cx="8788400" cy="5565775"/>
          </a:xfrm>
          <a:prstGeom prst="rect">
            <a:avLst/>
          </a:prstGeom>
          <a:noFill/>
          <a:ln>
            <a:noFill/>
          </a:ln>
        </p:spPr>
        <p:txBody>
          <a:bodyPr anchorCtr="0" anchor="t" bIns="45700" lIns="91425" rIns="91425" tIns="45700">
            <a:noAutofit/>
          </a:bodyPr>
          <a:lstStyle/>
          <a:p>
            <a:pPr indent="0" lvl="0" marL="0" marR="0" rtl="0" algn="just">
              <a:lnSpc>
                <a:spcPct val="150000"/>
              </a:lnSpc>
              <a:spcBef>
                <a:spcPts val="0"/>
              </a:spcBef>
              <a:spcAft>
                <a:spcPts val="0"/>
              </a:spcAft>
              <a:buClr>
                <a:schemeClr val="dk1"/>
              </a:buClr>
              <a:buSzPct val="25000"/>
              <a:buFont typeface="Times New Roman"/>
              <a:buNone/>
            </a:pPr>
            <a:r>
              <a:rPr b="0" i="0" lang="en-US" sz="2400" u="none">
                <a:solidFill>
                  <a:schemeClr val="dk1"/>
                </a:solidFill>
                <a:latin typeface="Times New Roman"/>
                <a:ea typeface="Times New Roman"/>
                <a:cs typeface="Times New Roman"/>
                <a:sym typeface="Times New Roman"/>
              </a:rPr>
              <a:t>To measure the power, it is important to measure the current and voltage from the appliance. At first, step down transformer is used to convert the voltage from 220V to 12V AC. Then this voltage is rectified and filtered before connecting to the Microcontroller because Microcontroller only works at 5V DC. After that, Voltage and Current is measured by the ADC port of the Microcontroller. Then power is calculated form the formulae P= V * I by the Microcontroller and finally result is displayed in the LCD. Also, time is calculated using RTC Module. Based on time and power, load is controlled automatically. </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