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346" r:id="rId3"/>
    <p:sldId id="387" r:id="rId4"/>
    <p:sldId id="388" r:id="rId5"/>
    <p:sldId id="374" r:id="rId6"/>
    <p:sldId id="318" r:id="rId7"/>
    <p:sldId id="273" r:id="rId8"/>
    <p:sldId id="312" r:id="rId9"/>
    <p:sldId id="259" r:id="rId10"/>
    <p:sldId id="261" r:id="rId11"/>
    <p:sldId id="260" r:id="rId12"/>
    <p:sldId id="364" r:id="rId13"/>
    <p:sldId id="263" r:id="rId14"/>
    <p:sldId id="390" r:id="rId15"/>
    <p:sldId id="389" r:id="rId16"/>
    <p:sldId id="391" r:id="rId17"/>
  </p:sldIdLst>
  <p:sldSz cx="9144000" cy="6858000" type="screen4x3"/>
  <p:notesSz cx="6797675" cy="9928225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6666FF"/>
    <a:srgbClr val="6699FF"/>
    <a:srgbClr val="FFCCCC"/>
    <a:srgbClr val="FF3300"/>
    <a:srgbClr val="3366FF"/>
    <a:srgbClr val="0000FF"/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8" autoAdjust="0"/>
    <p:restoredTop sz="87433" autoAdjust="0"/>
  </p:normalViewPr>
  <p:slideViewPr>
    <p:cSldViewPr snapToGrid="0">
      <p:cViewPr>
        <p:scale>
          <a:sx n="70" d="100"/>
          <a:sy n="70" d="100"/>
        </p:scale>
        <p:origin x="-1656" y="-564"/>
      </p:cViewPr>
      <p:guideLst>
        <p:guide orient="horz" pos="2160"/>
        <p:guide pos="5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5"/>
            <a:ext cx="2919413" cy="53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1" tIns="45845" rIns="91691" bIns="458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6" y="5"/>
            <a:ext cx="2919412" cy="53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1" tIns="45845" rIns="91691" bIns="458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" y="9393506"/>
            <a:ext cx="2919413" cy="53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1" tIns="45845" rIns="91691" bIns="458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6" y="9393506"/>
            <a:ext cx="2919412" cy="53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1" tIns="45845" rIns="91691" bIns="458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63F9E5-859B-45B4-A426-5BF6A348F41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5"/>
            <a:ext cx="2919413" cy="53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1" tIns="45845" rIns="91691" bIns="458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6" y="5"/>
            <a:ext cx="2919412" cy="53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1" tIns="45845" rIns="91691" bIns="458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63588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43" y="4734263"/>
            <a:ext cx="4992687" cy="443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1" tIns="45845" rIns="91691" bIns="458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" y="9393506"/>
            <a:ext cx="2919413" cy="53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1" tIns="45845" rIns="91691" bIns="458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6" y="9393506"/>
            <a:ext cx="2919412" cy="53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1" tIns="45845" rIns="91691" bIns="458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2F762A-E849-41BB-9A24-D253302249C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9387E-CB79-402C-B368-4764E72605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B245D0-EACF-428F-9FDD-4ABD6D01CE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D6ECF-F202-43B3-9F04-14D0EC4416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D036BB-A1A2-463D-A6D7-47AB299E97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2F329-7BB9-4E7D-A42D-56013F17FC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14FEB-BDDC-41EA-9FB0-7199205CC3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A0880D-6F0F-4042-B2DD-9AA8241C44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F6A0D-C91F-4509-893D-894AB7F7AE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2189F-6A9F-4908-8F28-1E24843AF2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39DBC-5BA0-4AD5-824D-269917CCDD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CCD8E8-6E9C-4F60-92D9-91A373849E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6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6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600">
                <a:latin typeface="+mn-lt"/>
                <a:cs typeface="+mn-cs"/>
              </a:defRPr>
            </a:lvl1pPr>
          </a:lstStyle>
          <a:p>
            <a:fld id="{FC6E1E27-89A7-4184-AE5D-AC13BFFC30F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1" descr="think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8602" y="-1"/>
            <a:ext cx="5155318" cy="6871639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934570" y="1651000"/>
            <a:ext cx="9144000" cy="28384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497384" y="265197"/>
            <a:ext cx="56877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1 / 2 0 </a:t>
            </a:r>
            <a:r>
              <a:rPr lang="en-US" sz="40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1 </a:t>
            </a:r>
            <a:r>
              <a:rPr lang="en-US" sz="40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7:  </a:t>
            </a:r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Weeks 1-7</a:t>
            </a:r>
            <a:endParaRPr lang="en-U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461191" y="6093536"/>
            <a:ext cx="36430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 Narrow" pitchFamily="34" charset="0"/>
                <a:cs typeface="Angsana New" pitchFamily="18" charset="-34"/>
              </a:rPr>
              <a:t>Instructor: </a:t>
            </a:r>
            <a:r>
              <a:rPr lang="en-US" dirty="0">
                <a:latin typeface="Arial Narrow" pitchFamily="34" charset="0"/>
              </a:rPr>
              <a:t>E</a:t>
            </a:r>
            <a:r>
              <a:rPr lang="en-US" sz="1600" dirty="0">
                <a:latin typeface="Arial Narrow" pitchFamily="34" charset="0"/>
              </a:rPr>
              <a:t>KAWIT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N</a:t>
            </a:r>
            <a:r>
              <a:rPr lang="en-US" sz="1600" dirty="0">
                <a:latin typeface="Arial Narrow" pitchFamily="34" charset="0"/>
              </a:rPr>
              <a:t>ANTAJEEWARAWAT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482787" y="4114724"/>
            <a:ext cx="369927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SIIT: 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ITS 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201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8109" y="4755215"/>
            <a:ext cx="3164328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 Narrow" pitchFamily="34" charset="0"/>
              </a:rPr>
              <a:t>For 2nd-Year IT/CPE Students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14575" y="1002237"/>
            <a:ext cx="6278563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lnSpc>
                <a:spcPct val="110000"/>
              </a:lnSpc>
            </a:pPr>
            <a:endParaRPr lang="en-US" sz="3200" b="1" i="1" dirty="0">
              <a:ln w="50800"/>
              <a:solidFill>
                <a:schemeClr val="bg1">
                  <a:shade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  </a:t>
            </a:r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  S  C  R  E  T  E</a:t>
            </a:r>
            <a:r>
              <a:rPr lang="en-US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 </a:t>
            </a:r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T H E M A T I C S</a:t>
            </a:r>
            <a:endParaRPr lang="en-US" sz="1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lnSpc>
                <a:spcPct val="110000"/>
              </a:lnSpc>
            </a:pPr>
            <a:endParaRPr lang="en-US" sz="16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159591" y="1815549"/>
            <a:ext cx="6612708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4">
              <a:lnSpc>
                <a:spcPct val="160000"/>
              </a:lnSpc>
              <a:buSzPct val="70000"/>
              <a:buFont typeface="Wingdings" pitchFamily="2" charset="2"/>
              <a:buChar char="§"/>
            </a:pPr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cs typeface="Angsana New" pitchFamily="18" charset="-34"/>
              </a:rPr>
              <a:t>  </a:t>
            </a:r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Logic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lvl="4">
              <a:lnSpc>
                <a:spcPct val="160000"/>
              </a:lnSpc>
              <a:buSzPct val="70000"/>
              <a:buFont typeface="Wingdings" pitchFamily="2" charset="2"/>
              <a:buChar char="§"/>
            </a:pPr>
            <a:r>
              <a:rPr lang="en-US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 Methods </a:t>
            </a:r>
            <a:r>
              <a:rPr lang="en-US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of proof</a:t>
            </a:r>
          </a:p>
          <a:p>
            <a:pPr lvl="4">
              <a:lnSpc>
                <a:spcPct val="160000"/>
              </a:lnSpc>
              <a:buSzPct val="70000"/>
              <a:buFont typeface="Wingdings" pitchFamily="2" charset="2"/>
              <a:buChar char="§"/>
            </a:pPr>
            <a:r>
              <a:rPr lang="en-US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 Set </a:t>
            </a:r>
            <a:r>
              <a:rPr lang="en-US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theory</a:t>
            </a:r>
          </a:p>
          <a:p>
            <a:pPr lvl="4">
              <a:lnSpc>
                <a:spcPct val="160000"/>
              </a:lnSpc>
              <a:buSzPct val="70000"/>
              <a:buFont typeface="Wingdings" pitchFamily="2" charset="2"/>
              <a:buChar char="§"/>
            </a:pPr>
            <a:r>
              <a:rPr lang="en-US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 Relations </a:t>
            </a:r>
            <a:r>
              <a:rPr lang="en-US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and Functions</a:t>
            </a:r>
          </a:p>
          <a:p>
            <a:pPr lvl="4">
              <a:lnSpc>
                <a:spcPct val="160000"/>
              </a:lnSpc>
              <a:buSzPct val="70000"/>
              <a:buFont typeface="Wingdings" pitchFamily="2" charset="2"/>
              <a:buChar char="§"/>
            </a:pPr>
            <a:r>
              <a:rPr lang="en-US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 Partially-ordered </a:t>
            </a:r>
            <a:r>
              <a:rPr lang="en-US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sets and lattices</a:t>
            </a:r>
          </a:p>
          <a:p>
            <a:pPr lvl="4">
              <a:lnSpc>
                <a:spcPct val="160000"/>
              </a:lnSpc>
              <a:buSzPct val="70000"/>
              <a:buFont typeface="Wingdings" pitchFamily="2" charset="2"/>
              <a:buChar char="§"/>
            </a:pPr>
            <a:r>
              <a:rPr lang="en-US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Combinatorics</a:t>
            </a:r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(Theory of counting)</a:t>
            </a:r>
          </a:p>
          <a:p>
            <a:pPr lvl="4">
              <a:lnSpc>
                <a:spcPct val="160000"/>
              </a:lnSpc>
              <a:buSzPct val="70000"/>
              <a:buFont typeface="Wingdings" pitchFamily="2" charset="2"/>
              <a:buChar char="§"/>
            </a:pPr>
            <a:r>
              <a:rPr lang="en-US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 Graph </a:t>
            </a:r>
            <a:r>
              <a:rPr lang="en-US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theory</a:t>
            </a:r>
          </a:p>
          <a:p>
            <a:pPr lvl="4">
              <a:lnSpc>
                <a:spcPct val="160000"/>
              </a:lnSpc>
              <a:buSzPct val="70000"/>
              <a:buFont typeface="Wingdings" pitchFamily="2" charset="2"/>
              <a:buChar char="§"/>
            </a:pPr>
            <a:r>
              <a:rPr lang="en-US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 Boolean </a:t>
            </a:r>
            <a:r>
              <a:rPr lang="en-US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algebra</a:t>
            </a:r>
          </a:p>
        </p:txBody>
      </p:sp>
      <p:pic>
        <p:nvPicPr>
          <p:cNvPr id="7181" name="Picture 13" descr="PEOPL08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5000" y="819150"/>
            <a:ext cx="1254125" cy="1322388"/>
          </a:xfrm>
          <a:prstGeom prst="rect">
            <a:avLst/>
          </a:prstGeom>
          <a:noFill/>
        </p:spPr>
      </p:pic>
      <p:pic>
        <p:nvPicPr>
          <p:cNvPr id="7182" name="Picture 14" descr="The_Think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2825"/>
            <a:ext cx="2509838" cy="270351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46960" y="1184856"/>
            <a:ext cx="3538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Discrete math covers: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" name="Rectangle 20" descr="50%"/>
          <p:cNvSpPr>
            <a:spLocks noChangeArrowheads="1"/>
          </p:cNvSpPr>
          <p:nvPr/>
        </p:nvSpPr>
        <p:spPr bwMode="auto">
          <a:xfrm>
            <a:off x="0" y="0"/>
            <a:ext cx="1016000" cy="6858000"/>
          </a:xfrm>
          <a:prstGeom prst="rect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163" name="Rectangle 19" descr="50%"/>
          <p:cNvSpPr>
            <a:spLocks noChangeArrowheads="1"/>
          </p:cNvSpPr>
          <p:nvPr/>
        </p:nvSpPr>
        <p:spPr bwMode="auto">
          <a:xfrm>
            <a:off x="7188200" y="0"/>
            <a:ext cx="1955800" cy="6858000"/>
          </a:xfrm>
          <a:prstGeom prst="rect">
            <a:avLst/>
          </a:prstGeom>
          <a:pattFill prst="pct5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28650" y="327025"/>
            <a:ext cx="73436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2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Why should CS/IT students study discrete math?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152650" y="3071813"/>
            <a:ext cx="4913525" cy="3305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/>
            <a:r>
              <a:rPr lang="en-US" sz="1800" dirty="0">
                <a:latin typeface="Arial" pitchFamily="34" charset="0"/>
                <a:cs typeface="Arial" pitchFamily="34" charset="0"/>
              </a:rPr>
              <a:t>It is a basis for, for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example: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3">
              <a:lnSpc>
                <a:spcPct val="160000"/>
              </a:lnSpc>
              <a:buSzPct val="70000"/>
              <a:buFont typeface="Wingdings" pitchFamily="2" charset="2"/>
              <a:buChar char="§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Programming languages</a:t>
            </a:r>
          </a:p>
          <a:p>
            <a:pPr lvl="3">
              <a:lnSpc>
                <a:spcPct val="160000"/>
              </a:lnSpc>
              <a:buSzPct val="70000"/>
              <a:buFont typeface="Wingdings" pitchFamily="2" charset="2"/>
              <a:buChar char="§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Data structures and algorithms</a:t>
            </a:r>
          </a:p>
          <a:p>
            <a:pPr lvl="3">
              <a:lnSpc>
                <a:spcPct val="160000"/>
              </a:lnSpc>
              <a:buSzPct val="70000"/>
              <a:buFont typeface="Wingdings" pitchFamily="2" charset="2"/>
              <a:buChar char="§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Artificial Intelligence</a:t>
            </a:r>
          </a:p>
          <a:p>
            <a:pPr lvl="3">
              <a:lnSpc>
                <a:spcPct val="160000"/>
              </a:lnSpc>
              <a:buSzPct val="70000"/>
              <a:buFont typeface="Wingdings" pitchFamily="2" charset="2"/>
              <a:buChar char="§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Theoretical computer science</a:t>
            </a:r>
          </a:p>
          <a:p>
            <a:pPr lvl="3">
              <a:lnSpc>
                <a:spcPct val="160000"/>
              </a:lnSpc>
              <a:buSzPct val="70000"/>
              <a:buFont typeface="Wingdings" pitchFamily="2" charset="2"/>
              <a:buChar char="§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Digital signal processing</a:t>
            </a:r>
          </a:p>
          <a:p>
            <a:pPr lvl="3">
              <a:lnSpc>
                <a:spcPct val="160000"/>
              </a:lnSpc>
              <a:buSzPct val="70000"/>
              <a:buFont typeface="Wingdings" pitchFamily="2" charset="2"/>
              <a:buChar char="§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Computer hardware.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498249" y="1465084"/>
            <a:ext cx="79057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Discrete math is an important 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“</a:t>
            </a:r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theoretical </a:t>
            </a:r>
            <a:r>
              <a:rPr lang="en-US" sz="2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foundation</a:t>
            </a:r>
            <a:r>
              <a:rPr lang="en-US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”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computer science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information technology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762000" y="1162050"/>
            <a:ext cx="7448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781050" y="2616558"/>
            <a:ext cx="741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pic>
        <p:nvPicPr>
          <p:cNvPr id="6165" name="Picture 21" descr="z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" y="3770313"/>
            <a:ext cx="1990725" cy="1762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 descr="50%"/>
          <p:cNvSpPr>
            <a:spLocks noChangeArrowheads="1"/>
          </p:cNvSpPr>
          <p:nvPr/>
        </p:nvSpPr>
        <p:spPr bwMode="auto">
          <a:xfrm>
            <a:off x="0" y="0"/>
            <a:ext cx="1016000" cy="6858000"/>
          </a:xfrm>
          <a:prstGeom prst="rect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5411" name="Rectangle 3" descr="50%"/>
          <p:cNvSpPr>
            <a:spLocks noChangeArrowheads="1"/>
          </p:cNvSpPr>
          <p:nvPr/>
        </p:nvSpPr>
        <p:spPr bwMode="auto">
          <a:xfrm>
            <a:off x="7188200" y="0"/>
            <a:ext cx="1955800" cy="6858000"/>
          </a:xfrm>
          <a:prstGeom prst="rect">
            <a:avLst/>
          </a:prstGeom>
          <a:pattFill prst="pct5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434975" y="342900"/>
            <a:ext cx="40286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Programming Languages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625475" y="1449388"/>
            <a:ext cx="40068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if !((x == y) &amp;&amp; (z &gt; 1000))</a:t>
            </a: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r>
              <a:rPr lang="th-TH" sz="1800" b="1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{ … do something … }</a:t>
            </a:r>
            <a:endParaRPr lang="th-TH" sz="1800" b="1" i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4757738" y="1439863"/>
            <a:ext cx="40068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if ((x != y) || (z &lt;= 1000))</a:t>
            </a: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r>
              <a:rPr lang="th-TH" sz="1800" b="1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{ … do something … }</a:t>
            </a:r>
            <a:endParaRPr lang="th-TH" sz="1800" b="1" i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5417" name="Line 9"/>
          <p:cNvSpPr>
            <a:spLocks noChangeShapeType="1"/>
          </p:cNvSpPr>
          <p:nvPr/>
        </p:nvSpPr>
        <p:spPr bwMode="auto">
          <a:xfrm flipV="1">
            <a:off x="4684713" y="1101725"/>
            <a:ext cx="0" cy="1700213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grpSp>
        <p:nvGrpSpPr>
          <p:cNvPr id="145445" name="Group 37"/>
          <p:cNvGrpSpPr>
            <a:grpSpLocks/>
          </p:cNvGrpSpPr>
          <p:nvPr/>
        </p:nvGrpSpPr>
        <p:grpSpPr bwMode="auto">
          <a:xfrm>
            <a:off x="422275" y="3352800"/>
            <a:ext cx="7507288" cy="3217863"/>
            <a:chOff x="266" y="2112"/>
            <a:chExt cx="4729" cy="2027"/>
          </a:xfrm>
        </p:grpSpPr>
        <p:sp>
          <p:nvSpPr>
            <p:cNvPr id="145414" name="Text Box 6"/>
            <p:cNvSpPr txBox="1">
              <a:spLocks noChangeArrowheads="1"/>
            </p:cNvSpPr>
            <p:nvPr/>
          </p:nvSpPr>
          <p:spPr bwMode="auto">
            <a:xfrm>
              <a:off x="266" y="2112"/>
              <a:ext cx="282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spc="50" dirty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Data Structure &amp; Algorithms</a:t>
              </a:r>
              <a:endParaRPr lang="en-US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5434" name="Group 26"/>
            <p:cNvGrpSpPr>
              <a:grpSpLocks/>
            </p:cNvGrpSpPr>
            <p:nvPr/>
          </p:nvGrpSpPr>
          <p:grpSpPr bwMode="auto">
            <a:xfrm>
              <a:off x="1149" y="2808"/>
              <a:ext cx="1192" cy="963"/>
              <a:chOff x="1197" y="2883"/>
              <a:chExt cx="1192" cy="963"/>
            </a:xfrm>
          </p:grpSpPr>
          <p:sp>
            <p:nvSpPr>
              <p:cNvPr id="145420" name="Line 12"/>
              <p:cNvSpPr>
                <a:spLocks noChangeShapeType="1"/>
              </p:cNvSpPr>
              <p:nvPr/>
            </p:nvSpPr>
            <p:spPr bwMode="auto">
              <a:xfrm>
                <a:off x="1465" y="3492"/>
                <a:ext cx="145" cy="2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145421" name="Line 13"/>
              <p:cNvSpPr>
                <a:spLocks noChangeShapeType="1"/>
              </p:cNvSpPr>
              <p:nvPr/>
            </p:nvSpPr>
            <p:spPr bwMode="auto">
              <a:xfrm>
                <a:off x="1633" y="3244"/>
                <a:ext cx="170" cy="2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145422" name="Line 14"/>
              <p:cNvSpPr>
                <a:spLocks noChangeShapeType="1"/>
              </p:cNvSpPr>
              <p:nvPr/>
            </p:nvSpPr>
            <p:spPr bwMode="auto">
              <a:xfrm flipH="1">
                <a:off x="1293" y="2996"/>
                <a:ext cx="508" cy="7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145423" name="Line 15"/>
              <p:cNvSpPr>
                <a:spLocks noChangeShapeType="1"/>
              </p:cNvSpPr>
              <p:nvPr/>
            </p:nvSpPr>
            <p:spPr bwMode="auto">
              <a:xfrm>
                <a:off x="1805" y="3004"/>
                <a:ext cx="490" cy="7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145424" name="Oval 16"/>
              <p:cNvSpPr>
                <a:spLocks noChangeArrowheads="1"/>
              </p:cNvSpPr>
              <p:nvPr/>
            </p:nvSpPr>
            <p:spPr bwMode="auto">
              <a:xfrm>
                <a:off x="1712" y="2915"/>
                <a:ext cx="175" cy="164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45425" name="Oval 17"/>
              <p:cNvSpPr>
                <a:spLocks noChangeArrowheads="1"/>
              </p:cNvSpPr>
              <p:nvPr/>
            </p:nvSpPr>
            <p:spPr bwMode="auto">
              <a:xfrm>
                <a:off x="2016" y="3389"/>
                <a:ext cx="175" cy="164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45426" name="Oval 18"/>
              <p:cNvSpPr>
                <a:spLocks noChangeArrowheads="1"/>
              </p:cNvSpPr>
              <p:nvPr/>
            </p:nvSpPr>
            <p:spPr bwMode="auto">
              <a:xfrm>
                <a:off x="1214" y="3656"/>
                <a:ext cx="175" cy="164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45427" name="Oval 19"/>
              <p:cNvSpPr>
                <a:spLocks noChangeArrowheads="1"/>
              </p:cNvSpPr>
              <p:nvPr/>
            </p:nvSpPr>
            <p:spPr bwMode="auto">
              <a:xfrm>
                <a:off x="1499" y="3656"/>
                <a:ext cx="175" cy="164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45428" name="Oval 20"/>
              <p:cNvSpPr>
                <a:spLocks noChangeArrowheads="1"/>
              </p:cNvSpPr>
              <p:nvPr/>
            </p:nvSpPr>
            <p:spPr bwMode="auto">
              <a:xfrm>
                <a:off x="1703" y="3399"/>
                <a:ext cx="175" cy="164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45429" name="Oval 21"/>
              <p:cNvSpPr>
                <a:spLocks noChangeArrowheads="1"/>
              </p:cNvSpPr>
              <p:nvPr/>
            </p:nvSpPr>
            <p:spPr bwMode="auto">
              <a:xfrm>
                <a:off x="1370" y="3396"/>
                <a:ext cx="175" cy="164"/>
              </a:xfrm>
              <a:prstGeom prst="ellipse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45430" name="Oval 22"/>
              <p:cNvSpPr>
                <a:spLocks noChangeArrowheads="1"/>
              </p:cNvSpPr>
              <p:nvPr/>
            </p:nvSpPr>
            <p:spPr bwMode="auto">
              <a:xfrm>
                <a:off x="1876" y="3151"/>
                <a:ext cx="175" cy="164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45431" name="Oval 23"/>
              <p:cNvSpPr>
                <a:spLocks noChangeArrowheads="1"/>
              </p:cNvSpPr>
              <p:nvPr/>
            </p:nvSpPr>
            <p:spPr bwMode="auto">
              <a:xfrm>
                <a:off x="1544" y="3155"/>
                <a:ext cx="175" cy="164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45432" name="Rectangle 24"/>
              <p:cNvSpPr>
                <a:spLocks noChangeArrowheads="1"/>
              </p:cNvSpPr>
              <p:nvPr/>
            </p:nvSpPr>
            <p:spPr bwMode="auto">
              <a:xfrm>
                <a:off x="1197" y="2883"/>
                <a:ext cx="1192" cy="963"/>
              </a:xfrm>
              <a:prstGeom prst="rect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45433" name="Oval 25"/>
              <p:cNvSpPr>
                <a:spLocks noChangeArrowheads="1"/>
              </p:cNvSpPr>
              <p:nvPr/>
            </p:nvSpPr>
            <p:spPr bwMode="auto">
              <a:xfrm>
                <a:off x="2202" y="3659"/>
                <a:ext cx="175" cy="164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sp>
          <p:nvSpPr>
            <p:cNvPr id="145437" name="Freeform 29"/>
            <p:cNvSpPr>
              <a:spLocks/>
            </p:cNvSpPr>
            <p:nvPr/>
          </p:nvSpPr>
          <p:spPr bwMode="auto">
            <a:xfrm>
              <a:off x="3238" y="2752"/>
              <a:ext cx="1050" cy="978"/>
            </a:xfrm>
            <a:custGeom>
              <a:avLst/>
              <a:gdLst/>
              <a:ahLst/>
              <a:cxnLst>
                <a:cxn ang="0">
                  <a:pos x="0" y="978"/>
                </a:cxn>
                <a:cxn ang="0">
                  <a:pos x="492" y="750"/>
                </a:cxn>
                <a:cxn ang="0">
                  <a:pos x="821" y="457"/>
                </a:cxn>
                <a:cxn ang="0">
                  <a:pos x="1050" y="0"/>
                </a:cxn>
              </a:cxnLst>
              <a:rect l="0" t="0" r="r" b="b"/>
              <a:pathLst>
                <a:path w="1050" h="978">
                  <a:moveTo>
                    <a:pt x="0" y="978"/>
                  </a:moveTo>
                  <a:cubicBezTo>
                    <a:pt x="82" y="940"/>
                    <a:pt x="355" y="837"/>
                    <a:pt x="492" y="750"/>
                  </a:cubicBezTo>
                  <a:cubicBezTo>
                    <a:pt x="629" y="663"/>
                    <a:pt x="728" y="582"/>
                    <a:pt x="821" y="457"/>
                  </a:cubicBezTo>
                  <a:cubicBezTo>
                    <a:pt x="914" y="332"/>
                    <a:pt x="1002" y="95"/>
                    <a:pt x="1050" y="0"/>
                  </a:cubicBezTo>
                </a:path>
              </a:pathLst>
            </a:custGeom>
            <a:noFill/>
            <a:ln w="38100" cmpd="sng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45439" name="Line 31"/>
            <p:cNvSpPr>
              <a:spLocks noChangeShapeType="1"/>
            </p:cNvSpPr>
            <p:nvPr/>
          </p:nvSpPr>
          <p:spPr bwMode="auto">
            <a:xfrm flipV="1">
              <a:off x="3180" y="3253"/>
              <a:ext cx="1314" cy="53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45435" name="Freeform 27"/>
            <p:cNvSpPr>
              <a:spLocks/>
            </p:cNvSpPr>
            <p:nvPr/>
          </p:nvSpPr>
          <p:spPr bwMode="auto">
            <a:xfrm>
              <a:off x="3180" y="2725"/>
              <a:ext cx="1512" cy="1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0"/>
                </a:cxn>
                <a:cxn ang="0">
                  <a:pos x="1512" y="960"/>
                </a:cxn>
              </a:cxnLst>
              <a:rect l="0" t="0" r="r" b="b"/>
              <a:pathLst>
                <a:path w="1512" h="960">
                  <a:moveTo>
                    <a:pt x="0" y="0"/>
                  </a:moveTo>
                  <a:lnTo>
                    <a:pt x="0" y="960"/>
                  </a:lnTo>
                  <a:lnTo>
                    <a:pt x="1512" y="96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45440" name="Text Box 32"/>
            <p:cNvSpPr txBox="1">
              <a:spLocks noChangeArrowheads="1"/>
            </p:cNvSpPr>
            <p:nvPr/>
          </p:nvSpPr>
          <p:spPr bwMode="auto">
            <a:xfrm>
              <a:off x="2822" y="2722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t</a:t>
              </a:r>
              <a:r>
                <a:rPr lang="en-US"/>
                <a:t>(</a:t>
              </a:r>
              <a:r>
                <a:rPr lang="en-US" i="1"/>
                <a:t>n</a:t>
              </a:r>
              <a:r>
                <a:rPr lang="en-US"/>
                <a:t>)</a:t>
              </a:r>
            </a:p>
          </p:txBody>
        </p:sp>
        <p:sp>
          <p:nvSpPr>
            <p:cNvPr id="145441" name="Text Box 33"/>
            <p:cNvSpPr txBox="1">
              <a:spLocks noChangeArrowheads="1"/>
            </p:cNvSpPr>
            <p:nvPr/>
          </p:nvSpPr>
          <p:spPr bwMode="auto">
            <a:xfrm>
              <a:off x="4634" y="37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n</a:t>
              </a:r>
            </a:p>
          </p:txBody>
        </p:sp>
        <p:sp>
          <p:nvSpPr>
            <p:cNvPr id="145442" name="Text Box 34"/>
            <p:cNvSpPr txBox="1">
              <a:spLocks noChangeArrowheads="1"/>
            </p:cNvSpPr>
            <p:nvPr/>
          </p:nvSpPr>
          <p:spPr bwMode="auto">
            <a:xfrm>
              <a:off x="4592" y="2734"/>
              <a:ext cx="403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sym typeface="Symbol" pitchFamily="18" charset="2"/>
                </a:rPr>
                <a:t>(</a:t>
              </a:r>
              <a:r>
                <a:rPr lang="en-US" sz="1800" b="1" i="1">
                  <a:sym typeface="Symbol" pitchFamily="18" charset="2"/>
                </a:rPr>
                <a:t>n</a:t>
              </a:r>
              <a:r>
                <a:rPr lang="en-US" sz="1800" b="1">
                  <a:sym typeface="Symbol" pitchFamily="18" charset="2"/>
                </a:rPr>
                <a:t>)</a:t>
              </a:r>
            </a:p>
            <a:p>
              <a:r>
                <a:rPr lang="en-US" sz="1800" b="1">
                  <a:sym typeface="Symbol" pitchFamily="18" charset="2"/>
                </a:rPr>
                <a:t>(</a:t>
              </a:r>
              <a:r>
                <a:rPr lang="en-US" sz="1800" b="1" i="1">
                  <a:sym typeface="Symbol" pitchFamily="18" charset="2"/>
                </a:rPr>
                <a:t>n</a:t>
              </a:r>
              <a:r>
                <a:rPr lang="en-US" sz="1800" b="1">
                  <a:sym typeface="Symbol" pitchFamily="18" charset="2"/>
                </a:rPr>
                <a:t>)</a:t>
              </a:r>
            </a:p>
            <a:p>
              <a:r>
                <a:rPr lang="en-US" sz="1800" b="1">
                  <a:sym typeface="Symbol" pitchFamily="18" charset="2"/>
                </a:rPr>
                <a:t>(</a:t>
              </a:r>
              <a:r>
                <a:rPr lang="en-US" sz="1800" b="1" i="1">
                  <a:sym typeface="Symbol" pitchFamily="18" charset="2"/>
                </a:rPr>
                <a:t>n</a:t>
              </a:r>
              <a:r>
                <a:rPr lang="en-US" sz="1800" b="1">
                  <a:sym typeface="Symbol" pitchFamily="18" charset="2"/>
                </a:rPr>
                <a:t>)</a:t>
              </a:r>
              <a:endParaRPr lang="th-TH" sz="1800" b="1">
                <a:sym typeface="Symbol" pitchFamily="18" charset="2"/>
              </a:endParaRPr>
            </a:p>
          </p:txBody>
        </p:sp>
        <p:sp>
          <p:nvSpPr>
            <p:cNvPr id="145443" name="Text Box 35"/>
            <p:cNvSpPr txBox="1">
              <a:spLocks noChangeArrowheads="1"/>
            </p:cNvSpPr>
            <p:nvPr/>
          </p:nvSpPr>
          <p:spPr bwMode="auto">
            <a:xfrm>
              <a:off x="1406" y="3883"/>
              <a:ext cx="6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 Narrow" pitchFamily="34" charset="0"/>
                  <a:cs typeface="Arial" pitchFamily="34" charset="0"/>
                </a:rPr>
                <a:t>Tree, Graph</a:t>
              </a:r>
            </a:p>
          </p:txBody>
        </p:sp>
        <p:sp>
          <p:nvSpPr>
            <p:cNvPr id="145444" name="Text Box 36"/>
            <p:cNvSpPr txBox="1">
              <a:spLocks noChangeArrowheads="1"/>
            </p:cNvSpPr>
            <p:nvPr/>
          </p:nvSpPr>
          <p:spPr bwMode="auto">
            <a:xfrm>
              <a:off x="3510" y="3927"/>
              <a:ext cx="10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 Narrow" pitchFamily="34" charset="0"/>
                </a:rPr>
                <a:t>Complexity Analysis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Rectangle 13" descr="50%"/>
          <p:cNvSpPr>
            <a:spLocks noChangeArrowheads="1"/>
          </p:cNvSpPr>
          <p:nvPr/>
        </p:nvSpPr>
        <p:spPr bwMode="auto">
          <a:xfrm>
            <a:off x="7188200" y="0"/>
            <a:ext cx="1955800" cy="6858000"/>
          </a:xfrm>
          <a:prstGeom prst="rect">
            <a:avLst/>
          </a:prstGeom>
          <a:pattFill prst="pct5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28" name="Rectangle 12" descr="50%"/>
          <p:cNvSpPr>
            <a:spLocks noChangeArrowheads="1"/>
          </p:cNvSpPr>
          <p:nvPr/>
        </p:nvSpPr>
        <p:spPr bwMode="auto">
          <a:xfrm>
            <a:off x="0" y="0"/>
            <a:ext cx="1016000" cy="6858000"/>
          </a:xfrm>
          <a:prstGeom prst="rect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77825" y="285750"/>
            <a:ext cx="66832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Artificial Intelligence </a:t>
            </a:r>
            <a:endParaRPr lang="en-US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Knowledge </a:t>
            </a: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Representation and Reasoning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936875" y="1631950"/>
            <a:ext cx="48418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>
                <a:cs typeface="Angsana New" pitchFamily="18" charset="-34"/>
              </a:rPr>
              <a:t>If it is hot and humid, then it will rain.</a:t>
            </a:r>
          </a:p>
          <a:p>
            <a:pPr>
              <a:lnSpc>
                <a:spcPct val="140000"/>
              </a:lnSpc>
            </a:pPr>
            <a:r>
              <a:rPr lang="en-US" sz="2400">
                <a:cs typeface="Angsana New" pitchFamily="18" charset="-34"/>
              </a:rPr>
              <a:t>If it is not hot, then it is not humid.</a:t>
            </a:r>
          </a:p>
          <a:p>
            <a:pPr>
              <a:lnSpc>
                <a:spcPct val="140000"/>
              </a:lnSpc>
            </a:pPr>
            <a:r>
              <a:rPr lang="en-US" sz="2400">
                <a:cs typeface="Angsana New" pitchFamily="18" charset="-34"/>
              </a:rPr>
              <a:t>It is humid now.</a:t>
            </a:r>
          </a:p>
        </p:txBody>
      </p:sp>
      <p:sp>
        <p:nvSpPr>
          <p:cNvPr id="9225" name="AutoShape 9"/>
          <p:cNvSpPr>
            <a:spLocks/>
          </p:cNvSpPr>
          <p:nvPr/>
        </p:nvSpPr>
        <p:spPr bwMode="auto">
          <a:xfrm>
            <a:off x="2628900" y="1809750"/>
            <a:ext cx="176213" cy="1409700"/>
          </a:xfrm>
          <a:prstGeom prst="leftBrace">
            <a:avLst>
              <a:gd name="adj1" fmla="val 66666"/>
              <a:gd name="adj2" fmla="val 5304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1108075" y="4037013"/>
            <a:ext cx="1668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  <a:cs typeface="Angsana New" pitchFamily="18" charset="-34"/>
              </a:rPr>
              <a:t>Will it rain? </a:t>
            </a:r>
          </a:p>
        </p:txBody>
      </p:sp>
      <p:pic>
        <p:nvPicPr>
          <p:cNvPr id="9227" name="Picture 11" descr="na00269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2350" y="4597400"/>
            <a:ext cx="2217738" cy="1851025"/>
          </a:xfrm>
          <a:prstGeom prst="rect">
            <a:avLst/>
          </a:prstGeom>
          <a:noFill/>
        </p:spPr>
      </p:pic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711200" y="1843088"/>
            <a:ext cx="1887538" cy="1046162"/>
          </a:xfrm>
          <a:prstGeom prst="ellipse">
            <a:avLst/>
          </a:prstGeom>
          <a:solidFill>
            <a:srgbClr val="CCFF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001713" y="1997075"/>
            <a:ext cx="12938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Arial Narrow" pitchFamily="34" charset="0"/>
                <a:cs typeface="Arial" pitchFamily="34" charset="0"/>
              </a:rPr>
              <a:t>Assumed</a:t>
            </a:r>
          </a:p>
          <a:p>
            <a:pPr algn="ctr"/>
            <a:r>
              <a:rPr lang="en-US" b="1">
                <a:latin typeface="Arial Narrow" pitchFamily="34" charset="0"/>
                <a:cs typeface="Arial" pitchFamily="34" charset="0"/>
              </a:rPr>
              <a:t>Knowledge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 descr="50%"/>
          <p:cNvSpPr>
            <a:spLocks noChangeArrowheads="1"/>
          </p:cNvSpPr>
          <p:nvPr/>
        </p:nvSpPr>
        <p:spPr bwMode="auto">
          <a:xfrm>
            <a:off x="7188200" y="0"/>
            <a:ext cx="1955800" cy="6858000"/>
          </a:xfrm>
          <a:prstGeom prst="rect">
            <a:avLst/>
          </a:prstGeom>
          <a:pattFill prst="pct5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" name="Rectangle 12" descr="50%"/>
          <p:cNvSpPr>
            <a:spLocks noChangeArrowheads="1"/>
          </p:cNvSpPr>
          <p:nvPr/>
        </p:nvSpPr>
        <p:spPr bwMode="auto">
          <a:xfrm>
            <a:off x="0" y="0"/>
            <a:ext cx="1016000" cy="6858000"/>
          </a:xfrm>
          <a:prstGeom prst="rect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87672" y="736515"/>
            <a:ext cx="26153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28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Tax cut puzzle</a:t>
            </a:r>
            <a:endParaRPr lang="en-US" sz="2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83152" y="1458095"/>
            <a:ext cx="8241615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1: 	A person who has two children or more can get discounted tax.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2: 	Peter has a child named Paul.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3:	Peter has a child, and this child is someone's mother.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4: </a:t>
            </a:r>
            <a:r>
              <a:rPr lang="en-US" smtClean="0">
                <a:latin typeface="Arial" pitchFamily="34" charset="0"/>
                <a:cs typeface="Arial" pitchFamily="34" charset="0"/>
              </a:rPr>
              <a:t>	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person's mother is always a woman.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5:	Paul is a man.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6:	Men and women are disjoint.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Question: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smtClean="0">
                <a:latin typeface="Comic Sans MS" pitchFamily="66" charset="0"/>
                <a:cs typeface="Arial" pitchFamily="34" charset="0"/>
              </a:rPr>
              <a:t>Who can get discounted tax?</a:t>
            </a:r>
            <a:endParaRPr lang="en-US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5787" y="9883"/>
            <a:ext cx="48553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Knowledge Representation</a:t>
            </a:r>
          </a:p>
          <a:p>
            <a:pPr algn="r"/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and Reasoning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 descr="50%"/>
          <p:cNvSpPr>
            <a:spLocks noChangeArrowheads="1"/>
          </p:cNvSpPr>
          <p:nvPr/>
        </p:nvSpPr>
        <p:spPr bwMode="auto">
          <a:xfrm>
            <a:off x="7188200" y="0"/>
            <a:ext cx="1955800" cy="6858000"/>
          </a:xfrm>
          <a:prstGeom prst="rect">
            <a:avLst/>
          </a:prstGeom>
          <a:pattFill prst="pct5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" name="Rectangle 12" descr="50%"/>
          <p:cNvSpPr>
            <a:spLocks noChangeArrowheads="1"/>
          </p:cNvSpPr>
          <p:nvPr/>
        </p:nvSpPr>
        <p:spPr bwMode="auto">
          <a:xfrm>
            <a:off x="0" y="0"/>
            <a:ext cx="1016000" cy="6858000"/>
          </a:xfrm>
          <a:prstGeom prst="rect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87672" y="324387"/>
            <a:ext cx="32474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28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A murder mystery</a:t>
            </a:r>
            <a:endParaRPr lang="en-US" sz="2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83152" y="891245"/>
            <a:ext cx="851438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1: 	Someone who lives at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Dreadbury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Mansion killed Aunt Agatha.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2: 	Only Agatha, the Butler, and Charles lived at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Dreadbury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Mansion.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3: 	A killer always hates his/her victim.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4:	A killer is never richer than his/her victim.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5:	Charles hates no one that Aunt Agatha hates.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6:	Aunt Agatha hates everyone but the Butler.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7: 	The Butler hates everyone who is not richer than Aunt Agatha.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8: 	The Butler hates everyone Aunt Agatha hates.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9: 	No one hates everyone.</a:t>
            </a:r>
          </a:p>
        </p:txBody>
      </p:sp>
      <p:sp>
        <p:nvSpPr>
          <p:cNvPr id="9" name="Rectangle 8"/>
          <p:cNvSpPr/>
          <p:nvPr/>
        </p:nvSpPr>
        <p:spPr>
          <a:xfrm>
            <a:off x="4275787" y="9883"/>
            <a:ext cx="48553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Knowledge Representation</a:t>
            </a:r>
          </a:p>
          <a:p>
            <a:pPr algn="r"/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and Reasoning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detective-3-16079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1" y="4735982"/>
            <a:ext cx="1889118" cy="21413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96453" y="5538754"/>
            <a:ext cx="32480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Question:  </a:t>
            </a:r>
          </a:p>
          <a:p>
            <a:r>
              <a:rPr lang="en-US" dirty="0" smtClean="0">
                <a:latin typeface="Comic Sans MS" pitchFamily="66" charset="0"/>
                <a:cs typeface="Arial" pitchFamily="34" charset="0"/>
              </a:rPr>
              <a:t>Who killed Aunt Agatha ?</a:t>
            </a:r>
          </a:p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3" descr="50%"/>
          <p:cNvSpPr>
            <a:spLocks noChangeArrowheads="1"/>
          </p:cNvSpPr>
          <p:nvPr/>
        </p:nvSpPr>
        <p:spPr bwMode="auto">
          <a:xfrm>
            <a:off x="7188200" y="0"/>
            <a:ext cx="1955800" cy="6858000"/>
          </a:xfrm>
          <a:prstGeom prst="rect">
            <a:avLst/>
          </a:prstGeom>
          <a:pattFill prst="pct5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6" name="Rectangle 12" descr="50%"/>
          <p:cNvSpPr>
            <a:spLocks noChangeArrowheads="1"/>
          </p:cNvSpPr>
          <p:nvPr/>
        </p:nvSpPr>
        <p:spPr bwMode="auto">
          <a:xfrm>
            <a:off x="0" y="0"/>
            <a:ext cx="1016000" cy="6858000"/>
          </a:xfrm>
          <a:prstGeom prst="rect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377825" y="285750"/>
            <a:ext cx="84721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Computer Hardware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Design of Combinatorial Circuits and Sequential Circuits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808949" y="2154789"/>
            <a:ext cx="5962650" cy="3086100"/>
            <a:chOff x="1718796" y="2618433"/>
            <a:chExt cx="5962650" cy="3086100"/>
          </a:xfrm>
        </p:grpSpPr>
        <p:sp>
          <p:nvSpPr>
            <p:cNvPr id="3" name="Rectangle 55"/>
            <p:cNvSpPr>
              <a:spLocks noChangeArrowheads="1"/>
            </p:cNvSpPr>
            <p:nvPr/>
          </p:nvSpPr>
          <p:spPr bwMode="auto">
            <a:xfrm>
              <a:off x="1718796" y="2618433"/>
              <a:ext cx="5962650" cy="3086100"/>
            </a:xfrm>
            <a:prstGeom prst="rect">
              <a:avLst/>
            </a:prstGeom>
            <a:solidFill>
              <a:srgbClr val="FFCC99"/>
            </a:solidFill>
            <a:ln w="38100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" name="Freeform 50"/>
            <p:cNvSpPr>
              <a:spLocks/>
            </p:cNvSpPr>
            <p:nvPr/>
          </p:nvSpPr>
          <p:spPr bwMode="auto">
            <a:xfrm rot="9397361">
              <a:off x="5803434" y="4469458"/>
              <a:ext cx="571500" cy="896938"/>
            </a:xfrm>
            <a:custGeom>
              <a:avLst/>
              <a:gdLst/>
              <a:ahLst/>
              <a:cxnLst>
                <a:cxn ang="0">
                  <a:pos x="108" y="450"/>
                </a:cxn>
                <a:cxn ang="0">
                  <a:pos x="12" y="139"/>
                </a:cxn>
                <a:cxn ang="0">
                  <a:pos x="180" y="0"/>
                </a:cxn>
                <a:cxn ang="0">
                  <a:pos x="348" y="139"/>
                </a:cxn>
                <a:cxn ang="0">
                  <a:pos x="252" y="408"/>
                </a:cxn>
              </a:cxnLst>
              <a:rect l="0" t="0" r="r" b="b"/>
              <a:pathLst>
                <a:path w="360" h="450">
                  <a:moveTo>
                    <a:pt x="108" y="450"/>
                  </a:moveTo>
                  <a:cubicBezTo>
                    <a:pt x="92" y="399"/>
                    <a:pt x="0" y="214"/>
                    <a:pt x="12" y="139"/>
                  </a:cubicBezTo>
                  <a:cubicBezTo>
                    <a:pt x="24" y="64"/>
                    <a:pt x="124" y="0"/>
                    <a:pt x="180" y="0"/>
                  </a:cubicBezTo>
                  <a:cubicBezTo>
                    <a:pt x="236" y="0"/>
                    <a:pt x="336" y="71"/>
                    <a:pt x="348" y="139"/>
                  </a:cubicBezTo>
                  <a:cubicBezTo>
                    <a:pt x="360" y="207"/>
                    <a:pt x="272" y="352"/>
                    <a:pt x="252" y="408"/>
                  </a:cubicBezTo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5" name="Freeform 46"/>
            <p:cNvSpPr>
              <a:spLocks/>
            </p:cNvSpPr>
            <p:nvPr/>
          </p:nvSpPr>
          <p:spPr bwMode="auto">
            <a:xfrm rot="2568443">
              <a:off x="6006634" y="3426471"/>
              <a:ext cx="571500" cy="896938"/>
            </a:xfrm>
            <a:custGeom>
              <a:avLst/>
              <a:gdLst/>
              <a:ahLst/>
              <a:cxnLst>
                <a:cxn ang="0">
                  <a:pos x="108" y="450"/>
                </a:cxn>
                <a:cxn ang="0">
                  <a:pos x="12" y="139"/>
                </a:cxn>
                <a:cxn ang="0">
                  <a:pos x="180" y="0"/>
                </a:cxn>
                <a:cxn ang="0">
                  <a:pos x="348" y="139"/>
                </a:cxn>
                <a:cxn ang="0">
                  <a:pos x="252" y="408"/>
                </a:cxn>
              </a:cxnLst>
              <a:rect l="0" t="0" r="r" b="b"/>
              <a:pathLst>
                <a:path w="360" h="450">
                  <a:moveTo>
                    <a:pt x="108" y="450"/>
                  </a:moveTo>
                  <a:cubicBezTo>
                    <a:pt x="92" y="399"/>
                    <a:pt x="0" y="214"/>
                    <a:pt x="12" y="139"/>
                  </a:cubicBezTo>
                  <a:cubicBezTo>
                    <a:pt x="24" y="64"/>
                    <a:pt x="124" y="0"/>
                    <a:pt x="180" y="0"/>
                  </a:cubicBezTo>
                  <a:cubicBezTo>
                    <a:pt x="236" y="0"/>
                    <a:pt x="336" y="71"/>
                    <a:pt x="348" y="139"/>
                  </a:cubicBezTo>
                  <a:cubicBezTo>
                    <a:pt x="360" y="207"/>
                    <a:pt x="272" y="352"/>
                    <a:pt x="252" y="408"/>
                  </a:cubicBezTo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6" name="Freeform 47"/>
            <p:cNvSpPr>
              <a:spLocks/>
            </p:cNvSpPr>
            <p:nvPr/>
          </p:nvSpPr>
          <p:spPr bwMode="auto">
            <a:xfrm rot="20093985">
              <a:off x="5273209" y="3289946"/>
              <a:ext cx="571500" cy="896938"/>
            </a:xfrm>
            <a:custGeom>
              <a:avLst/>
              <a:gdLst/>
              <a:ahLst/>
              <a:cxnLst>
                <a:cxn ang="0">
                  <a:pos x="108" y="450"/>
                </a:cxn>
                <a:cxn ang="0">
                  <a:pos x="12" y="139"/>
                </a:cxn>
                <a:cxn ang="0">
                  <a:pos x="180" y="0"/>
                </a:cxn>
                <a:cxn ang="0">
                  <a:pos x="348" y="139"/>
                </a:cxn>
                <a:cxn ang="0">
                  <a:pos x="252" y="408"/>
                </a:cxn>
              </a:cxnLst>
              <a:rect l="0" t="0" r="r" b="b"/>
              <a:pathLst>
                <a:path w="360" h="450">
                  <a:moveTo>
                    <a:pt x="108" y="450"/>
                  </a:moveTo>
                  <a:cubicBezTo>
                    <a:pt x="92" y="399"/>
                    <a:pt x="0" y="214"/>
                    <a:pt x="12" y="139"/>
                  </a:cubicBezTo>
                  <a:cubicBezTo>
                    <a:pt x="24" y="64"/>
                    <a:pt x="124" y="0"/>
                    <a:pt x="180" y="0"/>
                  </a:cubicBezTo>
                  <a:cubicBezTo>
                    <a:pt x="236" y="0"/>
                    <a:pt x="336" y="71"/>
                    <a:pt x="348" y="139"/>
                  </a:cubicBezTo>
                  <a:cubicBezTo>
                    <a:pt x="360" y="207"/>
                    <a:pt x="272" y="352"/>
                    <a:pt x="252" y="408"/>
                  </a:cubicBezTo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7" name="Text Box 48"/>
            <p:cNvSpPr txBox="1">
              <a:spLocks noChangeArrowheads="1"/>
            </p:cNvSpPr>
            <p:nvPr/>
          </p:nvSpPr>
          <p:spPr bwMode="auto">
            <a:xfrm>
              <a:off x="4941421" y="2999433"/>
              <a:ext cx="635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01/0</a:t>
              </a:r>
            </a:p>
          </p:txBody>
        </p:sp>
        <p:sp>
          <p:nvSpPr>
            <p:cNvPr id="8" name="Text Box 49"/>
            <p:cNvSpPr txBox="1">
              <a:spLocks noChangeArrowheads="1"/>
            </p:cNvSpPr>
            <p:nvPr/>
          </p:nvSpPr>
          <p:spPr bwMode="auto">
            <a:xfrm>
              <a:off x="6459071" y="3137546"/>
              <a:ext cx="635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10/0</a:t>
              </a:r>
            </a:p>
          </p:txBody>
        </p:sp>
        <p:sp>
          <p:nvSpPr>
            <p:cNvPr id="9" name="Freeform 42"/>
            <p:cNvSpPr>
              <a:spLocks/>
            </p:cNvSpPr>
            <p:nvPr/>
          </p:nvSpPr>
          <p:spPr bwMode="auto">
            <a:xfrm rot="11264282">
              <a:off x="2922121" y="4478983"/>
              <a:ext cx="571500" cy="896938"/>
            </a:xfrm>
            <a:custGeom>
              <a:avLst/>
              <a:gdLst/>
              <a:ahLst/>
              <a:cxnLst>
                <a:cxn ang="0">
                  <a:pos x="108" y="450"/>
                </a:cxn>
                <a:cxn ang="0">
                  <a:pos x="12" y="139"/>
                </a:cxn>
                <a:cxn ang="0">
                  <a:pos x="180" y="0"/>
                </a:cxn>
                <a:cxn ang="0">
                  <a:pos x="348" y="139"/>
                </a:cxn>
                <a:cxn ang="0">
                  <a:pos x="252" y="408"/>
                </a:cxn>
              </a:cxnLst>
              <a:rect l="0" t="0" r="r" b="b"/>
              <a:pathLst>
                <a:path w="360" h="450">
                  <a:moveTo>
                    <a:pt x="108" y="450"/>
                  </a:moveTo>
                  <a:cubicBezTo>
                    <a:pt x="92" y="399"/>
                    <a:pt x="0" y="214"/>
                    <a:pt x="12" y="139"/>
                  </a:cubicBezTo>
                  <a:cubicBezTo>
                    <a:pt x="24" y="64"/>
                    <a:pt x="124" y="0"/>
                    <a:pt x="180" y="0"/>
                  </a:cubicBezTo>
                  <a:cubicBezTo>
                    <a:pt x="236" y="0"/>
                    <a:pt x="336" y="71"/>
                    <a:pt x="348" y="139"/>
                  </a:cubicBezTo>
                  <a:cubicBezTo>
                    <a:pt x="360" y="207"/>
                    <a:pt x="272" y="352"/>
                    <a:pt x="252" y="408"/>
                  </a:cubicBezTo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0" name="Freeform 40"/>
            <p:cNvSpPr>
              <a:spLocks/>
            </p:cNvSpPr>
            <p:nvPr/>
          </p:nvSpPr>
          <p:spPr bwMode="auto">
            <a:xfrm rot="1393830">
              <a:off x="3226921" y="3258196"/>
              <a:ext cx="571500" cy="896938"/>
            </a:xfrm>
            <a:custGeom>
              <a:avLst/>
              <a:gdLst/>
              <a:ahLst/>
              <a:cxnLst>
                <a:cxn ang="0">
                  <a:pos x="108" y="450"/>
                </a:cxn>
                <a:cxn ang="0">
                  <a:pos x="12" y="139"/>
                </a:cxn>
                <a:cxn ang="0">
                  <a:pos x="180" y="0"/>
                </a:cxn>
                <a:cxn ang="0">
                  <a:pos x="348" y="139"/>
                </a:cxn>
                <a:cxn ang="0">
                  <a:pos x="252" y="408"/>
                </a:cxn>
              </a:cxnLst>
              <a:rect l="0" t="0" r="r" b="b"/>
              <a:pathLst>
                <a:path w="360" h="450">
                  <a:moveTo>
                    <a:pt x="108" y="450"/>
                  </a:moveTo>
                  <a:cubicBezTo>
                    <a:pt x="92" y="399"/>
                    <a:pt x="0" y="214"/>
                    <a:pt x="12" y="139"/>
                  </a:cubicBezTo>
                  <a:cubicBezTo>
                    <a:pt x="24" y="64"/>
                    <a:pt x="124" y="0"/>
                    <a:pt x="180" y="0"/>
                  </a:cubicBezTo>
                  <a:cubicBezTo>
                    <a:pt x="236" y="0"/>
                    <a:pt x="336" y="71"/>
                    <a:pt x="348" y="139"/>
                  </a:cubicBezTo>
                  <a:cubicBezTo>
                    <a:pt x="360" y="207"/>
                    <a:pt x="272" y="352"/>
                    <a:pt x="252" y="408"/>
                  </a:cubicBezTo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5504984" y="4029721"/>
              <a:ext cx="628650" cy="582613"/>
            </a:xfrm>
            <a:prstGeom prst="ellipse">
              <a:avLst/>
            </a:prstGeom>
            <a:solidFill>
              <a:srgbClr val="CCCCFF"/>
            </a:solidFill>
            <a:ln w="381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5617696" y="4124971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5000"/>
                      <a:lumOff val="35000"/>
                    </a:schemeClr>
                  </a:solidFill>
                  <a:sym typeface="Symbol" pitchFamily="18" charset="2"/>
                </a:rPr>
                <a:t>C</a:t>
              </a:r>
              <a:endParaRPr lang="en-US" baseline="-25000" dirty="0">
                <a:solidFill>
                  <a:schemeClr val="accent4">
                    <a:lumMod val="65000"/>
                    <a:lumOff val="35000"/>
                  </a:schemeClr>
                </a:solidFill>
                <a:sym typeface="Symbol" pitchFamily="18" charset="2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2280771" y="4251971"/>
              <a:ext cx="628650" cy="0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 rot="20093985">
              <a:off x="2609384" y="3251846"/>
              <a:ext cx="571500" cy="896938"/>
            </a:xfrm>
            <a:custGeom>
              <a:avLst/>
              <a:gdLst/>
              <a:ahLst/>
              <a:cxnLst>
                <a:cxn ang="0">
                  <a:pos x="108" y="450"/>
                </a:cxn>
                <a:cxn ang="0">
                  <a:pos x="12" y="139"/>
                </a:cxn>
                <a:cxn ang="0">
                  <a:pos x="180" y="0"/>
                </a:cxn>
                <a:cxn ang="0">
                  <a:pos x="348" y="139"/>
                </a:cxn>
                <a:cxn ang="0">
                  <a:pos x="252" y="408"/>
                </a:cxn>
              </a:cxnLst>
              <a:rect l="0" t="0" r="r" b="b"/>
              <a:pathLst>
                <a:path w="360" h="450">
                  <a:moveTo>
                    <a:pt x="108" y="450"/>
                  </a:moveTo>
                  <a:cubicBezTo>
                    <a:pt x="92" y="399"/>
                    <a:pt x="0" y="214"/>
                    <a:pt x="12" y="139"/>
                  </a:cubicBezTo>
                  <a:cubicBezTo>
                    <a:pt x="24" y="64"/>
                    <a:pt x="124" y="0"/>
                    <a:pt x="180" y="0"/>
                  </a:cubicBezTo>
                  <a:cubicBezTo>
                    <a:pt x="236" y="0"/>
                    <a:pt x="336" y="71"/>
                    <a:pt x="348" y="139"/>
                  </a:cubicBezTo>
                  <a:cubicBezTo>
                    <a:pt x="360" y="207"/>
                    <a:pt x="272" y="352"/>
                    <a:pt x="252" y="408"/>
                  </a:cubicBezTo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277596" y="2961333"/>
              <a:ext cx="635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00/0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222284" y="3677296"/>
              <a:ext cx="635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11/0</a:t>
              </a: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909421" y="3985271"/>
              <a:ext cx="628650" cy="595313"/>
            </a:xfrm>
            <a:prstGeom prst="ellipse">
              <a:avLst/>
            </a:prstGeom>
            <a:solidFill>
              <a:srgbClr val="CCCCFF"/>
            </a:solidFill>
            <a:ln w="381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2963396" y="4080521"/>
              <a:ext cx="5524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5000"/>
                      <a:lumOff val="35000"/>
                    </a:schemeClr>
                  </a:solidFill>
                  <a:sym typeface="Symbol" pitchFamily="18" charset="2"/>
                </a:rPr>
                <a:t>NC</a:t>
              </a:r>
              <a:endParaRPr lang="en-US" baseline="-25000" dirty="0">
                <a:solidFill>
                  <a:schemeClr val="accent4">
                    <a:lumMod val="65000"/>
                    <a:lumOff val="35000"/>
                  </a:schemeClr>
                </a:solidFill>
                <a:sym typeface="Symbol" pitchFamily="18" charset="2"/>
              </a:endParaRPr>
            </a:p>
          </p:txBody>
        </p:sp>
        <p:sp>
          <p:nvSpPr>
            <p:cNvPr id="19" name="Text Box 41"/>
            <p:cNvSpPr txBox="1">
              <a:spLocks noChangeArrowheads="1"/>
            </p:cNvSpPr>
            <p:nvPr/>
          </p:nvSpPr>
          <p:spPr bwMode="auto">
            <a:xfrm>
              <a:off x="3330109" y="2910533"/>
              <a:ext cx="635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01/1</a:t>
              </a:r>
            </a:p>
          </p:txBody>
        </p:sp>
        <p:sp>
          <p:nvSpPr>
            <p:cNvPr id="20" name="Text Box 43"/>
            <p:cNvSpPr txBox="1">
              <a:spLocks noChangeArrowheads="1"/>
            </p:cNvSpPr>
            <p:nvPr/>
          </p:nvSpPr>
          <p:spPr bwMode="auto">
            <a:xfrm>
              <a:off x="2350621" y="4891733"/>
              <a:ext cx="635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10/1</a:t>
              </a:r>
            </a:p>
          </p:txBody>
        </p:sp>
        <p:sp>
          <p:nvSpPr>
            <p:cNvPr id="21" name="Freeform 44"/>
            <p:cNvSpPr>
              <a:spLocks/>
            </p:cNvSpPr>
            <p:nvPr/>
          </p:nvSpPr>
          <p:spPr bwMode="auto">
            <a:xfrm>
              <a:off x="3549184" y="4028133"/>
              <a:ext cx="1958975" cy="160338"/>
            </a:xfrm>
            <a:custGeom>
              <a:avLst/>
              <a:gdLst/>
              <a:ahLst/>
              <a:cxnLst>
                <a:cxn ang="0">
                  <a:pos x="0" y="119"/>
                </a:cxn>
                <a:cxn ang="0">
                  <a:pos x="494" y="0"/>
                </a:cxn>
                <a:cxn ang="0">
                  <a:pos x="1060" y="119"/>
                </a:cxn>
              </a:cxnLst>
              <a:rect l="0" t="0" r="r" b="b"/>
              <a:pathLst>
                <a:path w="1060" h="119">
                  <a:moveTo>
                    <a:pt x="0" y="119"/>
                  </a:moveTo>
                  <a:cubicBezTo>
                    <a:pt x="158" y="59"/>
                    <a:pt x="317" y="0"/>
                    <a:pt x="494" y="0"/>
                  </a:cubicBezTo>
                  <a:cubicBezTo>
                    <a:pt x="671" y="0"/>
                    <a:pt x="966" y="99"/>
                    <a:pt x="1060" y="119"/>
                  </a:cubicBezTo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22" name="Freeform 45"/>
            <p:cNvSpPr>
              <a:spLocks/>
            </p:cNvSpPr>
            <p:nvPr/>
          </p:nvSpPr>
          <p:spPr bwMode="auto">
            <a:xfrm flipV="1">
              <a:off x="3542834" y="4383733"/>
              <a:ext cx="1958975" cy="160338"/>
            </a:xfrm>
            <a:custGeom>
              <a:avLst/>
              <a:gdLst/>
              <a:ahLst/>
              <a:cxnLst>
                <a:cxn ang="0">
                  <a:pos x="0" y="119"/>
                </a:cxn>
                <a:cxn ang="0">
                  <a:pos x="494" y="0"/>
                </a:cxn>
                <a:cxn ang="0">
                  <a:pos x="1060" y="119"/>
                </a:cxn>
              </a:cxnLst>
              <a:rect l="0" t="0" r="r" b="b"/>
              <a:pathLst>
                <a:path w="1060" h="119">
                  <a:moveTo>
                    <a:pt x="0" y="119"/>
                  </a:moveTo>
                  <a:cubicBezTo>
                    <a:pt x="158" y="59"/>
                    <a:pt x="317" y="0"/>
                    <a:pt x="494" y="0"/>
                  </a:cubicBezTo>
                  <a:cubicBezTo>
                    <a:pt x="671" y="0"/>
                    <a:pt x="966" y="99"/>
                    <a:pt x="1060" y="119"/>
                  </a:cubicBezTo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23" name="Text Box 51"/>
            <p:cNvSpPr txBox="1">
              <a:spLocks noChangeArrowheads="1"/>
            </p:cNvSpPr>
            <p:nvPr/>
          </p:nvSpPr>
          <p:spPr bwMode="auto">
            <a:xfrm>
              <a:off x="6362234" y="4709171"/>
              <a:ext cx="635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11/1</a:t>
              </a:r>
            </a:p>
          </p:txBody>
        </p:sp>
        <p:sp>
          <p:nvSpPr>
            <p:cNvPr id="24" name="Text Box 52"/>
            <p:cNvSpPr txBox="1">
              <a:spLocks noChangeArrowheads="1"/>
            </p:cNvSpPr>
            <p:nvPr/>
          </p:nvSpPr>
          <p:spPr bwMode="auto">
            <a:xfrm>
              <a:off x="4223871" y="4531371"/>
              <a:ext cx="635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00/1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56840" y="5576548"/>
            <a:ext cx="4903907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a serial adder as a finite-state machine </a:t>
            </a:r>
          </a:p>
          <a:p>
            <a:endParaRPr lang="th-TH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" descr="communications200801-d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3354" y="1212111"/>
            <a:ext cx="2934128" cy="4401880"/>
          </a:xfrm>
          <a:prstGeom prst="rect">
            <a:avLst/>
          </a:prstGeom>
          <a:noFill/>
        </p:spPr>
      </p:pic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7775" name="Rectangle 15"/>
          <p:cNvSpPr>
            <a:spLocks noChangeArrowheads="1"/>
          </p:cNvSpPr>
          <p:nvPr/>
        </p:nvSpPr>
        <p:spPr bwMode="auto">
          <a:xfrm>
            <a:off x="0" y="5588000"/>
            <a:ext cx="9144000" cy="1270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455310" y="2183392"/>
            <a:ext cx="617378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latin typeface="Arial" pitchFamily="34" charset="0"/>
                <a:cs typeface="Arial" pitchFamily="34" charset="0"/>
              </a:rPr>
              <a:t>It may sound surprising that in computing, a field 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which develops so fast that the future often becomes 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the past without having been the present, there is 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nothing more stable and worthwhile learning than 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its foundations.</a:t>
            </a:r>
          </a:p>
          <a:p>
            <a:endParaRPr lang="en-US" i="1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	 </a:t>
            </a:r>
            <a:r>
              <a:rPr lang="en-US" sz="1600" dirty="0" err="1">
                <a:latin typeface="Arial Narrow" pitchFamily="34" charset="0"/>
                <a:cs typeface="Arial" pitchFamily="34" charset="0"/>
              </a:rPr>
              <a:t>Jozef</a:t>
            </a:r>
            <a:r>
              <a:rPr lang="en-US" sz="1600" dirty="0">
                <a:latin typeface="Arial Narrow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 Narrow" pitchFamily="34" charset="0"/>
                <a:cs typeface="Arial" pitchFamily="34" charset="0"/>
              </a:rPr>
              <a:t>Gruska</a:t>
            </a:r>
            <a:r>
              <a:rPr lang="en-US" sz="1600" dirty="0">
                <a:latin typeface="Arial Narrow" pitchFamily="34" charset="0"/>
                <a:cs typeface="Arial" pitchFamily="34" charset="0"/>
              </a:rPr>
              <a:t> (1997), Foundations of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-63500" y="1346200"/>
            <a:ext cx="4922838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0500" lvl="1" indent="95250">
              <a:lnSpc>
                <a:spcPct val="120000"/>
              </a:lnSpc>
            </a:pPr>
            <a:r>
              <a:rPr lang="en-US" b="1">
                <a:latin typeface="Arial" pitchFamily="34" charset="0"/>
                <a:cs typeface="Arial" pitchFamily="34" charset="0"/>
              </a:rPr>
              <a:t>Richard Johnsonbaugh</a:t>
            </a:r>
          </a:p>
          <a:p>
            <a:pPr marL="190500" lvl="1" indent="95250">
              <a:lnSpc>
                <a:spcPct val="120000"/>
              </a:lnSpc>
            </a:pPr>
            <a:r>
              <a:rPr lang="en-US" sz="2400" b="1" i="1">
                <a:latin typeface="Arial" pitchFamily="34" charset="0"/>
                <a:cs typeface="Arial" pitchFamily="34" charset="0"/>
              </a:rPr>
              <a:t>Discrete Mathematics</a:t>
            </a:r>
            <a:r>
              <a:rPr lang="en-US" sz="1800" b="1">
                <a:latin typeface="Arial" pitchFamily="34" charset="0"/>
                <a:cs typeface="Arial" pitchFamily="34" charset="0"/>
              </a:rPr>
              <a:t>	</a:t>
            </a: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187325" y="190500"/>
            <a:ext cx="3186940" cy="55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 Narrow" pitchFamily="34" charset="0"/>
                <a:cs typeface="Angsana New" pitchFamily="18" charset="-34"/>
              </a:rPr>
              <a:t>Main Text Book</a:t>
            </a:r>
            <a:endParaRPr lang="en-US" sz="1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rial Narrow" pitchFamily="34" charset="0"/>
              <a:cs typeface="Angsana New" pitchFamily="18" charset="-34"/>
            </a:endParaRPr>
          </a:p>
        </p:txBody>
      </p:sp>
      <p:sp>
        <p:nvSpPr>
          <p:cNvPr id="174088" name="Line 8"/>
          <p:cNvSpPr>
            <a:spLocks noChangeShapeType="1"/>
          </p:cNvSpPr>
          <p:nvPr/>
        </p:nvSpPr>
        <p:spPr bwMode="auto">
          <a:xfrm>
            <a:off x="180975" y="3641725"/>
            <a:ext cx="8977313" cy="3175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74089" name="Line 9"/>
          <p:cNvSpPr>
            <a:spLocks noChangeShapeType="1"/>
          </p:cNvSpPr>
          <p:nvPr/>
        </p:nvSpPr>
        <p:spPr bwMode="auto">
          <a:xfrm>
            <a:off x="219075" y="1228725"/>
            <a:ext cx="8924925" cy="0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74090" name="Text Box 10"/>
          <p:cNvSpPr txBox="1">
            <a:spLocks noChangeArrowheads="1"/>
          </p:cNvSpPr>
          <p:nvPr/>
        </p:nvSpPr>
        <p:spPr bwMode="auto">
          <a:xfrm>
            <a:off x="1249363" y="2281238"/>
            <a:ext cx="250031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 u="sng">
                <a:solidFill>
                  <a:srgbClr val="777777"/>
                </a:solidFill>
                <a:latin typeface="Arial Narrow" pitchFamily="34" charset="0"/>
                <a:cs typeface="Arial" pitchFamily="34" charset="0"/>
              </a:rPr>
              <a:t>7</a:t>
            </a:r>
            <a:r>
              <a:rPr lang="en-US" sz="1800" b="1" u="sng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th edition</a:t>
            </a:r>
            <a:r>
              <a:rPr lang="en-US" sz="1800" b="1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 (2009)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>
                <a:solidFill>
                  <a:srgbClr val="777777"/>
                </a:solidFill>
                <a:latin typeface="Arial Narrow" pitchFamily="34" charset="0"/>
                <a:cs typeface="Courier New" pitchFamily="49" charset="0"/>
              </a:rPr>
              <a:t>ISBN 0-13-135430-2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>
                <a:solidFill>
                  <a:srgbClr val="777777"/>
                </a:solidFill>
                <a:latin typeface="Arial Narrow" pitchFamily="34" charset="0"/>
                <a:cs typeface="Courier New" pitchFamily="49" charset="0"/>
              </a:rPr>
              <a:t>Prentice Hall International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QA 39.2 J65 2009 C.2</a:t>
            </a:r>
            <a:endParaRPr lang="en-US" sz="1400" b="1" i="1">
              <a:latin typeface="Courier New" pitchFamily="49" charset="0"/>
              <a:cs typeface="Arial" pitchFamily="34" charset="0"/>
            </a:endParaRPr>
          </a:p>
        </p:txBody>
      </p:sp>
      <p:pic>
        <p:nvPicPr>
          <p:cNvPr id="174084" name="Picture 4" descr="97801313543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0988" y="0"/>
            <a:ext cx="5053012" cy="6286500"/>
          </a:xfrm>
          <a:prstGeom prst="rect">
            <a:avLst/>
          </a:prstGeom>
          <a:noFill/>
        </p:spPr>
      </p:pic>
      <p:pic>
        <p:nvPicPr>
          <p:cNvPr id="174085" name="Picture 5" descr="pp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1700" y="4267200"/>
            <a:ext cx="2330450" cy="1762125"/>
          </a:xfrm>
          <a:prstGeom prst="rect">
            <a:avLst/>
          </a:prstGeom>
          <a:noFill/>
        </p:spPr>
      </p:pic>
      <p:sp>
        <p:nvSpPr>
          <p:cNvPr id="174091" name="Text Box 11"/>
          <p:cNvSpPr txBox="1">
            <a:spLocks noChangeArrowheads="1"/>
          </p:cNvSpPr>
          <p:nvPr/>
        </p:nvSpPr>
        <p:spPr bwMode="auto">
          <a:xfrm>
            <a:off x="6181725" y="6361113"/>
            <a:ext cx="1200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pitchFamily="34" charset="0"/>
                <a:cs typeface="Arial" pitchFamily="34" charset="0"/>
              </a:rPr>
              <a:t>7</a:t>
            </a:r>
            <a:r>
              <a:rPr lang="en-US" sz="1800" baseline="30000">
                <a:latin typeface="Arial" pitchFamily="34" charset="0"/>
                <a:cs typeface="Arial" pitchFamily="34" charset="0"/>
              </a:rPr>
              <a:t>th</a:t>
            </a:r>
            <a:r>
              <a:rPr lang="en-US" sz="1800">
                <a:latin typeface="Arial" pitchFamily="34" charset="0"/>
                <a:cs typeface="Arial" pitchFamily="34" charset="0"/>
              </a:rPr>
              <a:t>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-63500" y="1371600"/>
            <a:ext cx="64849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0500" lvl="1" indent="95250">
              <a:lnSpc>
                <a:spcPct val="110000"/>
              </a:lnSpc>
            </a:pPr>
            <a:r>
              <a:rPr lang="en-US" b="1">
                <a:solidFill>
                  <a:srgbClr val="808080"/>
                </a:solidFill>
                <a:latin typeface="Arial Narrow" pitchFamily="34" charset="0"/>
                <a:cs typeface="Arial" pitchFamily="34" charset="0"/>
              </a:rPr>
              <a:t>You may use earlier editions of Richard Johnsonbaugh’s </a:t>
            </a:r>
          </a:p>
          <a:p>
            <a:pPr marL="190500" lvl="1" indent="95250">
              <a:lnSpc>
                <a:spcPct val="110000"/>
              </a:lnSpc>
            </a:pPr>
            <a:r>
              <a:rPr lang="en-US" b="1">
                <a:solidFill>
                  <a:srgbClr val="808080"/>
                </a:solidFill>
                <a:latin typeface="Arial Narrow" pitchFamily="34" charset="0"/>
                <a:cs typeface="Arial" pitchFamily="34" charset="0"/>
              </a:rPr>
              <a:t>Discrete Mathematics book, e.g.:</a:t>
            </a:r>
          </a:p>
        </p:txBody>
      </p:sp>
      <p:sp>
        <p:nvSpPr>
          <p:cNvPr id="175110" name="Line 6"/>
          <p:cNvSpPr>
            <a:spLocks noChangeShapeType="1"/>
          </p:cNvSpPr>
          <p:nvPr/>
        </p:nvSpPr>
        <p:spPr bwMode="auto">
          <a:xfrm>
            <a:off x="180975" y="3641725"/>
            <a:ext cx="8977313" cy="3175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75111" name="Line 7"/>
          <p:cNvSpPr>
            <a:spLocks noChangeShapeType="1"/>
          </p:cNvSpPr>
          <p:nvPr/>
        </p:nvSpPr>
        <p:spPr bwMode="auto">
          <a:xfrm>
            <a:off x="219075" y="1228725"/>
            <a:ext cx="8924925" cy="0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75113" name="Text Box 9"/>
          <p:cNvSpPr txBox="1">
            <a:spLocks noChangeArrowheads="1"/>
          </p:cNvSpPr>
          <p:nvPr/>
        </p:nvSpPr>
        <p:spPr bwMode="auto">
          <a:xfrm>
            <a:off x="715963" y="2179638"/>
            <a:ext cx="3632200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§"/>
            </a:pPr>
            <a:r>
              <a:rPr lang="en-US" sz="1600" b="1">
                <a:solidFill>
                  <a:srgbClr val="777777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1600" b="1" u="sng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6th edition</a:t>
            </a:r>
            <a:r>
              <a:rPr lang="en-US" sz="1600" b="1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 (2005)</a:t>
            </a:r>
            <a:r>
              <a:rPr lang="en-US" sz="160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1600">
                <a:solidFill>
                  <a:srgbClr val="777777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1600" b="1">
                <a:solidFill>
                  <a:srgbClr val="777777"/>
                </a:solidFill>
                <a:latin typeface="Arial Narrow" pitchFamily="34" charset="0"/>
                <a:cs typeface="Courier New" pitchFamily="49" charset="0"/>
              </a:rPr>
              <a:t>ISBN 0-13-127767-7</a:t>
            </a:r>
            <a:endParaRPr lang="en-US" sz="1600" b="1" i="1">
              <a:solidFill>
                <a:srgbClr val="777777"/>
              </a:solidFill>
              <a:latin typeface="Arial Narrow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§"/>
            </a:pPr>
            <a:r>
              <a:rPr lang="en-US" sz="1600" b="1">
                <a:solidFill>
                  <a:srgbClr val="777777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1600" b="1" u="sng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5th edition</a:t>
            </a:r>
            <a:r>
              <a:rPr lang="en-US" sz="1600" b="1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 (2001)</a:t>
            </a:r>
            <a:r>
              <a:rPr lang="en-US" sz="160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1600">
                <a:solidFill>
                  <a:srgbClr val="777777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1600" b="1">
                <a:solidFill>
                  <a:srgbClr val="777777"/>
                </a:solidFill>
                <a:latin typeface="Arial Narrow" pitchFamily="34" charset="0"/>
                <a:cs typeface="Courier New" pitchFamily="49" charset="0"/>
              </a:rPr>
              <a:t>ISBN 0-13-089008-1</a:t>
            </a:r>
            <a:endParaRPr lang="en-US" sz="1600" b="1" i="1">
              <a:solidFill>
                <a:srgbClr val="777777"/>
              </a:solidFill>
              <a:latin typeface="Arial Narrow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§"/>
            </a:pPr>
            <a:r>
              <a:rPr lang="en-US" sz="1600" b="1">
                <a:solidFill>
                  <a:srgbClr val="777777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1600" b="1" u="sng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4th edition</a:t>
            </a:r>
            <a:r>
              <a:rPr lang="en-US" sz="1600" b="1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 (1997)</a:t>
            </a:r>
            <a:r>
              <a:rPr lang="en-US" sz="160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1600">
                <a:solidFill>
                  <a:srgbClr val="777777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1600" b="1">
                <a:solidFill>
                  <a:srgbClr val="777777"/>
                </a:solidFill>
                <a:latin typeface="Arial Narrow" pitchFamily="34" charset="0"/>
                <a:cs typeface="Courier New" pitchFamily="49" charset="0"/>
              </a:rPr>
              <a:t>ISBN 0-13-571191-6</a:t>
            </a:r>
            <a:endParaRPr lang="en-US" sz="1800">
              <a:solidFill>
                <a:srgbClr val="777777"/>
              </a:solidFill>
              <a:latin typeface="Arial Narrow" pitchFamily="34" charset="0"/>
            </a:endParaRPr>
          </a:p>
        </p:txBody>
      </p:sp>
      <p:pic>
        <p:nvPicPr>
          <p:cNvPr id="175114" name="Picture 10" descr="0130890081_01_LZZZZZZ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6063" y="3752850"/>
            <a:ext cx="2187575" cy="2752725"/>
          </a:xfrm>
          <a:prstGeom prst="rect">
            <a:avLst/>
          </a:prstGeom>
          <a:noFill/>
        </p:spPr>
      </p:pic>
      <p:pic>
        <p:nvPicPr>
          <p:cNvPr id="175115" name="Picture 11" descr="4th-johnsonbaugh-co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754438"/>
            <a:ext cx="2771775" cy="2746375"/>
          </a:xfrm>
          <a:prstGeom prst="rect">
            <a:avLst/>
          </a:prstGeom>
          <a:noFill/>
        </p:spPr>
      </p:pic>
      <p:pic>
        <p:nvPicPr>
          <p:cNvPr id="175116" name="Picture 12" descr="6th-johnsonbaugh-co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2413" y="241300"/>
            <a:ext cx="2182812" cy="2755900"/>
          </a:xfrm>
          <a:prstGeom prst="rect">
            <a:avLst/>
          </a:prstGeom>
          <a:noFill/>
        </p:spPr>
      </p:pic>
      <p:sp>
        <p:nvSpPr>
          <p:cNvPr id="175117" name="Text Box 13"/>
          <p:cNvSpPr txBox="1">
            <a:spLocks noChangeArrowheads="1"/>
          </p:cNvSpPr>
          <p:nvPr/>
        </p:nvSpPr>
        <p:spPr bwMode="auto">
          <a:xfrm>
            <a:off x="4657725" y="6527800"/>
            <a:ext cx="1089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  <a:cs typeface="Arial" pitchFamily="34" charset="0"/>
              </a:rPr>
              <a:t>4</a:t>
            </a:r>
            <a:r>
              <a:rPr lang="en-US" sz="1600" baseline="30000">
                <a:latin typeface="Arial" pitchFamily="34" charset="0"/>
                <a:cs typeface="Arial" pitchFamily="34" charset="0"/>
              </a:rPr>
              <a:t>th</a:t>
            </a:r>
            <a:r>
              <a:rPr lang="en-US" sz="1600">
                <a:latin typeface="Arial" pitchFamily="34" charset="0"/>
                <a:cs typeface="Arial" pitchFamily="34" charset="0"/>
              </a:rPr>
              <a:t> Edition</a:t>
            </a:r>
          </a:p>
        </p:txBody>
      </p:sp>
      <p:sp>
        <p:nvSpPr>
          <p:cNvPr id="175118" name="Text Box 14"/>
          <p:cNvSpPr txBox="1">
            <a:spLocks noChangeArrowheads="1"/>
          </p:cNvSpPr>
          <p:nvPr/>
        </p:nvSpPr>
        <p:spPr bwMode="auto">
          <a:xfrm>
            <a:off x="7134225" y="6527800"/>
            <a:ext cx="1089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  <a:cs typeface="Arial" pitchFamily="34" charset="0"/>
              </a:rPr>
              <a:t>5</a:t>
            </a:r>
            <a:r>
              <a:rPr lang="en-US" sz="1600" baseline="30000">
                <a:latin typeface="Arial" pitchFamily="34" charset="0"/>
                <a:cs typeface="Arial" pitchFamily="34" charset="0"/>
              </a:rPr>
              <a:t>th</a:t>
            </a:r>
            <a:r>
              <a:rPr lang="en-US" sz="1600">
                <a:latin typeface="Arial" pitchFamily="34" charset="0"/>
                <a:cs typeface="Arial" pitchFamily="34" charset="0"/>
              </a:rPr>
              <a:t> Edition</a:t>
            </a:r>
          </a:p>
        </p:txBody>
      </p:sp>
      <p:sp>
        <p:nvSpPr>
          <p:cNvPr id="175119" name="Text Box 15"/>
          <p:cNvSpPr txBox="1">
            <a:spLocks noChangeArrowheads="1"/>
          </p:cNvSpPr>
          <p:nvPr/>
        </p:nvSpPr>
        <p:spPr bwMode="auto">
          <a:xfrm>
            <a:off x="7148513" y="3036888"/>
            <a:ext cx="1089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  <a:cs typeface="Arial" pitchFamily="34" charset="0"/>
              </a:rPr>
              <a:t>6</a:t>
            </a:r>
            <a:r>
              <a:rPr lang="en-US" sz="1600" baseline="30000">
                <a:latin typeface="Arial" pitchFamily="34" charset="0"/>
                <a:cs typeface="Arial" pitchFamily="34" charset="0"/>
              </a:rPr>
              <a:t>th</a:t>
            </a:r>
            <a:r>
              <a:rPr lang="en-US" sz="1600">
                <a:latin typeface="Arial" pitchFamily="34" charset="0"/>
                <a:cs typeface="Arial" pitchFamily="34" charset="0"/>
              </a:rPr>
              <a:t> Edition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87325" y="190500"/>
            <a:ext cx="318694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 Narrow" pitchFamily="34" charset="0"/>
                <a:cs typeface="Angsana New" pitchFamily="18" charset="-34"/>
              </a:rPr>
              <a:t>Main Text Book</a:t>
            </a:r>
            <a:endParaRPr lang="en-US" sz="1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rial Narrow" pitchFamily="34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114300" y="355600"/>
            <a:ext cx="5613400" cy="39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0500" lvl="1">
              <a:lnSpc>
                <a:spcPct val="70000"/>
              </a:lnSpc>
              <a:spcBef>
                <a:spcPct val="50000"/>
              </a:spcBef>
            </a:pPr>
            <a:r>
              <a:rPr lang="en-US" sz="2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 Narrow" pitchFamily="34" charset="0"/>
                <a:cs typeface="Angsana New" pitchFamily="18" charset="-34"/>
              </a:rPr>
              <a:t> Some Useful References</a:t>
            </a:r>
            <a:r>
              <a:rPr lang="en-US" sz="1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 Narrow" pitchFamily="34" charset="0"/>
                <a:cs typeface="Arial" pitchFamily="34" charset="0"/>
              </a:rPr>
              <a:t>	 </a:t>
            </a:r>
          </a:p>
        </p:txBody>
      </p:sp>
      <p:pic>
        <p:nvPicPr>
          <p:cNvPr id="155652" name="Picture 4" descr="5th-ro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9275" y="2578100"/>
            <a:ext cx="4352925" cy="4140200"/>
          </a:xfrm>
          <a:prstGeom prst="rect">
            <a:avLst/>
          </a:prstGeom>
          <a:noFill/>
        </p:spPr>
      </p:pic>
      <p:pic>
        <p:nvPicPr>
          <p:cNvPr id="155653" name="Picture 5" descr="4th-ros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600" y="2501900"/>
            <a:ext cx="4318000" cy="4318000"/>
          </a:xfrm>
          <a:prstGeom prst="rect">
            <a:avLst/>
          </a:prstGeom>
          <a:noFill/>
        </p:spPr>
      </p:pic>
      <p:sp>
        <p:nvSpPr>
          <p:cNvPr id="155654" name="Line 6"/>
          <p:cNvSpPr>
            <a:spLocks noChangeShapeType="1"/>
          </p:cNvSpPr>
          <p:nvPr/>
        </p:nvSpPr>
        <p:spPr bwMode="auto">
          <a:xfrm>
            <a:off x="219075" y="911225"/>
            <a:ext cx="8924925" cy="0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5656" name="Text Box 8"/>
          <p:cNvSpPr txBox="1">
            <a:spLocks noChangeArrowheads="1"/>
          </p:cNvSpPr>
          <p:nvPr/>
        </p:nvSpPr>
        <p:spPr bwMode="auto">
          <a:xfrm>
            <a:off x="987425" y="1374775"/>
            <a:ext cx="639921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800">
                <a:latin typeface="Arial Narrow" pitchFamily="34" charset="0"/>
              </a:rPr>
              <a:t> K. H. Rosen, </a:t>
            </a:r>
            <a:r>
              <a:rPr lang="en-US" sz="1800" b="1" i="1">
                <a:latin typeface="Arial Narrow" pitchFamily="34" charset="0"/>
              </a:rPr>
              <a:t>Discrete Mathematics and Its Applications</a:t>
            </a:r>
            <a:r>
              <a:rPr lang="en-US" sz="1800">
                <a:latin typeface="Arial Narrow" pitchFamily="34" charset="0"/>
              </a:rPr>
              <a:t>, McGraw-Hill.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endParaRPr lang="en-US" sz="1800">
              <a:latin typeface="Arial Narrow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800">
                <a:latin typeface="Arial Narrow" pitchFamily="34" charset="0"/>
              </a:rPr>
              <a:t> K. A. Ross, C. R. B. Wright, </a:t>
            </a:r>
            <a:r>
              <a:rPr lang="en-US" sz="1800" b="1" i="1">
                <a:latin typeface="Arial Narrow" pitchFamily="34" charset="0"/>
              </a:rPr>
              <a:t>Discrete Mathematics</a:t>
            </a:r>
            <a:r>
              <a:rPr lang="en-US" sz="1800">
                <a:latin typeface="Arial Narrow" pitchFamily="34" charset="0"/>
              </a:rPr>
              <a:t>, Prentice Hall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sz="180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7" name="Line 23"/>
          <p:cNvSpPr>
            <a:spLocks noChangeShapeType="1"/>
          </p:cNvSpPr>
          <p:nvPr/>
        </p:nvSpPr>
        <p:spPr bwMode="auto">
          <a:xfrm flipV="1">
            <a:off x="2489200" y="4165600"/>
            <a:ext cx="3327400" cy="196850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>
            <a:off x="2374900" y="4140200"/>
            <a:ext cx="3759200" cy="191770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071759" y="682960"/>
            <a:ext cx="492979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   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7592" name="Group 8"/>
          <p:cNvGrpSpPr>
            <a:grpSpLocks/>
          </p:cNvGrpSpPr>
          <p:nvPr/>
        </p:nvGrpSpPr>
        <p:grpSpPr bwMode="auto">
          <a:xfrm>
            <a:off x="2486025" y="4313238"/>
            <a:ext cx="2768600" cy="657225"/>
            <a:chOff x="1518" y="2901"/>
            <a:chExt cx="1744" cy="414"/>
          </a:xfrm>
        </p:grpSpPr>
        <p:sp>
          <p:nvSpPr>
            <p:cNvPr id="67589" name="Text Box 5"/>
            <p:cNvSpPr txBox="1">
              <a:spLocks noChangeArrowheads="1"/>
            </p:cNvSpPr>
            <p:nvPr/>
          </p:nvSpPr>
          <p:spPr bwMode="auto">
            <a:xfrm>
              <a:off x="1518" y="2901"/>
              <a:ext cx="17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f </a:t>
              </a:r>
              <a:r>
                <a:rPr lang="en-US">
                  <a:sym typeface="Symbol" pitchFamily="18" charset="2"/>
                </a:rPr>
                <a:t>(</a:t>
              </a:r>
              <a:r>
                <a:rPr lang="en-US" i="1">
                  <a:sym typeface="Symbol" pitchFamily="18" charset="2"/>
                </a:rPr>
                <a:t>x</a:t>
              </a:r>
              <a:r>
                <a:rPr lang="en-US">
                  <a:sym typeface="Symbol" pitchFamily="18" charset="2"/>
                </a:rPr>
                <a:t>) = </a:t>
              </a:r>
              <a:r>
                <a:rPr lang="en-US" i="1">
                  <a:sym typeface="Symbol" pitchFamily="18" charset="2"/>
                </a:rPr>
                <a:t>e</a:t>
              </a:r>
              <a:r>
                <a:rPr lang="en-US" baseline="30000">
                  <a:sym typeface="Symbol" pitchFamily="18" charset="2"/>
                </a:rPr>
                <a:t>(1/</a:t>
              </a:r>
              <a:r>
                <a:rPr lang="en-US" i="1" baseline="30000">
                  <a:sym typeface="Symbol" pitchFamily="18" charset="2"/>
                </a:rPr>
                <a:t>x</a:t>
              </a:r>
              <a:r>
                <a:rPr lang="en-US" baseline="30000">
                  <a:sym typeface="Symbol" pitchFamily="18" charset="2"/>
                </a:rPr>
                <a:t>)ln </a:t>
              </a:r>
              <a:r>
                <a:rPr lang="en-US" i="1" baseline="30000">
                  <a:sym typeface="Symbol" pitchFamily="18" charset="2"/>
                </a:rPr>
                <a:t>x</a:t>
              </a:r>
              <a:r>
                <a:rPr lang="en-US">
                  <a:sym typeface="Symbol" pitchFamily="18" charset="2"/>
                </a:rPr>
                <a:t> d (1/</a:t>
              </a:r>
              <a:r>
                <a:rPr lang="en-US" i="1">
                  <a:sym typeface="Symbol" pitchFamily="18" charset="2"/>
                </a:rPr>
                <a:t>x</a:t>
              </a:r>
              <a:r>
                <a:rPr lang="en-US">
                  <a:sym typeface="Symbol" pitchFamily="18" charset="2"/>
                </a:rPr>
                <a:t> ln </a:t>
              </a:r>
              <a:r>
                <a:rPr lang="en-US" i="1">
                  <a:sym typeface="Symbol" pitchFamily="18" charset="2"/>
                </a:rPr>
                <a:t>x</a:t>
              </a:r>
              <a:r>
                <a:rPr lang="en-US">
                  <a:sym typeface="Symbol" pitchFamily="18" charset="2"/>
                </a:rPr>
                <a:t>)</a:t>
              </a:r>
              <a:endParaRPr lang="th-TH" i="1"/>
            </a:p>
          </p:txBody>
        </p:sp>
        <p:sp>
          <p:nvSpPr>
            <p:cNvPr id="67590" name="Line 6"/>
            <p:cNvSpPr>
              <a:spLocks noChangeShapeType="1"/>
            </p:cNvSpPr>
            <p:nvPr/>
          </p:nvSpPr>
          <p:spPr bwMode="auto">
            <a:xfrm flipV="1">
              <a:off x="2504" y="3120"/>
              <a:ext cx="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67591" name="Text Box 7"/>
            <p:cNvSpPr txBox="1">
              <a:spLocks noChangeArrowheads="1"/>
            </p:cNvSpPr>
            <p:nvPr/>
          </p:nvSpPr>
          <p:spPr bwMode="auto">
            <a:xfrm>
              <a:off x="2446" y="3065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d</a:t>
              </a:r>
              <a:r>
                <a:rPr lang="en-US" i="1">
                  <a:sym typeface="Symbol" pitchFamily="18" charset="2"/>
                </a:rPr>
                <a:t>x</a:t>
              </a:r>
            </a:p>
          </p:txBody>
        </p:sp>
      </p:grpSp>
      <p:grpSp>
        <p:nvGrpSpPr>
          <p:cNvPr id="67601" name="Group 17"/>
          <p:cNvGrpSpPr>
            <a:grpSpLocks/>
          </p:cNvGrpSpPr>
          <p:nvPr/>
        </p:nvGrpSpPr>
        <p:grpSpPr bwMode="auto">
          <a:xfrm>
            <a:off x="1971675" y="5065713"/>
            <a:ext cx="2871788" cy="781050"/>
            <a:chOff x="946" y="3543"/>
            <a:chExt cx="1809" cy="492"/>
          </a:xfrm>
        </p:grpSpPr>
        <p:sp>
          <p:nvSpPr>
            <p:cNvPr id="67587" name="Text Box 3"/>
            <p:cNvSpPr txBox="1">
              <a:spLocks noChangeArrowheads="1"/>
            </p:cNvSpPr>
            <p:nvPr/>
          </p:nvSpPr>
          <p:spPr bwMode="auto">
            <a:xfrm>
              <a:off x="946" y="3543"/>
              <a:ext cx="18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sym typeface="Symbol" pitchFamily="18" charset="2"/>
                </a:rPr>
                <a:t></a:t>
              </a:r>
              <a:endParaRPr lang="th-TH" sz="3200"/>
            </a:p>
          </p:txBody>
        </p:sp>
        <p:sp>
          <p:nvSpPr>
            <p:cNvPr id="67593" name="Text Box 9"/>
            <p:cNvSpPr txBox="1">
              <a:spLocks noChangeArrowheads="1"/>
            </p:cNvSpPr>
            <p:nvPr/>
          </p:nvSpPr>
          <p:spPr bwMode="auto">
            <a:xfrm>
              <a:off x="1190" y="3561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  <a:r>
                <a:rPr lang="en-US" i="1"/>
                <a:t>x</a:t>
              </a:r>
            </a:p>
          </p:txBody>
        </p:sp>
        <p:sp>
          <p:nvSpPr>
            <p:cNvPr id="67594" name="Line 10"/>
            <p:cNvSpPr>
              <a:spLocks noChangeShapeType="1"/>
            </p:cNvSpPr>
            <p:nvPr/>
          </p:nvSpPr>
          <p:spPr bwMode="auto">
            <a:xfrm>
              <a:off x="1120" y="3792"/>
              <a:ext cx="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67595" name="Text Box 11"/>
            <p:cNvSpPr txBox="1">
              <a:spLocks noChangeArrowheads="1"/>
            </p:cNvSpPr>
            <p:nvPr/>
          </p:nvSpPr>
          <p:spPr bwMode="auto">
            <a:xfrm>
              <a:off x="1038" y="3758"/>
              <a:ext cx="6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(x</a:t>
              </a:r>
              <a:r>
                <a:rPr lang="en-US" baseline="30000"/>
                <a:t>2</a:t>
              </a:r>
              <a:r>
                <a:rPr lang="en-US"/>
                <a:t> + 4)</a:t>
              </a:r>
              <a:r>
                <a:rPr lang="en-US" baseline="30000"/>
                <a:t>2</a:t>
              </a:r>
            </a:p>
          </p:txBody>
        </p:sp>
        <p:sp>
          <p:nvSpPr>
            <p:cNvPr id="67596" name="Text Box 12"/>
            <p:cNvSpPr txBox="1">
              <a:spLocks noChangeArrowheads="1"/>
            </p:cNvSpPr>
            <p:nvPr/>
          </p:nvSpPr>
          <p:spPr bwMode="auto">
            <a:xfrm>
              <a:off x="1670" y="3673"/>
              <a:ext cx="2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=</a:t>
              </a:r>
            </a:p>
          </p:txBody>
        </p:sp>
        <p:sp>
          <p:nvSpPr>
            <p:cNvPr id="67597" name="Text Box 13"/>
            <p:cNvSpPr txBox="1">
              <a:spLocks noChangeArrowheads="1"/>
            </p:cNvSpPr>
            <p:nvPr/>
          </p:nvSpPr>
          <p:spPr bwMode="auto">
            <a:xfrm>
              <a:off x="1894" y="3601"/>
              <a:ext cx="8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  cos</a:t>
              </a:r>
              <a:r>
                <a:rPr lang="en-US" baseline="30000"/>
                <a:t>2</a:t>
              </a:r>
              <a:r>
                <a:rPr lang="en-US"/>
                <a:t> </a:t>
              </a:r>
              <a:r>
                <a:rPr lang="en-US" i="1"/>
                <a:t>u</a:t>
              </a:r>
              <a:r>
                <a:rPr lang="en-US"/>
                <a:t> d</a:t>
              </a:r>
              <a:r>
                <a:rPr lang="en-US" i="1"/>
                <a:t>u</a:t>
              </a:r>
            </a:p>
          </p:txBody>
        </p:sp>
        <p:sp>
          <p:nvSpPr>
            <p:cNvPr id="67598" name="Text Box 14"/>
            <p:cNvSpPr txBox="1">
              <a:spLocks noChangeArrowheads="1"/>
            </p:cNvSpPr>
            <p:nvPr/>
          </p:nvSpPr>
          <p:spPr bwMode="auto">
            <a:xfrm>
              <a:off x="1894" y="37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67599" name="Line 15"/>
            <p:cNvSpPr>
              <a:spLocks noChangeShapeType="1"/>
            </p:cNvSpPr>
            <p:nvPr/>
          </p:nvSpPr>
          <p:spPr bwMode="auto">
            <a:xfrm>
              <a:off x="1944" y="38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67600" name="Text Box 16"/>
            <p:cNvSpPr txBox="1">
              <a:spLocks noChangeArrowheads="1"/>
            </p:cNvSpPr>
            <p:nvPr/>
          </p:nvSpPr>
          <p:spPr bwMode="auto">
            <a:xfrm>
              <a:off x="1986" y="3543"/>
              <a:ext cx="18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sym typeface="Symbol" pitchFamily="18" charset="2"/>
                </a:rPr>
                <a:t></a:t>
              </a:r>
              <a:endParaRPr lang="th-TH" sz="3200"/>
            </a:p>
          </p:txBody>
        </p:sp>
      </p:grpSp>
      <p:grpSp>
        <p:nvGrpSpPr>
          <p:cNvPr id="67604" name="Group 20"/>
          <p:cNvGrpSpPr>
            <a:grpSpLocks/>
          </p:cNvGrpSpPr>
          <p:nvPr/>
        </p:nvGrpSpPr>
        <p:grpSpPr bwMode="auto">
          <a:xfrm>
            <a:off x="4911725" y="5538788"/>
            <a:ext cx="1447800" cy="577850"/>
            <a:chOff x="3150" y="3537"/>
            <a:chExt cx="912" cy="364"/>
          </a:xfrm>
        </p:grpSpPr>
        <p:sp>
          <p:nvSpPr>
            <p:cNvPr id="67602" name="Text Box 18"/>
            <p:cNvSpPr txBox="1">
              <a:spLocks noChangeArrowheads="1"/>
            </p:cNvSpPr>
            <p:nvPr/>
          </p:nvSpPr>
          <p:spPr bwMode="auto">
            <a:xfrm>
              <a:off x="3182" y="3537"/>
              <a:ext cx="8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lim  f</a:t>
              </a:r>
              <a:r>
                <a:rPr lang="en-US"/>
                <a:t>(</a:t>
              </a:r>
              <a:r>
                <a:rPr lang="en-US" i="1"/>
                <a:t>x</a:t>
              </a:r>
              <a:r>
                <a:rPr lang="en-US"/>
                <a:t>) = </a:t>
              </a:r>
              <a:r>
                <a:rPr lang="en-US" i="1"/>
                <a:t>L</a:t>
              </a:r>
            </a:p>
          </p:txBody>
        </p:sp>
        <p:sp>
          <p:nvSpPr>
            <p:cNvPr id="67603" name="Text Box 19"/>
            <p:cNvSpPr txBox="1">
              <a:spLocks noChangeArrowheads="1"/>
            </p:cNvSpPr>
            <p:nvPr/>
          </p:nvSpPr>
          <p:spPr bwMode="auto">
            <a:xfrm>
              <a:off x="3150" y="3709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i="1"/>
                <a:t>x</a:t>
              </a:r>
              <a:r>
                <a:rPr lang="en-US" sz="1400"/>
                <a:t> </a:t>
              </a:r>
              <a:r>
                <a:rPr lang="en-US" sz="1400">
                  <a:sym typeface="Symbol" pitchFamily="18" charset="2"/>
                </a:rPr>
                <a:t></a:t>
              </a:r>
              <a:r>
                <a:rPr lang="en-US" sz="1400" i="1">
                  <a:sym typeface="Symbol" pitchFamily="18" charset="2"/>
                </a:rPr>
                <a:t> c</a:t>
              </a:r>
              <a:endParaRPr lang="th-TH" sz="1400" i="1"/>
            </a:p>
          </p:txBody>
        </p:sp>
      </p:grpSp>
      <p:pic>
        <p:nvPicPr>
          <p:cNvPr id="67605" name="Picture 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24" y="1710475"/>
            <a:ext cx="1725612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2936380" y="1751534"/>
            <a:ext cx="289774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 o n e</a:t>
            </a:r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</a:p>
          <a:p>
            <a:pPr lvl="2"/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</a:t>
            </a:r>
          </a:p>
          <a:p>
            <a:endParaRPr lang="th-TH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50776" y="2446976"/>
            <a:ext cx="4801314" cy="89255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lvl="2"/>
            <a:r>
              <a:rPr lang="en-US" sz="2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Calculus is </a:t>
            </a:r>
            <a:r>
              <a:rPr lang="en-US" sz="3200" b="1" i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not</a:t>
            </a:r>
            <a:r>
              <a:rPr lang="en-US" sz="2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 required  !!!</a:t>
            </a:r>
            <a:r>
              <a:rPr lang="en-US" sz="18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endParaRPr lang="en-US" sz="1800" b="1" i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th-TH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0" y="0"/>
            <a:ext cx="9144000" cy="1130300"/>
          </a:xfrm>
          <a:prstGeom prst="rect">
            <a:avLst/>
          </a:prstGeom>
          <a:solidFill>
            <a:srgbClr val="0000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2846722" y="1386067"/>
            <a:ext cx="4811713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  <a:p>
            <a:endParaRPr lang="en-US"/>
          </a:p>
          <a:p>
            <a:r>
              <a:rPr lang="en-US">
                <a:latin typeface="Arial" pitchFamily="34" charset="0"/>
                <a:cs typeface="Arial" pitchFamily="34" charset="0"/>
              </a:rPr>
              <a:t>Logic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Proof Methods</a:t>
            </a:r>
          </a:p>
          <a:p>
            <a:r>
              <a:rPr lang="en-US">
                <a:latin typeface="Arial" pitchFamily="34" charset="0"/>
              </a:rPr>
              <a:t>Sets / Relations / Functions</a:t>
            </a:r>
            <a:endParaRPr lang="en-US">
              <a:latin typeface="Arial" pitchFamily="34" charset="0"/>
              <a:cs typeface="Arial" pitchFamily="34" charset="0"/>
            </a:endParaRPr>
          </a:p>
          <a:p>
            <a:endParaRPr lang="en-US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Midterm Exam</a:t>
            </a:r>
          </a:p>
          <a:p>
            <a:endParaRPr lang="en-US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>
                <a:latin typeface="Arial" pitchFamily="34" charset="0"/>
                <a:cs typeface="Arial" pitchFamily="34" charset="0"/>
              </a:rPr>
              <a:t>Algorithms / Complexity Analysis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Counting Methods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Recurrence Relations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Graph Theory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Finite State Automata &amp; Turing Machines</a:t>
            </a:r>
          </a:p>
          <a:p>
            <a:endParaRPr lang="en-US">
              <a:latin typeface="Arial" pitchFamily="34" charset="0"/>
              <a:cs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Final Exam</a:t>
            </a:r>
            <a:r>
              <a:rPr lang="en-US"/>
              <a:t>	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1796956" y="242888"/>
            <a:ext cx="57823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3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 l a s </a:t>
            </a:r>
            <a:r>
              <a:rPr lang="en-US" sz="3600" b="1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</a:t>
            </a:r>
            <a:r>
              <a:rPr lang="en-US" sz="3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</a:t>
            </a:r>
            <a:r>
              <a:rPr lang="en-US" sz="3600" b="1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</a:t>
            </a:r>
            <a:r>
              <a:rPr lang="en-US" sz="3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c h e d u l e</a:t>
            </a: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1652922" y="1690867"/>
            <a:ext cx="833438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/>
          </a:p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1-2</a:t>
            </a:r>
          </a:p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3-4</a:t>
            </a:r>
          </a:p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5-7</a:t>
            </a:r>
          </a:p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8</a:t>
            </a:r>
          </a:p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9-10</a:t>
            </a:r>
          </a:p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11-12</a:t>
            </a:r>
          </a:p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13-14</a:t>
            </a:r>
          </a:p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15</a:t>
            </a:r>
          </a:p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16</a:t>
            </a:r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2608597" y="1892479"/>
            <a:ext cx="1588" cy="427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1567197" y="1898829"/>
            <a:ext cx="6305550" cy="42799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1567197" y="3105329"/>
            <a:ext cx="6286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 flipV="1">
            <a:off x="1586247" y="3695879"/>
            <a:ext cx="6267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1674610" y="1489254"/>
            <a:ext cx="8968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 Black" pitchFamily="34" charset="0"/>
                <a:cs typeface="Arial" pitchFamily="34" charset="0"/>
              </a:rPr>
              <a:t>Week</a:t>
            </a:r>
            <a:endParaRPr lang="en-US" sz="1800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4538997" y="1489254"/>
            <a:ext cx="10538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 Black" pitchFamily="34" charset="0"/>
                <a:cs typeface="Arial" pitchFamily="34" charset="0"/>
              </a:rPr>
              <a:t>Topics</a:t>
            </a:r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 flipV="1">
            <a:off x="1567197" y="5556429"/>
            <a:ext cx="6280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181100" y="711200"/>
            <a:ext cx="6845300" cy="1130300"/>
          </a:xfrm>
          <a:prstGeom prst="rect">
            <a:avLst/>
          </a:prstGeom>
          <a:solidFill>
            <a:srgbClr val="FF33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333809" y="2836972"/>
            <a:ext cx="5437707" cy="191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US" sz="1800" dirty="0" smtClean="0">
              <a:latin typeface="Arial Narrow" pitchFamily="34" charset="0"/>
              <a:cs typeface="Arial" pitchFamily="34" charset="0"/>
            </a:endParaRPr>
          </a:p>
          <a:p>
            <a:pPr lvl="3">
              <a:lnSpc>
                <a:spcPct val="230000"/>
              </a:lnSpc>
              <a:buFont typeface="Wingdings" pitchFamily="2" charset="2"/>
              <a:buChar char="§"/>
            </a:pPr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Midterm Exam	</a:t>
            </a:r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50</a:t>
            </a: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%</a:t>
            </a:r>
          </a:p>
          <a:p>
            <a:pPr lvl="3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Final Exam		</a:t>
            </a:r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50</a:t>
            </a: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%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2184400" y="2961560"/>
            <a:ext cx="5021618" cy="2047168"/>
          </a:xfrm>
          <a:prstGeom prst="rect">
            <a:avLst/>
          </a:prstGeom>
          <a:noFill/>
          <a:ln w="952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" name="TextBox 4"/>
          <p:cNvSpPr txBox="1"/>
          <p:nvPr/>
        </p:nvSpPr>
        <p:spPr>
          <a:xfrm>
            <a:off x="1944723" y="965900"/>
            <a:ext cx="5391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G r a d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n g   S y s t e m</a:t>
            </a:r>
            <a:endParaRPr lang="th-TH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28549" y="5827593"/>
            <a:ext cx="6369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Arial Narrow" pitchFamily="34" charset="0"/>
                <a:cs typeface="Arial" pitchFamily="34" charset="0"/>
              </a:rPr>
              <a:t>There will be sessions for practice exam questions </a:t>
            </a:r>
          </a:p>
          <a:p>
            <a:pPr algn="ctr"/>
            <a:r>
              <a:rPr lang="en-US" sz="2400" b="1" dirty="0" smtClean="0">
                <a:latin typeface="Arial Narrow" pitchFamily="34" charset="0"/>
                <a:cs typeface="Arial" pitchFamily="34" charset="0"/>
              </a:rPr>
              <a:t>(1 or 2 times for each chapter).</a:t>
            </a:r>
            <a:endParaRPr lang="th-TH" sz="2400" b="1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143000" y="2736850"/>
            <a:ext cx="7200900" cy="1187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384300" y="2901950"/>
            <a:ext cx="6734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cs typeface="Angsana New" pitchFamily="18" charset="-34"/>
              </a:rPr>
              <a:t>Discrete mathematics is mathematics that uses only </a:t>
            </a:r>
          </a:p>
          <a:p>
            <a:r>
              <a:rPr lang="en-US" sz="2400">
                <a:cs typeface="Angsana New" pitchFamily="18" charset="-34"/>
              </a:rPr>
              <a:t>arithmetic and algebra, and does not involve calculus.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8750" y="957597"/>
            <a:ext cx="7324954" cy="74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lnSpc>
                <a:spcPct val="150000"/>
              </a:lnSpc>
            </a:pPr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h a t  I s  </a:t>
            </a:r>
            <a:r>
              <a:rPr lang="en-US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“ </a:t>
            </a:r>
            <a:r>
              <a:rPr 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</a:t>
            </a:r>
            <a:r>
              <a:rPr lang="en-US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2800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</a:t>
            </a:r>
            <a:r>
              <a:rPr lang="en-US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s c r e t e   </a:t>
            </a:r>
            <a:r>
              <a:rPr 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</a:t>
            </a:r>
            <a:r>
              <a:rPr lang="en-US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a t h ” ?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172075" y="4279900"/>
            <a:ext cx="3132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From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Random House Dictionary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687888" y="5570538"/>
            <a:ext cx="1747837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rgbClr val="FF0000"/>
                </a:solidFill>
                <a:latin typeface="Comic Sans MS" pitchFamily="66" charset="0"/>
                <a:cs typeface="Angsana New" pitchFamily="18" charset="-34"/>
              </a:rPr>
              <a:t>? ? ?</a:t>
            </a:r>
            <a:endParaRPr lang="en-US" sz="4800">
              <a:solidFill>
                <a:srgbClr val="FF0000"/>
              </a:solidFill>
              <a:latin typeface="Comic Sans MS" pitchFamily="66" charset="0"/>
              <a:cs typeface="Angsana New" pitchFamily="18" charset="-34"/>
            </a:endParaRPr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4292600" y="4337050"/>
            <a:ext cx="603250" cy="1009650"/>
          </a:xfrm>
          <a:prstGeom prst="line">
            <a:avLst/>
          </a:prstGeom>
          <a:noFill/>
          <a:ln w="76200" cap="rnd">
            <a:solidFill>
              <a:srgbClr val="FF3399"/>
            </a:solidFill>
            <a:prstDash val="sysDot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  <p:pic>
        <p:nvPicPr>
          <p:cNvPr id="5138" name="Picture 18" descr="zzz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1100" y="4229100"/>
            <a:ext cx="1647825" cy="2300288"/>
          </a:xfrm>
          <a:prstGeom prst="rect">
            <a:avLst/>
          </a:prstGeom>
          <a:noFill/>
        </p:spPr>
      </p:pic>
      <p:pic>
        <p:nvPicPr>
          <p:cNvPr id="5139" name="Picture 19" descr="zz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5652" y="811370"/>
            <a:ext cx="1541227" cy="10947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ngsana New"/>
        <a:ea typeface=""/>
        <a:cs typeface="Angsana New"/>
      </a:majorFont>
      <a:minorFont>
        <a:latin typeface="Angsana New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4355</TotalTime>
  <Words>629</Words>
  <Application>Microsoft Office PowerPoint</Application>
  <PresentationFormat>On-screen Show (4:3)</PresentationFormat>
  <Paragraphs>174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SIIT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Ekawit</dc:creator>
  <cp:lastModifiedBy>Dr.Ekawit</cp:lastModifiedBy>
  <cp:revision>519</cp:revision>
  <cp:lastPrinted>1999-03-08T03:05:02Z</cp:lastPrinted>
  <dcterms:created xsi:type="dcterms:W3CDTF">1998-06-18T08:25:28Z</dcterms:created>
  <dcterms:modified xsi:type="dcterms:W3CDTF">2017-08-11T06:35:25Z</dcterms:modified>
</cp:coreProperties>
</file>