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9" r:id="rId3"/>
    <p:sldId id="258" r:id="rId4"/>
    <p:sldId id="262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379" r:id="rId13"/>
    <p:sldId id="378" r:id="rId14"/>
    <p:sldId id="271" r:id="rId15"/>
    <p:sldId id="347" r:id="rId16"/>
    <p:sldId id="365" r:id="rId17"/>
    <p:sldId id="335" r:id="rId18"/>
  </p:sldIdLst>
  <p:sldSz cx="9144000" cy="6858000" type="screen4x3"/>
  <p:notesSz cx="6797675" cy="9928225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6699FF"/>
    <a:srgbClr val="DDDDDD"/>
    <a:srgbClr val="FFCCCC"/>
    <a:srgbClr val="FF3300"/>
    <a:srgbClr val="9999FF"/>
    <a:srgbClr val="CCCCFF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87433" autoAdjust="0"/>
  </p:normalViewPr>
  <p:slideViewPr>
    <p:cSldViewPr snapToGrid="0">
      <p:cViewPr>
        <p:scale>
          <a:sx n="90" d="100"/>
          <a:sy n="90" d="100"/>
        </p:scale>
        <p:origin x="-1086" y="-138"/>
      </p:cViewPr>
      <p:guideLst>
        <p:guide orient="horz" pos="216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93152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3152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07F803-36D7-4C9D-AB09-664199728B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63588"/>
            <a:ext cx="4987925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4682"/>
            <a:ext cx="4992687" cy="442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93152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3152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B8487B-B640-4F43-A75D-AA3FA71E1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8B47A-4E15-4338-8E01-714573430D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497BB-AEC0-4FC5-84BC-867078366D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8E7EB-6624-4AD6-98B7-AE37DF7964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F5AB1-0DA4-4EF1-83F1-C2B9E39CAE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B1B14-D8D6-4DEE-B63A-F59734272B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F2F4E-8749-497C-9A7A-9328AC2F8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40D11-B869-4EBE-8ADA-D09786A11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58637-41E2-4EB0-AF68-C16EA97DC8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66954-4445-46DD-8880-90FEF65B0D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4E8D9-A23C-4FFF-962A-84AB4DC93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CF803-FF0B-4BBD-9928-4FCAAEAFC2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600">
                <a:latin typeface="+mn-lt"/>
                <a:cs typeface="+mn-cs"/>
              </a:defRPr>
            </a:lvl1pPr>
          </a:lstStyle>
          <a:p>
            <a:fld id="{2F222A8E-2B6C-454F-B0A2-CC86D26879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_Morgan's_law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366229" y="2701925"/>
            <a:ext cx="1319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Logic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-9525" y="0"/>
            <a:ext cx="2414588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2324100" y="366713"/>
            <a:ext cx="1693863" cy="2728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1" y="1"/>
              </a:cxn>
              <a:cxn ang="0">
                <a:pos x="211" y="1572"/>
              </a:cxn>
              <a:cxn ang="0">
                <a:pos x="739" y="1572"/>
              </a:cxn>
            </a:cxnLst>
            <a:rect l="0" t="0" r="r" b="b"/>
            <a:pathLst>
              <a:path w="739" h="1572">
                <a:moveTo>
                  <a:pt x="0" y="0"/>
                </a:moveTo>
                <a:lnTo>
                  <a:pt x="211" y="1"/>
                </a:lnTo>
                <a:lnTo>
                  <a:pt x="211" y="1572"/>
                </a:lnTo>
                <a:lnTo>
                  <a:pt x="739" y="157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017963" y="2981325"/>
            <a:ext cx="2032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295525" y="258763"/>
            <a:ext cx="212725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42863" y="195263"/>
            <a:ext cx="2387600" cy="55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1. </a:t>
            </a:r>
            <a:r>
              <a:rPr lang="en-US" sz="1600" b="1" u="sng" dirty="0">
                <a:latin typeface="Arial Narrow" pitchFamily="34" charset="0"/>
                <a:cs typeface="Arial" pitchFamily="34" charset="0"/>
              </a:rPr>
              <a:t>Logic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2. Proof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3. Sets, Relations, and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Functions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4. Algorithms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5. Counting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6. Recurrence Relations 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7. Graphs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8. Finite-State Automata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and Turing Machines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Appendix: 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Self-Test </a:t>
            </a:r>
            <a:r>
              <a:rPr lang="en-US" sz="1600" b="1" dirty="0" smtClean="0">
                <a:latin typeface="Arial Narrow" pitchFamily="34" charset="0"/>
                <a:cs typeface="Arial" pitchFamily="34" charset="0"/>
              </a:rPr>
              <a:t>Homework</a:t>
            </a:r>
          </a:p>
          <a:p>
            <a:pPr marL="533400" indent="-533400"/>
            <a:r>
              <a:rPr lang="en-US" sz="1600" b="1" dirty="0" smtClean="0">
                <a:latin typeface="Arial Narrow" pitchFamily="34" charset="0"/>
                <a:cs typeface="Arial" pitchFamily="34" charset="0"/>
              </a:rPr>
              <a:t>Solutions to Homework</a:t>
            </a:r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0225" y="206375"/>
            <a:ext cx="7875588" cy="5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dirty="0">
                <a:cs typeface="Angsana New" pitchFamily="18" charset="-34"/>
              </a:rPr>
              <a:t>Determine whether each statement is true or false</a:t>
            </a:r>
            <a:r>
              <a:rPr lang="en-US" dirty="0" smtClean="0">
                <a:cs typeface="Angsana New" pitchFamily="18" charset="-34"/>
              </a:rPr>
              <a:t>.</a:t>
            </a:r>
            <a:endParaRPr lang="en-US" dirty="0">
              <a:cs typeface="Angsana New" pitchFamily="18" charset="-34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514212" y="5886450"/>
            <a:ext cx="622300" cy="438150"/>
          </a:xfrm>
          <a:prstGeom prst="line">
            <a:avLst/>
          </a:prstGeom>
          <a:noFill/>
          <a:ln w="38100" cap="rnd">
            <a:solidFill>
              <a:srgbClr val="6666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90487" y="6003925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6699FF"/>
                </a:solidFill>
                <a:latin typeface="Comic Sans MS" pitchFamily="66" charset="0"/>
                <a:cs typeface="Angsana New" pitchFamily="18" charset="-34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51" y="1139488"/>
            <a:ext cx="79512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90000"/>
              </a:lnSpc>
            </a:pPr>
            <a:r>
              <a:rPr lang="en-US" dirty="0" smtClean="0">
                <a:cs typeface="Angsana New" pitchFamily="18" charset="-34"/>
              </a:rPr>
              <a:t>1.	1 &gt; 2 </a:t>
            </a:r>
            <a:r>
              <a:rPr lang="en-US" u="sng" dirty="0" smtClean="0">
                <a:cs typeface="Angsana New" pitchFamily="18" charset="-34"/>
              </a:rPr>
              <a:t>or</a:t>
            </a:r>
            <a:r>
              <a:rPr lang="en-US" dirty="0" smtClean="0">
                <a:cs typeface="Angsana New" pitchFamily="18" charset="-34"/>
              </a:rPr>
              <a:t> 5 &gt; 3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cs typeface="Angsana New" pitchFamily="18" charset="-34"/>
              </a:rPr>
              <a:t>2.	</a:t>
            </a:r>
            <a:r>
              <a:rPr lang="en-US" u="sng" dirty="0" smtClean="0">
                <a:cs typeface="Angsana New" pitchFamily="18" charset="-34"/>
              </a:rPr>
              <a:t>If</a:t>
            </a:r>
            <a:r>
              <a:rPr lang="en-US" dirty="0" smtClean="0">
                <a:cs typeface="Angsana New" pitchFamily="18" charset="-34"/>
              </a:rPr>
              <a:t> 5 &gt; 3, </a:t>
            </a:r>
            <a:r>
              <a:rPr lang="en-US" u="sng" dirty="0" smtClean="0">
                <a:cs typeface="Angsana New" pitchFamily="18" charset="-34"/>
              </a:rPr>
              <a:t>then</a:t>
            </a:r>
            <a:r>
              <a:rPr lang="en-US" dirty="0" smtClean="0">
                <a:cs typeface="Angsana New" pitchFamily="18" charset="-34"/>
              </a:rPr>
              <a:t> today is Tuesday.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cs typeface="Angsana New" pitchFamily="18" charset="-34"/>
              </a:rPr>
              <a:t>3.	</a:t>
            </a:r>
            <a:r>
              <a:rPr lang="en-US" u="sng" dirty="0" smtClean="0">
                <a:cs typeface="Angsana New" pitchFamily="18" charset="-34"/>
              </a:rPr>
              <a:t>If</a:t>
            </a:r>
            <a:r>
              <a:rPr lang="en-US" dirty="0" smtClean="0">
                <a:cs typeface="Angsana New" pitchFamily="18" charset="-34"/>
              </a:rPr>
              <a:t> today is Tuesday, </a:t>
            </a:r>
            <a:r>
              <a:rPr lang="en-US" u="sng" dirty="0" smtClean="0">
                <a:cs typeface="Angsana New" pitchFamily="18" charset="-34"/>
              </a:rPr>
              <a:t>then</a:t>
            </a:r>
            <a:r>
              <a:rPr lang="en-US" dirty="0" smtClean="0">
                <a:cs typeface="Angsana New" pitchFamily="18" charset="-34"/>
              </a:rPr>
              <a:t> it is raining.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cs typeface="Angsana New" pitchFamily="18" charset="-34"/>
              </a:rPr>
              <a:t>4.	</a:t>
            </a:r>
            <a:r>
              <a:rPr lang="en-US" u="sng" dirty="0" smtClean="0">
                <a:cs typeface="Angsana New" pitchFamily="18" charset="-34"/>
              </a:rPr>
              <a:t>If</a:t>
            </a:r>
            <a:r>
              <a:rPr lang="en-US" dirty="0" smtClean="0">
                <a:cs typeface="Angsana New" pitchFamily="18" charset="-34"/>
              </a:rPr>
              <a:t> (4 &lt; 2 and 6 &lt; 6), </a:t>
            </a:r>
            <a:r>
              <a:rPr lang="en-US" u="sng" dirty="0" smtClean="0">
                <a:cs typeface="Angsana New" pitchFamily="18" charset="-34"/>
              </a:rPr>
              <a:t>then</a:t>
            </a:r>
            <a:r>
              <a:rPr lang="en-US" dirty="0" smtClean="0">
                <a:cs typeface="Angsana New" pitchFamily="18" charset="-34"/>
              </a:rPr>
              <a:t> 7 &lt; 10.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cs typeface="Angsana New" pitchFamily="18" charset="-34"/>
              </a:rPr>
              <a:t>5.	</a:t>
            </a:r>
            <a:r>
              <a:rPr lang="en-US" u="sng" dirty="0" smtClean="0">
                <a:cs typeface="Angsana New" pitchFamily="18" charset="-34"/>
              </a:rPr>
              <a:t>If</a:t>
            </a:r>
            <a:r>
              <a:rPr lang="en-US" dirty="0" smtClean="0">
                <a:cs typeface="Angsana New" pitchFamily="18" charset="-34"/>
              </a:rPr>
              <a:t> it is not the case that (6 &lt; 6 and 7 is not less than 10), </a:t>
            </a:r>
            <a:r>
              <a:rPr lang="en-US" u="sng" dirty="0" smtClean="0">
                <a:cs typeface="Angsana New" pitchFamily="18" charset="-34"/>
              </a:rPr>
              <a:t>then</a:t>
            </a:r>
            <a:r>
              <a:rPr lang="en-US" dirty="0" smtClean="0">
                <a:cs typeface="Angsana New" pitchFamily="18" charset="-34"/>
              </a:rPr>
              <a:t> 4 &lt; 2.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cs typeface="Angsana New" pitchFamily="18" charset="-34"/>
              </a:rPr>
              <a:t>6.	7 &lt; 10 </a:t>
            </a:r>
            <a:r>
              <a:rPr lang="en-US" u="sng" dirty="0" smtClean="0">
                <a:cs typeface="Angsana New" pitchFamily="18" charset="-34"/>
              </a:rPr>
              <a:t>if and only if</a:t>
            </a:r>
            <a:r>
              <a:rPr lang="en-US" dirty="0" smtClean="0">
                <a:cs typeface="Angsana New" pitchFamily="18" charset="-34"/>
              </a:rPr>
              <a:t> (4 &lt; 2 and 6 is not less than 6).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cs typeface="Angsana New" pitchFamily="18" charset="-34"/>
              </a:rPr>
              <a:t>7.	John likes discrete math </a:t>
            </a:r>
            <a:r>
              <a:rPr lang="en-US" u="sng" dirty="0" smtClean="0">
                <a:cs typeface="Angsana New" pitchFamily="18" charset="-34"/>
              </a:rPr>
              <a:t>and</a:t>
            </a:r>
            <a:r>
              <a:rPr lang="en-US" dirty="0" smtClean="0">
                <a:cs typeface="Angsana New" pitchFamily="18" charset="-34"/>
              </a:rPr>
              <a:t> 1+1 = 2</a:t>
            </a:r>
          </a:p>
          <a:p>
            <a:pPr>
              <a:lnSpc>
                <a:spcPct val="190000"/>
              </a:lnSpc>
            </a:pPr>
            <a:r>
              <a:rPr lang="en-US" dirty="0" smtClean="0">
                <a:cs typeface="Angsana New" pitchFamily="18" charset="-34"/>
              </a:rPr>
              <a:t>8.	(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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q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) 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r</a:t>
            </a:r>
            <a:endParaRPr lang="en-US" dirty="0" smtClean="0">
              <a:cs typeface="Angsana New" pitchFamily="18" charset="-34"/>
            </a:endParaRP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nimBg="1"/>
      <p:bldP spid="143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241300" y="152400"/>
            <a:ext cx="3073400" cy="5461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49250" y="190500"/>
            <a:ext cx="281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Logical Equivalence</a:t>
            </a:r>
            <a:endParaRPr lang="en-US" sz="1800">
              <a:cs typeface="Angsana New" pitchFamily="18" charset="-34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74638" y="1219200"/>
            <a:ext cx="86185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Two compound propositions </a:t>
            </a: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 and </a:t>
            </a:r>
            <a:r>
              <a:rPr lang="en-US" i="1">
                <a:cs typeface="Angsana New" pitchFamily="18" charset="-34"/>
              </a:rPr>
              <a:t>Q</a:t>
            </a:r>
            <a:r>
              <a:rPr lang="en-US">
                <a:cs typeface="Angsana New" pitchFamily="18" charset="-34"/>
              </a:rPr>
              <a:t> are </a:t>
            </a:r>
            <a:r>
              <a:rPr lang="en-US" b="1" i="1">
                <a:cs typeface="Angsana New" pitchFamily="18" charset="-34"/>
              </a:rPr>
              <a:t>logically equivalent</a:t>
            </a:r>
            <a:r>
              <a:rPr lang="en-US">
                <a:cs typeface="Angsana New" pitchFamily="18" charset="-34"/>
              </a:rPr>
              <a:t> (denoted by </a:t>
            </a:r>
            <a:r>
              <a:rPr lang="en-US" i="1">
                <a:cs typeface="Angsana New" pitchFamily="18" charset="-34"/>
              </a:rPr>
              <a:t>P </a:t>
            </a:r>
            <a:r>
              <a:rPr lang="en-US">
                <a:cs typeface="Angsana New" pitchFamily="18" charset="-34"/>
                <a:sym typeface="Symbol" pitchFamily="18" charset="2"/>
              </a:rPr>
              <a:t> </a:t>
            </a:r>
            <a:r>
              <a:rPr lang="en-US" i="1">
                <a:cs typeface="Angsana New" pitchFamily="18" charset="-34"/>
                <a:sym typeface="Symbol" pitchFamily="18" charset="2"/>
              </a:rPr>
              <a:t>Q</a:t>
            </a:r>
            <a:r>
              <a:rPr lang="en-US">
                <a:cs typeface="Angsana New" pitchFamily="18" charset="-34"/>
                <a:sym typeface="Symbol" pitchFamily="18" charset="2"/>
              </a:rPr>
              <a:t>), </a:t>
            </a:r>
          </a:p>
          <a:p>
            <a:r>
              <a:rPr lang="en-US">
                <a:cs typeface="Angsana New" pitchFamily="18" charset="-34"/>
                <a:sym typeface="Symbol" pitchFamily="18" charset="2"/>
              </a:rPr>
              <a:t>when either</a:t>
            </a:r>
          </a:p>
          <a:p>
            <a:endParaRPr lang="en-US">
              <a:cs typeface="Angsana New" pitchFamily="18" charset="-34"/>
              <a:sym typeface="Symbol" pitchFamily="18" charset="2"/>
            </a:endParaRPr>
          </a:p>
          <a:p>
            <a:pPr lvl="2"/>
            <a:r>
              <a:rPr lang="en-US" i="1">
                <a:cs typeface="Angsana New" pitchFamily="18" charset="-34"/>
                <a:sym typeface="Symbol" pitchFamily="18" charset="2"/>
              </a:rPr>
              <a:t>P</a:t>
            </a:r>
            <a:r>
              <a:rPr lang="en-US">
                <a:cs typeface="Angsana New" pitchFamily="18" charset="-34"/>
                <a:sym typeface="Symbol" pitchFamily="18" charset="2"/>
              </a:rPr>
              <a:t> and </a:t>
            </a:r>
            <a:r>
              <a:rPr lang="en-US" i="1">
                <a:cs typeface="Angsana New" pitchFamily="18" charset="-34"/>
                <a:sym typeface="Symbol" pitchFamily="18" charset="2"/>
              </a:rPr>
              <a:t>Q</a:t>
            </a:r>
            <a:r>
              <a:rPr lang="en-US">
                <a:cs typeface="Angsana New" pitchFamily="18" charset="-34"/>
                <a:sym typeface="Symbol" pitchFamily="18" charset="2"/>
              </a:rPr>
              <a:t> are both true; or </a:t>
            </a:r>
          </a:p>
          <a:p>
            <a:pPr lvl="2"/>
            <a:r>
              <a:rPr lang="en-US" i="1">
                <a:cs typeface="Angsana New" pitchFamily="18" charset="-34"/>
                <a:sym typeface="Symbol" pitchFamily="18" charset="2"/>
              </a:rPr>
              <a:t>P</a:t>
            </a:r>
            <a:r>
              <a:rPr lang="en-US">
                <a:cs typeface="Angsana New" pitchFamily="18" charset="-34"/>
                <a:sym typeface="Symbol" pitchFamily="18" charset="2"/>
              </a:rPr>
              <a:t> and </a:t>
            </a:r>
            <a:r>
              <a:rPr lang="en-US" i="1">
                <a:cs typeface="Angsana New" pitchFamily="18" charset="-34"/>
                <a:sym typeface="Symbol" pitchFamily="18" charset="2"/>
              </a:rPr>
              <a:t>Q</a:t>
            </a:r>
            <a:r>
              <a:rPr lang="en-US">
                <a:cs typeface="Angsana New" pitchFamily="18" charset="-34"/>
                <a:sym typeface="Symbol" pitchFamily="18" charset="2"/>
              </a:rPr>
              <a:t> are both false,</a:t>
            </a:r>
          </a:p>
          <a:p>
            <a:pPr lvl="1"/>
            <a:endParaRPr lang="en-US">
              <a:cs typeface="Angsana New" pitchFamily="18" charset="-34"/>
              <a:sym typeface="Symbol" pitchFamily="18" charset="2"/>
            </a:endParaRPr>
          </a:p>
          <a:p>
            <a:r>
              <a:rPr lang="en-US">
                <a:cs typeface="Angsana New" pitchFamily="18" charset="-34"/>
                <a:sym typeface="Symbol" pitchFamily="18" charset="2"/>
              </a:rPr>
              <a:t>for every combination of the truth values of their constituent propositions.</a:t>
            </a:r>
            <a:endParaRPr lang="en-US">
              <a:cs typeface="Angsana New" pitchFamily="18" charset="-34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41325" y="42132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cs typeface="Angsana New" pitchFamily="18" charset="-34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88963" y="4279900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611438" y="6092825"/>
            <a:ext cx="193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How to prove this?</a:t>
            </a:r>
            <a:endParaRPr lang="en-US">
              <a:cs typeface="Angsana New" pitchFamily="18" charset="-34"/>
            </a:endParaRP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16394" name="Equation" r:id="rId3" imgW="114120" imgH="215640" progId="Equation.3">
              <p:embed/>
            </p:oleObj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16396" name="Equation" r:id="rId4" imgW="114120" imgH="215640" progId="Equation.3">
              <p:embed/>
            </p:oleObj>
          </a:graphicData>
        </a:graphic>
      </p:graphicFrame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381375" y="5527675"/>
            <a:ext cx="57150" cy="519113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508125" y="4918075"/>
            <a:ext cx="4575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/>
              <a:t>p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 (</a:t>
            </a:r>
            <a:r>
              <a:rPr lang="en-US" sz="2800" i="1">
                <a:sym typeface="Symbol" pitchFamily="18" charset="2"/>
              </a:rPr>
              <a:t>q</a:t>
            </a:r>
            <a:r>
              <a:rPr lang="en-US" sz="2800">
                <a:sym typeface="Symbol" pitchFamily="18" charset="2"/>
              </a:rPr>
              <a:t>  </a:t>
            </a:r>
            <a:r>
              <a:rPr lang="en-US" sz="2800" i="1">
                <a:sym typeface="Symbol" pitchFamily="18" charset="2"/>
              </a:rPr>
              <a:t>r</a:t>
            </a:r>
            <a:r>
              <a:rPr lang="en-US" sz="2800">
                <a:sym typeface="Symbol" pitchFamily="18" charset="2"/>
              </a:rPr>
              <a:t>)    (</a:t>
            </a:r>
            <a:r>
              <a:rPr lang="en-US" sz="2800" i="1">
                <a:sym typeface="Symbol" pitchFamily="18" charset="2"/>
              </a:rPr>
              <a:t>p</a:t>
            </a:r>
            <a:r>
              <a:rPr lang="en-US" sz="2800">
                <a:sym typeface="Symbol" pitchFamily="18" charset="2"/>
              </a:rPr>
              <a:t>  </a:t>
            </a:r>
            <a:r>
              <a:rPr lang="en-US" sz="2800" i="1">
                <a:sym typeface="Symbol" pitchFamily="18" charset="2"/>
              </a:rPr>
              <a:t>q</a:t>
            </a:r>
            <a:r>
              <a:rPr lang="en-US" sz="2800">
                <a:sym typeface="Symbol" pitchFamily="18" charset="2"/>
              </a:rPr>
              <a:t>)  (</a:t>
            </a:r>
            <a:r>
              <a:rPr lang="en-US" sz="2800" i="1">
                <a:sym typeface="Symbol" pitchFamily="18" charset="2"/>
              </a:rPr>
              <a:t>p</a:t>
            </a:r>
            <a:r>
              <a:rPr lang="en-US" sz="2800">
                <a:sym typeface="Symbol" pitchFamily="18" charset="2"/>
              </a:rPr>
              <a:t>  </a:t>
            </a:r>
            <a:r>
              <a:rPr lang="en-US" sz="2800" i="1">
                <a:sym typeface="Symbol" pitchFamily="18" charset="2"/>
              </a:rPr>
              <a:t>r</a:t>
            </a:r>
            <a:r>
              <a:rPr lang="en-US" sz="2800">
                <a:sym typeface="Symbol" pitchFamily="18" charset="2"/>
              </a:rPr>
              <a:t>)</a:t>
            </a:r>
            <a:endParaRPr lang="en-US" sz="2800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0" y="4025900"/>
            <a:ext cx="52705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34999" y="289811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cs typeface="Angsana New" pitchFamily="18" charset="-34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12509" y="282055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039243" y="197216"/>
            <a:ext cx="4575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 (</a:t>
            </a:r>
            <a:r>
              <a:rPr lang="en-US" sz="2800" i="1" dirty="0" smtClean="0"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  </a:t>
            </a:r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)    (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dirty="0" smtClean="0">
                <a:sym typeface="Symbol" pitchFamily="18" charset="2"/>
              </a:rPr>
              <a:t>  </a:t>
            </a:r>
            <a:r>
              <a:rPr lang="en-US" sz="2800" i="1" dirty="0" smtClean="0"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)  (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dirty="0" smtClean="0">
                <a:sym typeface="Symbol" pitchFamily="18" charset="2"/>
              </a:rPr>
              <a:t>  </a:t>
            </a:r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)</a:t>
            </a:r>
            <a:endParaRPr lang="en-US" sz="28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49275" y="3905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cs typeface="Angsana New" pitchFamily="18" charset="-34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14488" y="296863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Prove that:</a:t>
            </a:r>
            <a:endParaRPr lang="en-US" sz="2400">
              <a:cs typeface="Angsana New" pitchFamily="18" charset="-34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624013" y="1028668"/>
            <a:ext cx="2049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u="sng">
                <a:solidFill>
                  <a:schemeClr val="accent2"/>
                </a:solidFill>
              </a:rPr>
              <a:t>Using truth tables.</a:t>
            </a:r>
          </a:p>
          <a:p>
            <a:pPr>
              <a:lnSpc>
                <a:spcPct val="140000"/>
              </a:lnSpc>
            </a:pPr>
            <a:endParaRPr lang="en-US" u="sng">
              <a:solidFill>
                <a:schemeClr val="accent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01209" y="1935130"/>
            <a:ext cx="5439946" cy="4100610"/>
            <a:chOff x="1701209" y="1935130"/>
            <a:chExt cx="5439946" cy="41006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01209" y="1945762"/>
              <a:ext cx="5316295" cy="6485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92602" y="2147767"/>
              <a:ext cx="524855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60"/>
                </a:lnSpc>
              </a:pPr>
              <a:r>
                <a:rPr lang="en-US" sz="1800" dirty="0" smtClean="0"/>
                <a:t>  </a:t>
              </a:r>
              <a:r>
                <a:rPr lang="en-US" sz="1800" i="1" dirty="0" smtClean="0"/>
                <a:t>p</a:t>
              </a:r>
              <a:r>
                <a:rPr lang="en-US" sz="1800" dirty="0" smtClean="0"/>
                <a:t>          </a:t>
              </a:r>
              <a:r>
                <a:rPr lang="en-US" sz="1800" i="1" dirty="0" smtClean="0"/>
                <a:t>q</a:t>
              </a:r>
              <a:r>
                <a:rPr lang="en-US" sz="1800" dirty="0" smtClean="0"/>
                <a:t>           </a:t>
              </a:r>
              <a:r>
                <a:rPr lang="en-US" sz="1800" i="1" dirty="0" smtClean="0"/>
                <a:t>r         </a:t>
              </a:r>
              <a:r>
                <a:rPr lang="en-US" sz="1600" i="1" dirty="0" smtClean="0"/>
                <a:t>  </a:t>
              </a:r>
              <a:r>
                <a:rPr lang="en-US" sz="1800" i="1" dirty="0" smtClean="0"/>
                <a:t>p</a:t>
              </a:r>
              <a:r>
                <a:rPr lang="en-US" sz="1800" dirty="0" smtClean="0"/>
                <a:t> </a:t>
              </a:r>
              <a:r>
                <a:rPr lang="en-US" sz="1800" dirty="0" smtClean="0">
                  <a:sym typeface="Symbol" pitchFamily="18" charset="2"/>
                </a:rPr>
                <a:t> (</a:t>
              </a:r>
              <a:r>
                <a:rPr lang="en-US" sz="1800" i="1" dirty="0" smtClean="0">
                  <a:sym typeface="Symbol" pitchFamily="18" charset="2"/>
                </a:rPr>
                <a:t>q</a:t>
              </a:r>
              <a:r>
                <a:rPr lang="en-US" sz="1800" dirty="0" smtClean="0">
                  <a:sym typeface="Symbol" pitchFamily="18" charset="2"/>
                </a:rPr>
                <a:t>  </a:t>
              </a:r>
              <a:r>
                <a:rPr lang="en-US" sz="1800" i="1" dirty="0" smtClean="0">
                  <a:sym typeface="Symbol" pitchFamily="18" charset="2"/>
                </a:rPr>
                <a:t>r</a:t>
              </a:r>
              <a:r>
                <a:rPr lang="en-US" sz="1800" dirty="0" smtClean="0">
                  <a:sym typeface="Symbol" pitchFamily="18" charset="2"/>
                </a:rPr>
                <a:t>)    </a:t>
              </a:r>
              <a:r>
                <a:rPr lang="en-US" sz="900" dirty="0" smtClean="0">
                  <a:sym typeface="Symbol" pitchFamily="18" charset="2"/>
                </a:rPr>
                <a:t> </a:t>
              </a:r>
              <a:r>
                <a:rPr lang="en-US" sz="1800" dirty="0" smtClean="0">
                  <a:sym typeface="Symbol" pitchFamily="18" charset="2"/>
                </a:rPr>
                <a:t>(</a:t>
              </a:r>
              <a:r>
                <a:rPr lang="en-US" sz="1800" i="1" dirty="0" smtClean="0">
                  <a:sym typeface="Symbol" pitchFamily="18" charset="2"/>
                </a:rPr>
                <a:t>p</a:t>
              </a:r>
              <a:r>
                <a:rPr lang="en-US" sz="1800" dirty="0" smtClean="0">
                  <a:sym typeface="Symbol" pitchFamily="18" charset="2"/>
                </a:rPr>
                <a:t>  </a:t>
              </a:r>
              <a:r>
                <a:rPr lang="en-US" sz="1800" i="1" dirty="0" smtClean="0">
                  <a:sym typeface="Symbol" pitchFamily="18" charset="2"/>
                </a:rPr>
                <a:t>q</a:t>
              </a:r>
              <a:r>
                <a:rPr lang="en-US" sz="1800" dirty="0" smtClean="0">
                  <a:sym typeface="Symbol" pitchFamily="18" charset="2"/>
                </a:rPr>
                <a:t>)  (</a:t>
              </a:r>
              <a:r>
                <a:rPr lang="en-US" sz="1800" i="1" dirty="0" smtClean="0">
                  <a:sym typeface="Symbol" pitchFamily="18" charset="2"/>
                </a:rPr>
                <a:t>p</a:t>
              </a:r>
              <a:r>
                <a:rPr lang="en-US" sz="1800" dirty="0" smtClean="0">
                  <a:sym typeface="Symbol" pitchFamily="18" charset="2"/>
                </a:rPr>
                <a:t>  </a:t>
              </a:r>
              <a:r>
                <a:rPr lang="en-US" sz="1800" i="1" dirty="0" smtClean="0">
                  <a:sym typeface="Symbol" pitchFamily="18" charset="2"/>
                </a:rPr>
                <a:t>r</a:t>
              </a:r>
              <a:r>
                <a:rPr lang="en-US" sz="1800" dirty="0" smtClean="0">
                  <a:sym typeface="Symbol" pitchFamily="18" charset="2"/>
                </a:rPr>
                <a:t>)</a:t>
              </a:r>
              <a:endParaRPr lang="en-US" sz="1800" i="1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endParaRPr lang="en-US" sz="18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endParaRPr lang="en-US" sz="18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800" dirty="0" smtClean="0">
                  <a:sym typeface="Symbol" pitchFamily="18" charset="2"/>
                </a:rPr>
                <a:t> </a:t>
              </a:r>
              <a:r>
                <a:rPr lang="en-US" sz="1600" dirty="0" smtClean="0">
                  <a:sym typeface="Symbol" pitchFamily="18" charset="2"/>
                </a:rPr>
                <a:t> T            </a:t>
              </a:r>
              <a:r>
                <a:rPr lang="en-US" sz="1600" dirty="0" err="1" smtClean="0">
                  <a:sym typeface="Symbol" pitchFamily="18" charset="2"/>
                </a:rPr>
                <a:t>T</a:t>
              </a:r>
              <a:r>
                <a:rPr lang="en-US" sz="1600" dirty="0" smtClean="0">
                  <a:sym typeface="Symbol" pitchFamily="18" charset="2"/>
                </a:rPr>
                <a:t>           </a:t>
              </a:r>
              <a:r>
                <a:rPr lang="en-US" sz="1600" dirty="0" err="1" smtClean="0">
                  <a:sym typeface="Symbol" pitchFamily="18" charset="2"/>
                </a:rPr>
                <a:t>T</a:t>
              </a:r>
              <a:r>
                <a:rPr lang="en-US" sz="1600" dirty="0" smtClean="0">
                  <a:sym typeface="Symbol" pitchFamily="18" charset="2"/>
                </a:rPr>
                <a:t> 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T            </a:t>
              </a:r>
              <a:r>
                <a:rPr lang="en-US" sz="1600" dirty="0" err="1" smtClean="0">
                  <a:sym typeface="Symbol" pitchFamily="18" charset="2"/>
                </a:rPr>
                <a:t>T</a:t>
              </a:r>
              <a:r>
                <a:rPr lang="en-US" sz="1600" dirty="0" smtClean="0">
                  <a:sym typeface="Symbol" pitchFamily="18" charset="2"/>
                </a:rPr>
                <a:t>           F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T            F           T 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T            F           </a:t>
              </a:r>
              <a:r>
                <a:rPr lang="en-US" sz="1600" dirty="0" err="1" smtClean="0">
                  <a:sym typeface="Symbol" pitchFamily="18" charset="2"/>
                </a:rPr>
                <a:t>F</a:t>
              </a:r>
              <a:r>
                <a:rPr lang="en-US" sz="1600" dirty="0" smtClean="0">
                  <a:sym typeface="Symbol" pitchFamily="18" charset="2"/>
                </a:rPr>
                <a:t> 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F            T           </a:t>
              </a:r>
              <a:r>
                <a:rPr lang="en-US" sz="1600" dirty="0" err="1" smtClean="0">
                  <a:sym typeface="Symbol" pitchFamily="18" charset="2"/>
                </a:rPr>
                <a:t>T</a:t>
              </a: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F            T           F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F            </a:t>
              </a:r>
              <a:r>
                <a:rPr lang="en-US" sz="1600" dirty="0" err="1" smtClean="0">
                  <a:sym typeface="Symbol" pitchFamily="18" charset="2"/>
                </a:rPr>
                <a:t>F</a:t>
              </a:r>
              <a:r>
                <a:rPr lang="en-US" sz="1600" dirty="0" smtClean="0">
                  <a:sym typeface="Symbol" pitchFamily="18" charset="2"/>
                </a:rPr>
                <a:t>           T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F            </a:t>
              </a:r>
              <a:r>
                <a:rPr lang="en-US" sz="1600" dirty="0" err="1" smtClean="0">
                  <a:sym typeface="Symbol" pitchFamily="18" charset="2"/>
                </a:rPr>
                <a:t>F</a:t>
              </a:r>
              <a:r>
                <a:rPr lang="en-US" sz="1600" dirty="0" smtClean="0">
                  <a:sym typeface="Symbol" pitchFamily="18" charset="2"/>
                </a:rPr>
                <a:t>           </a:t>
              </a:r>
              <a:r>
                <a:rPr lang="en-US" sz="1600" dirty="0" err="1" smtClean="0">
                  <a:sym typeface="Symbol" pitchFamily="18" charset="2"/>
                </a:rPr>
                <a:t>F</a:t>
              </a:r>
              <a:endParaRPr lang="en-US" sz="1600" dirty="0" smtClean="0">
                <a:sym typeface="Symbol" pitchFamily="18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5401285" y="1935130"/>
              <a:ext cx="3600" cy="40970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1701223" y="1945762"/>
              <a:ext cx="5316279" cy="408290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3990634" y="1938668"/>
              <a:ext cx="3600" cy="40970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49275" y="3905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cs typeface="Angsana New" pitchFamily="18" charset="-34"/>
            </a:endParaRP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265113" y="292100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XERCISE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614488" y="296863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Prove that:</a:t>
            </a:r>
            <a:endParaRPr lang="en-US" sz="2400">
              <a:cs typeface="Angsana New" pitchFamily="18" charset="-34"/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009900" y="206375"/>
            <a:ext cx="4859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 </a:t>
            </a:r>
            <a:r>
              <a:rPr lang="en-US" sz="2800" i="1" dirty="0">
                <a:sym typeface="Symbol" pitchFamily="18" charset="2"/>
              </a:rPr>
              <a:t>q</a:t>
            </a:r>
            <a:r>
              <a:rPr lang="en-US" sz="2800" dirty="0">
                <a:sym typeface="Symbol" pitchFamily="18" charset="2"/>
              </a:rPr>
              <a:t>) 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   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800" i="1" dirty="0">
                <a:sym typeface="Symbol" pitchFamily="18" charset="2"/>
              </a:rPr>
              <a:t>p </a:t>
            </a:r>
            <a:r>
              <a:rPr lang="en-US" sz="2800" dirty="0"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800" i="1" dirty="0">
                <a:sym typeface="Symbol" pitchFamily="18" charset="2"/>
              </a:rPr>
              <a:t>q</a:t>
            </a:r>
            <a:r>
              <a:rPr lang="en-US" sz="2800" dirty="0">
                <a:sym typeface="Symbol" pitchFamily="18" charset="2"/>
              </a:rPr>
              <a:t> 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800" i="1" dirty="0">
                <a:sym typeface="Symbol" pitchFamily="18" charset="2"/>
              </a:rPr>
              <a:t>r 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1624013" y="1028668"/>
            <a:ext cx="2049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u="sng">
                <a:solidFill>
                  <a:schemeClr val="accent2"/>
                </a:solidFill>
              </a:rPr>
              <a:t>Using truth tables.</a:t>
            </a:r>
          </a:p>
          <a:p>
            <a:pPr>
              <a:lnSpc>
                <a:spcPct val="140000"/>
              </a:lnSpc>
            </a:pPr>
            <a:endParaRPr lang="en-US" u="sng">
              <a:solidFill>
                <a:schemeClr val="accent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01208" y="1935130"/>
            <a:ext cx="5452771" cy="4100610"/>
            <a:chOff x="1701208" y="1935130"/>
            <a:chExt cx="5452771" cy="410061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701208" y="1945762"/>
              <a:ext cx="5316295" cy="6485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92602" y="2147767"/>
              <a:ext cx="5261377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60"/>
                </a:lnSpc>
              </a:pPr>
              <a:r>
                <a:rPr lang="en-US" sz="1800" dirty="0" smtClean="0"/>
                <a:t>  </a:t>
              </a:r>
              <a:r>
                <a:rPr lang="en-US" sz="1800" i="1" dirty="0" smtClean="0"/>
                <a:t>p</a:t>
              </a:r>
              <a:r>
                <a:rPr lang="en-US" sz="1800" dirty="0" smtClean="0"/>
                <a:t>          </a:t>
              </a:r>
              <a:r>
                <a:rPr lang="en-US" sz="1800" i="1" dirty="0" smtClean="0"/>
                <a:t>q</a:t>
              </a:r>
              <a:r>
                <a:rPr lang="en-US" sz="1800" dirty="0" smtClean="0"/>
                <a:t>           </a:t>
              </a:r>
              <a:r>
                <a:rPr lang="en-US" sz="1800" i="1" dirty="0" smtClean="0"/>
                <a:t>r</a:t>
              </a:r>
              <a:r>
                <a:rPr lang="en-US" sz="1800" dirty="0" smtClean="0"/>
                <a:t>         (</a:t>
              </a:r>
              <a:r>
                <a:rPr lang="en-US" sz="1800" i="1" dirty="0" smtClean="0"/>
                <a:t>p</a:t>
              </a:r>
              <a:r>
                <a:rPr lang="en-US" sz="1800" dirty="0" smtClean="0"/>
                <a:t> </a:t>
              </a:r>
              <a:r>
                <a:rPr lang="en-US" sz="1800" dirty="0" smtClean="0">
                  <a:sym typeface="Symbol" pitchFamily="18" charset="2"/>
                </a:rPr>
                <a:t> </a:t>
              </a:r>
              <a:r>
                <a:rPr lang="en-US" sz="1800" i="1" dirty="0" smtClean="0">
                  <a:sym typeface="Symbol" pitchFamily="18" charset="2"/>
                </a:rPr>
                <a:t>q</a:t>
              </a:r>
              <a:r>
                <a:rPr lang="en-US" sz="1800" dirty="0" smtClean="0">
                  <a:sym typeface="Symbol" pitchFamily="18" charset="2"/>
                </a:rPr>
                <a:t>)  </a:t>
              </a:r>
              <a:r>
                <a:rPr lang="en-US" sz="1800" dirty="0" smtClean="0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sz="1800" i="1" dirty="0" smtClean="0">
                  <a:sym typeface="Symbol" pitchFamily="18" charset="2"/>
                </a:rPr>
                <a:t>r</a:t>
              </a:r>
              <a:r>
                <a:rPr lang="en-US" sz="1800" dirty="0" smtClean="0">
                  <a:sym typeface="Symbol" pitchFamily="18" charset="2"/>
                </a:rPr>
                <a:t>    </a:t>
              </a:r>
              <a:r>
                <a:rPr lang="en-US" sz="1800" dirty="0" smtClean="0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sz="1800" i="1" dirty="0" smtClean="0">
                  <a:sym typeface="Symbol" pitchFamily="18" charset="2"/>
                </a:rPr>
                <a:t>p </a:t>
              </a:r>
              <a:r>
                <a:rPr lang="en-US" sz="1800" dirty="0" smtClean="0">
                  <a:sym typeface="Symbol" pitchFamily="18" charset="2"/>
                </a:rPr>
                <a:t> </a:t>
              </a:r>
              <a:r>
                <a:rPr lang="en-US" sz="1800" dirty="0" smtClean="0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sz="1800" i="1" dirty="0" smtClean="0">
                  <a:sym typeface="Symbol" pitchFamily="18" charset="2"/>
                </a:rPr>
                <a:t>q</a:t>
              </a:r>
              <a:r>
                <a:rPr lang="en-US" sz="1800" dirty="0" smtClean="0">
                  <a:sym typeface="Symbol" pitchFamily="18" charset="2"/>
                </a:rPr>
                <a:t>  </a:t>
              </a:r>
              <a:r>
                <a:rPr lang="en-US" sz="1800" dirty="0" smtClean="0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sz="1800" i="1" dirty="0" smtClean="0">
                  <a:sym typeface="Symbol" pitchFamily="18" charset="2"/>
                </a:rPr>
                <a:t>r</a:t>
              </a:r>
            </a:p>
            <a:p>
              <a:pPr>
                <a:lnSpc>
                  <a:spcPts val="1560"/>
                </a:lnSpc>
              </a:pPr>
              <a:endParaRPr lang="en-US" sz="18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endParaRPr lang="en-US" sz="18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800" dirty="0" smtClean="0">
                  <a:sym typeface="Symbol" pitchFamily="18" charset="2"/>
                </a:rPr>
                <a:t> </a:t>
              </a:r>
              <a:r>
                <a:rPr lang="en-US" sz="1600" dirty="0" smtClean="0">
                  <a:sym typeface="Symbol" pitchFamily="18" charset="2"/>
                </a:rPr>
                <a:t> T            </a:t>
              </a:r>
              <a:r>
                <a:rPr lang="en-US" sz="1600" dirty="0" err="1" smtClean="0">
                  <a:sym typeface="Symbol" pitchFamily="18" charset="2"/>
                </a:rPr>
                <a:t>T</a:t>
              </a:r>
              <a:r>
                <a:rPr lang="en-US" sz="1600" dirty="0" smtClean="0">
                  <a:sym typeface="Symbol" pitchFamily="18" charset="2"/>
                </a:rPr>
                <a:t>           </a:t>
              </a:r>
              <a:r>
                <a:rPr lang="en-US" sz="1600" dirty="0" err="1" smtClean="0">
                  <a:sym typeface="Symbol" pitchFamily="18" charset="2"/>
                </a:rPr>
                <a:t>T</a:t>
              </a:r>
              <a:r>
                <a:rPr lang="en-US" sz="1600" dirty="0" smtClean="0">
                  <a:sym typeface="Symbol" pitchFamily="18" charset="2"/>
                </a:rPr>
                <a:t> 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T            </a:t>
              </a:r>
              <a:r>
                <a:rPr lang="en-US" sz="1600" dirty="0" err="1" smtClean="0">
                  <a:sym typeface="Symbol" pitchFamily="18" charset="2"/>
                </a:rPr>
                <a:t>T</a:t>
              </a:r>
              <a:r>
                <a:rPr lang="en-US" sz="1600" dirty="0" smtClean="0">
                  <a:sym typeface="Symbol" pitchFamily="18" charset="2"/>
                </a:rPr>
                <a:t>           F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T            F           T 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T            F           </a:t>
              </a:r>
              <a:r>
                <a:rPr lang="en-US" sz="1600" dirty="0" err="1" smtClean="0">
                  <a:sym typeface="Symbol" pitchFamily="18" charset="2"/>
                </a:rPr>
                <a:t>F</a:t>
              </a:r>
              <a:r>
                <a:rPr lang="en-US" sz="1600" dirty="0" smtClean="0">
                  <a:sym typeface="Symbol" pitchFamily="18" charset="2"/>
                </a:rPr>
                <a:t> 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F            T           </a:t>
              </a:r>
              <a:r>
                <a:rPr lang="en-US" sz="1600" dirty="0" err="1" smtClean="0">
                  <a:sym typeface="Symbol" pitchFamily="18" charset="2"/>
                </a:rPr>
                <a:t>T</a:t>
              </a: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F            T           F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F            </a:t>
              </a:r>
              <a:r>
                <a:rPr lang="en-US" sz="1600" dirty="0" err="1" smtClean="0">
                  <a:sym typeface="Symbol" pitchFamily="18" charset="2"/>
                </a:rPr>
                <a:t>F</a:t>
              </a:r>
              <a:r>
                <a:rPr lang="en-US" sz="1600" dirty="0" smtClean="0">
                  <a:sym typeface="Symbol" pitchFamily="18" charset="2"/>
                </a:rPr>
                <a:t>           T</a:t>
              </a:r>
            </a:p>
            <a:p>
              <a:pPr>
                <a:lnSpc>
                  <a:spcPts val="1560"/>
                </a:lnSpc>
              </a:pPr>
              <a:endParaRPr lang="en-US" sz="1600" dirty="0" smtClean="0">
                <a:sym typeface="Symbol" pitchFamily="18" charset="2"/>
              </a:endParaRPr>
            </a:p>
            <a:p>
              <a:pPr>
                <a:lnSpc>
                  <a:spcPts val="1560"/>
                </a:lnSpc>
              </a:pPr>
              <a:r>
                <a:rPr lang="en-US" sz="1600" dirty="0" smtClean="0">
                  <a:sym typeface="Symbol" pitchFamily="18" charset="2"/>
                </a:rPr>
                <a:t>  F            </a:t>
              </a:r>
              <a:r>
                <a:rPr lang="en-US" sz="1600" dirty="0" err="1" smtClean="0">
                  <a:sym typeface="Symbol" pitchFamily="18" charset="2"/>
                </a:rPr>
                <a:t>F</a:t>
              </a:r>
              <a:r>
                <a:rPr lang="en-US" sz="1600" dirty="0" smtClean="0">
                  <a:sym typeface="Symbol" pitchFamily="18" charset="2"/>
                </a:rPr>
                <a:t>           </a:t>
              </a:r>
              <a:r>
                <a:rPr lang="en-US" sz="1600" dirty="0" err="1" smtClean="0">
                  <a:sym typeface="Symbol" pitchFamily="18" charset="2"/>
                </a:rPr>
                <a:t>F</a:t>
              </a:r>
              <a:endParaRPr lang="en-US" sz="1600" dirty="0" smtClean="0">
                <a:sym typeface="Symbol" pitchFamily="18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5475716" y="1935130"/>
              <a:ext cx="3600" cy="40970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1701223" y="1945762"/>
              <a:ext cx="5316279" cy="408290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3990634" y="1938668"/>
              <a:ext cx="3600" cy="40970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046788" y="1392303"/>
            <a:ext cx="181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Bicondition law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027738" y="2463088"/>
            <a:ext cx="178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Implication law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017105" y="3525456"/>
            <a:ext cx="210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cs typeface="Angsana New" pitchFamily="18" charset="-34"/>
              </a:rPr>
              <a:t>Contrapositive</a:t>
            </a:r>
            <a:r>
              <a:rPr lang="en-US" dirty="0">
                <a:cs typeface="Angsana New" pitchFamily="18" charset="-34"/>
              </a:rPr>
              <a:t> law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21388" y="4471289"/>
            <a:ext cx="2059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De M</a:t>
            </a:r>
            <a:r>
              <a:rPr lang="en-US" dirty="0" smtClean="0">
                <a:cs typeface="Angsana New" pitchFamily="18" charset="-34"/>
              </a:rPr>
              <a:t>organ’s </a:t>
            </a:r>
            <a:r>
              <a:rPr lang="en-US" dirty="0">
                <a:cs typeface="Angsana New" pitchFamily="18" charset="-34"/>
              </a:rPr>
              <a:t>laws</a:t>
            </a:r>
          </a:p>
        </p:txBody>
      </p:sp>
      <p:sp>
        <p:nvSpPr>
          <p:cNvPr id="17421" name="AutoShape 13"/>
          <p:cNvSpPr>
            <a:spLocks/>
          </p:cNvSpPr>
          <p:nvPr/>
        </p:nvSpPr>
        <p:spPr bwMode="auto">
          <a:xfrm>
            <a:off x="4475163" y="4579588"/>
            <a:ext cx="304800" cy="1162050"/>
          </a:xfrm>
          <a:prstGeom prst="rightBrace">
            <a:avLst>
              <a:gd name="adj1" fmla="val 317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357188" y="1273240"/>
            <a:ext cx="412750" cy="6413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1</a:t>
            </a:r>
          </a:p>
        </p:txBody>
      </p:sp>
      <p:sp>
        <p:nvSpPr>
          <p:cNvPr id="17502" name="Text Box 94"/>
          <p:cNvSpPr txBox="1">
            <a:spLocks noChangeArrowheads="1"/>
          </p:cNvSpPr>
          <p:nvPr/>
        </p:nvSpPr>
        <p:spPr bwMode="auto">
          <a:xfrm>
            <a:off x="349250" y="2301163"/>
            <a:ext cx="412750" cy="6413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2</a:t>
            </a:r>
          </a:p>
        </p:txBody>
      </p:sp>
      <p:sp>
        <p:nvSpPr>
          <p:cNvPr id="17503" name="Text Box 95"/>
          <p:cNvSpPr txBox="1">
            <a:spLocks noChangeArrowheads="1"/>
          </p:cNvSpPr>
          <p:nvPr/>
        </p:nvSpPr>
        <p:spPr bwMode="auto">
          <a:xfrm>
            <a:off x="358775" y="3407501"/>
            <a:ext cx="412750" cy="6413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3</a:t>
            </a:r>
          </a:p>
        </p:txBody>
      </p:sp>
      <p:sp>
        <p:nvSpPr>
          <p:cNvPr id="17504" name="Text Box 96"/>
          <p:cNvSpPr txBox="1">
            <a:spLocks noChangeArrowheads="1"/>
          </p:cNvSpPr>
          <p:nvPr/>
        </p:nvSpPr>
        <p:spPr bwMode="auto">
          <a:xfrm>
            <a:off x="352425" y="4662138"/>
            <a:ext cx="412750" cy="6413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4</a:t>
            </a:r>
          </a:p>
        </p:txBody>
      </p:sp>
      <p:sp>
        <p:nvSpPr>
          <p:cNvPr id="17506" name="Rectangle 98"/>
          <p:cNvSpPr>
            <a:spLocks noChangeArrowheads="1"/>
          </p:cNvSpPr>
          <p:nvPr/>
        </p:nvSpPr>
        <p:spPr bwMode="auto">
          <a:xfrm>
            <a:off x="266700" y="225458"/>
            <a:ext cx="3965575" cy="5461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7507" name="Text Box 99"/>
          <p:cNvSpPr txBox="1">
            <a:spLocks noChangeArrowheads="1"/>
          </p:cNvSpPr>
          <p:nvPr/>
        </p:nvSpPr>
        <p:spPr bwMode="auto">
          <a:xfrm>
            <a:off x="381000" y="239745"/>
            <a:ext cx="370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Basic Logical Equivalences</a:t>
            </a:r>
            <a:endParaRPr lang="en-US" b="1">
              <a:cs typeface="Angsana New" pitchFamily="18" charset="-34"/>
            </a:endParaRPr>
          </a:p>
        </p:txBody>
      </p:sp>
      <p:sp>
        <p:nvSpPr>
          <p:cNvPr id="17508" name="Text Box 100"/>
          <p:cNvSpPr txBox="1">
            <a:spLocks noChangeArrowheads="1"/>
          </p:cNvSpPr>
          <p:nvPr/>
        </p:nvSpPr>
        <p:spPr bwMode="auto">
          <a:xfrm>
            <a:off x="1381125" y="4509738"/>
            <a:ext cx="2946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(</a:t>
            </a:r>
            <a:r>
              <a:rPr lang="en-US" sz="2400" i="1" dirty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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   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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(</a:t>
            </a:r>
            <a:r>
              <a:rPr lang="en-US" sz="2400" i="1" dirty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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   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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 </a:t>
            </a:r>
            <a:endParaRPr lang="th-TH" sz="2400" dirty="0">
              <a:sym typeface="Symbol" pitchFamily="18" charset="2"/>
            </a:endParaRPr>
          </a:p>
        </p:txBody>
      </p:sp>
      <p:sp>
        <p:nvSpPr>
          <p:cNvPr id="17509" name="Text Box 101"/>
          <p:cNvSpPr txBox="1">
            <a:spLocks noChangeArrowheads="1"/>
          </p:cNvSpPr>
          <p:nvPr/>
        </p:nvSpPr>
        <p:spPr bwMode="auto">
          <a:xfrm>
            <a:off x="1508125" y="3471001"/>
            <a:ext cx="283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   </a:t>
            </a:r>
            <a:r>
              <a:rPr lang="en-US" sz="2400" dirty="0">
                <a:sym typeface="Symbol" pitchFamily="18" charset="2"/>
              </a:rPr>
              <a:t>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/>
              <a:t> 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i="1" dirty="0"/>
              <a:t>p</a:t>
            </a:r>
            <a:r>
              <a:rPr lang="en-US" sz="2400" dirty="0">
                <a:sym typeface="Symbol" pitchFamily="18" charset="2"/>
              </a:rPr>
              <a:t> </a:t>
            </a:r>
            <a:endParaRPr lang="th-TH" sz="2400" dirty="0">
              <a:sym typeface="Symbol" pitchFamily="18" charset="2"/>
            </a:endParaRPr>
          </a:p>
        </p:txBody>
      </p:sp>
      <p:sp>
        <p:nvSpPr>
          <p:cNvPr id="17510" name="Text Box 102"/>
          <p:cNvSpPr txBox="1">
            <a:spLocks noChangeArrowheads="1"/>
          </p:cNvSpPr>
          <p:nvPr/>
        </p:nvSpPr>
        <p:spPr bwMode="auto">
          <a:xfrm>
            <a:off x="1508125" y="2398000"/>
            <a:ext cx="250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  <a:r>
              <a:rPr lang="en-US" sz="2400" i="1"/>
              <a:t>p</a:t>
            </a:r>
            <a:r>
              <a:rPr lang="en-US" sz="2400"/>
              <a:t> </a:t>
            </a:r>
            <a:r>
              <a:rPr lang="en-US" sz="2400">
                <a:cs typeface="Angsana New" pitchFamily="18" charset="-34"/>
                <a:sym typeface="Symbol" pitchFamily="18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q</a:t>
            </a:r>
            <a:r>
              <a:rPr lang="en-US" sz="2400"/>
              <a:t>   </a:t>
            </a:r>
            <a:r>
              <a:rPr lang="en-US" sz="2400">
                <a:sym typeface="Symbol" pitchFamily="18" charset="2"/>
              </a:rPr>
              <a:t>  </a:t>
            </a: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i="1">
                <a:sym typeface="Symbol" pitchFamily="18" charset="2"/>
              </a:rPr>
              <a:t>p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</a:t>
            </a:r>
            <a:r>
              <a:rPr lang="en-US" sz="2400"/>
              <a:t> </a:t>
            </a:r>
            <a:r>
              <a:rPr lang="en-US" sz="2400" i="1"/>
              <a:t>q</a:t>
            </a:r>
            <a:r>
              <a:rPr lang="en-US" sz="2400">
                <a:sym typeface="Symbol" pitchFamily="18" charset="2"/>
              </a:rPr>
              <a:t> </a:t>
            </a:r>
            <a:endParaRPr lang="th-TH" sz="2400">
              <a:sym typeface="Symbol" pitchFamily="18" charset="2"/>
            </a:endParaRPr>
          </a:p>
        </p:txBody>
      </p:sp>
      <p:sp>
        <p:nvSpPr>
          <p:cNvPr id="17511" name="Text Box 103"/>
          <p:cNvSpPr txBox="1">
            <a:spLocks noChangeArrowheads="1"/>
          </p:cNvSpPr>
          <p:nvPr/>
        </p:nvSpPr>
        <p:spPr bwMode="auto">
          <a:xfrm>
            <a:off x="1470025" y="1333565"/>
            <a:ext cx="3916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  <a:r>
              <a:rPr lang="en-US" sz="2400" i="1"/>
              <a:t>p</a:t>
            </a:r>
            <a:r>
              <a:rPr lang="en-US" sz="2400"/>
              <a:t> </a:t>
            </a:r>
            <a:r>
              <a:rPr lang="en-US" sz="2400">
                <a:cs typeface="Angsana New" pitchFamily="18" charset="-34"/>
                <a:sym typeface="Symbol" pitchFamily="18" charset="2"/>
              </a:rPr>
              <a:t></a:t>
            </a:r>
            <a:r>
              <a:rPr lang="en-US" sz="2400"/>
              <a:t> </a:t>
            </a:r>
            <a:r>
              <a:rPr lang="en-US" sz="2400" i="1"/>
              <a:t>q</a:t>
            </a:r>
            <a:r>
              <a:rPr lang="en-US" sz="2400"/>
              <a:t>   </a:t>
            </a:r>
            <a:r>
              <a:rPr lang="en-US" sz="2400">
                <a:sym typeface="Symbol" pitchFamily="18" charset="2"/>
              </a:rPr>
              <a:t>  </a:t>
            </a: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sz="2400" i="1"/>
              <a:t>p</a:t>
            </a:r>
            <a:r>
              <a:rPr lang="en-US" sz="2400"/>
              <a:t> </a:t>
            </a:r>
            <a:r>
              <a:rPr lang="en-US" sz="2400">
                <a:cs typeface="Angsana New" pitchFamily="18" charset="-34"/>
                <a:sym typeface="Symbol" pitchFamily="18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q</a:t>
            </a: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/>
              <a:t> (</a:t>
            </a:r>
            <a:r>
              <a:rPr lang="en-US" sz="2400" i="1"/>
              <a:t>q</a:t>
            </a:r>
            <a:r>
              <a:rPr lang="en-US" sz="2400"/>
              <a:t> </a:t>
            </a:r>
            <a:r>
              <a:rPr lang="en-US" sz="2400">
                <a:cs typeface="Angsana New" pitchFamily="18" charset="-34"/>
                <a:sym typeface="Symbol" pitchFamily="18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p</a:t>
            </a:r>
            <a:r>
              <a:rPr lang="en-US" sz="2400"/>
              <a:t>)</a:t>
            </a:r>
            <a:r>
              <a:rPr lang="en-US" sz="2400">
                <a:sym typeface="Symbol" pitchFamily="18" charset="2"/>
              </a:rPr>
              <a:t> </a:t>
            </a:r>
            <a:endParaRPr lang="th-TH" sz="2400">
              <a:sym typeface="Symbol" pitchFamily="18" charset="2"/>
            </a:endParaRPr>
          </a:p>
        </p:txBody>
      </p:sp>
      <p:pic>
        <p:nvPicPr>
          <p:cNvPr id="18" name="Picture 17" descr="200px-De_Morgan_August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8151" y="4879181"/>
            <a:ext cx="1731429" cy="21383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79587" y="5454487"/>
            <a:ext cx="997389" cy="134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 Narrow" pitchFamily="34" charset="0"/>
              </a:rPr>
              <a:t>Augustus</a:t>
            </a:r>
          </a:p>
          <a:p>
            <a:pPr algn="ctr"/>
            <a:r>
              <a:rPr lang="en-US" sz="1400" dirty="0" smtClean="0">
                <a:latin typeface="Arial Narrow" pitchFamily="34" charset="0"/>
              </a:rPr>
              <a:t> De Morgan </a:t>
            </a:r>
          </a:p>
          <a:p>
            <a:pPr algn="ctr"/>
            <a:r>
              <a:rPr lang="en-US" sz="1100" dirty="0" smtClean="0">
                <a:latin typeface="Arial Narrow" pitchFamily="34" charset="0"/>
              </a:rPr>
              <a:t>(1806–1871</a:t>
            </a:r>
            <a:r>
              <a:rPr lang="en-US" sz="1100" dirty="0" smtClean="0">
                <a:latin typeface="Arial Narrow" pitchFamily="34" charset="0"/>
              </a:rPr>
              <a:t>)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algn="ctr"/>
            <a:endParaRPr lang="en-US" sz="1100" dirty="0" smtClean="0"/>
          </a:p>
          <a:p>
            <a:pPr algn="ctr"/>
            <a:r>
              <a:rPr lang="en-US" sz="1050" dirty="0" smtClean="0">
                <a:latin typeface="Arial Narrow" pitchFamily="34" charset="0"/>
              </a:rPr>
              <a:t>A British </a:t>
            </a:r>
          </a:p>
          <a:p>
            <a:pPr algn="ctr"/>
            <a:r>
              <a:rPr lang="en-US" sz="1050" dirty="0" smtClean="0">
                <a:latin typeface="Arial Narrow" pitchFamily="34" charset="0"/>
              </a:rPr>
              <a:t>mathematician </a:t>
            </a:r>
          </a:p>
          <a:p>
            <a:pPr algn="ctr"/>
            <a:r>
              <a:rPr lang="en-US" sz="1050" dirty="0" smtClean="0">
                <a:latin typeface="Arial Narrow" pitchFamily="34" charset="0"/>
              </a:rPr>
              <a:t>and </a:t>
            </a:r>
            <a:r>
              <a:rPr lang="en-US" sz="1050" dirty="0" smtClean="0">
                <a:latin typeface="Arial Narrow" pitchFamily="34" charset="0"/>
              </a:rPr>
              <a:t>logician</a:t>
            </a:r>
            <a:r>
              <a:rPr lang="en-US" sz="1050" baseline="30000" dirty="0" smtClean="0">
                <a:latin typeface="Arial Narrow" pitchFamily="34" charset="0"/>
                <a:hlinkClick r:id="rId3"/>
              </a:rPr>
              <a:t>[</a:t>
            </a:r>
            <a:endParaRPr lang="th-TH" sz="105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793875" y="1443284"/>
            <a:ext cx="47101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 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 (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 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)             (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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  </a:t>
            </a:r>
            <a:r>
              <a:rPr lang="en-US" sz="2400" i="1" dirty="0">
                <a:sym typeface="Symbol" pitchFamily="18" charset="2"/>
              </a:rPr>
              <a:t>r</a:t>
            </a:r>
            <a:endParaRPr lang="en-US" sz="2400" dirty="0">
              <a:sym typeface="Symbol" pitchFamily="18" charset="2"/>
            </a:endParaRPr>
          </a:p>
          <a:p>
            <a:endParaRPr lang="en-US" sz="2400" i="1" dirty="0"/>
          </a:p>
          <a:p>
            <a:r>
              <a:rPr lang="en-US" sz="2400" i="1" dirty="0"/>
              <a:t> 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 (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 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)             (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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  </a:t>
            </a:r>
            <a:r>
              <a:rPr lang="en-US" sz="2400" i="1" dirty="0">
                <a:sym typeface="Symbol" pitchFamily="18" charset="2"/>
              </a:rPr>
              <a:t>r</a:t>
            </a:r>
          </a:p>
          <a:p>
            <a:endParaRPr lang="en-US" sz="2400" i="1" dirty="0">
              <a:sym typeface="Symbol" pitchFamily="18" charset="2"/>
            </a:endParaRPr>
          </a:p>
          <a:p>
            <a:endParaRPr lang="en-US" sz="2400" i="1" dirty="0">
              <a:sym typeface="Symbol" pitchFamily="18" charset="2"/>
            </a:endParaRPr>
          </a:p>
          <a:p>
            <a:endParaRPr lang="en-US" sz="2400" i="1" dirty="0">
              <a:sym typeface="Symbol" pitchFamily="18" charset="2"/>
            </a:endParaRPr>
          </a:p>
          <a:p>
            <a:r>
              <a:rPr lang="en-US" sz="2400" i="1" dirty="0"/>
              <a:t> 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 (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 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)             (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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  (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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endParaRPr lang="en-US" sz="2400" i="1" dirty="0"/>
          </a:p>
          <a:p>
            <a:r>
              <a:rPr lang="en-US" sz="2400" i="1" dirty="0"/>
              <a:t> 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 (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 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)             (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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  (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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endParaRPr lang="en-US" sz="2400" dirty="0">
              <a:sym typeface="Symbol" pitchFamily="18" charset="2"/>
            </a:endParaRPr>
          </a:p>
        </p:txBody>
      </p:sp>
      <p:sp>
        <p:nvSpPr>
          <p:cNvPr id="119812" name="AutoShape 4"/>
          <p:cNvSpPr>
            <a:spLocks/>
          </p:cNvSpPr>
          <p:nvPr/>
        </p:nvSpPr>
        <p:spPr bwMode="auto">
          <a:xfrm>
            <a:off x="1485900" y="1408359"/>
            <a:ext cx="323850" cy="142875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9813" name="AutoShape 5"/>
          <p:cNvSpPr>
            <a:spLocks/>
          </p:cNvSpPr>
          <p:nvPr/>
        </p:nvSpPr>
        <p:spPr bwMode="auto">
          <a:xfrm>
            <a:off x="1504950" y="3575297"/>
            <a:ext cx="323850" cy="142875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266700" y="225458"/>
            <a:ext cx="3965575" cy="5461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381000" y="239745"/>
            <a:ext cx="370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Basic Logical Equivalences</a:t>
            </a:r>
            <a:endParaRPr lang="en-US" b="1">
              <a:cs typeface="Angsana New" pitchFamily="18" charset="-34"/>
            </a:endParaRP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49250" y="1808409"/>
            <a:ext cx="412750" cy="6413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5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358775" y="3989634"/>
            <a:ext cx="412750" cy="6413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49275" y="3905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cs typeface="Angsana New" pitchFamily="18" charset="-34"/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65113" y="292100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XERCISE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614488" y="296863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Prove that:</a:t>
            </a:r>
            <a:endParaRPr lang="en-US" sz="2400">
              <a:cs typeface="Angsana New" pitchFamily="18" charset="-34"/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3009900" y="206375"/>
            <a:ext cx="4859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(</a:t>
            </a:r>
            <a:r>
              <a:rPr lang="en-US" sz="2800" i="1"/>
              <a:t>p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 </a:t>
            </a:r>
            <a:r>
              <a:rPr lang="en-US" sz="2800" i="1">
                <a:sym typeface="Symbol" pitchFamily="18" charset="2"/>
              </a:rPr>
              <a:t>q</a:t>
            </a:r>
            <a:r>
              <a:rPr lang="en-US" sz="2800">
                <a:sym typeface="Symbol" pitchFamily="18" charset="2"/>
              </a:rPr>
              <a:t>)  </a:t>
            </a:r>
            <a:r>
              <a:rPr lang="en-US" sz="280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800" i="1">
                <a:sym typeface="Symbol" pitchFamily="18" charset="2"/>
              </a:rPr>
              <a:t>r</a:t>
            </a:r>
            <a:r>
              <a:rPr lang="en-US" sz="2800">
                <a:sym typeface="Symbol" pitchFamily="18" charset="2"/>
              </a:rPr>
              <a:t>     </a:t>
            </a:r>
            <a:r>
              <a:rPr lang="en-US" sz="280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800" i="1">
                <a:sym typeface="Symbol" pitchFamily="18" charset="2"/>
              </a:rPr>
              <a:t>p </a:t>
            </a:r>
            <a:r>
              <a:rPr lang="en-US" sz="2800">
                <a:sym typeface="Symbol" pitchFamily="18" charset="2"/>
              </a:rPr>
              <a:t> </a:t>
            </a:r>
            <a:r>
              <a:rPr lang="en-US" sz="280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800" i="1">
                <a:sym typeface="Symbol" pitchFamily="18" charset="2"/>
              </a:rPr>
              <a:t>q</a:t>
            </a:r>
            <a:r>
              <a:rPr lang="en-US" sz="2800">
                <a:sym typeface="Symbol" pitchFamily="18" charset="2"/>
              </a:rPr>
              <a:t>  </a:t>
            </a:r>
            <a:r>
              <a:rPr lang="en-US" sz="280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800" i="1">
                <a:sym typeface="Symbol" pitchFamily="18" charset="2"/>
              </a:rPr>
              <a:t>r 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1624013" y="909638"/>
            <a:ext cx="5487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u="sng">
                <a:solidFill>
                  <a:schemeClr val="accent2"/>
                </a:solidFill>
              </a:rPr>
              <a:t>Using known basic logical equivalences.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457325" y="1631950"/>
            <a:ext cx="47513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33400" indent="-533400"/>
            <a:r>
              <a:rPr lang="en-US">
                <a:cs typeface="Angsana New" pitchFamily="18" charset="-34"/>
              </a:rPr>
              <a:t>Solve Problems </a:t>
            </a:r>
            <a:r>
              <a:rPr lang="en-US" u="sng">
                <a:cs typeface="Angsana New" pitchFamily="18" charset="-34"/>
              </a:rPr>
              <a:t>17-21, 22-27, 30-32, and 66</a:t>
            </a:r>
            <a:r>
              <a:rPr lang="en-US">
                <a:cs typeface="Angsana New" pitchFamily="18" charset="-34"/>
              </a:rPr>
              <a:t>.</a:t>
            </a:r>
          </a:p>
          <a:p>
            <a:pPr marL="533400" indent="-533400"/>
            <a:endParaRPr lang="en-US" u="sng"/>
          </a:p>
          <a:p>
            <a:pPr marL="533400" indent="-533400"/>
            <a:r>
              <a:rPr lang="en-US"/>
              <a:t>Answers to Problems 17-21:</a:t>
            </a:r>
          </a:p>
          <a:p>
            <a:pPr marL="533400" indent="-533400"/>
            <a:r>
              <a:rPr lang="en-US"/>
              <a:t>17) T	18) T	19) T	20) F	21) F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438275" y="4654550"/>
            <a:ext cx="534035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>
                <a:cs typeface="Angsana New" pitchFamily="18" charset="-34"/>
              </a:rPr>
              <a:t>Answers to Problems 13-20:</a:t>
            </a:r>
          </a:p>
          <a:p>
            <a:pPr marL="533400" indent="-533400"/>
            <a:r>
              <a:rPr lang="en-US">
                <a:cs typeface="Angsana New" pitchFamily="18" charset="-34"/>
              </a:rPr>
              <a:t>13) T	14) F	15) F	16) F	17) F	</a:t>
            </a:r>
          </a:p>
          <a:p>
            <a:pPr marL="533400" indent="-533400"/>
            <a:r>
              <a:rPr lang="en-US">
                <a:cs typeface="Angsana New" pitchFamily="18" charset="-34"/>
              </a:rPr>
              <a:t>18) T	19) F	20) T</a:t>
            </a:r>
          </a:p>
          <a:p>
            <a:pPr marL="533400" indent="-533400">
              <a:lnSpc>
                <a:spcPct val="40000"/>
              </a:lnSpc>
            </a:pPr>
            <a:r>
              <a:rPr lang="en-US">
                <a:cs typeface="Angsana New" pitchFamily="18" charset="-34"/>
              </a:rPr>
              <a:t> </a:t>
            </a:r>
          </a:p>
          <a:p>
            <a:pPr marL="533400" indent="-533400"/>
            <a:r>
              <a:rPr lang="en-US"/>
              <a:t>Answers to Problems 60-69:</a:t>
            </a:r>
          </a:p>
          <a:p>
            <a:pPr marL="533400" indent="-533400"/>
            <a:r>
              <a:rPr lang="en-US">
                <a:cs typeface="Angsana New" pitchFamily="18" charset="-34"/>
              </a:rPr>
              <a:t>60) no	61) no	62) yes	63) no	64) no	</a:t>
            </a:r>
          </a:p>
          <a:p>
            <a:pPr marL="533400" indent="-533400"/>
            <a:r>
              <a:rPr lang="en-US">
                <a:cs typeface="Angsana New" pitchFamily="18" charset="-34"/>
              </a:rPr>
              <a:t>65) yes	66) no	67) no	68) no	69) no	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304800" y="3321050"/>
            <a:ext cx="621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cs typeface="Angsana New" pitchFamily="18" charset="-34"/>
              </a:rPr>
              <a:t>E</a:t>
            </a:r>
            <a:r>
              <a:rPr lang="en-US" sz="1800" b="1">
                <a:cs typeface="Angsana New" pitchFamily="18" charset="-34"/>
              </a:rPr>
              <a:t>XECISES</a:t>
            </a:r>
            <a:r>
              <a:rPr lang="en-US" b="1">
                <a:cs typeface="Angsana New" pitchFamily="18" charset="-34"/>
              </a:rPr>
              <a:t> on </a:t>
            </a:r>
            <a:r>
              <a:rPr lang="en-US" b="1" u="sng">
                <a:cs typeface="Angsana New" pitchFamily="18" charset="-34"/>
              </a:rPr>
              <a:t>Pages 30-31</a:t>
            </a:r>
            <a:r>
              <a:rPr lang="en-US" b="1">
                <a:cs typeface="Angsana New" pitchFamily="18" charset="-34"/>
              </a:rPr>
              <a:t> of the Main Text</a:t>
            </a:r>
            <a:endParaRPr lang="en-US">
              <a:cs typeface="Angsana New" pitchFamily="18" charset="-34"/>
            </a:endParaRP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301625" y="917575"/>
            <a:ext cx="491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</a:t>
            </a:r>
            <a:r>
              <a:rPr lang="en-US" sz="1800" b="1"/>
              <a:t>XECISES</a:t>
            </a:r>
            <a:r>
              <a:rPr lang="en-US" b="1"/>
              <a:t> on </a:t>
            </a:r>
            <a:r>
              <a:rPr lang="en-US" b="1" u="sng"/>
              <a:t>Pages 20-21</a:t>
            </a:r>
            <a:r>
              <a:rPr lang="en-US" b="1"/>
              <a:t> of the Main Text</a:t>
            </a:r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1477963" y="4005263"/>
            <a:ext cx="5056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Solve Problems </a:t>
            </a:r>
            <a:r>
              <a:rPr lang="en-US" u="sng"/>
              <a:t>13-20 and 60-69</a:t>
            </a:r>
            <a:r>
              <a:rPr lang="en-US"/>
              <a:t>.   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  <a:cs typeface="Angsana New" pitchFamily="18" charset="-34"/>
                </a:rPr>
                <a:t>Selected Exercises from the Main Text 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(Johnsonbaugh, 7</a:t>
              </a:r>
              <a:r>
                <a:rPr lang="en-US" baseline="30000">
                  <a:latin typeface="Arial Narrow" pitchFamily="34" charset="0"/>
                  <a:cs typeface="Angsana New" pitchFamily="18" charset="-34"/>
                </a:rPr>
                <a:t>th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 Ed)</a:t>
              </a:r>
            </a:p>
          </p:txBody>
        </p:sp>
        <p:pic>
          <p:nvPicPr>
            <p:cNvPr id="98337" name="Picture 33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98338" name="Picture 34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98339" name="Picture 35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771525" y="1077913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673350" y="1262063"/>
            <a:ext cx="38354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cs typeface="Angsana New" pitchFamily="18" charset="-34"/>
              </a:rPr>
              <a:t>	</a:t>
            </a:r>
            <a:r>
              <a:rPr lang="en-US" sz="2400">
                <a:cs typeface="Angsana New" pitchFamily="18" charset="-34"/>
              </a:rPr>
              <a:t>“Every cat can smile.”</a:t>
            </a:r>
          </a:p>
          <a:p>
            <a:pPr>
              <a:lnSpc>
                <a:spcPct val="120000"/>
              </a:lnSpc>
            </a:pPr>
            <a:r>
              <a:rPr lang="en-US" sz="2400">
                <a:cs typeface="Angsana New" pitchFamily="18" charset="-34"/>
              </a:rPr>
              <a:t>	“Tom is a cat.” 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2965450" y="1093788"/>
            <a:ext cx="3900488" cy="2136775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68630" name="Group 22"/>
          <p:cNvGrpSpPr>
            <a:grpSpLocks/>
          </p:cNvGrpSpPr>
          <p:nvPr/>
        </p:nvGrpSpPr>
        <p:grpSpPr bwMode="auto">
          <a:xfrm>
            <a:off x="3338513" y="1362075"/>
            <a:ext cx="2927350" cy="1008063"/>
            <a:chOff x="2103" y="986"/>
            <a:chExt cx="1844" cy="635"/>
          </a:xfrm>
        </p:grpSpPr>
        <p:sp>
          <p:nvSpPr>
            <p:cNvPr id="68617" name="AutoShape 9"/>
            <p:cNvSpPr>
              <a:spLocks/>
            </p:cNvSpPr>
            <p:nvPr/>
          </p:nvSpPr>
          <p:spPr bwMode="auto">
            <a:xfrm>
              <a:off x="2103" y="986"/>
              <a:ext cx="47" cy="539"/>
            </a:xfrm>
            <a:prstGeom prst="leftBrace">
              <a:avLst>
                <a:gd name="adj1" fmla="val 95567"/>
                <a:gd name="adj2" fmla="val 50000"/>
              </a:avLst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2221" y="1621"/>
              <a:ext cx="1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68631" name="Group 23"/>
          <p:cNvGrpSpPr>
            <a:grpSpLocks/>
          </p:cNvGrpSpPr>
          <p:nvPr/>
        </p:nvGrpSpPr>
        <p:grpSpPr bwMode="auto">
          <a:xfrm>
            <a:off x="2463800" y="1987550"/>
            <a:ext cx="4289425" cy="4273550"/>
            <a:chOff x="1552" y="1380"/>
            <a:chExt cx="2702" cy="2692"/>
          </a:xfrm>
        </p:grpSpPr>
        <p:grpSp>
          <p:nvGrpSpPr>
            <p:cNvPr id="68626" name="Group 18"/>
            <p:cNvGrpSpPr>
              <a:grpSpLocks/>
            </p:cNvGrpSpPr>
            <p:nvPr/>
          </p:nvGrpSpPr>
          <p:grpSpPr bwMode="auto">
            <a:xfrm>
              <a:off x="2508" y="2389"/>
              <a:ext cx="1746" cy="1683"/>
              <a:chOff x="2508" y="2389"/>
              <a:chExt cx="1746" cy="1683"/>
            </a:xfrm>
          </p:grpSpPr>
          <p:pic>
            <p:nvPicPr>
              <p:cNvPr id="68622" name="Picture 1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08" y="2389"/>
                <a:ext cx="1010" cy="1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8623" name="Text Box 15"/>
              <p:cNvSpPr txBox="1">
                <a:spLocks noChangeArrowheads="1"/>
              </p:cNvSpPr>
              <p:nvPr/>
            </p:nvSpPr>
            <p:spPr bwMode="auto">
              <a:xfrm>
                <a:off x="3866" y="2660"/>
                <a:ext cx="3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Tom</a:t>
                </a:r>
              </a:p>
            </p:txBody>
          </p:sp>
          <p:sp>
            <p:nvSpPr>
              <p:cNvPr id="68624" name="Line 16"/>
              <p:cNvSpPr>
                <a:spLocks noChangeShapeType="1"/>
              </p:cNvSpPr>
              <p:nvPr/>
            </p:nvSpPr>
            <p:spPr bwMode="auto">
              <a:xfrm flipV="1">
                <a:off x="3524" y="2832"/>
                <a:ext cx="296" cy="13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h-TH"/>
              </a:p>
            </p:txBody>
          </p:sp>
        </p:grpSp>
        <p:pic>
          <p:nvPicPr>
            <p:cNvPr id="68625" name="Picture 17" descr="040_20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52" y="1380"/>
              <a:ext cx="617" cy="672"/>
            </a:xfrm>
            <a:prstGeom prst="rect">
              <a:avLst/>
            </a:prstGeom>
            <a:noFill/>
          </p:spPr>
        </p:pic>
        <p:sp>
          <p:nvSpPr>
            <p:cNvPr id="68628" name="Rectangle 20"/>
            <p:cNvSpPr>
              <a:spLocks noChangeArrowheads="1"/>
            </p:cNvSpPr>
            <p:nvPr/>
          </p:nvSpPr>
          <p:spPr bwMode="auto">
            <a:xfrm>
              <a:off x="2256" y="1697"/>
              <a:ext cx="147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>
                  <a:cs typeface="Angsana New" pitchFamily="18" charset="-34"/>
                </a:rPr>
                <a:t>“Tom can smile.”</a:t>
              </a:r>
            </a:p>
          </p:txBody>
        </p:sp>
      </p:grp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0" y="0"/>
            <a:ext cx="61325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Arial" pitchFamily="34" charset="0"/>
                <a:cs typeface="Arial" pitchFamily="34" charset="0"/>
              </a:rPr>
              <a:t>Logic is “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the study of reasoning</a:t>
            </a:r>
            <a:r>
              <a:rPr lang="en-US" sz="2400">
                <a:latin typeface="Arial" pitchFamily="34" charset="0"/>
                <a:cs typeface="Arial" pitchFamily="34" charset="0"/>
              </a:rPr>
              <a:t>”.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2108200" y="-244036"/>
            <a:ext cx="8661400" cy="1663700"/>
          </a:xfrm>
          <a:prstGeom prst="ellipse">
            <a:avLst/>
          </a:prstGeom>
          <a:gradFill rotWithShape="0">
            <a:gsLst>
              <a:gs pos="0">
                <a:srgbClr val="FFCC66"/>
              </a:gs>
              <a:gs pos="100000">
                <a:srgbClr val="FFCC66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490788" y="106363"/>
            <a:ext cx="6437312" cy="139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Logic is “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study of reasoning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”.</a:t>
            </a:r>
          </a:p>
          <a:p>
            <a:pPr algn="r">
              <a:lnSpc>
                <a:spcPct val="250000"/>
              </a:lnSpc>
            </a:pPr>
            <a:r>
              <a:rPr lang="en-US" b="1" dirty="0">
                <a:latin typeface="Arial Narrow" pitchFamily="34" charset="0"/>
                <a:cs typeface="Arial" pitchFamily="34" charset="0"/>
              </a:rPr>
              <a:t>It is specifically concerned with whether reasoning is correct.</a:t>
            </a:r>
            <a:endParaRPr lang="en-US" sz="16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3813" y="6207125"/>
            <a:ext cx="8099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b="1">
                <a:latin typeface="Arial Narrow" pitchFamily="34" charset="0"/>
                <a:cs typeface="Angsana New" pitchFamily="18" charset="-34"/>
              </a:rPr>
              <a:t>Logic does not tell us whether each of the above statements is true.</a:t>
            </a:r>
          </a:p>
          <a:p>
            <a:pPr>
              <a:lnSpc>
                <a:spcPct val="140000"/>
              </a:lnSpc>
            </a:pPr>
            <a:r>
              <a:rPr lang="en-US" sz="1800" b="1">
                <a:latin typeface="Arial Narrow" pitchFamily="34" charset="0"/>
                <a:cs typeface="Angsana New" pitchFamily="18" charset="-34"/>
              </a:rPr>
              <a:t>But, it assures us that if the first two statements are true, the third statement is also true.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46075" y="3847219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708150" y="4072644"/>
            <a:ext cx="350996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cs typeface="Angsana New" pitchFamily="18" charset="-34"/>
              </a:rPr>
              <a:t>	</a:t>
            </a:r>
            <a:r>
              <a:rPr lang="en-US">
                <a:cs typeface="Angsana New" pitchFamily="18" charset="-34"/>
              </a:rPr>
              <a:t>“Ben is a dog.” </a:t>
            </a:r>
          </a:p>
          <a:p>
            <a:pPr>
              <a:lnSpc>
                <a:spcPct val="120000"/>
              </a:lnSpc>
            </a:pPr>
            <a:r>
              <a:rPr lang="en-US" sz="2400">
                <a:cs typeface="Angsana New" pitchFamily="18" charset="-34"/>
              </a:rPr>
              <a:t>	</a:t>
            </a:r>
            <a:r>
              <a:rPr lang="en-US">
                <a:cs typeface="Angsana New" pitchFamily="18" charset="-34"/>
              </a:rPr>
              <a:t>“Every dog has wings.”</a:t>
            </a:r>
          </a:p>
          <a:p>
            <a:pPr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	“Ben has wings.”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547938" y="5180719"/>
            <a:ext cx="2562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04" name="AutoShape 8"/>
          <p:cNvSpPr>
            <a:spLocks/>
          </p:cNvSpPr>
          <p:nvPr/>
        </p:nvSpPr>
        <p:spPr bwMode="auto">
          <a:xfrm>
            <a:off x="2436813" y="4185356"/>
            <a:ext cx="87312" cy="760413"/>
          </a:xfrm>
          <a:prstGeom prst="leftBrace">
            <a:avLst>
              <a:gd name="adj1" fmla="val 72576"/>
              <a:gd name="adj2" fmla="val 50083"/>
            </a:avLst>
          </a:prstGeom>
          <a:noFill/>
          <a:ln w="9525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816100" y="3891669"/>
            <a:ext cx="3836988" cy="2003425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4118" name="Picture 22" descr="040_20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50" y="4687006"/>
            <a:ext cx="901700" cy="942975"/>
          </a:xfrm>
          <a:prstGeom prst="rect">
            <a:avLst/>
          </a:prstGeom>
          <a:noFill/>
        </p:spPr>
      </p:pic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2596272" y="1949450"/>
            <a:ext cx="6477000" cy="1066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pic>
        <p:nvPicPr>
          <p:cNvPr id="4127" name="Picture 31" descr="20070719-0914-41123-image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5190" y="3475481"/>
            <a:ext cx="3031596" cy="2934843"/>
          </a:xfrm>
          <a:prstGeom prst="rect">
            <a:avLst/>
          </a:prstGeom>
          <a:noFill/>
        </p:spPr>
      </p:pic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2605499" y="2006600"/>
            <a:ext cx="6389645" cy="892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Arial" pitchFamily="34" charset="0"/>
              </a:rPr>
              <a:t>Logic focuses on the “</a:t>
            </a:r>
            <a:r>
              <a:rPr lang="en-US" b="1" i="1" dirty="0">
                <a:solidFill>
                  <a:srgbClr val="3333FF"/>
                </a:solidFill>
                <a:latin typeface="Arial" pitchFamily="34" charset="0"/>
              </a:rPr>
              <a:t>relationship among statement</a:t>
            </a:r>
            <a:r>
              <a:rPr lang="en-US" dirty="0" smtClean="0">
                <a:solidFill>
                  <a:srgbClr val="3333FF"/>
                </a:solidFill>
                <a:latin typeface="Arial" pitchFamily="34" charset="0"/>
              </a:rPr>
              <a:t>”</a:t>
            </a:r>
            <a:endParaRPr lang="en-US" dirty="0">
              <a:solidFill>
                <a:srgbClr val="3333FF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rial" pitchFamily="34" charset="0"/>
              </a:rPr>
              <a:t>as opposed to the </a:t>
            </a:r>
            <a:r>
              <a:rPr lang="en-US" i="1" dirty="0">
                <a:latin typeface="Arial" pitchFamily="34" charset="0"/>
              </a:rPr>
              <a:t>content</a:t>
            </a:r>
            <a:r>
              <a:rPr lang="en-US" dirty="0">
                <a:latin typeface="Arial" pitchFamily="34" charset="0"/>
              </a:rPr>
              <a:t> of any particular statement.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3499555"/>
            <a:ext cx="5667022" cy="158045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36" descr="Rodin-Thinker-main_Full"/>
          <p:cNvPicPr>
            <a:picLocks noChangeAspect="1" noChangeArrowheads="1"/>
          </p:cNvPicPr>
          <p:nvPr/>
        </p:nvPicPr>
        <p:blipFill>
          <a:blip r:embed="rId4" cstate="print">
            <a:lum bright="-7000"/>
          </a:blip>
          <a:srcRect/>
          <a:stretch>
            <a:fillRect/>
          </a:stretch>
        </p:blipFill>
        <p:spPr bwMode="auto">
          <a:xfrm>
            <a:off x="0" y="0"/>
            <a:ext cx="2488497" cy="34874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4" name="Picture 12" descr="j02153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1463" y="0"/>
            <a:ext cx="2522537" cy="3398838"/>
          </a:xfrm>
          <a:prstGeom prst="rect">
            <a:avLst/>
          </a:prstGeom>
          <a:noFill/>
        </p:spPr>
      </p:pic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90525" y="312738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Logic and Proofs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152525" y="1560513"/>
            <a:ext cx="6410325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Logic is used:</a:t>
            </a:r>
          </a:p>
          <a:p>
            <a:endParaRPr lang="en-US" sz="1800">
              <a:latin typeface="Arial" pitchFamily="34" charset="0"/>
            </a:endParaRPr>
          </a:p>
          <a:p>
            <a:endParaRPr lang="en-US" sz="1800">
              <a:latin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>
                <a:latin typeface="Arial" pitchFamily="34" charset="0"/>
              </a:rPr>
              <a:t>  in mathematics</a:t>
            </a:r>
          </a:p>
          <a:p>
            <a:pPr lvl="1"/>
            <a:endParaRPr lang="en-US" sz="1800">
              <a:latin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 to prove theorems</a:t>
            </a:r>
          </a:p>
          <a:p>
            <a:pPr lvl="1"/>
            <a:endParaRPr lang="en-US" sz="1800">
              <a:latin typeface="Arial" pitchFamily="34" charset="0"/>
            </a:endParaRPr>
          </a:p>
          <a:p>
            <a:pPr lvl="1"/>
            <a:endParaRPr lang="en-US" sz="1800">
              <a:latin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>
                <a:latin typeface="Arial" pitchFamily="34" charset="0"/>
              </a:rPr>
              <a:t>  in computer science</a:t>
            </a:r>
          </a:p>
          <a:p>
            <a:pPr lvl="1"/>
            <a:endParaRPr lang="en-US" sz="1800">
              <a:latin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 to prove the correctness of programs</a:t>
            </a:r>
          </a:p>
          <a:p>
            <a:pPr lvl="2"/>
            <a:endParaRPr lang="en-US" sz="1800">
              <a:latin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 to represent knowledge and to deduce information</a:t>
            </a:r>
          </a:p>
          <a:p>
            <a:pPr lvl="2"/>
            <a:r>
              <a:rPr lang="en-US" sz="1800">
                <a:latin typeface="Arial" pitchFamily="34" charset="0"/>
              </a:rPr>
              <a:t>    from the knowledge</a:t>
            </a:r>
          </a:p>
          <a:p>
            <a:pPr lvl="2">
              <a:lnSpc>
                <a:spcPct val="50000"/>
              </a:lnSpc>
            </a:pPr>
            <a:r>
              <a:rPr lang="en-US" sz="1800">
                <a:latin typeface="Arial" pitchFamily="34" charset="0"/>
              </a:rPr>
              <a:t> </a:t>
            </a:r>
          </a:p>
          <a:p>
            <a:pPr lvl="2"/>
            <a:r>
              <a:rPr lang="en-US" sz="1800">
                <a:latin typeface="Arial" pitchFamily="34" charset="0"/>
              </a:rPr>
              <a:t>    </a:t>
            </a:r>
            <a:r>
              <a:rPr lang="en-US" sz="1800" i="1">
                <a:latin typeface="Arial" pitchFamily="34" charset="0"/>
              </a:rPr>
              <a:t>(mechanical theorem proving)</a:t>
            </a:r>
          </a:p>
          <a:p>
            <a:pPr lvl="1"/>
            <a:endParaRPr lang="en-US" sz="1800" i="1">
              <a:latin typeface="Arial" pitchFamily="34" charset="0"/>
            </a:endParaRP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0" y="1066800"/>
            <a:ext cx="36957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8209" name="AutoShape 17"/>
          <p:cNvSpPr>
            <a:spLocks/>
          </p:cNvSpPr>
          <p:nvPr/>
        </p:nvSpPr>
        <p:spPr bwMode="auto">
          <a:xfrm>
            <a:off x="1384300" y="2286000"/>
            <a:ext cx="419100" cy="11684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10" name="AutoShape 18"/>
          <p:cNvSpPr>
            <a:spLocks/>
          </p:cNvSpPr>
          <p:nvPr/>
        </p:nvSpPr>
        <p:spPr bwMode="auto">
          <a:xfrm>
            <a:off x="1385888" y="3659188"/>
            <a:ext cx="419100" cy="24130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2082800" cy="520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 Propositions</a:t>
            </a:r>
            <a:endParaRPr lang="en-US" b="1">
              <a:cs typeface="Angsana New" pitchFamily="18" charset="-34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2388" y="768350"/>
            <a:ext cx="916494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proposition</a:t>
            </a:r>
            <a:r>
              <a:rPr lang="en-US" dirty="0">
                <a:latin typeface="Arial" pitchFamily="34" charset="0"/>
                <a:cs typeface="Arial" pitchFamily="34" charset="0"/>
              </a:rPr>
              <a:t> is a declarative sentence that is either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true</a:t>
            </a:r>
            <a:r>
              <a:rPr lang="en-US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false</a:t>
            </a:r>
            <a:r>
              <a:rPr lang="en-US" dirty="0">
                <a:latin typeface="Arial" pitchFamily="34" charset="0"/>
                <a:cs typeface="Arial" pitchFamily="34" charset="0"/>
              </a:rPr>
              <a:t>, but not both.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cs typeface="Angsana New" pitchFamily="18" charset="-34"/>
              </a:rPr>
              <a:t>Which of the following are propositions?</a:t>
            </a:r>
          </a:p>
          <a:p>
            <a:endParaRPr lang="en-US" dirty="0">
              <a:cs typeface="Angsana New" pitchFamily="18" charset="-34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043613" y="6553200"/>
            <a:ext cx="3100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  <a:cs typeface="Angsana New" pitchFamily="18" charset="-34"/>
              </a:rPr>
              <a:t>Only the first five sentences are propositions.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0" y="1524000"/>
            <a:ext cx="52705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10250" name="Picture 10" descr="zzzzzzzz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677" y="1477964"/>
            <a:ext cx="1942886" cy="12991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8640" y="2335226"/>
            <a:ext cx="660148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1.	“The sun rises in the east.”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2.	“8 is an even number.”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3.	“1+1 = 3.”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4.	“Earth is the only planet in the universe that has life.”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5.	“I don’t know what you are talking about.”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6.	“What are you talking about?”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7.	“Who are you?”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8.	“Are you sleeping now?”.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9.	“Wake up and listen to me.”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0" y="0"/>
            <a:ext cx="3340100" cy="520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0"/>
            <a:ext cx="333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Composite Propositions</a:t>
            </a:r>
            <a:r>
              <a:rPr lang="en-US">
                <a:cs typeface="Angsana New" pitchFamily="18" charset="-34"/>
              </a:rPr>
              <a:t> </a:t>
            </a:r>
            <a:endParaRPr lang="en-US" sz="1800">
              <a:cs typeface="Angsana New" pitchFamily="18" charset="-34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548063" y="23813"/>
            <a:ext cx="55276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We can build </a:t>
            </a:r>
            <a:r>
              <a:rPr lang="en-US" b="1">
                <a:solidFill>
                  <a:schemeClr val="accent2"/>
                </a:solidFill>
                <a:cs typeface="Angsana New" pitchFamily="18" charset="-34"/>
              </a:rPr>
              <a:t>composite propositions</a:t>
            </a:r>
            <a:r>
              <a:rPr lang="en-US">
                <a:cs typeface="Angsana New" pitchFamily="18" charset="-34"/>
              </a:rPr>
              <a:t> from simpler 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propositions by using 5 connectives:</a:t>
            </a:r>
          </a:p>
          <a:p>
            <a:pPr>
              <a:lnSpc>
                <a:spcPct val="90000"/>
              </a:lnSpc>
            </a:pPr>
            <a:r>
              <a:rPr lang="en-US" b="1" i="1">
                <a:cs typeface="Angsana New" pitchFamily="18" charset="-34"/>
              </a:rPr>
              <a:t>and</a:t>
            </a:r>
            <a:r>
              <a:rPr lang="en-US">
                <a:cs typeface="Angsana New" pitchFamily="18" charset="-34"/>
              </a:rPr>
              <a:t>, </a:t>
            </a:r>
            <a:r>
              <a:rPr lang="en-US" b="1" i="1">
                <a:cs typeface="Angsana New" pitchFamily="18" charset="-34"/>
              </a:rPr>
              <a:t>or</a:t>
            </a:r>
            <a:r>
              <a:rPr lang="en-US">
                <a:cs typeface="Angsana New" pitchFamily="18" charset="-34"/>
              </a:rPr>
              <a:t>, </a:t>
            </a:r>
            <a:r>
              <a:rPr lang="en-US" b="1" i="1">
                <a:cs typeface="Angsana New" pitchFamily="18" charset="-34"/>
              </a:rPr>
              <a:t>not</a:t>
            </a:r>
            <a:r>
              <a:rPr lang="en-US">
                <a:cs typeface="Angsana New" pitchFamily="18" charset="-34"/>
              </a:rPr>
              <a:t>, </a:t>
            </a:r>
            <a:r>
              <a:rPr lang="en-US" b="1" i="1">
                <a:cs typeface="Angsana New" pitchFamily="18" charset="-34"/>
              </a:rPr>
              <a:t>implies</a:t>
            </a:r>
            <a:r>
              <a:rPr lang="en-US">
                <a:cs typeface="Angsana New" pitchFamily="18" charset="-34"/>
              </a:rPr>
              <a:t>, </a:t>
            </a:r>
            <a:r>
              <a:rPr lang="en-US" b="1" i="1">
                <a:cs typeface="Angsana New" pitchFamily="18" charset="-34"/>
              </a:rPr>
              <a:t>if and only if</a:t>
            </a:r>
            <a:r>
              <a:rPr lang="en-US">
                <a:cs typeface="Angsana New" pitchFamily="18" charset="-34"/>
              </a:rPr>
              <a:t>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102235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52550" y="1057275"/>
            <a:ext cx="5659438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cs typeface="Angsana New" pitchFamily="18" charset="-34"/>
              </a:rPr>
              <a:t>Given two propositions</a:t>
            </a:r>
          </a:p>
          <a:p>
            <a:endParaRPr lang="en-US" dirty="0">
              <a:cs typeface="Angsana New" pitchFamily="18" charset="-34"/>
            </a:endParaRPr>
          </a:p>
          <a:p>
            <a:r>
              <a:rPr lang="en-US" i="1" dirty="0">
                <a:cs typeface="Angsana New" pitchFamily="18" charset="-34"/>
              </a:rPr>
              <a:t>p</a:t>
            </a:r>
            <a:r>
              <a:rPr lang="en-US" dirty="0">
                <a:cs typeface="Angsana New" pitchFamily="18" charset="-34"/>
              </a:rPr>
              <a:t>:   “John loves discrete math”</a:t>
            </a:r>
          </a:p>
          <a:p>
            <a:r>
              <a:rPr lang="en-US" i="1" dirty="0">
                <a:cs typeface="Angsana New" pitchFamily="18" charset="-34"/>
              </a:rPr>
              <a:t>q</a:t>
            </a:r>
            <a:r>
              <a:rPr lang="en-US" dirty="0">
                <a:cs typeface="Angsana New" pitchFamily="18" charset="-34"/>
              </a:rPr>
              <a:t>:   “1+1 = 3”,</a:t>
            </a:r>
          </a:p>
          <a:p>
            <a:pPr>
              <a:lnSpc>
                <a:spcPct val="14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r>
              <a:rPr lang="en-US" sz="1800" dirty="0">
                <a:cs typeface="Angsana New" pitchFamily="18" charset="-34"/>
              </a:rPr>
              <a:t>we can construct:</a:t>
            </a:r>
          </a:p>
          <a:p>
            <a:r>
              <a:rPr lang="en-US" sz="1600" dirty="0">
                <a:cs typeface="Angsana New" pitchFamily="18" charset="-34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cs typeface="Angsana New" pitchFamily="18" charset="-34"/>
              </a:rPr>
              <a:t>“John loves discrete math </a:t>
            </a:r>
            <a:r>
              <a:rPr lang="en-US" b="1" u="sng" dirty="0">
                <a:solidFill>
                  <a:srgbClr val="FF0000"/>
                </a:solidFill>
                <a:cs typeface="Angsana New" pitchFamily="18" charset="-34"/>
              </a:rPr>
              <a:t>and</a:t>
            </a:r>
            <a:r>
              <a:rPr lang="en-US" dirty="0">
                <a:cs typeface="Angsana New" pitchFamily="18" charset="-34"/>
              </a:rPr>
              <a:t> 1+1 = 3”</a:t>
            </a:r>
          </a:p>
          <a:p>
            <a:pPr lvl="1">
              <a:lnSpc>
                <a:spcPct val="160000"/>
              </a:lnSpc>
            </a:pPr>
            <a:r>
              <a:rPr lang="en-US">
                <a:cs typeface="Angsana New" pitchFamily="18" charset="-34"/>
              </a:rPr>
              <a:t>“John loves discrete math </a:t>
            </a:r>
            <a:r>
              <a:rPr lang="en-US" b="1" u="sng">
                <a:solidFill>
                  <a:srgbClr val="FF0000"/>
                </a:solidFill>
                <a:cs typeface="Angsana New" pitchFamily="18" charset="-34"/>
              </a:rPr>
              <a:t>or</a:t>
            </a:r>
            <a:r>
              <a:rPr lang="en-US">
                <a:cs typeface="Angsana New" pitchFamily="18" charset="-34"/>
              </a:rPr>
              <a:t> 1+1 = 3”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cs typeface="Angsana New" pitchFamily="18" charset="-34"/>
              </a:rPr>
              <a:t>“John does </a:t>
            </a:r>
            <a:r>
              <a:rPr lang="en-US" b="1" u="sng" dirty="0">
                <a:solidFill>
                  <a:srgbClr val="FF0000"/>
                </a:solidFill>
                <a:cs typeface="Angsana New" pitchFamily="18" charset="-34"/>
              </a:rPr>
              <a:t>not</a:t>
            </a:r>
            <a:r>
              <a:rPr lang="en-US" dirty="0">
                <a:cs typeface="Angsana New" pitchFamily="18" charset="-34"/>
              </a:rPr>
              <a:t> love discrete math”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cs typeface="Angsana New" pitchFamily="18" charset="-34"/>
              </a:rPr>
              <a:t>“1+1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 3”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cs typeface="Angsana New" pitchFamily="18" charset="-34"/>
              </a:rPr>
              <a:t>“John loves discrete math </a:t>
            </a:r>
            <a:r>
              <a:rPr lang="en-US" b="1" u="sng" dirty="0">
                <a:solidFill>
                  <a:srgbClr val="FF0000"/>
                </a:solidFill>
                <a:cs typeface="Angsana New" pitchFamily="18" charset="-34"/>
              </a:rPr>
              <a:t>implies</a:t>
            </a:r>
            <a:r>
              <a:rPr lang="en-US" dirty="0">
                <a:cs typeface="Angsana New" pitchFamily="18" charset="-34"/>
              </a:rPr>
              <a:t> 1+1 = 3”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cs typeface="Angsana New" pitchFamily="18" charset="-34"/>
              </a:rPr>
              <a:t>“John loves discrete math </a:t>
            </a:r>
            <a:r>
              <a:rPr lang="en-US" b="1" u="sng" dirty="0">
                <a:solidFill>
                  <a:srgbClr val="FF0000"/>
                </a:solidFill>
                <a:cs typeface="Angsana New" pitchFamily="18" charset="-34"/>
              </a:rPr>
              <a:t>if and only if</a:t>
            </a:r>
            <a:r>
              <a:rPr lang="en-US" dirty="0">
                <a:cs typeface="Angsana New" pitchFamily="18" charset="-34"/>
              </a:rPr>
              <a:t> 1+1 = 3”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135563" y="2366963"/>
            <a:ext cx="258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constituent propositions</a:t>
            </a:r>
            <a:endParaRPr lang="en-US" i="1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991100" y="3279775"/>
            <a:ext cx="889000" cy="461963"/>
          </a:xfrm>
          <a:prstGeom prst="ellips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1957388" y="3262313"/>
            <a:ext cx="2595562" cy="533400"/>
          </a:xfrm>
          <a:prstGeom prst="ellips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3624263" y="2690813"/>
            <a:ext cx="1730375" cy="57785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5494338" y="2714625"/>
            <a:ext cx="519112" cy="57785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8539163" y="5710238"/>
            <a:ext cx="16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i="1">
                <a:solidFill>
                  <a:srgbClr val="000000"/>
                </a:solidFill>
              </a:rPr>
              <a:t>q</a:t>
            </a:r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7926388" y="5710238"/>
            <a:ext cx="16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i="1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8512175" y="5211763"/>
            <a:ext cx="16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i="1">
                <a:solidFill>
                  <a:srgbClr val="000000"/>
                </a:solidFill>
              </a:rPr>
              <a:t>q</a:t>
            </a:r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7926388" y="5211763"/>
            <a:ext cx="16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i="1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7889875" y="4711700"/>
            <a:ext cx="400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600" i="1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7926388" y="4213225"/>
            <a:ext cx="400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600" i="1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8370888" y="3713163"/>
            <a:ext cx="16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i="1">
                <a:solidFill>
                  <a:srgbClr val="000000"/>
                </a:solidFill>
              </a:rPr>
              <a:t>q</a:t>
            </a:r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7926388" y="3713163"/>
            <a:ext cx="16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i="1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8370888" y="3214688"/>
            <a:ext cx="16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i="1">
                <a:solidFill>
                  <a:srgbClr val="000000"/>
                </a:solidFill>
              </a:rPr>
              <a:t>q</a:t>
            </a:r>
            <a:endParaRPr 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7926388" y="3214688"/>
            <a:ext cx="16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i="1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8048625" y="32004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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8058150" y="37052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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8053388" y="5229225"/>
            <a:ext cx="48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cs typeface="Angsana New" pitchFamily="18" charset="-34"/>
                <a:sym typeface="Symbol" pitchFamily="18" charset="2"/>
              </a:rPr>
              <a:t>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8064500" y="5705475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cs typeface="Angsana New" pitchFamily="18" charset="-34"/>
                <a:sym typeface="Symbol" pitchFamily="18" charset="2"/>
              </a:rPr>
              <a:t></a:t>
            </a: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1206500" y="1587500"/>
            <a:ext cx="3543300" cy="8255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303" name="AutoShape 39"/>
          <p:cNvSpPr>
            <a:spLocks/>
          </p:cNvSpPr>
          <p:nvPr/>
        </p:nvSpPr>
        <p:spPr bwMode="auto">
          <a:xfrm>
            <a:off x="1689100" y="3175000"/>
            <a:ext cx="546100" cy="3136900"/>
          </a:xfrm>
          <a:prstGeom prst="leftBracket">
            <a:avLst>
              <a:gd name="adj" fmla="val 0"/>
            </a:avLst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7134225" y="5959475"/>
            <a:ext cx="56197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7134225" y="5473700"/>
            <a:ext cx="56197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>
            <a:off x="7134225" y="4968875"/>
            <a:ext cx="56197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7124700" y="4492625"/>
            <a:ext cx="56197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>
            <a:off x="7124700" y="3987800"/>
            <a:ext cx="56197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>
            <a:off x="7134225" y="3502025"/>
            <a:ext cx="56197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60325" y="6403975"/>
            <a:ext cx="6523038" cy="488950"/>
            <a:chOff x="38" y="4034"/>
            <a:chExt cx="4109" cy="308"/>
          </a:xfrm>
        </p:grpSpPr>
        <p:sp>
          <p:nvSpPr>
            <p:cNvPr id="11321" name="Text Box 57"/>
            <p:cNvSpPr txBox="1">
              <a:spLocks noChangeArrowheads="1"/>
            </p:cNvSpPr>
            <p:nvPr/>
          </p:nvSpPr>
          <p:spPr bwMode="auto">
            <a:xfrm>
              <a:off x="38" y="4034"/>
              <a:ext cx="410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 Narrow" pitchFamily="34" charset="0"/>
                </a:rPr>
                <a:t>Note:</a:t>
              </a:r>
              <a:r>
                <a:rPr lang="en-US" sz="1800">
                  <a:latin typeface="Arial Narrow" pitchFamily="34" charset="0"/>
                </a:rPr>
                <a:t> In the 4th and 5th editions of the main text book</a:t>
              </a:r>
              <a:r>
                <a:rPr lang="en-US"/>
                <a:t>, </a:t>
              </a:r>
              <a:r>
                <a:rPr lang="en-US" sz="2200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sz="2200" i="1">
                  <a:solidFill>
                    <a:srgbClr val="000000"/>
                  </a:solidFill>
                </a:rPr>
                <a:t>p</a:t>
              </a:r>
              <a:r>
                <a:rPr lang="en-US" sz="2600" i="1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Arial Narrow" pitchFamily="34" charset="0"/>
                </a:rPr>
                <a:t>is written as</a:t>
              </a:r>
              <a:r>
                <a:rPr lang="en-US" sz="2600" i="1">
                  <a:solidFill>
                    <a:srgbClr val="000000"/>
                  </a:solidFill>
                </a:rPr>
                <a:t> </a:t>
              </a:r>
              <a:r>
                <a:rPr lang="en-US" sz="2200" i="1">
                  <a:solidFill>
                    <a:srgbClr val="000000"/>
                  </a:solidFill>
                </a:rPr>
                <a:t>p</a:t>
              </a:r>
              <a:r>
                <a:rPr lang="en-US" sz="2600" i="1">
                  <a:solidFill>
                    <a:srgbClr val="000000"/>
                  </a:solidFill>
                </a:rPr>
                <a:t>.</a:t>
              </a:r>
              <a:endParaRPr lang="th-TH" sz="2600" i="1">
                <a:solidFill>
                  <a:srgbClr val="000000"/>
                </a:solidFill>
              </a:endParaRPr>
            </a:p>
          </p:txBody>
        </p:sp>
        <p:sp>
          <p:nvSpPr>
            <p:cNvPr id="11322" name="Line 58"/>
            <p:cNvSpPr>
              <a:spLocks noChangeShapeType="1"/>
            </p:cNvSpPr>
            <p:nvPr/>
          </p:nvSpPr>
          <p:spPr bwMode="auto">
            <a:xfrm>
              <a:off x="3944" y="41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1323" name="Line 59"/>
          <p:cNvSpPr>
            <a:spLocks noChangeShapeType="1"/>
          </p:cNvSpPr>
          <p:nvPr/>
        </p:nvSpPr>
        <p:spPr bwMode="auto">
          <a:xfrm>
            <a:off x="0" y="6515100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0" y="0"/>
            <a:ext cx="2247900" cy="520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0"/>
            <a:ext cx="196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Truth Tables</a:t>
            </a:r>
            <a:r>
              <a:rPr lang="en-US">
                <a:cs typeface="Angsana New" pitchFamily="18" charset="-34"/>
              </a:rPr>
              <a:t> </a:t>
            </a:r>
            <a:endParaRPr lang="en-US" sz="1800">
              <a:cs typeface="Angsana New" pitchFamily="18" charset="-34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8463" y="863600"/>
            <a:ext cx="4591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The truth values of composite propositions </a:t>
            </a:r>
          </a:p>
          <a:p>
            <a:r>
              <a:rPr lang="en-US">
                <a:cs typeface="Angsana New" pitchFamily="18" charset="-34"/>
              </a:rPr>
              <a:t>can be described by </a:t>
            </a:r>
            <a:r>
              <a:rPr lang="en-US" b="1" i="1">
                <a:cs typeface="Angsana New" pitchFamily="18" charset="-34"/>
              </a:rPr>
              <a:t>truth tables</a:t>
            </a:r>
            <a:r>
              <a:rPr lang="en-US">
                <a:cs typeface="Angsana New" pitchFamily="18" charset="-34"/>
              </a:rPr>
              <a:t>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722438" y="3238500"/>
            <a:ext cx="153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Angsana New" pitchFamily="18" charset="-34"/>
              </a:rPr>
              <a:t>Conjunction</a:t>
            </a:r>
            <a:endParaRPr lang="en-US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422400" y="3730625"/>
            <a:ext cx="21685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	</a:t>
            </a:r>
            <a:r>
              <a:rPr lang="en-US" i="1">
                <a:cs typeface="Angsana New" pitchFamily="18" charset="-34"/>
              </a:rPr>
              <a:t>q</a:t>
            </a:r>
            <a:r>
              <a:rPr lang="en-US">
                <a:cs typeface="Angsana New" pitchFamily="18" charset="-34"/>
              </a:rPr>
              <a:t>	</a:t>
            </a: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T	T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F	F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T	F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F	F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370013" y="3738563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1349375" y="4194175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314450" y="5516563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2971800" y="3738563"/>
            <a:ext cx="0" cy="177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995988" y="3224213"/>
            <a:ext cx="143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Angsana New" pitchFamily="18" charset="-34"/>
              </a:rPr>
              <a:t>Disjunction</a:t>
            </a:r>
            <a:endParaRPr lang="en-US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570538" y="3709988"/>
            <a:ext cx="21685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	</a:t>
            </a:r>
            <a:r>
              <a:rPr lang="en-US" i="1">
                <a:cs typeface="Angsana New" pitchFamily="18" charset="-34"/>
              </a:rPr>
              <a:t>q</a:t>
            </a:r>
            <a:r>
              <a:rPr lang="en-US">
                <a:cs typeface="Angsana New" pitchFamily="18" charset="-34"/>
              </a:rPr>
              <a:t>	</a:t>
            </a: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T	T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F	T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T	T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F	F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5518150" y="3717925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5497513" y="4173538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5462588" y="5495925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7119938" y="3717925"/>
            <a:ext cx="0" cy="177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548438" y="760413"/>
            <a:ext cx="1157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Angsana New" pitchFamily="18" charset="-34"/>
              </a:rPr>
              <a:t>Negation</a:t>
            </a:r>
            <a:endParaRPr lang="en-US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456363" y="1123950"/>
            <a:ext cx="196215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cs typeface="Angsana New" pitchFamily="18" charset="-34"/>
              </a:rPr>
              <a:t> p        </a:t>
            </a:r>
            <a:r>
              <a:rPr lang="en-US" sz="300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i="1">
                <a:cs typeface="Angsana New" pitchFamily="18" charset="-34"/>
              </a:rPr>
              <a:t>p</a:t>
            </a:r>
          </a:p>
          <a:p>
            <a:pPr>
              <a:lnSpc>
                <a:spcPct val="90000"/>
              </a:lnSpc>
            </a:pP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F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T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378575" y="1211263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6415088" y="1666875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7086600" y="1211263"/>
            <a:ext cx="0" cy="1184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6380163" y="2411413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1182688" y="4259263"/>
            <a:ext cx="2800350" cy="358775"/>
          </a:xfrm>
          <a:prstGeom prst="ellips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23" name="Oval 35"/>
          <p:cNvSpPr>
            <a:spLocks noChangeArrowheads="1"/>
          </p:cNvSpPr>
          <p:nvPr/>
        </p:nvSpPr>
        <p:spPr bwMode="auto">
          <a:xfrm>
            <a:off x="5230813" y="5075238"/>
            <a:ext cx="2800350" cy="358775"/>
          </a:xfrm>
          <a:prstGeom prst="ellips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3070225" y="3673475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p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 </a:t>
            </a:r>
            <a:r>
              <a:rPr lang="en-US" sz="2400" i="1">
                <a:sym typeface="Symbol" pitchFamily="18" charset="2"/>
              </a:rPr>
              <a:t>q</a:t>
            </a:r>
            <a:endParaRPr lang="en-US" sz="2400" i="1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7185025" y="3673475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p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 </a:t>
            </a:r>
            <a:r>
              <a:rPr lang="en-US" sz="2400" i="1">
                <a:sym typeface="Symbol" pitchFamily="18" charset="2"/>
              </a:rPr>
              <a:t>q</a:t>
            </a: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49250" y="190500"/>
            <a:ext cx="337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Angsana New" pitchFamily="18" charset="-34"/>
              </a:rPr>
              <a:t>Conditional Proposition</a:t>
            </a:r>
            <a:r>
              <a:rPr lang="en-US">
                <a:solidFill>
                  <a:srgbClr val="FF0000"/>
                </a:solidFill>
                <a:cs typeface="Angsana New" pitchFamily="18" charset="-34"/>
              </a:rPr>
              <a:t> </a:t>
            </a:r>
            <a:endParaRPr lang="en-US" sz="180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889625" y="836613"/>
            <a:ext cx="21685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	</a:t>
            </a:r>
            <a:r>
              <a:rPr lang="en-US" i="1">
                <a:cs typeface="Angsana New" pitchFamily="18" charset="-34"/>
              </a:rPr>
              <a:t>q</a:t>
            </a:r>
            <a:r>
              <a:rPr lang="en-US">
                <a:cs typeface="Angsana New" pitchFamily="18" charset="-34"/>
              </a:rPr>
              <a:t>	</a:t>
            </a: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T	T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F	F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T	T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F	T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5837238" y="84455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816600" y="1300163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5781675" y="262255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7439025" y="844550"/>
            <a:ext cx="0" cy="177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765175" y="1085850"/>
            <a:ext cx="2232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 implies </a:t>
            </a:r>
            <a:r>
              <a:rPr lang="en-US" i="1">
                <a:cs typeface="Angsana New" pitchFamily="18" charset="-34"/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(denoted by</a:t>
            </a:r>
            <a:r>
              <a:rPr lang="en-US" i="1">
                <a:cs typeface="Angsana New" pitchFamily="18" charset="-34"/>
              </a:rPr>
              <a:t>  p </a:t>
            </a:r>
            <a:r>
              <a:rPr lang="en-US">
                <a:cs typeface="Angsana New" pitchFamily="18" charset="-34"/>
                <a:sym typeface="Symbol" pitchFamily="18" charset="2"/>
              </a:rPr>
              <a:t> </a:t>
            </a:r>
            <a:r>
              <a:rPr lang="en-US" i="1">
                <a:cs typeface="Angsana New" pitchFamily="18" charset="-34"/>
                <a:sym typeface="Symbol" pitchFamily="18" charset="2"/>
              </a:rPr>
              <a:t>q</a:t>
            </a:r>
            <a:r>
              <a:rPr lang="en-US">
                <a:cs typeface="Angsana New" pitchFamily="18" charset="-34"/>
                <a:sym typeface="Symbol" pitchFamily="18" charset="2"/>
              </a:rPr>
              <a:t>)</a:t>
            </a:r>
            <a:endParaRPr lang="en-US">
              <a:cs typeface="Angsana New" pitchFamily="18" charset="-34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60388" y="2273300"/>
            <a:ext cx="4244975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 </a:t>
            </a:r>
            <a:r>
              <a:rPr lang="en-US" i="1">
                <a:cs typeface="Angsana New" pitchFamily="18" charset="-34"/>
                <a:sym typeface="Symbol" pitchFamily="18" charset="2"/>
              </a:rPr>
              <a:t>q </a:t>
            </a:r>
            <a:r>
              <a:rPr lang="en-US">
                <a:cs typeface="Angsana New" pitchFamily="18" charset="-34"/>
                <a:sym typeface="Symbol" pitchFamily="18" charset="2"/>
              </a:rPr>
              <a:t>can also be read as:</a:t>
            </a:r>
          </a:p>
          <a:p>
            <a:pPr>
              <a:lnSpc>
                <a:spcPct val="6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 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>
                <a:cs typeface="Angsana New" pitchFamily="18" charset="-34"/>
                <a:sym typeface="Symbol" pitchFamily="18" charset="2"/>
              </a:rPr>
              <a:t> “If </a:t>
            </a:r>
            <a:r>
              <a:rPr lang="en-US" i="1">
                <a:cs typeface="Angsana New" pitchFamily="18" charset="-34"/>
                <a:sym typeface="Symbol" pitchFamily="18" charset="2"/>
              </a:rPr>
              <a:t>p</a:t>
            </a:r>
            <a:r>
              <a:rPr lang="en-US">
                <a:cs typeface="Angsana New" pitchFamily="18" charset="-34"/>
                <a:sym typeface="Symbol" pitchFamily="18" charset="2"/>
              </a:rPr>
              <a:t>, then</a:t>
            </a:r>
            <a:r>
              <a:rPr lang="en-US" i="1">
                <a:cs typeface="Angsana New" pitchFamily="18" charset="-34"/>
                <a:sym typeface="Symbol" pitchFamily="18" charset="2"/>
              </a:rPr>
              <a:t> q</a:t>
            </a:r>
            <a:r>
              <a:rPr lang="en-US">
                <a:cs typeface="Angsana New" pitchFamily="18" charset="-34"/>
                <a:sym typeface="Symbol" pitchFamily="18" charset="2"/>
              </a:rPr>
              <a:t>”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>
                <a:cs typeface="Angsana New" pitchFamily="18" charset="-34"/>
                <a:sym typeface="Symbol" pitchFamily="18" charset="2"/>
              </a:rPr>
              <a:t> “</a:t>
            </a:r>
            <a:r>
              <a:rPr lang="en-US" i="1">
                <a:cs typeface="Angsana New" pitchFamily="18" charset="-34"/>
                <a:sym typeface="Symbol" pitchFamily="18" charset="2"/>
              </a:rPr>
              <a:t>q</a:t>
            </a:r>
            <a:r>
              <a:rPr lang="en-US">
                <a:cs typeface="Angsana New" pitchFamily="18" charset="-34"/>
                <a:sym typeface="Symbol" pitchFamily="18" charset="2"/>
              </a:rPr>
              <a:t> when </a:t>
            </a:r>
            <a:r>
              <a:rPr lang="en-US" i="1">
                <a:cs typeface="Angsana New" pitchFamily="18" charset="-34"/>
                <a:sym typeface="Symbol" pitchFamily="18" charset="2"/>
              </a:rPr>
              <a:t>p</a:t>
            </a:r>
            <a:r>
              <a:rPr lang="en-US">
                <a:cs typeface="Angsana New" pitchFamily="18" charset="-34"/>
                <a:sym typeface="Symbol" pitchFamily="18" charset="2"/>
              </a:rPr>
              <a:t>”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>
                <a:cs typeface="Angsana New" pitchFamily="18" charset="-34"/>
                <a:sym typeface="Symbol" pitchFamily="18" charset="2"/>
              </a:rPr>
              <a:t> “A sufficient condition for </a:t>
            </a:r>
            <a:r>
              <a:rPr lang="en-US" i="1">
                <a:cs typeface="Angsana New" pitchFamily="18" charset="-34"/>
                <a:sym typeface="Symbol" pitchFamily="18" charset="2"/>
              </a:rPr>
              <a:t>q</a:t>
            </a:r>
            <a:r>
              <a:rPr lang="en-US">
                <a:cs typeface="Angsana New" pitchFamily="18" charset="-34"/>
                <a:sym typeface="Symbol" pitchFamily="18" charset="2"/>
              </a:rPr>
              <a:t> is </a:t>
            </a:r>
            <a:r>
              <a:rPr lang="en-US" i="1">
                <a:cs typeface="Angsana New" pitchFamily="18" charset="-34"/>
                <a:sym typeface="Symbol" pitchFamily="18" charset="2"/>
              </a:rPr>
              <a:t>p</a:t>
            </a:r>
            <a:r>
              <a:rPr lang="en-US">
                <a:cs typeface="Angsana New" pitchFamily="18" charset="-34"/>
                <a:sym typeface="Symbol" pitchFamily="18" charset="2"/>
              </a:rPr>
              <a:t>”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>
                <a:cs typeface="Angsana New" pitchFamily="18" charset="-34"/>
                <a:sym typeface="Symbol" pitchFamily="18" charset="2"/>
              </a:rPr>
              <a:t> “A necessary condition for </a:t>
            </a:r>
            <a:r>
              <a:rPr lang="en-US" i="1">
                <a:cs typeface="Angsana New" pitchFamily="18" charset="-34"/>
                <a:sym typeface="Symbol" pitchFamily="18" charset="2"/>
              </a:rPr>
              <a:t>p</a:t>
            </a:r>
            <a:r>
              <a:rPr lang="en-US">
                <a:cs typeface="Angsana New" pitchFamily="18" charset="-34"/>
                <a:sym typeface="Symbol" pitchFamily="18" charset="2"/>
              </a:rPr>
              <a:t> is </a:t>
            </a:r>
            <a:r>
              <a:rPr lang="en-US" i="1">
                <a:cs typeface="Angsana New" pitchFamily="18" charset="-34"/>
                <a:sym typeface="Symbol" pitchFamily="18" charset="2"/>
              </a:rPr>
              <a:t>q</a:t>
            </a:r>
            <a:r>
              <a:rPr lang="en-US">
                <a:cs typeface="Angsana New" pitchFamily="18" charset="-34"/>
                <a:sym typeface="Symbol" pitchFamily="18" charset="2"/>
              </a:rPr>
              <a:t>”</a:t>
            </a:r>
            <a:endParaRPr lang="en-US">
              <a:cs typeface="Angsana New" pitchFamily="18" charset="-34"/>
            </a:endParaRP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5527675" y="1690688"/>
            <a:ext cx="2800350" cy="300037"/>
          </a:xfrm>
          <a:prstGeom prst="ellips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34975" y="5254625"/>
            <a:ext cx="2938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 Narrow" pitchFamily="34" charset="0"/>
                <a:cs typeface="Angsana New" pitchFamily="18" charset="-34"/>
              </a:rPr>
              <a:t>“</a:t>
            </a:r>
            <a:r>
              <a:rPr lang="en-US" i="1">
                <a:latin typeface="Arial Narrow" pitchFamily="34" charset="0"/>
                <a:cs typeface="Angsana New" pitchFamily="18" charset="-34"/>
              </a:rPr>
              <a:t>condition part</a:t>
            </a:r>
            <a:r>
              <a:rPr lang="en-US">
                <a:latin typeface="Arial Narrow" pitchFamily="34" charset="0"/>
                <a:cs typeface="Angsana New" pitchFamily="18" charset="-34"/>
              </a:rPr>
              <a:t>”</a:t>
            </a:r>
            <a:r>
              <a:rPr lang="en-US" i="1">
                <a:latin typeface="Arial Narrow" pitchFamily="34" charset="0"/>
                <a:cs typeface="Angsana New" pitchFamily="18" charset="-34"/>
              </a:rPr>
              <a:t>, </a:t>
            </a:r>
            <a:r>
              <a:rPr lang="en-US">
                <a:latin typeface="Arial Narrow" pitchFamily="34" charset="0"/>
                <a:cs typeface="Angsana New" pitchFamily="18" charset="-34"/>
              </a:rPr>
              <a:t>“</a:t>
            </a:r>
            <a:r>
              <a:rPr lang="en-US" i="1">
                <a:latin typeface="Arial Narrow" pitchFamily="34" charset="0"/>
                <a:cs typeface="Angsana New" pitchFamily="18" charset="-34"/>
              </a:rPr>
              <a:t>hypothesis</a:t>
            </a:r>
            <a:r>
              <a:rPr lang="en-US">
                <a:latin typeface="Arial Narrow" pitchFamily="34" charset="0"/>
                <a:cs typeface="Angsana New" pitchFamily="18" charset="-34"/>
              </a:rPr>
              <a:t>”, </a:t>
            </a:r>
          </a:p>
          <a:p>
            <a:pPr algn="r"/>
            <a:r>
              <a:rPr lang="en-US">
                <a:latin typeface="Arial Narrow" pitchFamily="34" charset="0"/>
                <a:cs typeface="Angsana New" pitchFamily="18" charset="-34"/>
              </a:rPr>
              <a:t>“</a:t>
            </a:r>
            <a:r>
              <a:rPr lang="en-US" i="1">
                <a:latin typeface="Arial Narrow" pitchFamily="34" charset="0"/>
                <a:cs typeface="Angsana New" pitchFamily="18" charset="-34"/>
              </a:rPr>
              <a:t>antecedent”</a:t>
            </a:r>
            <a:r>
              <a:rPr lang="en-US">
                <a:latin typeface="Arial Narrow" pitchFamily="34" charset="0"/>
                <a:cs typeface="Angsana New" pitchFamily="18" charset="-34"/>
              </a:rPr>
              <a:t>, or “</a:t>
            </a:r>
            <a:r>
              <a:rPr lang="en-US" i="1">
                <a:latin typeface="Arial Narrow" pitchFamily="34" charset="0"/>
                <a:cs typeface="Angsana New" pitchFamily="18" charset="-34"/>
              </a:rPr>
              <a:t>premise”</a:t>
            </a:r>
            <a:endParaRPr lang="en-US">
              <a:latin typeface="Arial Narrow" pitchFamily="34" charset="0"/>
              <a:cs typeface="Angsana New" pitchFamily="18" charset="-34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38750" y="5391150"/>
            <a:ext cx="299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 Narrow" pitchFamily="34" charset="0"/>
                <a:cs typeface="Angsana New" pitchFamily="18" charset="-34"/>
              </a:rPr>
              <a:t>“conclusion”</a:t>
            </a:r>
            <a:r>
              <a:rPr lang="en-US">
                <a:latin typeface="Arial Narrow" pitchFamily="34" charset="0"/>
                <a:cs typeface="Angsana New" pitchFamily="18" charset="-34"/>
              </a:rPr>
              <a:t> or “</a:t>
            </a:r>
            <a:r>
              <a:rPr lang="en-US" i="1">
                <a:latin typeface="Arial Narrow" pitchFamily="34" charset="0"/>
                <a:cs typeface="Angsana New" pitchFamily="18" charset="-34"/>
              </a:rPr>
              <a:t>consequence”</a:t>
            </a:r>
            <a:endParaRPr lang="en-US">
              <a:latin typeface="Arial Narrow" pitchFamily="34" charset="0"/>
              <a:cs typeface="Angsana New" pitchFamily="18" charset="-34"/>
            </a:endParaRP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3481388" y="5695950"/>
            <a:ext cx="388937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5040313" y="5715000"/>
            <a:ext cx="315912" cy="2682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7453313" y="781050"/>
            <a:ext cx="941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cs typeface="Angsana New" pitchFamily="18" charset="-34"/>
              </a:rPr>
              <a:t>p</a:t>
            </a:r>
            <a:r>
              <a:rPr lang="en-US" sz="2400">
                <a:cs typeface="Angsana New" pitchFamily="18" charset="-34"/>
              </a:rPr>
              <a:t> </a:t>
            </a:r>
            <a:r>
              <a:rPr lang="en-US" sz="2400">
                <a:cs typeface="Angsana New" pitchFamily="18" charset="-34"/>
                <a:sym typeface="Symbol" pitchFamily="18" charset="2"/>
              </a:rPr>
              <a:t> </a:t>
            </a:r>
            <a:r>
              <a:rPr lang="en-US" sz="2400" i="1">
                <a:cs typeface="Angsana New" pitchFamily="18" charset="-34"/>
                <a:sym typeface="Symbol" pitchFamily="18" charset="2"/>
              </a:rPr>
              <a:t>q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846513" y="5843588"/>
            <a:ext cx="1195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>
                <a:cs typeface="Angsana New" pitchFamily="18" charset="-34"/>
              </a:rPr>
              <a:t>p</a:t>
            </a:r>
            <a:r>
              <a:rPr lang="en-US" sz="3200">
                <a:cs typeface="Angsana New" pitchFamily="18" charset="-34"/>
              </a:rPr>
              <a:t> </a:t>
            </a:r>
            <a:r>
              <a:rPr lang="en-US" sz="3200">
                <a:cs typeface="Angsana New" pitchFamily="18" charset="-34"/>
                <a:sym typeface="Symbol" pitchFamily="18" charset="2"/>
              </a:rPr>
              <a:t> </a:t>
            </a:r>
            <a:r>
              <a:rPr lang="en-US" sz="3200" i="1">
                <a:cs typeface="Angsana New" pitchFamily="18" charset="-34"/>
                <a:sym typeface="Symbol" pitchFamily="18" charset="2"/>
              </a:rPr>
              <a:t>q</a:t>
            </a: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0" y="876300"/>
            <a:ext cx="39116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0" y="2070100"/>
            <a:ext cx="39116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0" y="4838700"/>
            <a:ext cx="39116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49250" y="190500"/>
            <a:ext cx="357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Angsana New" pitchFamily="18" charset="-34"/>
              </a:rPr>
              <a:t>Biconditional Proposition</a:t>
            </a:r>
            <a:r>
              <a:rPr lang="en-US">
                <a:solidFill>
                  <a:srgbClr val="FF0000"/>
                </a:solidFill>
                <a:cs typeface="Angsana New" pitchFamily="18" charset="-34"/>
              </a:rPr>
              <a:t> </a:t>
            </a:r>
            <a:endParaRPr lang="en-US" sz="180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89625" y="836613"/>
            <a:ext cx="21685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	</a:t>
            </a:r>
            <a:r>
              <a:rPr lang="en-US" i="1">
                <a:cs typeface="Angsana New" pitchFamily="18" charset="-34"/>
              </a:rPr>
              <a:t>q</a:t>
            </a:r>
            <a:r>
              <a:rPr lang="en-US">
                <a:cs typeface="Angsana New" pitchFamily="18" charset="-34"/>
              </a:rPr>
              <a:t>	</a:t>
            </a: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T	T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F	F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T	F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F	T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5837238" y="84455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816600" y="1300163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5781675" y="262255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7439025" y="844550"/>
            <a:ext cx="0" cy="177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73125" y="1123950"/>
            <a:ext cx="2246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 if and only if </a:t>
            </a:r>
            <a:r>
              <a:rPr lang="en-US" i="1">
                <a:cs typeface="Angsana New" pitchFamily="18" charset="-34"/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(denoted by </a:t>
            </a:r>
            <a:r>
              <a:rPr lang="en-US" i="1">
                <a:cs typeface="Angsana New" pitchFamily="18" charset="-34"/>
              </a:rPr>
              <a:t> p </a:t>
            </a:r>
            <a:r>
              <a:rPr lang="en-US">
                <a:cs typeface="Angsana New" pitchFamily="18" charset="-34"/>
                <a:sym typeface="Symbol" pitchFamily="18" charset="2"/>
              </a:rPr>
              <a:t> </a:t>
            </a:r>
            <a:r>
              <a:rPr lang="en-US" i="1">
                <a:cs typeface="Angsana New" pitchFamily="18" charset="-34"/>
                <a:sym typeface="Symbol" pitchFamily="18" charset="2"/>
              </a:rPr>
              <a:t>q)</a:t>
            </a:r>
            <a:endParaRPr lang="en-US">
              <a:cs typeface="Angsana New" pitchFamily="18" charset="-34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947738" y="3324225"/>
            <a:ext cx="5470525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 </a:t>
            </a:r>
            <a:r>
              <a:rPr lang="en-US" i="1">
                <a:cs typeface="Angsana New" pitchFamily="18" charset="-34"/>
                <a:sym typeface="Symbol" pitchFamily="18" charset="2"/>
              </a:rPr>
              <a:t>q </a:t>
            </a:r>
            <a:r>
              <a:rPr lang="en-US">
                <a:cs typeface="Angsana New" pitchFamily="18" charset="-34"/>
                <a:sym typeface="Symbol" pitchFamily="18" charset="2"/>
              </a:rPr>
              <a:t>can also be read as:</a:t>
            </a:r>
          </a:p>
          <a:p>
            <a:endParaRPr lang="en-US">
              <a:cs typeface="Angsana New" pitchFamily="18" charset="-34"/>
              <a:sym typeface="Symbol" pitchFamily="18" charset="2"/>
            </a:endParaRPr>
          </a:p>
          <a:p>
            <a:pPr lvl="1">
              <a:lnSpc>
                <a:spcPct val="14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“</a:t>
            </a:r>
            <a:r>
              <a:rPr lang="en-US" i="1">
                <a:cs typeface="Angsana New" pitchFamily="18" charset="-34"/>
                <a:sym typeface="Symbol" pitchFamily="18" charset="2"/>
              </a:rPr>
              <a:t>p</a:t>
            </a:r>
            <a:r>
              <a:rPr lang="en-US">
                <a:cs typeface="Angsana New" pitchFamily="18" charset="-34"/>
                <a:sym typeface="Symbol" pitchFamily="18" charset="2"/>
              </a:rPr>
              <a:t> is a necessary and sufficient condition for</a:t>
            </a:r>
            <a:r>
              <a:rPr lang="en-US" i="1">
                <a:cs typeface="Angsana New" pitchFamily="18" charset="-34"/>
                <a:sym typeface="Symbol" pitchFamily="18" charset="2"/>
              </a:rPr>
              <a:t> q</a:t>
            </a:r>
            <a:r>
              <a:rPr lang="en-US">
                <a:cs typeface="Angsana New" pitchFamily="18" charset="-34"/>
                <a:sym typeface="Symbol" pitchFamily="18" charset="2"/>
              </a:rPr>
              <a:t>”</a:t>
            </a:r>
          </a:p>
          <a:p>
            <a:pPr>
              <a:lnSpc>
                <a:spcPct val="14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4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and sometimes written as  “</a:t>
            </a:r>
            <a:r>
              <a:rPr lang="en-US" i="1">
                <a:cs typeface="Angsana New" pitchFamily="18" charset="-34"/>
                <a:sym typeface="Symbol" pitchFamily="18" charset="2"/>
              </a:rPr>
              <a:t>p</a:t>
            </a:r>
            <a:r>
              <a:rPr lang="en-US">
                <a:cs typeface="Angsana New" pitchFamily="18" charset="-34"/>
                <a:sym typeface="Symbol" pitchFamily="18" charset="2"/>
              </a:rPr>
              <a:t> iff </a:t>
            </a:r>
            <a:r>
              <a:rPr lang="en-US" i="1">
                <a:cs typeface="Angsana New" pitchFamily="18" charset="-34"/>
                <a:sym typeface="Symbol" pitchFamily="18" charset="2"/>
              </a:rPr>
              <a:t>q</a:t>
            </a:r>
            <a:r>
              <a:rPr lang="en-US">
                <a:cs typeface="Angsana New" pitchFamily="18" charset="-34"/>
                <a:sym typeface="Symbol" pitchFamily="18" charset="2"/>
              </a:rPr>
              <a:t>”.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7466013" y="800100"/>
            <a:ext cx="95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cs typeface="Angsana New" pitchFamily="18" charset="-34"/>
              </a:rPr>
              <a:t>p </a:t>
            </a:r>
            <a:r>
              <a:rPr lang="en-US" sz="2400">
                <a:cs typeface="Angsana New" pitchFamily="18" charset="-34"/>
                <a:sym typeface="Symbol" pitchFamily="18" charset="2"/>
              </a:rPr>
              <a:t> </a:t>
            </a:r>
            <a:r>
              <a:rPr lang="en-US" sz="2400" i="1">
                <a:cs typeface="Angsana New" pitchFamily="18" charset="-34"/>
                <a:sym typeface="Symbol" pitchFamily="18" charset="2"/>
              </a:rPr>
              <a:t>q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0" y="914400"/>
            <a:ext cx="39116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0" y="2108200"/>
            <a:ext cx="39116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1022</Words>
  <Application>Microsoft Office PowerPoint</Application>
  <PresentationFormat>On-screen Show (4:3)</PresentationFormat>
  <Paragraphs>282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515</cp:revision>
  <cp:lastPrinted>1999-03-08T03:05:02Z</cp:lastPrinted>
  <dcterms:created xsi:type="dcterms:W3CDTF">1998-06-18T08:25:28Z</dcterms:created>
  <dcterms:modified xsi:type="dcterms:W3CDTF">2017-08-11T07:06:16Z</dcterms:modified>
</cp:coreProperties>
</file>