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6" r:id="rId2"/>
    <p:sldId id="272" r:id="rId3"/>
    <p:sldId id="274" r:id="rId4"/>
    <p:sldId id="313" r:id="rId5"/>
    <p:sldId id="275" r:id="rId6"/>
    <p:sldId id="314" r:id="rId7"/>
    <p:sldId id="276" r:id="rId8"/>
    <p:sldId id="321" r:id="rId9"/>
    <p:sldId id="322" r:id="rId10"/>
    <p:sldId id="277" r:id="rId11"/>
    <p:sldId id="357" r:id="rId12"/>
    <p:sldId id="278" r:id="rId13"/>
    <p:sldId id="323" r:id="rId14"/>
    <p:sldId id="324" r:id="rId15"/>
    <p:sldId id="279" r:id="rId16"/>
    <p:sldId id="348" r:id="rId17"/>
    <p:sldId id="280" r:id="rId18"/>
    <p:sldId id="282" r:id="rId19"/>
    <p:sldId id="315" r:id="rId20"/>
    <p:sldId id="316" r:id="rId21"/>
    <p:sldId id="388" r:id="rId22"/>
    <p:sldId id="342" r:id="rId23"/>
    <p:sldId id="325" r:id="rId24"/>
    <p:sldId id="281" r:id="rId25"/>
    <p:sldId id="381" r:id="rId26"/>
    <p:sldId id="358" r:id="rId27"/>
    <p:sldId id="382" r:id="rId28"/>
    <p:sldId id="283" r:id="rId29"/>
    <p:sldId id="367" r:id="rId30"/>
    <p:sldId id="344" r:id="rId31"/>
    <p:sldId id="383" r:id="rId32"/>
    <p:sldId id="384" r:id="rId33"/>
    <p:sldId id="387" r:id="rId34"/>
  </p:sldIdLst>
  <p:sldSz cx="9144000" cy="6858000" type="screen4x3"/>
  <p:notesSz cx="6797675" cy="9926638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DDDDDD"/>
    <a:srgbClr val="6666FF"/>
    <a:srgbClr val="6699FF"/>
    <a:srgbClr val="FFCCCC"/>
    <a:srgbClr val="FF3300"/>
    <a:srgbClr val="3366FF"/>
    <a:srgbClr val="CCCC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>
      <p:cViewPr>
        <p:scale>
          <a:sx n="60" d="100"/>
          <a:sy n="60" d="100"/>
        </p:scale>
        <p:origin x="-1926" y="-768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5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323E09-8777-47C5-A863-3401CD7FC7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91100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96F4E-8A77-4765-87AB-C63C9D7FEA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2C1F3-ED24-477E-A363-E3B86FCFF1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7D0F9-A911-4068-9360-9A2B1CE68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F0015-B503-4425-B957-623E3DC8D6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15033-4D26-4274-AE65-0628D9CA3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C4C69-61CA-4AAB-BFD7-DEA14290B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06328-0309-4048-911A-D97D53682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AB55-66E5-4DCD-8E29-D996BCA9A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5F40-AB02-41B3-BA66-DC2D2876E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8915E-E54B-47E7-8BA7-D5107BEC61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057BC-B526-4ACC-89C7-DD17FA331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0F6F8-8C93-476E-B26E-57C3B1F9A8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BD841471-F730-4CAB-84CB-6018E099D6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889000" y="1300163"/>
            <a:ext cx="38354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cs typeface="Angsana New" pitchFamily="18" charset="-34"/>
              </a:rPr>
              <a:t>	</a:t>
            </a:r>
            <a:r>
              <a:rPr lang="en-US" sz="2400">
                <a:cs typeface="Angsana New" pitchFamily="18" charset="-34"/>
              </a:rPr>
              <a:t>“Every cat can smile.”</a:t>
            </a:r>
          </a:p>
          <a:p>
            <a:pPr>
              <a:lnSpc>
                <a:spcPct val="120000"/>
              </a:lnSpc>
            </a:pPr>
            <a:r>
              <a:rPr lang="en-US" sz="2400">
                <a:cs typeface="Angsana New" pitchFamily="18" charset="-34"/>
              </a:rPr>
              <a:t>	“Tom is a cat.” 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358900" y="1119188"/>
            <a:ext cx="3582988" cy="208597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134149" name="Group 5"/>
          <p:cNvGrpSpPr>
            <a:grpSpLocks/>
          </p:cNvGrpSpPr>
          <p:nvPr/>
        </p:nvGrpSpPr>
        <p:grpSpPr bwMode="auto">
          <a:xfrm>
            <a:off x="1643063" y="1400175"/>
            <a:ext cx="2927350" cy="1008063"/>
            <a:chOff x="2103" y="986"/>
            <a:chExt cx="1844" cy="635"/>
          </a:xfrm>
        </p:grpSpPr>
        <p:sp>
          <p:nvSpPr>
            <p:cNvPr id="134150" name="AutoShape 6"/>
            <p:cNvSpPr>
              <a:spLocks/>
            </p:cNvSpPr>
            <p:nvPr/>
          </p:nvSpPr>
          <p:spPr bwMode="auto">
            <a:xfrm>
              <a:off x="2103" y="986"/>
              <a:ext cx="47" cy="539"/>
            </a:xfrm>
            <a:prstGeom prst="leftBrace">
              <a:avLst>
                <a:gd name="adj1" fmla="val 95567"/>
                <a:gd name="adj2" fmla="val 50000"/>
              </a:avLst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>
              <a:off x="2221" y="1621"/>
              <a:ext cx="1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pic>
        <p:nvPicPr>
          <p:cNvPr id="13415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124" y="2435225"/>
            <a:ext cx="1027112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57" name="Picture 13" descr="040_20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0" y="1987550"/>
            <a:ext cx="979488" cy="1066800"/>
          </a:xfrm>
          <a:prstGeom prst="rect">
            <a:avLst/>
          </a:prstGeom>
          <a:noFill/>
        </p:spPr>
      </p:pic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1860550" y="2503488"/>
            <a:ext cx="23383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cs typeface="Angsana New" pitchFamily="18" charset="-34"/>
              </a:rPr>
              <a:t>“Tom can smile.”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493713" y="73025"/>
            <a:ext cx="2741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 Narrow" pitchFamily="34" charset="0"/>
                <a:cs typeface="Arial" pitchFamily="34" charset="0"/>
              </a:rPr>
              <a:t>Need for Variables</a:t>
            </a:r>
            <a:endParaRPr lang="en-US" sz="2400" b="1">
              <a:solidFill>
                <a:schemeClr val="accent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5580112" y="1088740"/>
            <a:ext cx="3254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For every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, </a:t>
            </a:r>
          </a:p>
          <a:p>
            <a:r>
              <a:rPr lang="en-US" dirty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is a cat, then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can smile.</a:t>
            </a:r>
            <a:endParaRPr lang="en-US" dirty="0"/>
          </a:p>
        </p:txBody>
      </p:sp>
      <p:sp>
        <p:nvSpPr>
          <p:cNvPr id="134175" name="Line 31"/>
          <p:cNvSpPr>
            <a:spLocks noChangeShapeType="1"/>
          </p:cNvSpPr>
          <p:nvPr/>
        </p:nvSpPr>
        <p:spPr bwMode="auto">
          <a:xfrm flipV="1">
            <a:off x="4680012" y="1628800"/>
            <a:ext cx="864096" cy="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4176" name="Rectangle 32"/>
          <p:cNvSpPr>
            <a:spLocks noChangeArrowheads="1"/>
          </p:cNvSpPr>
          <p:nvPr/>
        </p:nvSpPr>
        <p:spPr bwMode="auto">
          <a:xfrm>
            <a:off x="682625" y="5624513"/>
            <a:ext cx="246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Arial" pitchFamily="34" charset="0"/>
              </a:rPr>
              <a:t>Propositional logic</a:t>
            </a:r>
            <a:endParaRPr lang="en-US">
              <a:latin typeface="Arial" pitchFamily="34" charset="0"/>
            </a:endParaRP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4581525" y="5624513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Arial" pitchFamily="34" charset="0"/>
              </a:rPr>
              <a:t>First-order Logic</a:t>
            </a:r>
            <a:r>
              <a:rPr lang="en-US">
                <a:latin typeface="Arial" pitchFamily="34" charset="0"/>
              </a:rPr>
              <a:t> (</a:t>
            </a:r>
            <a:r>
              <a:rPr lang="en-US" b="1">
                <a:latin typeface="Arial" pitchFamily="34" charset="0"/>
              </a:rPr>
              <a:t>Predicate Logic</a:t>
            </a:r>
            <a:r>
              <a:rPr lang="en-US">
                <a:latin typeface="Arial" pitchFamily="34" charset="0"/>
              </a:rPr>
              <a:t>)</a:t>
            </a:r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3203575" y="5842000"/>
            <a:ext cx="1346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3143250" y="5084763"/>
            <a:ext cx="1392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+Variables</a:t>
            </a:r>
          </a:p>
        </p:txBody>
      </p:sp>
      <p:sp>
        <p:nvSpPr>
          <p:cNvPr id="134180" name="Rectangle 36"/>
          <p:cNvSpPr>
            <a:spLocks noChangeArrowheads="1"/>
          </p:cNvSpPr>
          <p:nvPr/>
        </p:nvSpPr>
        <p:spPr bwMode="auto">
          <a:xfrm>
            <a:off x="3743325" y="5734050"/>
            <a:ext cx="2159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4181" name="Line 37"/>
          <p:cNvSpPr>
            <a:spLocks noChangeShapeType="1"/>
          </p:cNvSpPr>
          <p:nvPr/>
        </p:nvSpPr>
        <p:spPr bwMode="auto">
          <a:xfrm>
            <a:off x="3851275" y="54816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12800" y="7747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17600" y="1460500"/>
            <a:ext cx="60071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1	“for every real number x,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 0”</a:t>
            </a:r>
          </a:p>
          <a:p>
            <a:endParaRPr lang="en-US">
              <a:cs typeface="Angsana New" pitchFamily="18" charset="-34"/>
              <a:sym typeface="Symbol" pitchFamily="18" charset="2"/>
            </a:endParaRP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2 	“for every real number x, if x &gt; 1, then x+1 &gt; 1”</a:t>
            </a:r>
          </a:p>
          <a:p>
            <a:endParaRPr lang="en-US">
              <a:cs typeface="Angsana New" pitchFamily="18" charset="-34"/>
              <a:sym typeface="Symbol" pitchFamily="18" charset="2"/>
            </a:endParaRP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3	“for every real number x, x &gt; 10 or x</a:t>
            </a:r>
            <a:r>
              <a:rPr lang="en-US" baseline="30000">
                <a:cs typeface="Angsana New" pitchFamily="18" charset="-34"/>
                <a:sym typeface="Symbol" pitchFamily="18" charset="2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  0”</a:t>
            </a:r>
          </a:p>
          <a:p>
            <a:endParaRPr lang="en-US">
              <a:cs typeface="Angsana New" pitchFamily="18" charset="-34"/>
              <a:sym typeface="Symbol" pitchFamily="18" charset="2"/>
            </a:endParaRP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4	“for every real number x, x</a:t>
            </a:r>
            <a:r>
              <a:rPr lang="en-US" baseline="30000">
                <a:cs typeface="Angsana New" pitchFamily="18" charset="-34"/>
                <a:sym typeface="Symbol" pitchFamily="18" charset="2"/>
              </a:rPr>
              <a:t>2 </a:t>
            </a:r>
            <a:r>
              <a:rPr lang="en-US">
                <a:cs typeface="Angsana New" pitchFamily="18" charset="-34"/>
                <a:sym typeface="Symbol" pitchFamily="18" charset="2"/>
              </a:rPr>
              <a:t>-1 &gt; 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22325" y="4814888"/>
            <a:ext cx="2676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1,2,3 are true.  4 is false.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838200" y="5638800"/>
            <a:ext cx="708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A value x in the domain of discourse that makes P(x) false is called </a:t>
            </a:r>
          </a:p>
          <a:p>
            <a:r>
              <a:rPr lang="en-US">
                <a:cs typeface="Angsana New" pitchFamily="18" charset="-34"/>
              </a:rPr>
              <a:t>a “</a:t>
            </a:r>
            <a:r>
              <a:rPr lang="en-US" b="1">
                <a:cs typeface="Angsana New" pitchFamily="18" charset="-34"/>
              </a:rPr>
              <a:t>counterexample</a:t>
            </a:r>
            <a:r>
              <a:rPr lang="en-US">
                <a:cs typeface="Angsana New" pitchFamily="18" charset="-34"/>
              </a:rPr>
              <a:t>” to the statement </a:t>
            </a:r>
            <a:r>
              <a:rPr lang="en-US">
                <a:cs typeface="Angsana New" pitchFamily="18" charset="-34"/>
                <a:sym typeface="Symbol" pitchFamily="18" charset="2"/>
              </a:rPr>
              <a:t>x, P(x)</a:t>
            </a:r>
            <a:endParaRPr lang="en-US">
              <a:cs typeface="Angsana New" pitchFamily="18" charset="-34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0" y="4241800"/>
            <a:ext cx="31623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6" name="Oval 4104" descr="50%"/>
          <p:cNvSpPr>
            <a:spLocks noChangeArrowheads="1"/>
          </p:cNvSpPr>
          <p:nvPr/>
        </p:nvSpPr>
        <p:spPr bwMode="auto">
          <a:xfrm>
            <a:off x="3235325" y="2811463"/>
            <a:ext cx="825500" cy="635000"/>
          </a:xfrm>
          <a:prstGeom prst="ellipse">
            <a:avLst/>
          </a:prstGeom>
          <a:pattFill prst="pct50">
            <a:fgClr>
              <a:srgbClr val="FFCC99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5172" name="Text Box 4100"/>
          <p:cNvSpPr txBox="1">
            <a:spLocks noChangeArrowheads="1"/>
          </p:cNvSpPr>
          <p:nvPr/>
        </p:nvSpPr>
        <p:spPr bwMode="auto">
          <a:xfrm>
            <a:off x="747713" y="636588"/>
            <a:ext cx="7224712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 see that </a:t>
            </a:r>
          </a:p>
          <a:p>
            <a:pPr>
              <a:lnSpc>
                <a:spcPct val="70000"/>
              </a:lnSpc>
            </a:pPr>
            <a:r>
              <a:rPr lang="en-US"/>
              <a:t> </a:t>
            </a:r>
          </a:p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“for every real number x, if x &gt; 1, then x+1 &gt; 1”</a:t>
            </a:r>
            <a:endParaRPr lang="en-US"/>
          </a:p>
          <a:p>
            <a:pPr>
              <a:lnSpc>
                <a:spcPct val="6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 </a:t>
            </a:r>
          </a:p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is true, we may consider the following two cases, and justify that</a:t>
            </a:r>
          </a:p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the sentence is true in both cases.</a:t>
            </a:r>
            <a:endParaRPr lang="th-TH"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135173" name="Text Box 4101"/>
          <p:cNvSpPr txBox="1">
            <a:spLocks noChangeArrowheads="1"/>
          </p:cNvSpPr>
          <p:nvPr/>
        </p:nvSpPr>
        <p:spPr bwMode="auto">
          <a:xfrm>
            <a:off x="2952750" y="2901950"/>
            <a:ext cx="2551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If   x &gt; 1,  then x+1 &gt; 1</a:t>
            </a:r>
          </a:p>
        </p:txBody>
      </p:sp>
      <p:sp>
        <p:nvSpPr>
          <p:cNvPr id="135174" name="Text Box 4102"/>
          <p:cNvSpPr txBox="1">
            <a:spLocks noChangeArrowheads="1"/>
          </p:cNvSpPr>
          <p:nvPr/>
        </p:nvSpPr>
        <p:spPr bwMode="auto">
          <a:xfrm>
            <a:off x="487363" y="4154488"/>
            <a:ext cx="3492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Case 1</a:t>
            </a:r>
            <a:r>
              <a:rPr lang="en-US"/>
              <a:t>, when x </a:t>
            </a:r>
            <a:r>
              <a:rPr lang="en-US">
                <a:sym typeface="Symbol" pitchFamily="18" charset="2"/>
              </a:rPr>
              <a:t> 1:</a:t>
            </a:r>
          </a:p>
          <a:p>
            <a:r>
              <a:rPr lang="en-US" sz="1800">
                <a:sym typeface="Symbol" pitchFamily="18" charset="2"/>
              </a:rPr>
              <a:t>   The condition part is always false.</a:t>
            </a:r>
          </a:p>
          <a:p>
            <a:r>
              <a:rPr lang="en-US" sz="1800">
                <a:sym typeface="Symbol" pitchFamily="18" charset="2"/>
              </a:rPr>
              <a:t>   So the if-then sentence is true.</a:t>
            </a:r>
            <a:endParaRPr lang="th-TH" sz="1800"/>
          </a:p>
        </p:txBody>
      </p:sp>
      <p:sp>
        <p:nvSpPr>
          <p:cNvPr id="135175" name="Text Box 4103"/>
          <p:cNvSpPr txBox="1">
            <a:spLocks noChangeArrowheads="1"/>
          </p:cNvSpPr>
          <p:nvPr/>
        </p:nvSpPr>
        <p:spPr bwMode="auto">
          <a:xfrm>
            <a:off x="4521200" y="4030663"/>
            <a:ext cx="4241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Case 2</a:t>
            </a:r>
            <a:r>
              <a:rPr lang="en-US"/>
              <a:t>, when x </a:t>
            </a:r>
            <a:r>
              <a:rPr lang="en-US">
                <a:sym typeface="Symbol" pitchFamily="18" charset="2"/>
              </a:rPr>
              <a:t>&gt; 1:</a:t>
            </a:r>
          </a:p>
          <a:p>
            <a:r>
              <a:rPr lang="en-US" sz="1800">
                <a:sym typeface="Symbol" pitchFamily="18" charset="2"/>
              </a:rPr>
              <a:t>   The condition part is always true.</a:t>
            </a:r>
          </a:p>
          <a:p>
            <a:r>
              <a:rPr lang="en-US" sz="1800">
                <a:sym typeface="Symbol" pitchFamily="18" charset="2"/>
              </a:rPr>
              <a:t>   The conclusion part is also always true.</a:t>
            </a:r>
          </a:p>
          <a:p>
            <a:r>
              <a:rPr lang="en-US" sz="1800">
                <a:sym typeface="Symbol" pitchFamily="18" charset="2"/>
              </a:rPr>
              <a:t>   So the if-then sentence is also always true </a:t>
            </a:r>
          </a:p>
          <a:p>
            <a:r>
              <a:rPr lang="en-US" sz="1800">
                <a:sym typeface="Symbol" pitchFamily="18" charset="2"/>
              </a:rPr>
              <a:t>   in this case.</a:t>
            </a:r>
          </a:p>
        </p:txBody>
      </p:sp>
      <p:sp>
        <p:nvSpPr>
          <p:cNvPr id="135177" name="Line 4105"/>
          <p:cNvSpPr>
            <a:spLocks noChangeShapeType="1"/>
          </p:cNvSpPr>
          <p:nvPr/>
        </p:nvSpPr>
        <p:spPr bwMode="auto">
          <a:xfrm flipH="1">
            <a:off x="2436813" y="3357563"/>
            <a:ext cx="1017587" cy="6842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5178" name="Line 4106"/>
          <p:cNvSpPr>
            <a:spLocks noChangeShapeType="1"/>
          </p:cNvSpPr>
          <p:nvPr/>
        </p:nvSpPr>
        <p:spPr bwMode="auto">
          <a:xfrm>
            <a:off x="3840163" y="3349625"/>
            <a:ext cx="831850" cy="6619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5179" name="Text Box 4107"/>
          <p:cNvSpPr txBox="1">
            <a:spLocks noChangeArrowheads="1"/>
          </p:cNvSpPr>
          <p:nvPr/>
        </p:nvSpPr>
        <p:spPr bwMode="auto">
          <a:xfrm>
            <a:off x="276225" y="0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  <a:cs typeface="Arial" pitchFamily="34" charset="0"/>
              </a:rPr>
              <a:t>Hint:</a:t>
            </a:r>
          </a:p>
        </p:txBody>
      </p:sp>
      <p:sp>
        <p:nvSpPr>
          <p:cNvPr id="135180" name="Line 4108"/>
          <p:cNvSpPr>
            <a:spLocks noChangeShapeType="1"/>
          </p:cNvSpPr>
          <p:nvPr/>
        </p:nvSpPr>
        <p:spPr bwMode="auto">
          <a:xfrm>
            <a:off x="0" y="444500"/>
            <a:ext cx="31623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5181" name="Line 4109"/>
          <p:cNvSpPr>
            <a:spLocks noChangeShapeType="1"/>
          </p:cNvSpPr>
          <p:nvPr/>
        </p:nvSpPr>
        <p:spPr bwMode="auto">
          <a:xfrm flipV="1">
            <a:off x="14288" y="6057900"/>
            <a:ext cx="91297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5182" name="Text Box 4110"/>
          <p:cNvSpPr txBox="1">
            <a:spLocks noChangeArrowheads="1"/>
          </p:cNvSpPr>
          <p:nvPr/>
        </p:nvSpPr>
        <p:spPr bwMode="auto">
          <a:xfrm>
            <a:off x="593725" y="6118225"/>
            <a:ext cx="5475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is the truth value of the sentence </a:t>
            </a:r>
          </a:p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“for every real number x, if x &gt; 1, then x</a:t>
            </a:r>
            <a:r>
              <a:rPr lang="en-US" baseline="30000">
                <a:cs typeface="Angsana New" pitchFamily="18" charset="-34"/>
                <a:sym typeface="Symbol" pitchFamily="18" charset="2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 &gt; 1”?</a:t>
            </a:r>
            <a:endParaRPr lang="th-TH"/>
          </a:p>
        </p:txBody>
      </p:sp>
      <p:sp>
        <p:nvSpPr>
          <p:cNvPr id="135183" name="Rectangle 4111"/>
          <p:cNvSpPr>
            <a:spLocks noChangeArrowheads="1"/>
          </p:cNvSpPr>
          <p:nvPr/>
        </p:nvSpPr>
        <p:spPr bwMode="auto">
          <a:xfrm>
            <a:off x="2741613" y="2719388"/>
            <a:ext cx="3006725" cy="782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Oval 21" descr="50%"/>
          <p:cNvSpPr>
            <a:spLocks noChangeArrowheads="1"/>
          </p:cNvSpPr>
          <p:nvPr/>
        </p:nvSpPr>
        <p:spPr bwMode="auto">
          <a:xfrm>
            <a:off x="6769100" y="2324100"/>
            <a:ext cx="1181100" cy="800100"/>
          </a:xfrm>
          <a:prstGeom prst="ellipse">
            <a:avLst/>
          </a:prstGeom>
          <a:pattFill prst="pct50">
            <a:fgClr>
              <a:srgbClr val="FFCC99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44" name="Oval 20" descr="50%"/>
          <p:cNvSpPr>
            <a:spLocks noChangeArrowheads="1"/>
          </p:cNvSpPr>
          <p:nvPr/>
        </p:nvSpPr>
        <p:spPr bwMode="auto">
          <a:xfrm>
            <a:off x="1219200" y="2374900"/>
            <a:ext cx="2616200" cy="749300"/>
          </a:xfrm>
          <a:prstGeom prst="ellipse">
            <a:avLst/>
          </a:prstGeom>
          <a:pattFill prst="pct50">
            <a:fgClr>
              <a:srgbClr val="FFCC99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43" name="Rectangle 19" descr="50%"/>
          <p:cNvSpPr>
            <a:spLocks noChangeArrowheads="1"/>
          </p:cNvSpPr>
          <p:nvPr/>
        </p:nvSpPr>
        <p:spPr bwMode="auto">
          <a:xfrm>
            <a:off x="0" y="4953000"/>
            <a:ext cx="9144000" cy="1905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10414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46100" y="3848100"/>
            <a:ext cx="62247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 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also read as:	   “for at least one 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(x)”</a:t>
            </a:r>
          </a:p>
          <a:p>
            <a:pPr lvl="1"/>
            <a:r>
              <a:rPr lang="en-US" dirty="0">
                <a:cs typeface="Angsana New" pitchFamily="18" charset="-34"/>
                <a:sym typeface="Symbol" pitchFamily="18" charset="2"/>
              </a:rPr>
              <a:t>			   “there exists x such that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(x)”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1371600" y="5270500"/>
            <a:ext cx="6273800" cy="13081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26641" name="Picture 17" descr="bd0537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5699125"/>
            <a:ext cx="1223963" cy="742950"/>
          </a:xfrm>
          <a:prstGeom prst="rect">
            <a:avLst/>
          </a:prstGeo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65300" y="5435600"/>
            <a:ext cx="5564344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x,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true, if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true for at least one x in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 </a:t>
            </a: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x,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false, if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false for every x in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.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08000" y="1828800"/>
            <a:ext cx="7823200" cy="1854200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55600" y="228600"/>
            <a:ext cx="4533900" cy="5969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58800" y="266700"/>
            <a:ext cx="7427033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ngsana New" pitchFamily="18" charset="-34"/>
              </a:rPr>
              <a:t>Existential Quantification</a:t>
            </a:r>
          </a:p>
          <a:p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>
                <a:cs typeface="Angsana New" pitchFamily="18" charset="-34"/>
              </a:rPr>
              <a:t>P</a:t>
            </a:r>
            <a:r>
              <a:rPr lang="en-US" dirty="0">
                <a:cs typeface="Angsana New" pitchFamily="18" charset="-34"/>
              </a:rPr>
              <a:t> be a propositional function with domain of discourse </a:t>
            </a:r>
            <a:r>
              <a:rPr lang="en-US" i="1" dirty="0">
                <a:cs typeface="Angsana New" pitchFamily="18" charset="-34"/>
              </a:rPr>
              <a:t>D</a:t>
            </a:r>
            <a:r>
              <a:rPr lang="en-US" dirty="0">
                <a:cs typeface="Angsana New" pitchFamily="18" charset="-34"/>
              </a:rPr>
              <a:t>.</a:t>
            </a: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The statement</a:t>
            </a: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	“for some x, </a:t>
            </a:r>
            <a:r>
              <a:rPr lang="en-US" i="1" dirty="0">
                <a:cs typeface="Angsana New" pitchFamily="18" charset="-34"/>
              </a:rPr>
              <a:t>P</a:t>
            </a:r>
            <a:r>
              <a:rPr lang="en-US" dirty="0">
                <a:cs typeface="Angsana New" pitchFamily="18" charset="-34"/>
              </a:rPr>
              <a:t>(x)”,	which may be written as 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x,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(x),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	is called an </a:t>
            </a:r>
            <a:r>
              <a:rPr lang="en-US" b="1" dirty="0">
                <a:cs typeface="Angsana New" pitchFamily="18" charset="-34"/>
                <a:sym typeface="Symbol" pitchFamily="18" charset="2"/>
              </a:rPr>
              <a:t>existentially quantified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statement.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endParaRPr lang="en-US" sz="1800" dirty="0">
              <a:cs typeface="Angsana New" pitchFamily="18" charset="-34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8394700" y="50800"/>
            <a:ext cx="731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>
                <a:cs typeface="Angsana New" pitchFamily="18" charset="-34"/>
                <a:sym typeface="Symbol" pitchFamily="18" charset="2"/>
              </a:rPr>
              <a:t> </a:t>
            </a: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cs typeface="Angsana New" pitchFamily="18" charset="-34"/>
                <a:sym typeface="Symbol" pitchFamily="18" charset="2"/>
              </a:rPr>
              <a:t></a:t>
            </a:r>
            <a:endParaRPr lang="th-TH" sz="5400" b="1">
              <a:effectLst>
                <a:outerShdw blurRad="38100" dist="38100" dir="2700000" algn="tl">
                  <a:srgbClr val="C0C0C0"/>
                </a:outerShdw>
              </a:effectLst>
              <a:cs typeface="Angsana New" pitchFamily="18" charset="-34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Oval 9" descr="50%"/>
          <p:cNvSpPr>
            <a:spLocks noChangeArrowheads="1"/>
          </p:cNvSpPr>
          <p:nvPr/>
        </p:nvSpPr>
        <p:spPr bwMode="auto">
          <a:xfrm>
            <a:off x="1733550" y="1828800"/>
            <a:ext cx="5200650" cy="2914650"/>
          </a:xfrm>
          <a:prstGeom prst="ellipse">
            <a:avLst/>
          </a:prstGeom>
          <a:pattFill prst="pct50">
            <a:fgClr>
              <a:srgbClr val="CCFF99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699125" y="451485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D</a:t>
            </a:r>
            <a:r>
              <a:rPr lang="en-US" sz="2400" baseline="-25000">
                <a:cs typeface="Angsana New" pitchFamily="18" charset="-34"/>
              </a:rPr>
              <a:t>3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76250" y="427038"/>
            <a:ext cx="4572000" cy="14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>
              <a:cs typeface="Angsana New" pitchFamily="18" charset="-34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) be a statement  “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 dog”.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61963" y="4111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682750" y="5351463"/>
            <a:ext cx="3870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Use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baseline="-25000" dirty="0">
                <a:cs typeface="Angsana New" pitchFamily="18" charset="-34"/>
                <a:sym typeface="Symbol" pitchFamily="18" charset="2"/>
              </a:rPr>
              <a:t>3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as the domain of discourse.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What is the truth value of x,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(x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)?</a:t>
            </a:r>
          </a:p>
        </p:txBody>
      </p:sp>
      <p:pic>
        <p:nvPicPr>
          <p:cNvPr id="75782" name="Picture 6" descr="an0073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074863"/>
            <a:ext cx="722312" cy="973137"/>
          </a:xfrm>
          <a:prstGeom prst="rect">
            <a:avLst/>
          </a:prstGeom>
          <a:noFill/>
        </p:spPr>
      </p:pic>
      <p:pic>
        <p:nvPicPr>
          <p:cNvPr id="75783" name="Picture 7" descr="an0010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663" y="2398713"/>
            <a:ext cx="798512" cy="1289050"/>
          </a:xfrm>
          <a:prstGeom prst="rect">
            <a:avLst/>
          </a:prstGeom>
          <a:noFill/>
        </p:spPr>
      </p:pic>
      <p:pic>
        <p:nvPicPr>
          <p:cNvPr id="75784" name="Picture 8" descr="an0010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8813" y="3176588"/>
            <a:ext cx="884237" cy="1109662"/>
          </a:xfrm>
          <a:prstGeom prst="rect">
            <a:avLst/>
          </a:prstGeom>
          <a:noFill/>
        </p:spPr>
      </p:pic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865438" y="230187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Ben</a:t>
            </a: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830763" y="42259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Tom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5767388" y="24161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Dang</a:t>
            </a:r>
          </a:p>
        </p:txBody>
      </p:sp>
      <p:pic>
        <p:nvPicPr>
          <p:cNvPr id="75789" name="Picture 13" descr="an0036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1725" y="2398713"/>
            <a:ext cx="1008063" cy="1243012"/>
          </a:xfrm>
          <a:prstGeom prst="rect">
            <a:avLst/>
          </a:prstGeom>
          <a:noFill/>
        </p:spPr>
      </p:pic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354513" y="2435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Toto</a:t>
            </a:r>
          </a:p>
        </p:txBody>
      </p:sp>
      <p:pic>
        <p:nvPicPr>
          <p:cNvPr id="75791" name="Picture 15" descr="an00108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67075" y="3211513"/>
            <a:ext cx="1166813" cy="1227137"/>
          </a:xfrm>
          <a:prstGeom prst="rect">
            <a:avLst/>
          </a:prstGeom>
          <a:noFill/>
        </p:spPr>
      </p:pic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3592513" y="41497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Joe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5" name="Oval 1039" descr="50%"/>
          <p:cNvSpPr>
            <a:spLocks noChangeArrowheads="1"/>
          </p:cNvSpPr>
          <p:nvPr/>
        </p:nvSpPr>
        <p:spPr bwMode="auto">
          <a:xfrm>
            <a:off x="2324100" y="1866900"/>
            <a:ext cx="4648200" cy="2438400"/>
          </a:xfrm>
          <a:prstGeom prst="ellipse">
            <a:avLst/>
          </a:prstGeom>
          <a:pattFill prst="pct50">
            <a:fgClr>
              <a:srgbClr val="CCFF99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76810" name="Rectangle 1034"/>
          <p:cNvSpPr>
            <a:spLocks noChangeArrowheads="1"/>
          </p:cNvSpPr>
          <p:nvPr/>
        </p:nvSpPr>
        <p:spPr bwMode="auto">
          <a:xfrm>
            <a:off x="476250" y="427038"/>
            <a:ext cx="4572000" cy="14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>
              <a:cs typeface="Angsana New" pitchFamily="18" charset="-34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) be a statement  “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 dog”.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</p:txBody>
      </p:sp>
      <p:sp>
        <p:nvSpPr>
          <p:cNvPr id="76811" name="Rectangle 1035"/>
          <p:cNvSpPr>
            <a:spLocks noChangeArrowheads="1"/>
          </p:cNvSpPr>
          <p:nvPr/>
        </p:nvSpPr>
        <p:spPr bwMode="auto">
          <a:xfrm>
            <a:off x="461963" y="4111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76812" name="Rectangle 1036"/>
          <p:cNvSpPr>
            <a:spLocks noChangeArrowheads="1"/>
          </p:cNvSpPr>
          <p:nvPr/>
        </p:nvSpPr>
        <p:spPr bwMode="auto">
          <a:xfrm>
            <a:off x="1739900" y="4970463"/>
            <a:ext cx="3933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Use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baseline="-25000" dirty="0">
                <a:cs typeface="Angsana New" pitchFamily="18" charset="-34"/>
                <a:sym typeface="Symbol" pitchFamily="18" charset="2"/>
              </a:rPr>
              <a:t>1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as the domain of discourse.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What is the truth value of  x,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(x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)?</a:t>
            </a:r>
          </a:p>
        </p:txBody>
      </p:sp>
      <p:pic>
        <p:nvPicPr>
          <p:cNvPr id="76813" name="Picture 1037" descr="an001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963" y="2386013"/>
            <a:ext cx="806450" cy="1301750"/>
          </a:xfrm>
          <a:prstGeom prst="rect">
            <a:avLst/>
          </a:prstGeom>
          <a:noFill/>
        </p:spPr>
      </p:pic>
      <p:pic>
        <p:nvPicPr>
          <p:cNvPr id="76814" name="Picture 1038" descr="an0010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4963" y="2598738"/>
            <a:ext cx="873125" cy="1096962"/>
          </a:xfrm>
          <a:prstGeom prst="rect">
            <a:avLst/>
          </a:prstGeom>
          <a:noFill/>
        </p:spPr>
      </p:pic>
      <p:sp>
        <p:nvSpPr>
          <p:cNvPr id="76816" name="Rectangle 1040"/>
          <p:cNvSpPr>
            <a:spLocks noChangeArrowheads="1"/>
          </p:cNvSpPr>
          <p:nvPr/>
        </p:nvSpPr>
        <p:spPr bwMode="auto">
          <a:xfrm>
            <a:off x="3386138" y="228917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Ben</a:t>
            </a:r>
          </a:p>
        </p:txBody>
      </p:sp>
      <p:sp>
        <p:nvSpPr>
          <p:cNvPr id="76817" name="Rectangle 1041"/>
          <p:cNvSpPr>
            <a:spLocks noChangeArrowheads="1"/>
          </p:cNvSpPr>
          <p:nvPr/>
        </p:nvSpPr>
        <p:spPr bwMode="auto">
          <a:xfrm>
            <a:off x="4449763" y="36226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Tom</a:t>
            </a:r>
          </a:p>
        </p:txBody>
      </p:sp>
      <p:sp>
        <p:nvSpPr>
          <p:cNvPr id="76818" name="Rectangle 1042"/>
          <p:cNvSpPr>
            <a:spLocks noChangeArrowheads="1"/>
          </p:cNvSpPr>
          <p:nvPr/>
        </p:nvSpPr>
        <p:spPr bwMode="auto">
          <a:xfrm>
            <a:off x="5824538" y="22637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Dang</a:t>
            </a:r>
          </a:p>
        </p:txBody>
      </p:sp>
      <p:sp>
        <p:nvSpPr>
          <p:cNvPr id="76819" name="Rectangle 1043"/>
          <p:cNvSpPr>
            <a:spLocks noChangeArrowheads="1"/>
          </p:cNvSpPr>
          <p:nvPr/>
        </p:nvSpPr>
        <p:spPr bwMode="auto">
          <a:xfrm>
            <a:off x="5775325" y="40767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D</a:t>
            </a:r>
            <a:r>
              <a:rPr lang="en-US" sz="2400" baseline="-25000">
                <a:cs typeface="Angsana New" pitchFamily="18" charset="-34"/>
              </a:rPr>
              <a:t>1</a:t>
            </a:r>
          </a:p>
        </p:txBody>
      </p:sp>
      <p:pic>
        <p:nvPicPr>
          <p:cNvPr id="76820" name="Picture 1044" descr="an00362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1638" y="2417763"/>
            <a:ext cx="1014412" cy="1249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7620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2000" y="1219200"/>
            <a:ext cx="5978525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1.	“for some real number x, 5x+20 = 0”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2.	“for some real number x,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+ 6x + 8 = 0” 	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3.	“for some real number x,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 0”</a:t>
            </a:r>
          </a:p>
          <a:p>
            <a:pPr>
              <a:lnSpc>
                <a:spcPct val="12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4. 	“for some real number x, if x &gt; 1, then x+1 &gt; 1”</a:t>
            </a: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50000"/>
              </a:lnSpc>
            </a:pPr>
            <a:r>
              <a:rPr lang="en-US" sz="1600">
                <a:cs typeface="Angsana New" pitchFamily="18" charset="-34"/>
                <a:sym typeface="Symbol" pitchFamily="18" charset="2"/>
              </a:rPr>
              <a:t>1, 2, 3, 4 above are all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33400" y="460375"/>
            <a:ext cx="44624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Determine the truth value of the statement</a:t>
            </a: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	for some real number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,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4054475" y="1665288"/>
          <a:ext cx="1066800" cy="701675"/>
        </p:xfrm>
        <a:graphic>
          <a:graphicData uri="http://schemas.openxmlformats.org/presentationml/2006/ole">
            <p:oleObj spid="_x0000_s122883" name="Equation" r:id="rId3" imgW="596880" imgH="393480" progId="Equation.3">
              <p:embed/>
            </p:oleObj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57225" y="6124575"/>
            <a:ext cx="444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Comic Sans MS" pitchFamily="66" charset="0"/>
                <a:cs typeface="Angsana New" pitchFamily="18" charset="-34"/>
              </a:rPr>
              <a:t>Hint</a:t>
            </a:r>
            <a:r>
              <a:rPr lang="en-US" i="1">
                <a:cs typeface="Angsana New" pitchFamily="18" charset="-34"/>
              </a:rPr>
              <a:t>:</a:t>
            </a:r>
            <a:r>
              <a:rPr lang="en-US">
                <a:cs typeface="Angsana New" pitchFamily="18" charset="-34"/>
              </a:rPr>
              <a:t>  Show that for every real number</a:t>
            </a:r>
            <a:r>
              <a:rPr lang="en-US" i="1">
                <a:cs typeface="Angsana New" pitchFamily="18" charset="-34"/>
              </a:rPr>
              <a:t> x</a:t>
            </a:r>
            <a:r>
              <a:rPr lang="en-US">
                <a:cs typeface="Angsana New" pitchFamily="18" charset="-34"/>
              </a:rPr>
              <a:t>,</a:t>
            </a:r>
          </a:p>
        </p:txBody>
      </p:sp>
      <p:grpSp>
        <p:nvGrpSpPr>
          <p:cNvPr id="122885" name="Group 5"/>
          <p:cNvGrpSpPr>
            <a:grpSpLocks/>
          </p:cNvGrpSpPr>
          <p:nvPr/>
        </p:nvGrpSpPr>
        <p:grpSpPr bwMode="auto">
          <a:xfrm>
            <a:off x="5122863" y="6138863"/>
            <a:ext cx="1123950" cy="704850"/>
            <a:chOff x="3207" y="3889"/>
            <a:chExt cx="708" cy="444"/>
          </a:xfrm>
        </p:grpSpPr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3207" y="4106"/>
              <a:ext cx="3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3831" y="399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3517" y="41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3358" y="388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3313" y="411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3409" y="4111"/>
              <a:ext cx="9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ymbol" pitchFamily="18" charset="2"/>
                  <a:cs typeface="Angsana New" pitchFamily="18" charset="-34"/>
                </a:rPr>
                <a:t>+</a:t>
              </a:r>
              <a:endParaRPr lang="en-US"/>
            </a:p>
          </p:txBody>
        </p:sp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3226" y="4131"/>
              <a:ext cx="7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1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22893" name="Text Box 13"/>
            <p:cNvSpPr txBox="1">
              <a:spLocks noChangeArrowheads="1"/>
            </p:cNvSpPr>
            <p:nvPr/>
          </p:nvSpPr>
          <p:spPr bwMode="auto">
            <a:xfrm>
              <a:off x="3602" y="397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</a:t>
              </a:r>
              <a:endParaRPr lang="en-US"/>
            </a:p>
          </p:txBody>
        </p:sp>
      </p:grp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0" y="6032500"/>
            <a:ext cx="64325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2896" name="Freeform 16"/>
          <p:cNvSpPr>
            <a:spLocks/>
          </p:cNvSpPr>
          <p:nvPr/>
        </p:nvSpPr>
        <p:spPr bwMode="auto">
          <a:xfrm>
            <a:off x="144463" y="2728913"/>
            <a:ext cx="769937" cy="3540125"/>
          </a:xfrm>
          <a:custGeom>
            <a:avLst/>
            <a:gdLst/>
            <a:ahLst/>
            <a:cxnLst>
              <a:cxn ang="0">
                <a:pos x="485" y="0"/>
              </a:cxn>
              <a:cxn ang="0">
                <a:pos x="10" y="832"/>
              </a:cxn>
              <a:cxn ang="0">
                <a:pos x="0" y="2230"/>
              </a:cxn>
              <a:cxn ang="0">
                <a:pos x="284" y="2230"/>
              </a:cxn>
            </a:cxnLst>
            <a:rect l="0" t="0" r="r" b="b"/>
            <a:pathLst>
              <a:path w="485" h="2230">
                <a:moveTo>
                  <a:pt x="485" y="0"/>
                </a:moveTo>
                <a:lnTo>
                  <a:pt x="10" y="832"/>
                </a:lnTo>
                <a:lnTo>
                  <a:pt x="0" y="2230"/>
                </a:lnTo>
                <a:lnTo>
                  <a:pt x="284" y="223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0" name="Rectangle 18" descr="50%"/>
          <p:cNvSpPr>
            <a:spLocks noChangeArrowheads="1"/>
          </p:cNvSpPr>
          <p:nvPr/>
        </p:nvSpPr>
        <p:spPr bwMode="auto">
          <a:xfrm>
            <a:off x="0" y="552450"/>
            <a:ext cx="5436096" cy="716310"/>
          </a:xfrm>
          <a:prstGeom prst="rect">
            <a:avLst/>
          </a:prstGeom>
          <a:pattFill prst="pct50">
            <a:fgClr>
              <a:srgbClr val="CCCCF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0063" y="635000"/>
            <a:ext cx="51780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Generalized De Morgan Laws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4304" y="1880828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T</a:t>
            </a:r>
            <a:r>
              <a:rPr lang="en-US" sz="1600" dirty="0">
                <a:cs typeface="Angsana New" pitchFamily="18" charset="-34"/>
              </a:rPr>
              <a:t>HEOREM</a:t>
            </a:r>
            <a:endParaRPr lang="en-US" dirty="0">
              <a:cs typeface="Angsana New" pitchFamily="18" charset="-34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069300" y="2863639"/>
            <a:ext cx="703109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cs typeface="Angsana New" pitchFamily="18" charset="-34"/>
                <a:sym typeface="Symbol" pitchFamily="18" charset="2"/>
              </a:rPr>
              <a:t>(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, </a:t>
            </a:r>
            <a:r>
              <a:rPr lang="en-US" sz="2400" i="1" dirty="0">
                <a:cs typeface="Angsana New" pitchFamily="18" charset="-34"/>
              </a:rPr>
              <a:t>P</a:t>
            </a:r>
            <a:r>
              <a:rPr lang="en-US" sz="2400" dirty="0">
                <a:cs typeface="Angsana New" pitchFamily="18" charset="-34"/>
              </a:rPr>
              <a:t>(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))</a:t>
            </a:r>
            <a:r>
              <a:rPr lang="en-US" dirty="0">
                <a:cs typeface="Angsana New" pitchFamily="18" charset="-34"/>
              </a:rPr>
              <a:t>    </a:t>
            </a:r>
            <a:r>
              <a:rPr lang="en-US" dirty="0" smtClean="0">
                <a:cs typeface="Angsana New" pitchFamily="18" charset="-34"/>
              </a:rPr>
              <a:t>and   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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,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</a:t>
            </a:r>
            <a:r>
              <a:rPr lang="en-US" sz="2400" i="1" dirty="0">
                <a:cs typeface="Angsana New" pitchFamily="18" charset="-34"/>
              </a:rPr>
              <a:t>P</a:t>
            </a:r>
            <a:r>
              <a:rPr lang="en-US" sz="2400" dirty="0">
                <a:cs typeface="Angsana New" pitchFamily="18" charset="-34"/>
              </a:rPr>
              <a:t>(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)</a:t>
            </a:r>
            <a:r>
              <a:rPr lang="en-US" dirty="0">
                <a:cs typeface="Angsana New" pitchFamily="18" charset="-34"/>
              </a:rPr>
              <a:t>     </a:t>
            </a:r>
            <a:r>
              <a:rPr lang="en-US" dirty="0" smtClean="0">
                <a:cs typeface="Angsana New" pitchFamily="18" charset="-34"/>
              </a:rPr>
              <a:t>have </a:t>
            </a:r>
            <a:r>
              <a:rPr lang="en-US" dirty="0">
                <a:cs typeface="Angsana New" pitchFamily="18" charset="-34"/>
              </a:rPr>
              <a:t>the same truth values.</a:t>
            </a:r>
          </a:p>
          <a:p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sz="2400" dirty="0">
                <a:cs typeface="Angsana New" pitchFamily="18" charset="-34"/>
                <a:sym typeface="Symbol" pitchFamily="18" charset="2"/>
              </a:rPr>
              <a:t>(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, </a:t>
            </a:r>
            <a:r>
              <a:rPr lang="en-US" sz="2400" i="1" dirty="0">
                <a:cs typeface="Angsana New" pitchFamily="18" charset="-34"/>
              </a:rPr>
              <a:t>P</a:t>
            </a:r>
            <a:r>
              <a:rPr lang="en-US" sz="2400" dirty="0">
                <a:cs typeface="Angsana New" pitchFamily="18" charset="-34"/>
              </a:rPr>
              <a:t>(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))</a:t>
            </a:r>
            <a:r>
              <a:rPr lang="en-US" dirty="0">
                <a:cs typeface="Angsana New" pitchFamily="18" charset="-34"/>
              </a:rPr>
              <a:t>     </a:t>
            </a:r>
            <a:r>
              <a:rPr lang="en-US" dirty="0" smtClean="0">
                <a:cs typeface="Angsana New" pitchFamily="18" charset="-34"/>
              </a:rPr>
              <a:t>and  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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, </a:t>
            </a:r>
            <a:r>
              <a:rPr lang="en-US" sz="2400" dirty="0">
                <a:cs typeface="Angsana New" pitchFamily="18" charset="-34"/>
                <a:sym typeface="Symbol" pitchFamily="18" charset="2"/>
              </a:rPr>
              <a:t></a:t>
            </a:r>
            <a:r>
              <a:rPr lang="en-US" sz="2400" i="1" dirty="0">
                <a:cs typeface="Angsana New" pitchFamily="18" charset="-34"/>
              </a:rPr>
              <a:t>P</a:t>
            </a:r>
            <a:r>
              <a:rPr lang="en-US" sz="2400" dirty="0">
                <a:cs typeface="Angsana New" pitchFamily="18" charset="-34"/>
              </a:rPr>
              <a:t>(</a:t>
            </a:r>
            <a:r>
              <a:rPr lang="en-US" sz="2400" i="1" dirty="0">
                <a:cs typeface="Angsana New" pitchFamily="18" charset="-34"/>
              </a:rPr>
              <a:t>x</a:t>
            </a:r>
            <a:r>
              <a:rPr lang="en-US" sz="2400" dirty="0">
                <a:cs typeface="Angsana New" pitchFamily="18" charset="-34"/>
              </a:rPr>
              <a:t>)</a:t>
            </a:r>
            <a:r>
              <a:rPr lang="en-US" dirty="0">
                <a:cs typeface="Angsana New" pitchFamily="18" charset="-34"/>
              </a:rPr>
              <a:t>     </a:t>
            </a:r>
            <a:r>
              <a:rPr lang="en-US" dirty="0" smtClean="0">
                <a:cs typeface="Angsana New" pitchFamily="18" charset="-34"/>
              </a:rPr>
              <a:t>have </a:t>
            </a:r>
            <a:r>
              <a:rPr lang="en-US" dirty="0">
                <a:cs typeface="Angsana New" pitchFamily="18" charset="-34"/>
              </a:rPr>
              <a:t>the same truth values.</a:t>
            </a:r>
          </a:p>
          <a:p>
            <a:endParaRPr lang="en-US" dirty="0">
              <a:cs typeface="Angsana New" pitchFamily="18" charset="-34"/>
            </a:endParaRPr>
          </a:p>
        </p:txBody>
      </p:sp>
      <p:pic>
        <p:nvPicPr>
          <p:cNvPr id="10" name="Picture 9" descr="Augustus-De-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-1"/>
            <a:ext cx="1907704" cy="24543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27584" y="2672916"/>
            <a:ext cx="7272808" cy="9001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7584" y="3969060"/>
            <a:ext cx="7272808" cy="9001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8" descr="50%"/>
          <p:cNvSpPr>
            <a:spLocks noChangeArrowheads="1"/>
          </p:cNvSpPr>
          <p:nvPr/>
        </p:nvSpPr>
        <p:spPr bwMode="auto">
          <a:xfrm>
            <a:off x="-508" y="5481228"/>
            <a:ext cx="9144508" cy="158417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0" cy="1282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41350" y="1223963"/>
            <a:ext cx="58213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cs typeface="Angsana New" pitchFamily="18" charset="-34"/>
              </a:rPr>
              <a:t>	</a:t>
            </a:r>
          </a:p>
          <a:p>
            <a:pPr lvl="3">
              <a:lnSpc>
                <a:spcPct val="80000"/>
              </a:lnSpc>
            </a:pPr>
            <a:r>
              <a:rPr lang="en-US" sz="2400">
                <a:cs typeface="Angsana New" pitchFamily="18" charset="-34"/>
              </a:rPr>
              <a:t>In general, how to prove that:</a:t>
            </a:r>
          </a:p>
          <a:p>
            <a:pPr lvl="3">
              <a:lnSpc>
                <a:spcPct val="80000"/>
              </a:lnSpc>
            </a:pPr>
            <a:endParaRPr lang="en-US" sz="2400">
              <a:cs typeface="Angsana New" pitchFamily="18" charset="-34"/>
            </a:endParaRPr>
          </a:p>
          <a:p>
            <a:pPr lvl="3">
              <a:lnSpc>
                <a:spcPct val="80000"/>
              </a:lnSpc>
            </a:pPr>
            <a:endParaRPr lang="en-US" sz="2400">
              <a:cs typeface="Angsana New" pitchFamily="18" charset="-34"/>
            </a:endParaRPr>
          </a:p>
          <a:p>
            <a:pPr lvl="4">
              <a:lnSpc>
                <a:spcPct val="80000"/>
              </a:lnSpc>
            </a:pPr>
            <a:r>
              <a:rPr lang="en-US" sz="2400">
                <a:cs typeface="Angsana New" pitchFamily="18" charset="-34"/>
              </a:rPr>
              <a:t>1)        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x, P(x)	is true  ?</a:t>
            </a:r>
          </a:p>
          <a:p>
            <a:pPr lvl="4"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  <a:p>
            <a:pPr lvl="4"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  <a:p>
            <a:pPr lvl="4">
              <a:lnSpc>
                <a:spcPct val="80000"/>
              </a:lnSpc>
            </a:pPr>
            <a:r>
              <a:rPr lang="en-US" sz="2400">
                <a:cs typeface="Angsana New" pitchFamily="18" charset="-34"/>
                <a:sym typeface="Symbol" pitchFamily="18" charset="2"/>
              </a:rPr>
              <a:t>2)         x, P(x)	is false ?</a:t>
            </a:r>
          </a:p>
          <a:p>
            <a:pPr lvl="4"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  <a:p>
            <a:pPr lvl="4"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  <a:p>
            <a:pPr lvl="4">
              <a:lnSpc>
                <a:spcPct val="80000"/>
              </a:lnSpc>
            </a:pPr>
            <a:r>
              <a:rPr lang="en-US" sz="2400">
                <a:cs typeface="Angsana New" pitchFamily="18" charset="-34"/>
                <a:sym typeface="Symbol" pitchFamily="18" charset="2"/>
              </a:rPr>
              <a:t>3)         x, P(x)	is true  ?</a:t>
            </a:r>
          </a:p>
          <a:p>
            <a:pPr lvl="4"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  <a:p>
            <a:pPr lvl="4"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  <a:p>
            <a:pPr lvl="4">
              <a:lnSpc>
                <a:spcPct val="80000"/>
              </a:lnSpc>
            </a:pPr>
            <a:r>
              <a:rPr lang="en-US" sz="2400">
                <a:cs typeface="Angsana New" pitchFamily="18" charset="-34"/>
                <a:sym typeface="Symbol" pitchFamily="18" charset="2"/>
              </a:rPr>
              <a:t>4)         x, P(x)	is false ?</a:t>
            </a:r>
          </a:p>
          <a:p>
            <a:pPr>
              <a:lnSpc>
                <a:spcPct val="80000"/>
              </a:lnSpc>
            </a:pPr>
            <a:endParaRPr lang="en-US" sz="2400"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14325" y="6032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omic Sans MS" pitchFamily="66" charset="0"/>
                <a:cs typeface="Angsana New" pitchFamily="18" charset="-34"/>
              </a:rPr>
              <a:t>Questions ???</a:t>
            </a:r>
            <a:endParaRPr lang="en-US" b="1">
              <a:cs typeface="Angsana New" pitchFamily="18" charset="-34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5727700"/>
            <a:ext cx="9144000" cy="11303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30730" name="Picture 10" descr="thinker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1684338"/>
            <a:ext cx="1330325" cy="1330325"/>
          </a:xfrm>
          <a:prstGeom prst="rect">
            <a:avLst/>
          </a:prstGeom>
          <a:noFill/>
        </p:spPr>
      </p:pic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0" y="116840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-12700" y="591820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30733" name="Picture 13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2650" y="0"/>
            <a:ext cx="1911350" cy="191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3" name="Rectangle 1035"/>
          <p:cNvSpPr>
            <a:spLocks noChangeArrowheads="1"/>
          </p:cNvSpPr>
          <p:nvPr/>
        </p:nvSpPr>
        <p:spPr bwMode="auto">
          <a:xfrm>
            <a:off x="8026400" y="0"/>
            <a:ext cx="1117600" cy="6858000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22" name="Rectangle 1034"/>
          <p:cNvSpPr>
            <a:spLocks noChangeArrowheads="1"/>
          </p:cNvSpPr>
          <p:nvPr/>
        </p:nvSpPr>
        <p:spPr bwMode="auto">
          <a:xfrm>
            <a:off x="0" y="0"/>
            <a:ext cx="111760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14" name="Text Box 1026"/>
          <p:cNvSpPr txBox="1">
            <a:spLocks noChangeArrowheads="1"/>
          </p:cNvSpPr>
          <p:nvPr/>
        </p:nvSpPr>
        <p:spPr bwMode="auto">
          <a:xfrm>
            <a:off x="312738" y="719138"/>
            <a:ext cx="8905002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1)</a:t>
            </a:r>
            <a:r>
              <a:rPr lang="en-US" dirty="0">
                <a:cs typeface="Angsana New" pitchFamily="18" charset="-34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 order to prove that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	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x, P(x) </a:t>
            </a: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is true,</a:t>
            </a:r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we have to show that for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Symbol" pitchFamily="18" charset="2"/>
              </a:rPr>
              <a:t>every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 x in the domain of discourse,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the proposition P(x) is true. 		</a:t>
            </a:r>
          </a:p>
          <a:p>
            <a:pPr lvl="2">
              <a:lnSpc>
                <a:spcPct val="90000"/>
              </a:lnSpc>
            </a:pPr>
            <a:endParaRPr lang="en-US" sz="18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     It is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Symbol" pitchFamily="18" charset="2"/>
              </a:rPr>
              <a:t>not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 sufficient to show only that P(x) is true for a particular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     value x in the domain of discourse.</a:t>
            </a: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2)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In order to prove that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	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x, P(x)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is false,</a:t>
            </a:r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find one value of x (a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Symbol" pitchFamily="18" charset="2"/>
              </a:rPr>
              <a:t>counterexample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) in the domain of discourse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	for which P(x) is false.  One counterexample suffices.</a:t>
            </a:r>
          </a:p>
        </p:txBody>
      </p:sp>
      <p:sp>
        <p:nvSpPr>
          <p:cNvPr id="64515" name="Rectangle 1027"/>
          <p:cNvSpPr>
            <a:spLocks noChangeArrowheads="1"/>
          </p:cNvSpPr>
          <p:nvPr/>
        </p:nvSpPr>
        <p:spPr bwMode="auto">
          <a:xfrm>
            <a:off x="0" y="4763"/>
            <a:ext cx="238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Comic Sans MS" pitchFamily="66" charset="0"/>
                <a:cs typeface="Angsana New" pitchFamily="18" charset="-34"/>
              </a:rPr>
              <a:t>. . . Answers . . .</a:t>
            </a:r>
            <a:endParaRPr lang="en-US" i="1">
              <a:latin typeface="Comic Sans MS" pitchFamily="66" charset="0"/>
              <a:cs typeface="Angsana New" pitchFamily="18" charset="-34"/>
            </a:endParaRPr>
          </a:p>
        </p:txBody>
      </p:sp>
      <p:pic>
        <p:nvPicPr>
          <p:cNvPr id="64519" name="Picture 1031" descr="HHSI036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413" y="0"/>
            <a:ext cx="1017587" cy="1244600"/>
          </a:xfrm>
          <a:prstGeom prst="rect">
            <a:avLst/>
          </a:prstGeom>
          <a:noFill/>
        </p:spPr>
      </p:pic>
      <p:pic>
        <p:nvPicPr>
          <p:cNvPr id="64520" name="Picture 1032" descr="AR1000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38" y="2403475"/>
            <a:ext cx="998537" cy="555625"/>
          </a:xfrm>
          <a:prstGeom prst="rect">
            <a:avLst/>
          </a:prstGeom>
          <a:noFill/>
        </p:spPr>
      </p:pic>
      <p:pic>
        <p:nvPicPr>
          <p:cNvPr id="64521" name="Picture 1033" descr="AR1000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38" y="5845175"/>
            <a:ext cx="998537" cy="555625"/>
          </a:xfrm>
          <a:prstGeom prst="rect">
            <a:avLst/>
          </a:prstGeom>
          <a:noFill/>
        </p:spPr>
      </p:pic>
      <p:sp>
        <p:nvSpPr>
          <p:cNvPr id="64524" name="Line 1036"/>
          <p:cNvSpPr>
            <a:spLocks noChangeShapeType="1"/>
          </p:cNvSpPr>
          <p:nvPr/>
        </p:nvSpPr>
        <p:spPr bwMode="auto">
          <a:xfrm>
            <a:off x="0" y="558800"/>
            <a:ext cx="5651500" cy="0"/>
          </a:xfrm>
          <a:prstGeom prst="line">
            <a:avLst/>
          </a:prstGeom>
          <a:noFill/>
          <a:ln w="57150" cmpd="thickThin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25" name="Line 1037"/>
          <p:cNvSpPr>
            <a:spLocks noChangeShapeType="1"/>
          </p:cNvSpPr>
          <p:nvPr/>
        </p:nvSpPr>
        <p:spPr bwMode="auto">
          <a:xfrm>
            <a:off x="0" y="4000500"/>
            <a:ext cx="5651500" cy="0"/>
          </a:xfrm>
          <a:prstGeom prst="line">
            <a:avLst/>
          </a:prstGeom>
          <a:noFill/>
          <a:ln w="57150" cmpd="thickThin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Oval 11" descr="50%"/>
          <p:cNvSpPr>
            <a:spLocks noChangeArrowheads="1"/>
          </p:cNvSpPr>
          <p:nvPr/>
        </p:nvSpPr>
        <p:spPr bwMode="auto">
          <a:xfrm>
            <a:off x="831850" y="2990850"/>
            <a:ext cx="6724650" cy="1816100"/>
          </a:xfrm>
          <a:prstGeom prst="ellipse">
            <a:avLst/>
          </a:prstGeom>
          <a:pattFill prst="pct50">
            <a:fgClr>
              <a:srgbClr val="CCCCFF"/>
            </a:fgClr>
            <a:bgClr>
              <a:srgbClr val="FFFFFF"/>
            </a:bgClr>
          </a:pattFill>
          <a:ln w="57150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3898900" cy="520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0"/>
            <a:ext cx="717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Statements with Variables       </a:t>
            </a: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. . . Generic statements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6875" y="823913"/>
            <a:ext cx="5291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Many statements involve variables, e.g.,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>
                <a:cs typeface="Angsana New" pitchFamily="18" charset="-34"/>
              </a:rPr>
              <a:t>“If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is a bird, then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has wings”.</a:t>
            </a:r>
          </a:p>
          <a:p>
            <a:pPr lvl="2"/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“If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an odd integer, then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+1 is even”.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84200" y="5307013"/>
            <a:ext cx="83439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A step beyond propositional logic is </a:t>
            </a:r>
            <a:r>
              <a:rPr lang="en-US" b="1">
                <a:latin typeface="Arial" pitchFamily="34" charset="0"/>
                <a:cs typeface="Arial" pitchFamily="34" charset="0"/>
              </a:rPr>
              <a:t>first-order logic</a:t>
            </a:r>
            <a:r>
              <a:rPr lang="en-US">
                <a:latin typeface="Arial" pitchFamily="34" charset="0"/>
                <a:cs typeface="Arial" pitchFamily="34" charset="0"/>
              </a:rPr>
              <a:t> (</a:t>
            </a:r>
            <a:r>
              <a:rPr lang="en-US" b="1">
                <a:latin typeface="Arial" pitchFamily="34" charset="0"/>
                <a:cs typeface="Arial" pitchFamily="34" charset="0"/>
              </a:rPr>
              <a:t>predicate logic</a:t>
            </a:r>
            <a:r>
              <a:rPr lang="en-US">
                <a:latin typeface="Arial" pitchFamily="34" charset="0"/>
                <a:cs typeface="Arial" pitchFamily="34" charset="0"/>
              </a:rPr>
              <a:t>),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which allows the use of variables.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>
              <a:latin typeface="Arial" pitchFamily="34" charset="0"/>
              <a:cs typeface="Arial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>
                <a:latin typeface="Arial Narrow" pitchFamily="34" charset="0"/>
                <a:cs typeface="Arial" pitchFamily="34" charset="0"/>
              </a:rPr>
              <a:t>A </a:t>
            </a:r>
            <a:r>
              <a:rPr lang="en-US" i="1">
                <a:latin typeface="Arial Narrow" pitchFamily="34" charset="0"/>
                <a:cs typeface="Arial" pitchFamily="34" charset="0"/>
              </a:rPr>
              <a:t>simplified</a:t>
            </a:r>
            <a:r>
              <a:rPr lang="en-US">
                <a:latin typeface="Arial Narrow" pitchFamily="34" charset="0"/>
                <a:cs typeface="Arial" pitchFamily="34" charset="0"/>
              </a:rPr>
              <a:t> version of first-order logic will now be introduced.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066800" y="3440113"/>
            <a:ext cx="6172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Angsana New" pitchFamily="18" charset="-34"/>
              </a:rPr>
              <a:t>The main limitation of propositional logic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omic Sans MS" pitchFamily="66" charset="0"/>
                <a:cs typeface="Angsana New" pitchFamily="18" charset="-34"/>
              </a:rPr>
              <a:t>is the </a:t>
            </a:r>
            <a:r>
              <a:rPr lang="en-US" sz="2400" b="1">
                <a:latin typeface="Comic Sans MS" pitchFamily="66" charset="0"/>
                <a:cs typeface="Angsana New" pitchFamily="18" charset="-34"/>
              </a:rPr>
              <a:t>absence of variables</a:t>
            </a:r>
            <a:r>
              <a:rPr lang="en-US" sz="2400">
                <a:latin typeface="Comic Sans MS" pitchFamily="66" charset="0"/>
                <a:cs typeface="Angsana New" pitchFamily="18" charset="-34"/>
              </a:rPr>
              <a:t>.</a:t>
            </a:r>
          </a:p>
        </p:txBody>
      </p:sp>
      <p:pic>
        <p:nvPicPr>
          <p:cNvPr id="18444" name="Picture 12" descr="dd0065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2638" y="2568575"/>
            <a:ext cx="1544637" cy="1674813"/>
          </a:xfrm>
          <a:prstGeom prst="rect">
            <a:avLst/>
          </a:prstGeom>
          <a:noFill/>
        </p:spPr>
      </p:pic>
      <p:sp>
        <p:nvSpPr>
          <p:cNvPr id="18446" name="AutoShape 14"/>
          <p:cNvSpPr>
            <a:spLocks/>
          </p:cNvSpPr>
          <p:nvPr/>
        </p:nvSpPr>
        <p:spPr bwMode="auto">
          <a:xfrm>
            <a:off x="1222375" y="1327150"/>
            <a:ext cx="561975" cy="12192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8026400" y="0"/>
            <a:ext cx="1117600" cy="6858000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0" y="0"/>
            <a:ext cx="111760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19088" y="728663"/>
            <a:ext cx="8263801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3)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In order to prove that </a:t>
            </a:r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x, P(x) </a:t>
            </a: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is true,</a:t>
            </a:r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find one value of x in the domain of discourse for which P(x)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	is true.  One value suffices.</a:t>
            </a: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6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4)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In order to prove that </a:t>
            </a:r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	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x, P(x) </a:t>
            </a: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is false,</a:t>
            </a:r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>
              <a:cs typeface="Angsana New" pitchFamily="18" charset="-34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		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we have to show that for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Symbol" pitchFamily="18" charset="2"/>
              </a:rPr>
              <a:t>every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 x in the domain of discourse,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the proposition P(x) is false. 		</a:t>
            </a:r>
          </a:p>
          <a:p>
            <a:pPr lvl="2">
              <a:lnSpc>
                <a:spcPct val="90000"/>
              </a:lnSpc>
            </a:pPr>
            <a:endParaRPr lang="en-US" sz="18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     It is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Symbol" pitchFamily="18" charset="2"/>
              </a:rPr>
              <a:t>not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 sufficient to show only that P(x) is false for a particular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	     value x in the domain of discourse.</a:t>
            </a:r>
            <a:endParaRPr lang="en-US" dirty="0">
              <a:cs typeface="Angsana New" pitchFamily="18" charset="-34"/>
              <a:sym typeface="Symbol" pitchFamily="18" charset="2"/>
            </a:endParaRPr>
          </a:p>
        </p:txBody>
      </p:sp>
      <p:pic>
        <p:nvPicPr>
          <p:cNvPr id="65544" name="Picture 8" descr="HHRW012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0"/>
            <a:ext cx="990600" cy="1341438"/>
          </a:xfrm>
          <a:prstGeom prst="rect">
            <a:avLst/>
          </a:prstGeom>
          <a:noFill/>
        </p:spPr>
      </p:pic>
      <p:pic>
        <p:nvPicPr>
          <p:cNvPr id="65545" name="Picture 9" descr="AR1000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8" y="2428875"/>
            <a:ext cx="998537" cy="517525"/>
          </a:xfrm>
          <a:prstGeom prst="rect">
            <a:avLst/>
          </a:prstGeom>
          <a:noFill/>
        </p:spPr>
      </p:pic>
      <p:pic>
        <p:nvPicPr>
          <p:cNvPr id="65546" name="Picture 10" descr="AR1000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938" y="5324475"/>
            <a:ext cx="998537" cy="517525"/>
          </a:xfrm>
          <a:prstGeom prst="rect">
            <a:avLst/>
          </a:prstGeom>
          <a:noFill/>
        </p:spPr>
      </p:pic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0" y="4763"/>
            <a:ext cx="238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Comic Sans MS" pitchFamily="66" charset="0"/>
                <a:cs typeface="Angsana New" pitchFamily="18" charset="-34"/>
              </a:rPr>
              <a:t>. . . Answers . . .</a:t>
            </a:r>
            <a:endParaRPr lang="en-US" i="1"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0" y="558800"/>
            <a:ext cx="5651500" cy="0"/>
          </a:xfrm>
          <a:prstGeom prst="line">
            <a:avLst/>
          </a:prstGeom>
          <a:noFill/>
          <a:ln w="57150" cmpd="thickThin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0" y="3416300"/>
            <a:ext cx="5651500" cy="0"/>
          </a:xfrm>
          <a:prstGeom prst="line">
            <a:avLst/>
          </a:prstGeom>
          <a:noFill/>
          <a:ln w="57150" cmpd="thickThin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755650" y="476672"/>
            <a:ext cx="3311525" cy="7921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900113" y="584622"/>
            <a:ext cx="303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Nested Quantifiers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756344" y="1772816"/>
            <a:ext cx="8244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How to represent the sentence  “</a:t>
            </a:r>
            <a:r>
              <a:rPr lang="en-US" sz="2400" b="1" dirty="0"/>
              <a:t>Everybody loves somebody</a:t>
            </a:r>
            <a:r>
              <a:rPr lang="en-US" sz="2400" dirty="0"/>
              <a:t>”?</a:t>
            </a:r>
          </a:p>
        </p:txBody>
      </p:sp>
      <p:pic>
        <p:nvPicPr>
          <p:cNvPr id="6" name="Picture 5" descr="1360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2792" y="3356992"/>
            <a:ext cx="3895432" cy="29523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4824028" y="2204864"/>
            <a:ext cx="3456383" cy="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0" y="0"/>
            <a:ext cx="2366963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2478088" y="1239838"/>
            <a:ext cx="4222750" cy="35702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908300" y="1784350"/>
            <a:ext cx="34210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Arial" pitchFamily="34" charset="0"/>
                <a:cs typeface="Arial" pitchFamily="34" charset="0"/>
                <a:sym typeface="Symbol" pitchFamily="18" charset="2"/>
              </a:rPr>
              <a:t>(1)	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</a:t>
            </a:r>
            <a:r>
              <a:rPr lang="en-US" sz="2400" b="1">
                <a:cs typeface="Angsana New" pitchFamily="18" charset="-34"/>
              </a:rPr>
              <a:t>x 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</a:t>
            </a:r>
            <a:r>
              <a:rPr lang="en-US" sz="2400" b="1">
                <a:cs typeface="Angsana New" pitchFamily="18" charset="-34"/>
              </a:rPr>
              <a:t>y,   x  loves  y</a:t>
            </a:r>
          </a:p>
          <a:p>
            <a:endParaRPr lang="en-US" sz="2400" b="1">
              <a:cs typeface="Angsana New" pitchFamily="18" charset="-34"/>
              <a:sym typeface="Symbol" pitchFamily="18" charset="2"/>
            </a:endParaRPr>
          </a:p>
          <a:p>
            <a:r>
              <a:rPr lang="en-US" sz="2400" b="1">
                <a:latin typeface="Arial" pitchFamily="34" charset="0"/>
                <a:cs typeface="Arial" pitchFamily="34" charset="0"/>
                <a:sym typeface="Symbol" pitchFamily="18" charset="2"/>
              </a:rPr>
              <a:t>(2)	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</a:t>
            </a:r>
            <a:r>
              <a:rPr lang="en-US" sz="2400" b="1">
                <a:cs typeface="Angsana New" pitchFamily="18" charset="-34"/>
              </a:rPr>
              <a:t>x 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</a:t>
            </a:r>
            <a:r>
              <a:rPr lang="en-US" sz="2400" b="1">
                <a:cs typeface="Angsana New" pitchFamily="18" charset="-34"/>
              </a:rPr>
              <a:t>y,   x  loves  y</a:t>
            </a:r>
          </a:p>
          <a:p>
            <a:endParaRPr lang="en-US" sz="2400" b="1">
              <a:cs typeface="Angsana New" pitchFamily="18" charset="-34"/>
              <a:sym typeface="Symbol" pitchFamily="18" charset="2"/>
            </a:endParaRPr>
          </a:p>
          <a:p>
            <a:r>
              <a:rPr lang="en-US" sz="2400" b="1">
                <a:latin typeface="Arial" pitchFamily="34" charset="0"/>
                <a:cs typeface="Arial" pitchFamily="34" charset="0"/>
                <a:sym typeface="Symbol" pitchFamily="18" charset="2"/>
              </a:rPr>
              <a:t>(3)	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</a:t>
            </a:r>
            <a:r>
              <a:rPr lang="en-US" sz="2400" b="1">
                <a:cs typeface="Angsana New" pitchFamily="18" charset="-34"/>
              </a:rPr>
              <a:t>y 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</a:t>
            </a:r>
            <a:r>
              <a:rPr lang="en-US" sz="2400" b="1">
                <a:cs typeface="Angsana New" pitchFamily="18" charset="-34"/>
              </a:rPr>
              <a:t>x,   x  loves  y</a:t>
            </a:r>
          </a:p>
          <a:p>
            <a:endParaRPr lang="en-US" sz="2400" b="1">
              <a:cs typeface="Angsana New" pitchFamily="18" charset="-34"/>
              <a:sym typeface="Symbol" pitchFamily="18" charset="2"/>
            </a:endParaRPr>
          </a:p>
          <a:p>
            <a:r>
              <a:rPr lang="en-US" sz="2400" b="1">
                <a:latin typeface="Arial" pitchFamily="34" charset="0"/>
                <a:cs typeface="Arial" pitchFamily="34" charset="0"/>
                <a:sym typeface="Symbol" pitchFamily="18" charset="2"/>
              </a:rPr>
              <a:t>(4)	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</a:t>
            </a:r>
            <a:r>
              <a:rPr lang="en-US" sz="2400" b="1">
                <a:cs typeface="Angsana New" pitchFamily="18" charset="-34"/>
              </a:rPr>
              <a:t>y </a:t>
            </a:r>
            <a:r>
              <a:rPr lang="en-US" sz="2400" b="1">
                <a:cs typeface="Angsana New" pitchFamily="18" charset="-34"/>
                <a:sym typeface="Symbol" pitchFamily="18" charset="2"/>
              </a:rPr>
              <a:t>x</a:t>
            </a:r>
            <a:r>
              <a:rPr lang="en-US" sz="2400" b="1">
                <a:cs typeface="Angsana New" pitchFamily="18" charset="-34"/>
              </a:rPr>
              <a:t>,   x  loves  y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691680" y="5697252"/>
            <a:ext cx="6272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four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sentences have different meanings.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513" name="Picture 17" descr="q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888" y="2214872"/>
            <a:ext cx="1662112" cy="1754188"/>
          </a:xfrm>
          <a:prstGeom prst="rect">
            <a:avLst/>
          </a:prstGeom>
          <a:noFill/>
        </p:spPr>
      </p:pic>
      <p:pic>
        <p:nvPicPr>
          <p:cNvPr id="8" name="Picture 7" descr="cat-b-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96852"/>
            <a:ext cx="1691679" cy="2090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5413375"/>
            <a:ext cx="9144000" cy="1444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0" y="0"/>
            <a:ext cx="9144000" cy="668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3" name="Oval 19"/>
          <p:cNvSpPr>
            <a:spLocks noChangeArrowheads="1"/>
          </p:cNvSpPr>
          <p:nvPr/>
        </p:nvSpPr>
        <p:spPr bwMode="auto">
          <a:xfrm>
            <a:off x="6362700" y="2000250"/>
            <a:ext cx="2400300" cy="2209800"/>
          </a:xfrm>
          <a:prstGeom prst="ellipse">
            <a:avLst/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79425" y="5670550"/>
            <a:ext cx="8893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You should first try to “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understand”</a:t>
            </a:r>
            <a:r>
              <a:rPr lang="en-US" sz="1800">
                <a:latin typeface="Arial" pitchFamily="34" charset="0"/>
                <a:cs typeface="Arial" pitchFamily="34" charset="0"/>
              </a:rPr>
              <a:t>  the the 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meaning</a:t>
            </a:r>
            <a:r>
              <a:rPr lang="en-US" sz="1800">
                <a:latin typeface="Arial" pitchFamily="34" charset="0"/>
                <a:cs typeface="Arial" pitchFamily="34" charset="0"/>
              </a:rPr>
              <a:t> of the statement clearly.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80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  <a:cs typeface="Arial" pitchFamily="34" charset="0"/>
              </a:rPr>
              <a:t> Then, 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“think”</a:t>
            </a:r>
            <a:r>
              <a:rPr lang="en-US" sz="1800">
                <a:latin typeface="Arial" pitchFamily="34" charset="0"/>
                <a:cs typeface="Arial" pitchFamily="34" charset="0"/>
              </a:rPr>
              <a:t> whether the statement is true or false.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80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  <a:cs typeface="Arial" pitchFamily="34" charset="0"/>
              </a:rPr>
              <a:t> Then, 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“prove”</a:t>
            </a:r>
            <a:r>
              <a:rPr lang="en-US" sz="1800">
                <a:latin typeface="Arial" pitchFamily="34" charset="0"/>
                <a:cs typeface="Arial" pitchFamily="34" charset="0"/>
              </a:rPr>
              <a:t> that 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what you think</a:t>
            </a:r>
            <a:r>
              <a:rPr lang="en-US" sz="1800">
                <a:latin typeface="Arial" pitchFamily="34" charset="0"/>
                <a:cs typeface="Arial" pitchFamily="34" charset="0"/>
              </a:rPr>
              <a:t> is correct !!!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247650"/>
            <a:ext cx="7886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To determine whether a given statement is true or false:</a:t>
            </a:r>
          </a:p>
        </p:txBody>
      </p:sp>
      <p:pic>
        <p:nvPicPr>
          <p:cNvPr id="77828" name="Picture 4" descr="j01590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474788"/>
            <a:ext cx="3148013" cy="3432175"/>
          </a:xfrm>
          <a:prstGeom prst="rect">
            <a:avLst/>
          </a:prstGeom>
          <a:noFill/>
        </p:spPr>
      </p:pic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967274" y="980728"/>
            <a:ext cx="2052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</a:t>
            </a:r>
            <a:r>
              <a:rPr lang="en-US" sz="2400" dirty="0" smtClean="0">
                <a:cs typeface="Angsana New" pitchFamily="18" charset="-34"/>
              </a:rPr>
              <a:t>x </a:t>
            </a:r>
            <a:r>
              <a:rPr lang="en-US" sz="2400" dirty="0" smtClean="0">
                <a:cs typeface="Angsana New" pitchFamily="18" charset="-34"/>
                <a:sym typeface="Symbol" pitchFamily="18" charset="2"/>
              </a:rPr>
              <a:t></a:t>
            </a:r>
            <a:r>
              <a:rPr lang="en-US" sz="2400" dirty="0" smtClean="0">
                <a:cs typeface="Angsana New" pitchFamily="18" charset="-34"/>
              </a:rPr>
              <a:t>y, </a:t>
            </a:r>
            <a:r>
              <a:rPr lang="en-US" sz="2400" dirty="0" err="1" smtClean="0">
                <a:cs typeface="Angsana New" pitchFamily="18" charset="-34"/>
              </a:rPr>
              <a:t>x+y</a:t>
            </a:r>
            <a:r>
              <a:rPr lang="en-US" sz="2400" dirty="0" smtClean="0">
                <a:cs typeface="Angsana New" pitchFamily="18" charset="-34"/>
              </a:rPr>
              <a:t> = 0</a:t>
            </a:r>
            <a:endParaRPr lang="en-US" sz="2400" dirty="0">
              <a:cs typeface="Angsana New" pitchFamily="18" charset="-34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4644008" y="908720"/>
            <a:ext cx="2667000" cy="648072"/>
          </a:xfrm>
          <a:prstGeom prst="ellips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pic>
        <p:nvPicPr>
          <p:cNvPr id="77831" name="Picture 7" descr="hh0095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1050" y="2592388"/>
            <a:ext cx="960438" cy="1195387"/>
          </a:xfrm>
          <a:prstGeom prst="rect">
            <a:avLst/>
          </a:prstGeom>
          <a:noFill/>
        </p:spPr>
      </p:pic>
      <p:sp>
        <p:nvSpPr>
          <p:cNvPr id="77832" name="Line 8"/>
          <p:cNvSpPr>
            <a:spLocks noChangeShapeType="1"/>
          </p:cNvSpPr>
          <p:nvPr/>
        </p:nvSpPr>
        <p:spPr bwMode="auto">
          <a:xfrm flipH="1">
            <a:off x="3429000" y="1504950"/>
            <a:ext cx="1295400" cy="64770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V="1">
            <a:off x="4476750" y="3009900"/>
            <a:ext cx="2343150" cy="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3819525" y="2447925"/>
            <a:ext cx="1947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mic Sans MS" pitchFamily="66" charset="0"/>
              </a:rPr>
              <a:t>2. “Think”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3922713" y="3590925"/>
            <a:ext cx="27654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Comic Sans MS" pitchFamily="66" charset="0"/>
              </a:rPr>
              <a:t>3. “Prove”</a:t>
            </a: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algn="ctr"/>
            <a:endParaRPr lang="en-US" sz="2400" b="1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US" sz="1800" i="1">
                <a:solidFill>
                  <a:srgbClr val="FF0000"/>
                </a:solidFill>
                <a:latin typeface="Comic Sans MS" pitchFamily="66" charset="0"/>
              </a:rPr>
              <a:t>(Justify what you think)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1598613" y="1152525"/>
            <a:ext cx="297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mic Sans MS" pitchFamily="66" charset="0"/>
              </a:rPr>
              <a:t>1. “Understand”</a:t>
            </a:r>
          </a:p>
        </p:txBody>
      </p:sp>
      <p:sp>
        <p:nvSpPr>
          <p:cNvPr id="77837" name="Freeform 13"/>
          <p:cNvSpPr>
            <a:spLocks/>
          </p:cNvSpPr>
          <p:nvPr/>
        </p:nvSpPr>
        <p:spPr bwMode="auto">
          <a:xfrm>
            <a:off x="3524250" y="3733800"/>
            <a:ext cx="3390900" cy="52705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888" y="516"/>
              </a:cxn>
              <a:cxn ang="0">
                <a:pos x="1668" y="0"/>
              </a:cxn>
            </a:cxnLst>
            <a:rect l="0" t="0" r="r" b="b"/>
            <a:pathLst>
              <a:path w="1668" h="524">
                <a:moveTo>
                  <a:pt x="0" y="48"/>
                </a:moveTo>
                <a:cubicBezTo>
                  <a:pt x="305" y="286"/>
                  <a:pt x="610" y="524"/>
                  <a:pt x="888" y="516"/>
                </a:cubicBezTo>
                <a:cubicBezTo>
                  <a:pt x="1166" y="508"/>
                  <a:pt x="1538" y="86"/>
                  <a:pt x="1668" y="0"/>
                </a:cubicBezTo>
              </a:path>
            </a:pathLst>
          </a:custGeom>
          <a:noFill/>
          <a:ln w="76200" cmpd="sng">
            <a:solidFill>
              <a:srgbClr val="CC00CC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829050" y="3009900"/>
            <a:ext cx="609600" cy="0"/>
          </a:xfrm>
          <a:prstGeom prst="line">
            <a:avLst/>
          </a:prstGeom>
          <a:noFill/>
          <a:ln w="76200">
            <a:solidFill>
              <a:srgbClr val="CC00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070225" y="2130425"/>
            <a:ext cx="6588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b="1">
                <a:latin typeface="Comic Sans MS" pitchFamily="66" charset="0"/>
              </a:rPr>
              <a:t>?</a:t>
            </a:r>
          </a:p>
        </p:txBody>
      </p:sp>
      <p:pic>
        <p:nvPicPr>
          <p:cNvPr id="77841" name="Picture 17" descr="HHRW012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53000"/>
            <a:ext cx="985838" cy="1335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66738" y="241300"/>
            <a:ext cx="5753100" cy="570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4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Let the domain of discourse be the set of real numbers.</a:t>
            </a:r>
          </a:p>
          <a:p>
            <a:r>
              <a:rPr lang="en-US" dirty="0">
                <a:cs typeface="Angsana New" pitchFamily="18" charset="-34"/>
              </a:rPr>
              <a:t>Determine the truth values of: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r>
              <a:rPr lang="en-US" dirty="0">
                <a:cs typeface="Angsana New" pitchFamily="18" charset="-34"/>
              </a:rPr>
              <a:t>1.	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</a:t>
            </a:r>
            <a:r>
              <a:rPr lang="en-US" dirty="0">
                <a:cs typeface="Angsana New" pitchFamily="18" charset="-34"/>
              </a:rPr>
              <a:t>x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</a:t>
            </a:r>
            <a:r>
              <a:rPr lang="en-US" dirty="0">
                <a:cs typeface="Angsana New" pitchFamily="18" charset="-34"/>
              </a:rPr>
              <a:t>y, </a:t>
            </a:r>
            <a:r>
              <a:rPr lang="en-US" dirty="0" err="1">
                <a:cs typeface="Angsana New" pitchFamily="18" charset="-34"/>
              </a:rPr>
              <a:t>x+y</a:t>
            </a:r>
            <a:r>
              <a:rPr lang="en-US" dirty="0">
                <a:cs typeface="Angsana New" pitchFamily="18" charset="-34"/>
              </a:rPr>
              <a:t> = 0</a:t>
            </a:r>
          </a:p>
          <a:p>
            <a:pPr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r>
              <a:rPr lang="en-US" dirty="0">
                <a:cs typeface="Angsana New" pitchFamily="18" charset="-34"/>
              </a:rPr>
              <a:t>2.	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</a:t>
            </a:r>
            <a:r>
              <a:rPr lang="en-US" dirty="0">
                <a:cs typeface="Angsana New" pitchFamily="18" charset="-34"/>
              </a:rPr>
              <a:t>x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</a:t>
            </a:r>
            <a:r>
              <a:rPr lang="en-US" dirty="0">
                <a:cs typeface="Angsana New" pitchFamily="18" charset="-34"/>
              </a:rPr>
              <a:t>y, </a:t>
            </a:r>
            <a:r>
              <a:rPr lang="en-US" dirty="0" err="1">
                <a:cs typeface="Angsana New" pitchFamily="18" charset="-34"/>
              </a:rPr>
              <a:t>x+y</a:t>
            </a:r>
            <a:r>
              <a:rPr lang="en-US" dirty="0">
                <a:cs typeface="Angsana New" pitchFamily="18" charset="-34"/>
              </a:rPr>
              <a:t> = 0</a:t>
            </a:r>
          </a:p>
          <a:p>
            <a:endParaRPr lang="en-US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r>
              <a:rPr lang="en-US" sz="1800" dirty="0">
                <a:cs typeface="Angsana New" pitchFamily="18" charset="-34"/>
              </a:rPr>
              <a:t>(1 is true;  2 is false.)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6180138"/>
            <a:ext cx="790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latin typeface="Comic Sans MS" pitchFamily="66" charset="0"/>
                <a:cs typeface="Angsana New" pitchFamily="18" charset="-34"/>
              </a:rPr>
              <a:t>Hint</a:t>
            </a:r>
            <a:r>
              <a:rPr lang="en-US" sz="1800" i="1">
                <a:cs typeface="Angsana New" pitchFamily="18" charset="-34"/>
              </a:rPr>
              <a:t>:</a:t>
            </a:r>
            <a:r>
              <a:rPr lang="en-US" sz="1800">
                <a:cs typeface="Angsana New" pitchFamily="18" charset="-34"/>
              </a:rPr>
              <a:t> 	To show that 2 is false, show that </a:t>
            </a:r>
            <a:r>
              <a:rPr lang="en-US" sz="1800">
                <a:cs typeface="Angsana New" pitchFamily="18" charset="-34"/>
                <a:sym typeface="Symbol" pitchFamily="18" charset="2"/>
              </a:rPr>
              <a:t>xy, x+y0 is true.</a:t>
            </a:r>
          </a:p>
          <a:p>
            <a:r>
              <a:rPr lang="en-US" sz="1800">
                <a:cs typeface="Angsana New" pitchFamily="18" charset="-34"/>
                <a:sym typeface="Symbol" pitchFamily="18" charset="2"/>
              </a:rPr>
              <a:t> 	This can be shown by: given any x, select y = 1-x, we always have x+y0.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0" y="6083300"/>
            <a:ext cx="64325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66738" y="241300"/>
            <a:ext cx="57531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400">
                <a:cs typeface="Angsana New" pitchFamily="18" charset="-34"/>
              </a:rPr>
              <a:t>XAMPLE</a:t>
            </a:r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Let the domain of discourse be the set of real numbers.</a:t>
            </a:r>
          </a:p>
          <a:p>
            <a:r>
              <a:rPr lang="en-US">
                <a:cs typeface="Angsana New" pitchFamily="18" charset="-34"/>
              </a:rPr>
              <a:t>Determine the truth values of:</a:t>
            </a:r>
          </a:p>
          <a:p>
            <a:pPr>
              <a:lnSpc>
                <a:spcPct val="80000"/>
              </a:lnSpc>
            </a:pPr>
            <a:r>
              <a:rPr lang="en-US">
                <a:cs typeface="Angsana New" pitchFamily="18" charset="-34"/>
              </a:rPr>
              <a:t> </a:t>
            </a:r>
          </a:p>
          <a:p>
            <a:r>
              <a:rPr lang="en-US">
                <a:cs typeface="Angsana New" pitchFamily="18" charset="-34"/>
              </a:rPr>
              <a:t>	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y, x</a:t>
            </a:r>
            <a:r>
              <a:rPr lang="en-US"/>
              <a:t>·</a:t>
            </a:r>
            <a:r>
              <a:rPr lang="en-US">
                <a:cs typeface="Angsana New" pitchFamily="18" charset="-34"/>
              </a:rPr>
              <a:t>y = 0</a:t>
            </a:r>
          </a:p>
          <a:p>
            <a:pPr>
              <a:lnSpc>
                <a:spcPct val="70000"/>
              </a:lnSpc>
            </a:pPr>
            <a:r>
              <a:rPr lang="en-US">
                <a:cs typeface="Angsana New" pitchFamily="18" charset="-34"/>
              </a:rPr>
              <a:t> </a:t>
            </a:r>
          </a:p>
          <a:p>
            <a:r>
              <a:rPr lang="en-US">
                <a:cs typeface="Angsana New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66738" y="241300"/>
            <a:ext cx="5753100" cy="570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400" dirty="0">
                <a:cs typeface="Angsana New" pitchFamily="18" charset="-34"/>
              </a:rPr>
              <a:t>XERCISE</a:t>
            </a:r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Let the domain of discourse be the set of real numbers.</a:t>
            </a:r>
          </a:p>
          <a:p>
            <a:r>
              <a:rPr lang="en-US" dirty="0">
                <a:cs typeface="Angsana New" pitchFamily="18" charset="-34"/>
              </a:rPr>
              <a:t>Determine the truth values of: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r>
              <a:rPr lang="en-US" dirty="0">
                <a:cs typeface="Angsana New" pitchFamily="18" charset="-34"/>
              </a:rPr>
              <a:t>1.	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</a:t>
            </a:r>
            <a:r>
              <a:rPr lang="en-US" dirty="0">
                <a:cs typeface="Angsana New" pitchFamily="18" charset="-34"/>
              </a:rPr>
              <a:t>x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</a:t>
            </a:r>
            <a:r>
              <a:rPr lang="en-US" dirty="0">
                <a:cs typeface="Angsana New" pitchFamily="18" charset="-34"/>
              </a:rPr>
              <a:t>y, </a:t>
            </a:r>
            <a:r>
              <a:rPr lang="en-US" dirty="0" err="1">
                <a:cs typeface="Angsana New" pitchFamily="18" charset="-34"/>
              </a:rPr>
              <a:t>x+y</a:t>
            </a:r>
            <a:r>
              <a:rPr lang="en-US" dirty="0">
                <a:cs typeface="Angsana New" pitchFamily="18" charset="-34"/>
              </a:rPr>
              <a:t> = y</a:t>
            </a:r>
          </a:p>
          <a:p>
            <a:pPr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r>
              <a:rPr lang="en-US" dirty="0">
                <a:cs typeface="Angsana New" pitchFamily="18" charset="-34"/>
              </a:rPr>
              <a:t>2.	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</a:t>
            </a:r>
            <a:r>
              <a:rPr lang="en-US" dirty="0">
                <a:cs typeface="Angsana New" pitchFamily="18" charset="-34"/>
              </a:rPr>
              <a:t>x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</a:t>
            </a:r>
            <a:r>
              <a:rPr lang="en-US" dirty="0">
                <a:cs typeface="Angsana New" pitchFamily="18" charset="-34"/>
              </a:rPr>
              <a:t>y, </a:t>
            </a:r>
            <a:r>
              <a:rPr lang="en-US" dirty="0" err="1">
                <a:cs typeface="Angsana New" pitchFamily="18" charset="-34"/>
              </a:rPr>
              <a:t>x+y</a:t>
            </a:r>
            <a:r>
              <a:rPr lang="en-US" dirty="0">
                <a:cs typeface="Angsana New" pitchFamily="18" charset="-34"/>
              </a:rPr>
              <a:t> = x</a:t>
            </a:r>
          </a:p>
          <a:p>
            <a:endParaRPr lang="en-US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endParaRPr lang="en-US" sz="1800" dirty="0">
              <a:cs typeface="Angsana New" pitchFamily="18" charset="-34"/>
            </a:endParaRPr>
          </a:p>
          <a:p>
            <a:r>
              <a:rPr lang="en-US" sz="1800" dirty="0">
                <a:cs typeface="Angsana New" pitchFamily="18" charset="-34"/>
              </a:rPr>
              <a:t>(1 is true;  2 is false.)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0" y="6180138"/>
            <a:ext cx="7716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latin typeface="Comic Sans MS" pitchFamily="66" charset="0"/>
                <a:cs typeface="Angsana New" pitchFamily="18" charset="-34"/>
              </a:rPr>
              <a:t>Hint</a:t>
            </a:r>
            <a:r>
              <a:rPr lang="en-US" sz="1800" i="1">
                <a:cs typeface="Angsana New" pitchFamily="18" charset="-34"/>
              </a:rPr>
              <a:t>:</a:t>
            </a:r>
            <a:r>
              <a:rPr lang="en-US" sz="1800">
                <a:cs typeface="Angsana New" pitchFamily="18" charset="-34"/>
              </a:rPr>
              <a:t> 	To show that 2 is false, show that </a:t>
            </a:r>
            <a:r>
              <a:rPr lang="en-US" sz="1800">
                <a:cs typeface="Angsana New" pitchFamily="18" charset="-34"/>
                <a:sym typeface="Symbol" pitchFamily="18" charset="2"/>
              </a:rPr>
              <a:t>xy, x+yx is true.</a:t>
            </a:r>
          </a:p>
          <a:p>
            <a:r>
              <a:rPr lang="en-US" sz="1800">
                <a:cs typeface="Angsana New" pitchFamily="18" charset="-34"/>
                <a:sym typeface="Symbol" pitchFamily="18" charset="2"/>
              </a:rPr>
              <a:t> 	This can be shown by: given any x, select y = 1, we always have x+yx.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0" y="6083300"/>
            <a:ext cx="643255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66738" y="241300"/>
            <a:ext cx="57531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E</a:t>
            </a:r>
            <a:r>
              <a:rPr lang="en-US" sz="1400">
                <a:cs typeface="Angsana New" pitchFamily="18" charset="-34"/>
              </a:rPr>
              <a:t>XERCISE</a:t>
            </a:r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Let the domain of discourse be the set of real numbers.</a:t>
            </a:r>
          </a:p>
          <a:p>
            <a:r>
              <a:rPr lang="en-US">
                <a:cs typeface="Angsana New" pitchFamily="18" charset="-34"/>
              </a:rPr>
              <a:t>Determine the truth values of:</a:t>
            </a:r>
          </a:p>
          <a:p>
            <a:pPr>
              <a:lnSpc>
                <a:spcPct val="80000"/>
              </a:lnSpc>
            </a:pPr>
            <a:r>
              <a:rPr lang="en-US">
                <a:cs typeface="Angsana New" pitchFamily="18" charset="-34"/>
              </a:rPr>
              <a:t> </a:t>
            </a:r>
          </a:p>
          <a:p>
            <a:r>
              <a:rPr lang="en-US">
                <a:cs typeface="Angsana New" pitchFamily="18" charset="-34"/>
              </a:rPr>
              <a:t>1.	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y, x</a:t>
            </a:r>
            <a:r>
              <a:rPr lang="en-US"/>
              <a:t>·</a:t>
            </a:r>
            <a:r>
              <a:rPr lang="en-US">
                <a:cs typeface="Angsana New" pitchFamily="18" charset="-34"/>
              </a:rPr>
              <a:t>y = y</a:t>
            </a:r>
          </a:p>
          <a:p>
            <a:pPr>
              <a:lnSpc>
                <a:spcPct val="70000"/>
              </a:lnSpc>
            </a:pPr>
            <a:r>
              <a:rPr lang="en-US">
                <a:cs typeface="Angsana New" pitchFamily="18" charset="-34"/>
              </a:rPr>
              <a:t> </a:t>
            </a:r>
          </a:p>
          <a:p>
            <a:r>
              <a:rPr lang="en-US">
                <a:cs typeface="Angsana New" pitchFamily="18" charset="-34"/>
              </a:rPr>
              <a:t>2.	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y, x</a:t>
            </a:r>
            <a:r>
              <a:rPr lang="en-US"/>
              <a:t>·</a:t>
            </a:r>
            <a:r>
              <a:rPr lang="en-US">
                <a:cs typeface="Angsana New" pitchFamily="18" charset="-34"/>
              </a:rPr>
              <a:t>y = x</a:t>
            </a:r>
            <a:endParaRPr lang="en-US" sz="1800">
              <a:cs typeface="Angsana New" pitchFamily="18" charset="-34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17525" y="6450013"/>
            <a:ext cx="211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(Both of them are true.)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55625" y="0"/>
            <a:ext cx="7177088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/>
            <a:r>
              <a:rPr lang="en-US" dirty="0">
                <a:cs typeface="Angsana New" pitchFamily="18" charset="-34"/>
              </a:rPr>
              <a:t>E</a:t>
            </a:r>
            <a:r>
              <a:rPr lang="en-US" sz="1400" dirty="0">
                <a:cs typeface="Angsana New" pitchFamily="18" charset="-34"/>
              </a:rPr>
              <a:t>XAMPLE</a:t>
            </a: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/>
            <a:r>
              <a:rPr lang="en-US" dirty="0">
                <a:cs typeface="Angsana New" pitchFamily="18" charset="-34"/>
              </a:rPr>
              <a:t>Let the domain of discourse be the set of real numbers.</a:t>
            </a:r>
          </a:p>
          <a:p>
            <a:pPr marL="533400" indent="-533400"/>
            <a:r>
              <a:rPr lang="en-US" dirty="0">
                <a:cs typeface="Angsana New" pitchFamily="18" charset="-34"/>
              </a:rPr>
              <a:t>Let P(</a:t>
            </a:r>
            <a:r>
              <a:rPr lang="en-US" dirty="0" err="1">
                <a:cs typeface="Angsana New" pitchFamily="18" charset="-34"/>
              </a:rPr>
              <a:t>x,y</a:t>
            </a:r>
            <a:r>
              <a:rPr lang="en-US" dirty="0">
                <a:cs typeface="Angsana New" pitchFamily="18" charset="-34"/>
              </a:rPr>
              <a:t>) be the statement	:   </a:t>
            </a:r>
          </a:p>
          <a:p>
            <a:pPr marL="533400" indent="-533400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	 “if x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 &lt; y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, then x &lt; y”.</a:t>
            </a:r>
          </a:p>
          <a:p>
            <a:pPr marL="533400" indent="-533400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Determine the truth values of:</a:t>
            </a:r>
          </a:p>
          <a:p>
            <a:pPr marL="533400" indent="-533400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1.	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</a:t>
            </a:r>
            <a:r>
              <a:rPr lang="en-US" dirty="0" smtClean="0">
                <a:cs typeface="Angsana New" pitchFamily="18" charset="-34"/>
              </a:rPr>
              <a:t>x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</a:t>
            </a:r>
            <a:r>
              <a:rPr lang="en-US" dirty="0" smtClean="0">
                <a:cs typeface="Angsana New" pitchFamily="18" charset="-34"/>
              </a:rPr>
              <a:t>y, </a:t>
            </a:r>
            <a:r>
              <a:rPr lang="en-US" dirty="0">
                <a:cs typeface="Angsana New" pitchFamily="18" charset="-34"/>
              </a:rPr>
              <a:t>P(</a:t>
            </a:r>
            <a:r>
              <a:rPr lang="en-US" dirty="0" err="1">
                <a:cs typeface="Angsana New" pitchFamily="18" charset="-34"/>
              </a:rPr>
              <a:t>x,y</a:t>
            </a:r>
            <a:r>
              <a:rPr lang="en-US" dirty="0">
                <a:cs typeface="Angsana New" pitchFamily="18" charset="-34"/>
              </a:rPr>
              <a:t>)</a:t>
            </a:r>
          </a:p>
          <a:p>
            <a:pPr marL="533400" indent="-533400">
              <a:lnSpc>
                <a:spcPct val="6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2.	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</a:t>
            </a:r>
            <a:r>
              <a:rPr lang="en-US" dirty="0" smtClean="0">
                <a:cs typeface="Angsana New" pitchFamily="18" charset="-34"/>
              </a:rPr>
              <a:t>x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</a:t>
            </a:r>
            <a:r>
              <a:rPr lang="en-US" dirty="0" smtClean="0">
                <a:cs typeface="Angsana New" pitchFamily="18" charset="-34"/>
              </a:rPr>
              <a:t>y, </a:t>
            </a:r>
            <a:r>
              <a:rPr lang="en-US" dirty="0">
                <a:cs typeface="Angsana New" pitchFamily="18" charset="-34"/>
              </a:rPr>
              <a:t>P(</a:t>
            </a:r>
            <a:r>
              <a:rPr lang="en-US" dirty="0" err="1">
                <a:cs typeface="Angsana New" pitchFamily="18" charset="-34"/>
              </a:rPr>
              <a:t>x,y</a:t>
            </a:r>
            <a:r>
              <a:rPr lang="en-US" dirty="0">
                <a:cs typeface="Angsana New" pitchFamily="18" charset="-34"/>
              </a:rPr>
              <a:t>)</a:t>
            </a:r>
          </a:p>
          <a:p>
            <a:pPr marL="533400" indent="-533400">
              <a:lnSpc>
                <a:spcPct val="6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3.	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y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x</a:t>
            </a:r>
            <a:r>
              <a:rPr lang="en-US" dirty="0" smtClean="0">
                <a:cs typeface="Angsana New" pitchFamily="18" charset="-34"/>
              </a:rPr>
              <a:t>, </a:t>
            </a:r>
            <a:r>
              <a:rPr lang="en-US" dirty="0">
                <a:cs typeface="Angsana New" pitchFamily="18" charset="-34"/>
              </a:rPr>
              <a:t>P(</a:t>
            </a:r>
            <a:r>
              <a:rPr lang="en-US" dirty="0" err="1">
                <a:cs typeface="Angsana New" pitchFamily="18" charset="-34"/>
              </a:rPr>
              <a:t>x,y</a:t>
            </a:r>
            <a:r>
              <a:rPr lang="en-US" dirty="0">
                <a:cs typeface="Angsana New" pitchFamily="18" charset="-34"/>
              </a:rPr>
              <a:t>)</a:t>
            </a: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/>
            <a:r>
              <a:rPr lang="en-US" sz="1800" dirty="0">
                <a:cs typeface="Angsana New" pitchFamily="18" charset="-34"/>
              </a:rPr>
              <a:t>(1 is false;   2 and 3 are true.)</a:t>
            </a:r>
          </a:p>
          <a:p>
            <a:pPr marL="533400" indent="-533400">
              <a:lnSpc>
                <a:spcPct val="60000"/>
              </a:lnSpc>
            </a:pPr>
            <a:r>
              <a:rPr lang="en-US" sz="1800" dirty="0">
                <a:cs typeface="Angsana New" pitchFamily="18" charset="-34"/>
              </a:rPr>
              <a:t> </a:t>
            </a:r>
          </a:p>
          <a:p>
            <a:pPr marL="533400" indent="-533400">
              <a:lnSpc>
                <a:spcPct val="60000"/>
              </a:lnSpc>
            </a:pPr>
            <a:endParaRPr lang="en-US" sz="1800" dirty="0">
              <a:cs typeface="Angsana New" pitchFamily="18" charset="-34"/>
            </a:endParaRPr>
          </a:p>
          <a:p>
            <a:pPr marL="533400" indent="-533400">
              <a:buFontTx/>
              <a:buAutoNum type="arabicPeriod"/>
            </a:pPr>
            <a:r>
              <a:rPr lang="en-US" sz="1600" dirty="0">
                <a:cs typeface="Angsana New" pitchFamily="18" charset="-34"/>
              </a:rPr>
              <a:t>A counterexample: x=1, y=-2.</a:t>
            </a:r>
          </a:p>
          <a:p>
            <a:pPr marL="533400" indent="-533400">
              <a:buFontTx/>
              <a:buAutoNum type="arabicPeriod"/>
            </a:pPr>
            <a:r>
              <a:rPr lang="en-US" sz="1600" dirty="0">
                <a:cs typeface="Angsana New" pitchFamily="18" charset="-34"/>
              </a:rPr>
              <a:t>Given any x, select y=0 (or select y=x); then, the condition part is always false.</a:t>
            </a:r>
          </a:p>
          <a:p>
            <a:pPr marL="533400" indent="-533400">
              <a:buFontTx/>
              <a:buAutoNum type="arabicPeriod"/>
            </a:pPr>
            <a:r>
              <a:rPr lang="en-US" sz="1600" dirty="0">
                <a:cs typeface="Angsana New" pitchFamily="18" charset="-34"/>
              </a:rPr>
              <a:t>Given any y, select x=|y|+1; then, the condition part is always false.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0" y="5997575"/>
            <a:ext cx="43830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0" y="6005513"/>
            <a:ext cx="4383088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555625" y="0"/>
            <a:ext cx="5808000" cy="5677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/>
            <a:r>
              <a:rPr lang="en-US" dirty="0">
                <a:cs typeface="Angsana New" pitchFamily="18" charset="-34"/>
              </a:rPr>
              <a:t>E</a:t>
            </a:r>
            <a:r>
              <a:rPr lang="en-US" sz="1400" dirty="0">
                <a:cs typeface="Angsana New" pitchFamily="18" charset="-34"/>
              </a:rPr>
              <a:t>XERCISE</a:t>
            </a: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/>
            <a:r>
              <a:rPr lang="en-US" dirty="0">
                <a:cs typeface="Angsana New" pitchFamily="18" charset="-34"/>
              </a:rPr>
              <a:t>Let the domain of discourse be the set of real numbers.</a:t>
            </a:r>
          </a:p>
          <a:p>
            <a:pPr marL="533400" indent="-533400"/>
            <a:r>
              <a:rPr lang="en-US" dirty="0">
                <a:cs typeface="Angsana New" pitchFamily="18" charset="-34"/>
              </a:rPr>
              <a:t>Again let P(</a:t>
            </a:r>
            <a:r>
              <a:rPr lang="en-US" dirty="0" err="1">
                <a:cs typeface="Angsana New" pitchFamily="18" charset="-34"/>
              </a:rPr>
              <a:t>x,y</a:t>
            </a:r>
            <a:r>
              <a:rPr lang="en-US" dirty="0">
                <a:cs typeface="Angsana New" pitchFamily="18" charset="-34"/>
              </a:rPr>
              <a:t>) be the statement:   </a:t>
            </a:r>
          </a:p>
          <a:p>
            <a:pPr marL="533400" indent="-533400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	 “if x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 &lt; y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, then x &lt; y”.</a:t>
            </a:r>
          </a:p>
          <a:p>
            <a:pPr marL="533400" indent="-533400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Determine the truth value of:</a:t>
            </a:r>
          </a:p>
          <a:p>
            <a:pPr marL="533400" indent="-533400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>
                <a:cs typeface="Angsana New" pitchFamily="18" charset="-34"/>
              </a:rPr>
              <a:t>	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 </a:t>
            </a:r>
            <a:r>
              <a:rPr lang="en-US" dirty="0" smtClean="0">
                <a:cs typeface="Angsana New" pitchFamily="18" charset="-34"/>
              </a:rPr>
              <a:t>x 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</a:t>
            </a:r>
            <a:r>
              <a:rPr lang="en-US" dirty="0" smtClean="0">
                <a:cs typeface="Angsana New" pitchFamily="18" charset="-34"/>
              </a:rPr>
              <a:t>y, </a:t>
            </a:r>
            <a:r>
              <a:rPr lang="en-US" dirty="0">
                <a:cs typeface="Angsana New" pitchFamily="18" charset="-34"/>
              </a:rPr>
              <a:t>P(</a:t>
            </a:r>
            <a:r>
              <a:rPr lang="en-US" dirty="0" err="1">
                <a:cs typeface="Angsana New" pitchFamily="18" charset="-34"/>
              </a:rPr>
              <a:t>x,y</a:t>
            </a:r>
            <a:r>
              <a:rPr lang="en-US" dirty="0">
                <a:cs typeface="Angsana New" pitchFamily="18" charset="-34"/>
              </a:rPr>
              <a:t>)</a:t>
            </a:r>
          </a:p>
          <a:p>
            <a:pPr marL="533400" indent="-533400">
              <a:lnSpc>
                <a:spcPct val="6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/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 </a:t>
            </a:r>
          </a:p>
          <a:p>
            <a:pPr marL="533400" indent="-533400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marL="533400" indent="-533400">
              <a:lnSpc>
                <a:spcPct val="70000"/>
              </a:lnSpc>
            </a:pPr>
            <a:r>
              <a:rPr lang="en-US" sz="1800" dirty="0">
                <a:cs typeface="Angsana New" pitchFamily="18" charset="-34"/>
              </a:rPr>
              <a:t>(false)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0" y="6102350"/>
            <a:ext cx="606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latin typeface="Comic Sans MS" pitchFamily="66" charset="0"/>
                <a:cs typeface="Angsana New" pitchFamily="18" charset="-34"/>
              </a:rPr>
              <a:t>Hint</a:t>
            </a:r>
            <a:r>
              <a:rPr lang="en-US" sz="1800" i="1">
                <a:cs typeface="Angsana New" pitchFamily="18" charset="-34"/>
              </a:rPr>
              <a:t>:</a:t>
            </a:r>
            <a:r>
              <a:rPr lang="en-US" sz="1800">
                <a:cs typeface="Angsana New" pitchFamily="18" charset="-34"/>
              </a:rPr>
              <a:t> 	Show that </a:t>
            </a:r>
            <a:r>
              <a:rPr lang="en-US" sz="1800">
                <a:cs typeface="Angsana New" pitchFamily="18" charset="-34"/>
                <a:sym typeface="Symbol" pitchFamily="18" charset="2"/>
              </a:rPr>
              <a:t>xy, ((x</a:t>
            </a:r>
            <a:r>
              <a:rPr lang="en-US" sz="1800" baseline="30000">
                <a:cs typeface="Angsana New" pitchFamily="18" charset="-34"/>
                <a:sym typeface="Symbol" pitchFamily="18" charset="2"/>
              </a:rPr>
              <a:t>2</a:t>
            </a:r>
            <a:r>
              <a:rPr lang="en-US" sz="1800">
                <a:cs typeface="Angsana New" pitchFamily="18" charset="-34"/>
                <a:sym typeface="Symbol" pitchFamily="18" charset="2"/>
              </a:rPr>
              <a:t> &lt; y</a:t>
            </a:r>
            <a:r>
              <a:rPr lang="en-US" sz="1800" baseline="30000">
                <a:cs typeface="Angsana New" pitchFamily="18" charset="-34"/>
                <a:sym typeface="Symbol" pitchFamily="18" charset="2"/>
              </a:rPr>
              <a:t>2</a:t>
            </a:r>
            <a:r>
              <a:rPr lang="en-US" sz="1800">
                <a:cs typeface="Angsana New" pitchFamily="18" charset="-34"/>
                <a:sym typeface="Symbol" pitchFamily="18" charset="2"/>
              </a:rPr>
              <a:t>)  (x  y)) is true.</a:t>
            </a:r>
          </a:p>
          <a:p>
            <a:r>
              <a:rPr lang="en-US" sz="1800">
                <a:cs typeface="Angsana New" pitchFamily="18" charset="-34"/>
                <a:sym typeface="Symbol" pitchFamily="18" charset="2"/>
              </a:rPr>
              <a:t> 	This can be shown by: given any x, select y = -(|x|+1).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0"/>
            <a:ext cx="644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Propositional function and Domain of Discourse</a:t>
            </a:r>
            <a:endParaRPr lang="en-US" sz="1800">
              <a:cs typeface="Angsana New" pitchFamily="18" charset="-34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96938" y="1784350"/>
            <a:ext cx="6954837" cy="2905125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endParaRPr lang="en-US">
              <a:cs typeface="Angsana New" pitchFamily="18" charset="-34"/>
            </a:endParaRPr>
          </a:p>
          <a:p>
            <a:pPr>
              <a:lnSpc>
                <a:spcPct val="110000"/>
              </a:lnSpc>
            </a:pPr>
            <a:r>
              <a:rPr lang="en-US">
                <a:cs typeface="Angsana New" pitchFamily="18" charset="-34"/>
              </a:rPr>
              <a:t>   Let </a:t>
            </a: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(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) be a statement involving the variable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and </a:t>
            </a:r>
            <a:r>
              <a:rPr lang="en-US" i="1">
                <a:cs typeface="Angsana New" pitchFamily="18" charset="-34"/>
              </a:rPr>
              <a:t>D</a:t>
            </a:r>
            <a:r>
              <a:rPr lang="en-US">
                <a:cs typeface="Angsana New" pitchFamily="18" charset="-34"/>
              </a:rPr>
              <a:t> be a set.   </a:t>
            </a:r>
          </a:p>
          <a:p>
            <a:pPr>
              <a:lnSpc>
                <a:spcPct val="110000"/>
              </a:lnSpc>
            </a:pPr>
            <a:endParaRPr lang="en-US">
              <a:cs typeface="Angsana New" pitchFamily="18" charset="-34"/>
            </a:endParaRPr>
          </a:p>
          <a:p>
            <a:pPr>
              <a:lnSpc>
                <a:spcPct val="110000"/>
              </a:lnSpc>
            </a:pPr>
            <a:r>
              <a:rPr lang="en-US">
                <a:cs typeface="Angsana New" pitchFamily="18" charset="-34"/>
              </a:rPr>
              <a:t>   Call </a:t>
            </a: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a </a:t>
            </a:r>
            <a:r>
              <a:rPr lang="en-US" b="1" i="1">
                <a:cs typeface="Angsana New" pitchFamily="18" charset="-34"/>
              </a:rPr>
              <a:t>propositional function</a:t>
            </a:r>
            <a:r>
              <a:rPr lang="en-US">
                <a:cs typeface="Angsana New" pitchFamily="18" charset="-34"/>
              </a:rPr>
              <a:t> with respect to </a:t>
            </a:r>
            <a:r>
              <a:rPr lang="en-US" i="1">
                <a:cs typeface="Angsana New" pitchFamily="18" charset="-34"/>
              </a:rPr>
              <a:t>D</a:t>
            </a:r>
            <a:r>
              <a:rPr lang="en-US">
                <a:cs typeface="Angsana New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>
                <a:cs typeface="Angsana New" pitchFamily="18" charset="-34"/>
              </a:rPr>
              <a:t>	if for each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in </a:t>
            </a:r>
            <a:r>
              <a:rPr lang="en-US" i="1">
                <a:cs typeface="Angsana New" pitchFamily="18" charset="-34"/>
              </a:rPr>
              <a:t>D</a:t>
            </a:r>
            <a:r>
              <a:rPr lang="en-US">
                <a:cs typeface="Angsana New" pitchFamily="18" charset="-34"/>
              </a:rPr>
              <a:t>, </a:t>
            </a: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(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) is a proposition.</a:t>
            </a:r>
          </a:p>
          <a:p>
            <a:pPr>
              <a:lnSpc>
                <a:spcPct val="130000"/>
              </a:lnSpc>
            </a:pPr>
            <a:endParaRPr lang="en-US">
              <a:cs typeface="Angsana New" pitchFamily="18" charset="-34"/>
            </a:endParaRPr>
          </a:p>
          <a:p>
            <a:pPr>
              <a:lnSpc>
                <a:spcPct val="110000"/>
              </a:lnSpc>
            </a:pPr>
            <a:r>
              <a:rPr lang="en-US">
                <a:cs typeface="Angsana New" pitchFamily="18" charset="-34"/>
              </a:rPr>
              <a:t>   Call </a:t>
            </a:r>
            <a:r>
              <a:rPr lang="en-US" i="1">
                <a:cs typeface="Angsana New" pitchFamily="18" charset="-34"/>
              </a:rPr>
              <a:t>D</a:t>
            </a:r>
            <a:r>
              <a:rPr lang="en-US">
                <a:cs typeface="Angsana New" pitchFamily="18" charset="-34"/>
              </a:rPr>
              <a:t> the </a:t>
            </a:r>
            <a:r>
              <a:rPr lang="en-US" b="1" i="1">
                <a:cs typeface="Angsana New" pitchFamily="18" charset="-34"/>
              </a:rPr>
              <a:t>domain of discourse</a:t>
            </a:r>
            <a:r>
              <a:rPr lang="en-US">
                <a:cs typeface="Angsana New" pitchFamily="18" charset="-34"/>
              </a:rPr>
              <a:t> of </a:t>
            </a: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.</a:t>
            </a:r>
          </a:p>
          <a:p>
            <a:pPr>
              <a:lnSpc>
                <a:spcPct val="90000"/>
              </a:lnSpc>
            </a:pP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479425" y="211138"/>
            <a:ext cx="6210300" cy="655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/>
            <a:r>
              <a:rPr lang="en-US">
                <a:cs typeface="Angsana New" pitchFamily="18" charset="-34"/>
              </a:rPr>
              <a:t>E</a:t>
            </a:r>
            <a:r>
              <a:rPr lang="en-US" sz="1400">
                <a:cs typeface="Angsana New" pitchFamily="18" charset="-34"/>
              </a:rPr>
              <a:t>XERCISE</a:t>
            </a:r>
            <a:endParaRPr lang="en-US">
              <a:cs typeface="Angsana New" pitchFamily="18" charset="-34"/>
            </a:endParaRPr>
          </a:p>
          <a:p>
            <a:pPr marL="533400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Let the domain of discourse be the set of real numbers.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Determine the truth values of: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1.	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+ y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= 10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2.	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+ y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= 10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>
              <a:buFontTx/>
              <a:buAutoNum type="arabicPeriod" startAt="3"/>
            </a:pP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+ y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= 10</a:t>
            </a:r>
          </a:p>
          <a:p>
            <a:pPr marL="990600" lvl="1" indent="-533400">
              <a:buFontTx/>
              <a:buAutoNum type="arabicPeriod" startAt="3"/>
            </a:pPr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  <a:sym typeface="Symbol" pitchFamily="18" charset="2"/>
              </a:rPr>
              <a:t>4.	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+ y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= 10</a:t>
            </a:r>
          </a:p>
          <a:p>
            <a:pPr marL="990600" lvl="1" indent="-533400">
              <a:buFontTx/>
              <a:buAutoNum type="arabicPeriod" startAt="3"/>
            </a:pPr>
            <a:endParaRPr lang="en-US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r>
              <a:rPr lang="en-US" sz="1600">
                <a:cs typeface="Angsana New" pitchFamily="18" charset="-34"/>
              </a:rPr>
              <a:t>(1, 2 and 3 are false;  4 is true.)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79425" y="211138"/>
            <a:ext cx="62103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/>
            <a:r>
              <a:rPr lang="en-US">
                <a:cs typeface="Angsana New" pitchFamily="18" charset="-34"/>
              </a:rPr>
              <a:t>E</a:t>
            </a:r>
            <a:r>
              <a:rPr lang="en-US" sz="1400">
                <a:cs typeface="Angsana New" pitchFamily="18" charset="-34"/>
              </a:rPr>
              <a:t>XERCISE</a:t>
            </a:r>
            <a:endParaRPr lang="en-US">
              <a:cs typeface="Angsana New" pitchFamily="18" charset="-34"/>
            </a:endParaRPr>
          </a:p>
          <a:p>
            <a:pPr marL="533400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Let the domain of discourse be the set of real numbers.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Determine the truth values of: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1.	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/>
              <a:t>·</a:t>
            </a:r>
            <a:r>
              <a:rPr lang="en-US">
                <a:cs typeface="Angsana New" pitchFamily="18" charset="-34"/>
              </a:rPr>
              <a:t>y = 100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  <a:sym typeface="Symbol" pitchFamily="18" charset="2"/>
              </a:rPr>
              <a:t>2.	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/>
              <a:t>·</a:t>
            </a:r>
            <a:r>
              <a:rPr lang="en-US">
                <a:cs typeface="Angsana New" pitchFamily="18" charset="-34"/>
              </a:rPr>
              <a:t>y = 100</a:t>
            </a:r>
          </a:p>
          <a:p>
            <a:pPr marL="990600" lvl="1" indent="-533400">
              <a:buFontTx/>
              <a:buChar char="•"/>
            </a:pPr>
            <a:endParaRPr lang="en-US">
              <a:cs typeface="Angsana New" pitchFamily="18" charset="-34"/>
            </a:endParaRPr>
          </a:p>
          <a:p>
            <a:pPr marL="990600" lvl="1" indent="-533400">
              <a:buFontTx/>
              <a:buChar char="•"/>
            </a:pPr>
            <a:endParaRPr lang="en-US">
              <a:cs typeface="Angsana New" pitchFamily="18" charset="-34"/>
            </a:endParaRPr>
          </a:p>
          <a:p>
            <a:pPr marL="990600" lvl="1" indent="-533400">
              <a:buFontTx/>
              <a:buChar char="•"/>
            </a:pPr>
            <a:endParaRPr lang="en-US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  <a:p>
            <a:pPr marL="990600" lvl="1" indent="-533400"/>
            <a:r>
              <a:rPr lang="en-US" sz="1600">
                <a:cs typeface="Angsana New" pitchFamily="18" charset="-34"/>
              </a:rPr>
              <a:t>(1 and 2 are false.)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479425" y="211138"/>
            <a:ext cx="62103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>
                <a:cs typeface="Angsana New" pitchFamily="18" charset="-34"/>
              </a:rPr>
              <a:t>E</a:t>
            </a:r>
            <a:r>
              <a:rPr lang="en-US" sz="1400">
                <a:cs typeface="Angsana New" pitchFamily="18" charset="-34"/>
              </a:rPr>
              <a:t>XERCISE</a:t>
            </a:r>
            <a:endParaRPr lang="en-US">
              <a:cs typeface="Angsana New" pitchFamily="18" charset="-34"/>
            </a:endParaRPr>
          </a:p>
          <a:p>
            <a:pPr marL="533400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Let the domain of discourse be the set of real numbers.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r>
              <a:rPr lang="en-US">
                <a:cs typeface="Angsana New" pitchFamily="18" charset="-34"/>
              </a:rPr>
              <a:t>Determine the truth values of: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>
              <a:buFontTx/>
              <a:buAutoNum type="arabicPeriod"/>
            </a:pPr>
            <a:r>
              <a:rPr lang="en-US">
                <a:cs typeface="Angsana New" pitchFamily="18" charset="-34"/>
                <a:sym typeface="Symbol" pitchFamily="18" charset="2"/>
              </a:rPr>
              <a:t></a:t>
            </a:r>
            <a:r>
              <a:rPr lang="en-US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</a:t>
            </a:r>
            <a:r>
              <a:rPr lang="en-US">
                <a:cs typeface="Angsana New" pitchFamily="18" charset="-34"/>
              </a:rPr>
              <a:t>y,  x</a:t>
            </a:r>
            <a:r>
              <a:rPr lang="en-US"/>
              <a:t>·</a:t>
            </a:r>
            <a:r>
              <a:rPr lang="en-US">
                <a:cs typeface="Angsana New" pitchFamily="18" charset="-34"/>
              </a:rPr>
              <a:t>y = 0</a:t>
            </a:r>
          </a:p>
          <a:p>
            <a:pPr marL="990600" lvl="1" indent="-533400">
              <a:buFontTx/>
              <a:buAutoNum type="arabicPeriod"/>
            </a:pPr>
            <a:endParaRPr lang="en-US">
              <a:cs typeface="Angsana New" pitchFamily="18" charset="-34"/>
            </a:endParaRPr>
          </a:p>
          <a:p>
            <a:pPr marL="990600" lvl="1" indent="-533400">
              <a:buFontTx/>
              <a:buAutoNum type="arabicPeriod"/>
            </a:pPr>
            <a:r>
              <a:rPr lang="en-US">
                <a:sym typeface="Symbol" pitchFamily="18" charset="2"/>
              </a:rPr>
              <a:t></a:t>
            </a:r>
            <a:r>
              <a:rPr lang="en-US"/>
              <a:t>x </a:t>
            </a:r>
            <a:r>
              <a:rPr lang="en-US">
                <a:sym typeface="Symbol" pitchFamily="18" charset="2"/>
              </a:rPr>
              <a:t></a:t>
            </a:r>
            <a:r>
              <a:rPr lang="en-US"/>
              <a:t>y,  x+y = 10</a:t>
            </a:r>
          </a:p>
          <a:p>
            <a:pPr marL="990600" lvl="1" indent="-533400"/>
            <a:endParaRPr lang="en-US">
              <a:cs typeface="Angsana New" pitchFamily="18" charset="-34"/>
            </a:endParaRPr>
          </a:p>
          <a:p>
            <a:pPr marL="990600" lvl="1" indent="-533400"/>
            <a:endParaRPr lang="en-US" sz="160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130300" y="1589088"/>
            <a:ext cx="53133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Solve Problems </a:t>
            </a:r>
            <a:r>
              <a:rPr lang="en-US" u="sng">
                <a:cs typeface="Angsana New" pitchFamily="18" charset="-34"/>
              </a:rPr>
              <a:t>49-54</a:t>
            </a:r>
            <a:r>
              <a:rPr lang="en-US">
                <a:cs typeface="Angsana New" pitchFamily="18" charset="-34"/>
              </a:rPr>
              <a:t>.</a:t>
            </a:r>
          </a:p>
          <a:p>
            <a:pPr marL="533400" indent="-533400">
              <a:lnSpc>
                <a:spcPct val="120000"/>
              </a:lnSpc>
            </a:pPr>
            <a:endParaRPr lang="en-US">
              <a:cs typeface="Angsana New" pitchFamily="18" charset="-34"/>
            </a:endParaRPr>
          </a:p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Answers:</a:t>
            </a:r>
          </a:p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49) F	50) T	51) T	52) T	53) F	54) T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114425" y="4400550"/>
            <a:ext cx="53133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Solve Problems </a:t>
            </a:r>
            <a:r>
              <a:rPr lang="en-US" u="sng">
                <a:cs typeface="Angsana New" pitchFamily="18" charset="-34"/>
              </a:rPr>
              <a:t>42-59</a:t>
            </a:r>
            <a:r>
              <a:rPr lang="en-US">
                <a:cs typeface="Angsana New" pitchFamily="18" charset="-34"/>
              </a:rPr>
              <a:t>.</a:t>
            </a:r>
          </a:p>
          <a:p>
            <a:pPr marL="533400" indent="-533400">
              <a:lnSpc>
                <a:spcPct val="120000"/>
              </a:lnSpc>
            </a:pPr>
            <a:endParaRPr lang="en-US">
              <a:cs typeface="Angsana New" pitchFamily="18" charset="-34"/>
            </a:endParaRPr>
          </a:p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Answers:</a:t>
            </a:r>
          </a:p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42) F	43) T	44) F	45) T	46) F	47) F</a:t>
            </a:r>
          </a:p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48) F	49) F	50) F	51) T	52) T	53) T</a:t>
            </a:r>
          </a:p>
          <a:p>
            <a:pPr marL="533400" indent="-533400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54) T	55) T	56) F	57) T	58) T	59) T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301625" y="955675"/>
            <a:ext cx="447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XECISES</a:t>
            </a:r>
            <a:r>
              <a:rPr lang="en-US" b="1"/>
              <a:t> on </a:t>
            </a:r>
            <a:r>
              <a:rPr lang="en-US" b="1" u="sng"/>
              <a:t>Page 50</a:t>
            </a:r>
            <a:r>
              <a:rPr lang="en-US" b="1"/>
              <a:t> of the Main Text</a:t>
            </a:r>
            <a:endParaRPr lang="en-US"/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279400" y="3681413"/>
            <a:ext cx="453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XECISES</a:t>
            </a:r>
            <a:r>
              <a:rPr lang="en-US" b="1"/>
              <a:t> on </a:t>
            </a:r>
            <a:r>
              <a:rPr lang="en-US" b="1" u="sng"/>
              <a:t>Page 59</a:t>
            </a:r>
            <a:r>
              <a:rPr lang="en-US" b="1"/>
              <a:t> </a:t>
            </a:r>
            <a:r>
              <a:rPr lang="en-US"/>
              <a:t> </a:t>
            </a:r>
            <a:r>
              <a:rPr lang="en-US" b="1"/>
              <a:t>of the Main Text</a:t>
            </a:r>
          </a:p>
        </p:txBody>
      </p:sp>
      <p:grpSp>
        <p:nvGrpSpPr>
          <p:cNvPr id="180248" name="Group 24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80249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80250" name="Rectangle 26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  <a:cs typeface="Angsana New" pitchFamily="18" charset="-34"/>
                </a:rPr>
                <a:t>Selected Exercises from the Main Text 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(Johnsonbaugh, 7</a:t>
              </a:r>
              <a:r>
                <a:rPr lang="en-US" baseline="30000">
                  <a:latin typeface="Arial Narrow" pitchFamily="34" charset="0"/>
                  <a:cs typeface="Angsana New" pitchFamily="18" charset="-34"/>
                </a:rPr>
                <a:t>th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 Ed)</a:t>
              </a:r>
            </a:p>
          </p:txBody>
        </p:sp>
        <p:pic>
          <p:nvPicPr>
            <p:cNvPr id="180251" name="Picture 27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80252" name="Picture 28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80253" name="Picture 29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683568" y="3681028"/>
            <a:ext cx="3168352" cy="1908212"/>
          </a:xfrm>
          <a:prstGeom prst="roundRect">
            <a:avLst/>
          </a:prstGeom>
          <a:solidFill>
            <a:srgbClr val="F8F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72" name="Oval 8" descr="50%"/>
          <p:cNvSpPr>
            <a:spLocks noChangeArrowheads="1"/>
          </p:cNvSpPr>
          <p:nvPr/>
        </p:nvSpPr>
        <p:spPr bwMode="auto">
          <a:xfrm>
            <a:off x="5092700" y="596900"/>
            <a:ext cx="3752850" cy="1949450"/>
          </a:xfrm>
          <a:prstGeom prst="ellipse">
            <a:avLst/>
          </a:prstGeom>
          <a:pattFill prst="pct50">
            <a:fgClr>
              <a:srgbClr val="CCFFCC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674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Propositional function and Domain of Discourse ...</a:t>
            </a:r>
            <a:endParaRPr lang="en-US" sz="1800">
              <a:cs typeface="Angsana New" pitchFamily="18" charset="-34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9575" y="944724"/>
            <a:ext cx="362304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</a:p>
          <a:p>
            <a:endParaRPr lang="en-US" sz="1600" dirty="0">
              <a:cs typeface="Angsana New" pitchFamily="18" charset="-34"/>
            </a:endParaRPr>
          </a:p>
          <a:p>
            <a:pPr>
              <a:lnSpc>
                <a:spcPct val="50000"/>
              </a:lnSpc>
            </a:pPr>
            <a:endParaRPr lang="en-US" dirty="0">
              <a:cs typeface="Angsana New" pitchFamily="18" charset="-34"/>
            </a:endParaRPr>
          </a:p>
          <a:p>
            <a:pPr lvl="1"/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) be a statement </a:t>
            </a:r>
          </a:p>
          <a:p>
            <a:pPr lvl="1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	“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 dog”,</a:t>
            </a:r>
          </a:p>
          <a:p>
            <a:pPr lvl="1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lvl="1"/>
            <a:r>
              <a:rPr lang="en-US" dirty="0">
                <a:cs typeface="Angsana New" pitchFamily="18" charset="-34"/>
              </a:rPr>
              <a:t>and </a:t>
            </a:r>
            <a:r>
              <a:rPr lang="en-US" i="1" dirty="0">
                <a:cs typeface="Angsana New" pitchFamily="18" charset="-34"/>
              </a:rPr>
              <a:t>D</a:t>
            </a:r>
            <a:r>
              <a:rPr lang="en-US" baseline="-25000" dirty="0">
                <a:cs typeface="Angsana New" pitchFamily="18" charset="-34"/>
              </a:rPr>
              <a:t>1</a:t>
            </a:r>
            <a:r>
              <a:rPr lang="en-US" dirty="0">
                <a:cs typeface="Angsana New" pitchFamily="18" charset="-34"/>
              </a:rPr>
              <a:t> = {Ben, Tom, Dang}.</a:t>
            </a:r>
          </a:p>
          <a:p>
            <a:pPr lvl="1"/>
            <a:endParaRPr lang="en-US" dirty="0">
              <a:cs typeface="Angsana New" pitchFamily="18" charset="-34"/>
            </a:endParaRPr>
          </a:p>
          <a:p>
            <a:pPr lvl="1"/>
            <a:endParaRPr lang="en-US" dirty="0">
              <a:cs typeface="Angsana New" pitchFamily="18" charset="-34"/>
            </a:endParaRPr>
          </a:p>
        </p:txBody>
      </p:sp>
      <p:pic>
        <p:nvPicPr>
          <p:cNvPr id="62469" name="Picture 5" descr="an001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363" y="912813"/>
            <a:ext cx="730250" cy="1179512"/>
          </a:xfrm>
          <a:prstGeom prst="rect">
            <a:avLst/>
          </a:prstGeom>
          <a:noFill/>
        </p:spPr>
      </p:pic>
      <p:pic>
        <p:nvPicPr>
          <p:cNvPr id="62471" name="Picture 7" descr="an0010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2563" y="1162050"/>
            <a:ext cx="788987" cy="990600"/>
          </a:xfrm>
          <a:prstGeom prst="rect">
            <a:avLst/>
          </a:prstGeom>
          <a:noFill/>
        </p:spPr>
      </p:pic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053138" y="83502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Ben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6589713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Tom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773988" y="91122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cs typeface="Angsana New" pitchFamily="18" charset="-34"/>
              </a:rPr>
              <a:t>Dang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683375" y="2590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D</a:t>
            </a:r>
            <a:r>
              <a:rPr lang="en-US" sz="2400" baseline="-25000">
                <a:cs typeface="Angsana New" pitchFamily="18" charset="-34"/>
              </a:rPr>
              <a:t>1</a:t>
            </a:r>
          </a:p>
        </p:txBody>
      </p:sp>
      <p:pic>
        <p:nvPicPr>
          <p:cNvPr id="62477" name="Picture 13" descr="an00362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5475" y="931863"/>
            <a:ext cx="944563" cy="1163637"/>
          </a:xfrm>
          <a:prstGeom prst="rect">
            <a:avLst/>
          </a:prstGeom>
          <a:noFill/>
        </p:spPr>
      </p:pic>
      <p:sp>
        <p:nvSpPr>
          <p:cNvPr id="62479" name="AutoShape 15"/>
          <p:cNvSpPr>
            <a:spLocks/>
          </p:cNvSpPr>
          <p:nvPr/>
        </p:nvSpPr>
        <p:spPr bwMode="auto">
          <a:xfrm>
            <a:off x="762000" y="1554324"/>
            <a:ext cx="622300" cy="16383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1168705" y="3897052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 smtClean="0">
                <a:cs typeface="Angsana New" pitchFamily="18" charset="-34"/>
              </a:rPr>
              <a:t>) :    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 smtClean="0">
                <a:cs typeface="Angsana New" pitchFamily="18" charset="-34"/>
              </a:rPr>
              <a:t> is a dog</a:t>
            </a:r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179512" y="6105490"/>
            <a:ext cx="8424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cs typeface="Angsana New" pitchFamily="18" charset="-34"/>
              </a:rPr>
              <a:t>Since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(Ben),</a:t>
            </a:r>
            <a:r>
              <a:rPr lang="en-US" i="1" dirty="0" smtClean="0">
                <a:cs typeface="Angsana New" pitchFamily="18" charset="-34"/>
              </a:rPr>
              <a:t> P</a:t>
            </a:r>
            <a:r>
              <a:rPr lang="en-US" dirty="0" smtClean="0">
                <a:cs typeface="Angsana New" pitchFamily="18" charset="-34"/>
              </a:rPr>
              <a:t>(Tom),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(Dang) are all propositions,</a:t>
            </a:r>
          </a:p>
          <a:p>
            <a:pPr lvl="1"/>
            <a:r>
              <a:rPr lang="en-US" i="1" dirty="0" smtClean="0">
                <a:cs typeface="Angsana New" pitchFamily="18" charset="-34"/>
              </a:rPr>
              <a:t>    P</a:t>
            </a:r>
            <a:r>
              <a:rPr lang="en-US" dirty="0" smtClean="0">
                <a:cs typeface="Angsana New" pitchFamily="18" charset="-34"/>
              </a:rPr>
              <a:t> is a propositional function with respect to the domain of discourse </a:t>
            </a:r>
            <a:r>
              <a:rPr lang="en-US" i="1" dirty="0" smtClean="0">
                <a:cs typeface="Angsana New" pitchFamily="18" charset="-34"/>
              </a:rPr>
              <a:t>D</a:t>
            </a:r>
            <a:r>
              <a:rPr lang="en-US" baseline="-25000" dirty="0" smtClean="0">
                <a:cs typeface="Angsana New" pitchFamily="18" charset="-34"/>
              </a:rPr>
              <a:t>1</a:t>
            </a:r>
            <a:r>
              <a:rPr lang="en-US" dirty="0" smtClean="0">
                <a:cs typeface="Angsana New" pitchFamily="18" charset="-34"/>
              </a:rPr>
              <a:t>.</a:t>
            </a:r>
            <a:endParaRPr lang="en-US" dirty="0">
              <a:cs typeface="Angsana New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738" y="3603958"/>
            <a:ext cx="3600666" cy="234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>
                <a:cs typeface="Angsana New" pitchFamily="18" charset="-34"/>
              </a:rPr>
              <a:t>Then:	</a:t>
            </a:r>
          </a:p>
          <a:p>
            <a:pPr lvl="1">
              <a:lnSpc>
                <a:spcPct val="150000"/>
              </a:lnSpc>
            </a:pP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(Ben)   is   “Ben is a dog”.</a:t>
            </a:r>
          </a:p>
          <a:p>
            <a:pPr lvl="1">
              <a:lnSpc>
                <a:spcPct val="150000"/>
              </a:lnSpc>
            </a:pP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(Tom)  is  “Tom is a dog”.</a:t>
            </a:r>
          </a:p>
          <a:p>
            <a:pPr lvl="1">
              <a:lnSpc>
                <a:spcPct val="150000"/>
              </a:lnSpc>
            </a:pP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(Dang) is  “Dang is a dog”.</a:t>
            </a:r>
          </a:p>
          <a:p>
            <a:pPr>
              <a:lnSpc>
                <a:spcPct val="150000"/>
              </a:lnSpc>
            </a:pPr>
            <a:endParaRPr lang="th-TH" dirty="0"/>
          </a:p>
        </p:txBody>
      </p:sp>
      <p:sp>
        <p:nvSpPr>
          <p:cNvPr id="17" name="Rectangle 16"/>
          <p:cNvSpPr/>
          <p:nvPr/>
        </p:nvSpPr>
        <p:spPr>
          <a:xfrm>
            <a:off x="871642" y="4901098"/>
            <a:ext cx="2512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(Ben) :   Ben is a dog</a:t>
            </a:r>
            <a:endParaRPr lang="th-TH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891018" y="4616338"/>
            <a:ext cx="50405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143840" y="440110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/>
              <a:t>/Ben</a:t>
            </a:r>
            <a:endParaRPr lang="th-TH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0"/>
            <a:ext cx="674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cs typeface="Angsana New" pitchFamily="18" charset="-34"/>
              </a:rPr>
              <a:t>Propositional function and Domain of Discourse ...</a:t>
            </a:r>
            <a:endParaRPr lang="en-US" b="1">
              <a:cs typeface="Angsana New" pitchFamily="18" charset="-34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1009650"/>
            <a:ext cx="479009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E</a:t>
            </a:r>
            <a:r>
              <a:rPr lang="en-US" sz="1600" dirty="0">
                <a:cs typeface="Angsana New" pitchFamily="18" charset="-34"/>
              </a:rPr>
              <a:t>XAMPLE</a:t>
            </a:r>
          </a:p>
          <a:p>
            <a:endParaRPr lang="en-US" sz="1600" dirty="0">
              <a:cs typeface="Angsana New" pitchFamily="18" charset="-34"/>
            </a:endParaRPr>
          </a:p>
          <a:p>
            <a:pPr>
              <a:lnSpc>
                <a:spcPct val="50000"/>
              </a:lnSpc>
            </a:pPr>
            <a:endParaRPr lang="en-US" dirty="0">
              <a:cs typeface="Angsana New" pitchFamily="18" charset="-34"/>
            </a:endParaRPr>
          </a:p>
          <a:p>
            <a:pPr lvl="1"/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) be a statement </a:t>
            </a:r>
          </a:p>
          <a:p>
            <a:pPr lvl="1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cs typeface="Angsana New" pitchFamily="18" charset="-34"/>
              </a:rPr>
              <a:t>	“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an odd integer”,</a:t>
            </a:r>
          </a:p>
          <a:p>
            <a:pPr lvl="1">
              <a:lnSpc>
                <a:spcPct val="70000"/>
              </a:lnSpc>
            </a:pPr>
            <a:endParaRPr lang="en-US" dirty="0">
              <a:cs typeface="Angsana New" pitchFamily="18" charset="-34"/>
            </a:endParaRPr>
          </a:p>
          <a:p>
            <a:pPr lvl="1"/>
            <a:r>
              <a:rPr lang="en-US" dirty="0">
                <a:cs typeface="Angsana New" pitchFamily="18" charset="-34"/>
              </a:rPr>
              <a:t>and </a:t>
            </a:r>
            <a:r>
              <a:rPr lang="en-US" i="1" dirty="0">
                <a:cs typeface="Angsana New" pitchFamily="18" charset="-34"/>
              </a:rPr>
              <a:t>D</a:t>
            </a:r>
            <a:r>
              <a:rPr lang="en-US" baseline="-25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 be the set of all positive integers.</a:t>
            </a:r>
          </a:p>
          <a:p>
            <a:pPr lvl="1"/>
            <a:endParaRPr lang="en-US" dirty="0">
              <a:cs typeface="Angsana New" pitchFamily="18" charset="-34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445125" y="708025"/>
            <a:ext cx="330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latin typeface="Arial Narrow" pitchFamily="34" charset="0"/>
              </a:rPr>
              <a:t>A domain of discourse can be infinite.</a:t>
            </a:r>
          </a:p>
        </p:txBody>
      </p:sp>
      <p:sp>
        <p:nvSpPr>
          <p:cNvPr id="23562" name="Oval 10" descr="50%"/>
          <p:cNvSpPr>
            <a:spLocks noChangeArrowheads="1"/>
          </p:cNvSpPr>
          <p:nvPr/>
        </p:nvSpPr>
        <p:spPr bwMode="auto">
          <a:xfrm>
            <a:off x="5422900" y="1155700"/>
            <a:ext cx="3384550" cy="1517650"/>
          </a:xfrm>
          <a:prstGeom prst="ellipse">
            <a:avLst/>
          </a:prstGeom>
          <a:pattFill prst="pct50">
            <a:fgClr>
              <a:srgbClr val="CCFFCC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899275" y="2768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D</a:t>
            </a:r>
            <a:r>
              <a:rPr lang="en-US" sz="2400" baseline="-25000">
                <a:cs typeface="Angsana New" pitchFamily="18" charset="-34"/>
              </a:rPr>
              <a:t>2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826125" y="1741488"/>
            <a:ext cx="266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   2    3    4    5    6   …</a:t>
            </a:r>
            <a:endParaRPr lang="th-TH"/>
          </a:p>
        </p:txBody>
      </p:sp>
      <p:sp>
        <p:nvSpPr>
          <p:cNvPr id="23566" name="AutoShape 14"/>
          <p:cNvSpPr>
            <a:spLocks/>
          </p:cNvSpPr>
          <p:nvPr/>
        </p:nvSpPr>
        <p:spPr bwMode="auto">
          <a:xfrm>
            <a:off x="749300" y="1587500"/>
            <a:ext cx="660400" cy="16383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79512" y="6129300"/>
            <a:ext cx="8289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cs typeface="Angsana New" pitchFamily="18" charset="-34"/>
              </a:rPr>
              <a:t>Since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(1),</a:t>
            </a:r>
            <a:r>
              <a:rPr lang="en-US" i="1" dirty="0" smtClean="0">
                <a:cs typeface="Angsana New" pitchFamily="18" charset="-34"/>
              </a:rPr>
              <a:t> P</a:t>
            </a:r>
            <a:r>
              <a:rPr lang="en-US" dirty="0" smtClean="0">
                <a:cs typeface="Angsana New" pitchFamily="18" charset="-34"/>
              </a:rPr>
              <a:t>(2),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(3) . . . are all propositions, </a:t>
            </a:r>
          </a:p>
          <a:p>
            <a:pPr lvl="1"/>
            <a:r>
              <a:rPr lang="en-US" dirty="0" smtClean="0">
                <a:cs typeface="Angsana New" pitchFamily="18" charset="-34"/>
              </a:rPr>
              <a:t>   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 is a propositional function with respect to the domain of discourse </a:t>
            </a:r>
            <a:r>
              <a:rPr lang="en-US" i="1" dirty="0" smtClean="0">
                <a:cs typeface="Angsana New" pitchFamily="18" charset="-34"/>
              </a:rPr>
              <a:t>D</a:t>
            </a:r>
            <a:r>
              <a:rPr lang="en-US" baseline="-25000" dirty="0" smtClean="0">
                <a:cs typeface="Angsana New" pitchFamily="18" charset="-34"/>
              </a:rPr>
              <a:t>2</a:t>
            </a:r>
            <a:r>
              <a:rPr lang="en-US" dirty="0" smtClean="0">
                <a:cs typeface="Angsana New" pitchFamily="18" charset="-34"/>
              </a:rPr>
              <a:t>.</a:t>
            </a:r>
          </a:p>
          <a:p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4968044" y="3753036"/>
            <a:ext cx="37112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>
                <a:cs typeface="Angsana New" pitchFamily="18" charset="-34"/>
              </a:rPr>
              <a:t>Then:</a:t>
            </a:r>
          </a:p>
          <a:p>
            <a:pPr lvl="1"/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(1)  is  “1 is an odd integer”.</a:t>
            </a:r>
          </a:p>
          <a:p>
            <a:pPr lvl="1"/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(2)  is  “2 is an odd integer”.</a:t>
            </a:r>
          </a:p>
          <a:p>
            <a:pPr lvl="1"/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(3)  is  “3 is an odd integer”.</a:t>
            </a:r>
          </a:p>
          <a:p>
            <a:pPr lvl="1"/>
            <a:r>
              <a:rPr lang="en-US" dirty="0" smtClean="0">
                <a:cs typeface="Angsana New" pitchFamily="18" charset="-34"/>
              </a:rPr>
              <a:t>	. . .</a:t>
            </a:r>
          </a:p>
          <a:p>
            <a:pPr lvl="1"/>
            <a:r>
              <a:rPr lang="en-US" dirty="0" smtClean="0">
                <a:cs typeface="Angsana New" pitchFamily="18" charset="-34"/>
              </a:rPr>
              <a:t>	. . .</a:t>
            </a:r>
          </a:p>
          <a:p>
            <a:pPr lvl="1"/>
            <a:r>
              <a:rPr lang="en-US" dirty="0" smtClean="0">
                <a:cs typeface="Angsana New" pitchFamily="18" charset="-34"/>
              </a:rPr>
              <a:t>	. . .</a:t>
            </a:r>
          </a:p>
          <a:p>
            <a:endParaRPr lang="th-TH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83568" y="3681028"/>
            <a:ext cx="3168352" cy="1908212"/>
          </a:xfrm>
          <a:prstGeom prst="roundRect">
            <a:avLst/>
          </a:prstGeom>
          <a:solidFill>
            <a:srgbClr val="F8F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167" y="3897052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 smtClean="0">
                <a:cs typeface="Angsana New" pitchFamily="18" charset="-34"/>
              </a:rPr>
              <a:t>) :   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 smtClean="0">
                <a:cs typeface="Angsana New" pitchFamily="18" charset="-34"/>
              </a:rPr>
              <a:t> is an odd integer</a:t>
            </a:r>
            <a:endParaRPr lang="th-TH" dirty="0"/>
          </a:p>
        </p:txBody>
      </p:sp>
      <p:sp>
        <p:nvSpPr>
          <p:cNvPr id="13" name="Rectangle 12"/>
          <p:cNvSpPr/>
          <p:nvPr/>
        </p:nvSpPr>
        <p:spPr>
          <a:xfrm>
            <a:off x="849429" y="4901098"/>
            <a:ext cx="2858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(1) :   1 is an odd integer</a:t>
            </a:r>
            <a:endParaRPr lang="th-TH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1506576" y="4616338"/>
            <a:ext cx="50405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759398" y="440110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/>
              <a:t>/1</a:t>
            </a:r>
            <a:endParaRPr lang="th-TH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99692" y="4041068"/>
            <a:ext cx="5544616" cy="2490986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447764" y="4279478"/>
            <a:ext cx="428995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Angsana New" pitchFamily="18" charset="-34"/>
              </a:rPr>
              <a:t>Quantifications</a:t>
            </a:r>
          </a:p>
          <a:p>
            <a:endParaRPr lang="en-US" dirty="0">
              <a:cs typeface="Angsana New" pitchFamily="18" charset="-34"/>
            </a:endParaRP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sz="2400" b="1" dirty="0">
                <a:cs typeface="Angsana New" pitchFamily="18" charset="-34"/>
              </a:rPr>
              <a:t> </a:t>
            </a:r>
            <a:r>
              <a:rPr lang="en-US" sz="2400" b="1" dirty="0" smtClean="0">
                <a:cs typeface="Angsana New" pitchFamily="18" charset="-34"/>
              </a:rPr>
              <a:t> Universal </a:t>
            </a:r>
            <a:r>
              <a:rPr lang="en-US" sz="2400" b="1" dirty="0">
                <a:cs typeface="Angsana New" pitchFamily="18" charset="-34"/>
              </a:rPr>
              <a:t>Quantification</a:t>
            </a:r>
          </a:p>
          <a:p>
            <a:pPr lvl="1">
              <a:buSzPct val="70000"/>
              <a:buFont typeface="Wingdings" pitchFamily="2" charset="2"/>
              <a:buChar char="§"/>
            </a:pPr>
            <a:endParaRPr lang="en-US" sz="2400" b="1" dirty="0">
              <a:cs typeface="Angsana New" pitchFamily="18" charset="-34"/>
            </a:endParaRPr>
          </a:p>
          <a:p>
            <a:pPr lvl="1">
              <a:buSzPct val="70000"/>
              <a:buFont typeface="Wingdings" pitchFamily="2" charset="2"/>
              <a:buChar char="§"/>
            </a:pPr>
            <a:r>
              <a:rPr lang="en-US" sz="2400" b="1" dirty="0">
                <a:cs typeface="Angsana New" pitchFamily="18" charset="-34"/>
              </a:rPr>
              <a:t> </a:t>
            </a:r>
            <a:r>
              <a:rPr lang="en-US" sz="2400" b="1" dirty="0" smtClean="0">
                <a:cs typeface="Angsana New" pitchFamily="18" charset="-34"/>
              </a:rPr>
              <a:t> Existential </a:t>
            </a:r>
            <a:r>
              <a:rPr lang="en-US" sz="2400" b="1" dirty="0">
                <a:cs typeface="Angsana New" pitchFamily="18" charset="-34"/>
              </a:rPr>
              <a:t>Quantification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16025" y="2378075"/>
            <a:ext cx="67135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latin typeface="Comic Sans MS" pitchFamily="66" charset="0"/>
                <a:cs typeface="Arial" pitchFamily="34" charset="0"/>
              </a:rPr>
              <a:t>How to determine the truth value of </a:t>
            </a:r>
          </a:p>
          <a:p>
            <a:pPr algn="ctr"/>
            <a:r>
              <a:rPr lang="en-US" sz="2800" b="1">
                <a:latin typeface="Comic Sans MS" pitchFamily="66" charset="0"/>
                <a:cs typeface="Arial" pitchFamily="34" charset="0"/>
              </a:rPr>
              <a:t>a statement with variables ?</a:t>
            </a:r>
          </a:p>
        </p:txBody>
      </p:sp>
      <p:pic>
        <p:nvPicPr>
          <p:cNvPr id="63494" name="Picture 6" descr="q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4713" y="0"/>
            <a:ext cx="2160587" cy="2160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Oval 15" descr="50%"/>
          <p:cNvSpPr>
            <a:spLocks noChangeArrowheads="1"/>
          </p:cNvSpPr>
          <p:nvPr/>
        </p:nvSpPr>
        <p:spPr bwMode="auto">
          <a:xfrm>
            <a:off x="6769100" y="2324100"/>
            <a:ext cx="1155700" cy="800100"/>
          </a:xfrm>
          <a:prstGeom prst="ellipse">
            <a:avLst/>
          </a:prstGeom>
          <a:pattFill prst="pct50">
            <a:fgClr>
              <a:srgbClr val="FFCC99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92" name="Oval 16" descr="50%"/>
          <p:cNvSpPr>
            <a:spLocks noChangeArrowheads="1"/>
          </p:cNvSpPr>
          <p:nvPr/>
        </p:nvSpPr>
        <p:spPr bwMode="auto">
          <a:xfrm>
            <a:off x="1219200" y="2362200"/>
            <a:ext cx="2616200" cy="736600"/>
          </a:xfrm>
          <a:prstGeom prst="ellipse">
            <a:avLst/>
          </a:prstGeom>
          <a:pattFill prst="pct50">
            <a:fgClr>
              <a:srgbClr val="FFCC99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0"/>
            <a:ext cx="9144000" cy="10414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87" name="Rectangle 11" descr="50%"/>
          <p:cNvSpPr>
            <a:spLocks noChangeArrowheads="1"/>
          </p:cNvSpPr>
          <p:nvPr/>
        </p:nvSpPr>
        <p:spPr bwMode="auto">
          <a:xfrm>
            <a:off x="0" y="4953000"/>
            <a:ext cx="9144000" cy="1905000"/>
          </a:xfrm>
          <a:prstGeom prst="rect">
            <a:avLst/>
          </a:prstGeom>
          <a:pattFill prst="pct5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5600" y="228600"/>
            <a:ext cx="4368800" cy="5969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7468711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cs typeface="Angsana New" pitchFamily="18" charset="-34"/>
              </a:rPr>
              <a:t>Universal Quantification</a:t>
            </a:r>
          </a:p>
          <a:p>
            <a:endParaRPr lang="en-US" dirty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>
                <a:cs typeface="Angsana New" pitchFamily="18" charset="-34"/>
              </a:rPr>
              <a:t>P</a:t>
            </a:r>
            <a:r>
              <a:rPr lang="en-US" dirty="0">
                <a:cs typeface="Angsana New" pitchFamily="18" charset="-34"/>
              </a:rPr>
              <a:t> be a propositional function with domain of discourse </a:t>
            </a:r>
            <a:r>
              <a:rPr lang="en-US" i="1" dirty="0">
                <a:cs typeface="Angsana New" pitchFamily="18" charset="-34"/>
              </a:rPr>
              <a:t>D</a:t>
            </a:r>
            <a:r>
              <a:rPr lang="en-US" dirty="0">
                <a:cs typeface="Angsana New" pitchFamily="18" charset="-34"/>
              </a:rPr>
              <a:t>.</a:t>
            </a: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The statement</a:t>
            </a: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	“for every x, </a:t>
            </a:r>
            <a:r>
              <a:rPr lang="en-US" i="1" dirty="0">
                <a:cs typeface="Angsana New" pitchFamily="18" charset="-34"/>
              </a:rPr>
              <a:t>P</a:t>
            </a:r>
            <a:r>
              <a:rPr lang="en-US" dirty="0">
                <a:cs typeface="Angsana New" pitchFamily="18" charset="-34"/>
              </a:rPr>
              <a:t>(x)”,	which may be written as 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x,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(x),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	is called a </a:t>
            </a:r>
            <a:r>
              <a:rPr lang="en-US" b="1" dirty="0">
                <a:cs typeface="Angsana New" pitchFamily="18" charset="-34"/>
                <a:sym typeface="Symbol" pitchFamily="18" charset="2"/>
              </a:rPr>
              <a:t>universally quantified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statement.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endParaRPr lang="en-US" sz="1800" dirty="0">
              <a:cs typeface="Angsana New" pitchFamily="18" charset="-34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39750" y="3854450"/>
            <a:ext cx="4883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x,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also read as:	   “for any 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(x)”</a:t>
            </a:r>
          </a:p>
          <a:p>
            <a:pPr lvl="1"/>
            <a:r>
              <a:rPr lang="en-US" dirty="0">
                <a:cs typeface="Angsana New" pitchFamily="18" charset="-34"/>
                <a:sym typeface="Symbol" pitchFamily="18" charset="2"/>
              </a:rPr>
              <a:t>			   “for all 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(x)”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346200" y="5257800"/>
            <a:ext cx="6375400" cy="13081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657350" y="5416550"/>
            <a:ext cx="5775940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x,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true, if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true for every x in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>
                <a:cs typeface="Angsana New" pitchFamily="18" charset="-34"/>
                <a:sym typeface="Symbol" pitchFamily="18" charset="2"/>
              </a:rPr>
              <a:t> </a:t>
            </a: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x,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false, if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(x) is false for at least one x in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.</a:t>
            </a:r>
          </a:p>
        </p:txBody>
      </p:sp>
      <p:pic>
        <p:nvPicPr>
          <p:cNvPr id="24589" name="Picture 13" descr="bd0537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5686425"/>
            <a:ext cx="1223963" cy="742950"/>
          </a:xfrm>
          <a:prstGeom prst="rect">
            <a:avLst/>
          </a:prstGeom>
          <a:noFill/>
        </p:spPr>
      </p:pic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08000" y="1828800"/>
            <a:ext cx="7823200" cy="1854200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8470900" y="50800"/>
            <a:ext cx="67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cs typeface="Angsana New" pitchFamily="18" charset="-34"/>
                <a:sym typeface="Symbol" pitchFamily="18" charset="2"/>
              </a:rPr>
              <a:t></a:t>
            </a:r>
            <a:endParaRPr lang="th-TH" sz="5400" b="1">
              <a:effectLst>
                <a:outerShdw blurRad="38100" dist="38100" dir="2700000" algn="tl">
                  <a:srgbClr val="C0C0C0"/>
                </a:outerShdw>
              </a:effectLst>
              <a:cs typeface="Angsana New" pitchFamily="18" charset="-34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 descr="50%"/>
          <p:cNvSpPr>
            <a:spLocks noChangeArrowheads="1"/>
          </p:cNvSpPr>
          <p:nvPr/>
        </p:nvSpPr>
        <p:spPr bwMode="auto">
          <a:xfrm>
            <a:off x="2324100" y="1866900"/>
            <a:ext cx="4648200" cy="2438400"/>
          </a:xfrm>
          <a:prstGeom prst="ellipse">
            <a:avLst/>
          </a:prstGeom>
          <a:pattFill prst="pct50">
            <a:fgClr>
              <a:srgbClr val="CCFF99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pic>
        <p:nvPicPr>
          <p:cNvPr id="73730" name="Picture 2" descr="an001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963" y="2386013"/>
            <a:ext cx="806450" cy="1301750"/>
          </a:xfrm>
          <a:prstGeom prst="rect">
            <a:avLst/>
          </a:prstGeom>
          <a:noFill/>
        </p:spPr>
      </p:pic>
      <p:pic>
        <p:nvPicPr>
          <p:cNvPr id="73731" name="Picture 3" descr="an0010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4963" y="2598738"/>
            <a:ext cx="873125" cy="1096962"/>
          </a:xfrm>
          <a:prstGeom prst="rect">
            <a:avLst/>
          </a:prstGeom>
          <a:noFill/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360738" y="230187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Ben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373563" y="36734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Tom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824538" y="22637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Dang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775325" y="40767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D</a:t>
            </a:r>
            <a:r>
              <a:rPr lang="en-US" sz="2400" baseline="-25000">
                <a:cs typeface="Angsana New" pitchFamily="18" charset="-34"/>
              </a:rPr>
              <a:t>1</a:t>
            </a:r>
          </a:p>
        </p:txBody>
      </p:sp>
      <p:pic>
        <p:nvPicPr>
          <p:cNvPr id="73737" name="Picture 9" descr="an00362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0525" y="2417763"/>
            <a:ext cx="1025525" cy="1262062"/>
          </a:xfrm>
          <a:prstGeom prst="rect">
            <a:avLst/>
          </a:prstGeom>
          <a:noFill/>
        </p:spPr>
      </p:pic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476250" y="427038"/>
            <a:ext cx="4572000" cy="14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>
              <a:cs typeface="Angsana New" pitchFamily="18" charset="-34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) be a statement  “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 dog”.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461963" y="4111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1739900" y="4970463"/>
            <a:ext cx="3975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Use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baseline="-25000" dirty="0">
                <a:cs typeface="Angsana New" pitchFamily="18" charset="-34"/>
                <a:sym typeface="Symbol" pitchFamily="18" charset="2"/>
              </a:rPr>
              <a:t>1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as the domain of discourse.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What is the truth value of  x,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(x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80" name="Oval 28" descr="50%"/>
          <p:cNvSpPr>
            <a:spLocks noChangeArrowheads="1"/>
          </p:cNvSpPr>
          <p:nvPr/>
        </p:nvSpPr>
        <p:spPr bwMode="auto">
          <a:xfrm>
            <a:off x="1733550" y="1828800"/>
            <a:ext cx="5200650" cy="2914650"/>
          </a:xfrm>
          <a:prstGeom prst="ellipse">
            <a:avLst/>
          </a:prstGeom>
          <a:pattFill prst="pct50">
            <a:fgClr>
              <a:srgbClr val="CCFF99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476250" y="427038"/>
            <a:ext cx="4572000" cy="14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>
              <a:cs typeface="Angsana New" pitchFamily="18" charset="-34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  <a:p>
            <a:pPr lvl="1">
              <a:spcBef>
                <a:spcPct val="50000"/>
              </a:spcBef>
            </a:pPr>
            <a:r>
              <a:rPr lang="en-US" dirty="0">
                <a:cs typeface="Angsana New" pitchFamily="18" charset="-34"/>
              </a:rPr>
              <a:t>Let </a:t>
            </a:r>
            <a:r>
              <a:rPr lang="en-US" i="1" dirty="0" smtClean="0">
                <a:cs typeface="Angsana New" pitchFamily="18" charset="-34"/>
              </a:rPr>
              <a:t>P</a:t>
            </a:r>
            <a:r>
              <a:rPr lang="en-US" dirty="0" smtClean="0">
                <a:cs typeface="Angsana New" pitchFamily="18" charset="-34"/>
              </a:rPr>
              <a:t>(</a:t>
            </a:r>
            <a:r>
              <a:rPr lang="en-US" i="1" dirty="0" smtClean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) be a statement  “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 dog”.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endParaRPr lang="en-US" dirty="0">
              <a:cs typeface="Angsana New" pitchFamily="18" charset="-34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461963" y="4111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Angsana New" pitchFamily="18" charset="-34"/>
              </a:rPr>
              <a:t>E</a:t>
            </a:r>
            <a:r>
              <a:rPr lang="en-US" sz="1600">
                <a:cs typeface="Angsana New" pitchFamily="18" charset="-34"/>
              </a:rPr>
              <a:t>XAMPLE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1682750" y="5351463"/>
            <a:ext cx="3975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  <a:sym typeface="Symbol" pitchFamily="18" charset="2"/>
              </a:rPr>
              <a:t>Use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D</a:t>
            </a:r>
            <a:r>
              <a:rPr lang="en-US" baseline="-25000" dirty="0">
                <a:cs typeface="Angsana New" pitchFamily="18" charset="-34"/>
                <a:sym typeface="Symbol" pitchFamily="18" charset="2"/>
              </a:rPr>
              <a:t>3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as the domain of discourse.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What is the truth value of  x, </a:t>
            </a:r>
            <a:r>
              <a:rPr lang="en-US" i="1" dirty="0" smtClean="0">
                <a:cs typeface="Angsana New" pitchFamily="18" charset="-34"/>
                <a:sym typeface="Symbol" pitchFamily="18" charset="2"/>
              </a:rPr>
              <a:t>P</a:t>
            </a:r>
            <a:r>
              <a:rPr lang="en-US" dirty="0" smtClean="0">
                <a:cs typeface="Angsana New" pitchFamily="18" charset="-34"/>
                <a:sym typeface="Symbol" pitchFamily="18" charset="2"/>
              </a:rPr>
              <a:t>(x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)?</a:t>
            </a: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5699125" y="451485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D</a:t>
            </a:r>
            <a:r>
              <a:rPr lang="en-US" sz="2400" baseline="-25000">
                <a:cs typeface="Angsana New" pitchFamily="18" charset="-34"/>
              </a:rPr>
              <a:t>3</a:t>
            </a:r>
          </a:p>
        </p:txBody>
      </p:sp>
      <p:pic>
        <p:nvPicPr>
          <p:cNvPr id="74777" name="Picture 25" descr="an0073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2074863"/>
            <a:ext cx="722312" cy="973137"/>
          </a:xfrm>
          <a:prstGeom prst="rect">
            <a:avLst/>
          </a:prstGeom>
          <a:noFill/>
        </p:spPr>
      </p:pic>
      <p:pic>
        <p:nvPicPr>
          <p:cNvPr id="74778" name="Picture 26" descr="an0010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7663" y="2398713"/>
            <a:ext cx="798512" cy="1289050"/>
          </a:xfrm>
          <a:prstGeom prst="rect">
            <a:avLst/>
          </a:prstGeom>
          <a:noFill/>
        </p:spPr>
      </p:pic>
      <p:pic>
        <p:nvPicPr>
          <p:cNvPr id="74779" name="Picture 27" descr="an0010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8813" y="3176588"/>
            <a:ext cx="884237" cy="1109662"/>
          </a:xfrm>
          <a:prstGeom prst="rect">
            <a:avLst/>
          </a:prstGeom>
          <a:noFill/>
        </p:spPr>
      </p:pic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2865438" y="2301875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Ben</a:t>
            </a:r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4830763" y="42259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Tom</a:t>
            </a: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5767388" y="24161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Dang</a:t>
            </a:r>
          </a:p>
        </p:txBody>
      </p:sp>
      <p:pic>
        <p:nvPicPr>
          <p:cNvPr id="74784" name="Picture 32" descr="an0036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9175" y="2446338"/>
            <a:ext cx="1052513" cy="1296987"/>
          </a:xfrm>
          <a:prstGeom prst="rect">
            <a:avLst/>
          </a:prstGeom>
          <a:noFill/>
        </p:spPr>
      </p:pic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4354513" y="2435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Toto</a:t>
            </a:r>
          </a:p>
        </p:txBody>
      </p:sp>
      <p:pic>
        <p:nvPicPr>
          <p:cNvPr id="74786" name="Picture 34" descr="an00108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67075" y="3211513"/>
            <a:ext cx="1166813" cy="1227137"/>
          </a:xfrm>
          <a:prstGeom prst="rect">
            <a:avLst/>
          </a:prstGeom>
          <a:noFill/>
        </p:spPr>
      </p:pic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3592513" y="41497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cs typeface="Angsana New" pitchFamily="18" charset="-34"/>
              </a:rPr>
              <a:t>Joe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1265</Words>
  <Application>Microsoft Office PowerPoint</Application>
  <PresentationFormat>On-screen Show (4:3)</PresentationFormat>
  <Paragraphs>488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517</cp:revision>
  <cp:lastPrinted>1999-03-08T03:05:02Z</cp:lastPrinted>
  <dcterms:created xsi:type="dcterms:W3CDTF">1998-06-18T08:25:28Z</dcterms:created>
  <dcterms:modified xsi:type="dcterms:W3CDTF">2017-08-11T07:08:37Z</dcterms:modified>
</cp:coreProperties>
</file>