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86" r:id="rId2"/>
    <p:sldId id="327" r:id="rId3"/>
    <p:sldId id="284" r:id="rId4"/>
    <p:sldId id="285" r:id="rId5"/>
    <p:sldId id="286" r:id="rId6"/>
    <p:sldId id="368" r:id="rId7"/>
    <p:sldId id="290" r:id="rId8"/>
    <p:sldId id="329" r:id="rId9"/>
    <p:sldId id="349" r:id="rId10"/>
    <p:sldId id="287" r:id="rId11"/>
    <p:sldId id="369" r:id="rId12"/>
    <p:sldId id="288" r:id="rId13"/>
    <p:sldId id="330" r:id="rId14"/>
    <p:sldId id="291" r:id="rId15"/>
    <p:sldId id="293" r:id="rId16"/>
    <p:sldId id="354" r:id="rId17"/>
    <p:sldId id="289" r:id="rId18"/>
    <p:sldId id="331" r:id="rId19"/>
    <p:sldId id="317" r:id="rId20"/>
    <p:sldId id="387" r:id="rId21"/>
    <p:sldId id="383" r:id="rId22"/>
    <p:sldId id="384" r:id="rId23"/>
    <p:sldId id="320" r:id="rId24"/>
    <p:sldId id="362" r:id="rId25"/>
    <p:sldId id="359" r:id="rId26"/>
    <p:sldId id="370" r:id="rId27"/>
    <p:sldId id="294" r:id="rId28"/>
    <p:sldId id="363" r:id="rId29"/>
    <p:sldId id="295" r:id="rId30"/>
    <p:sldId id="296" r:id="rId31"/>
    <p:sldId id="297" r:id="rId32"/>
    <p:sldId id="298" r:id="rId33"/>
    <p:sldId id="371" r:id="rId34"/>
    <p:sldId id="372" r:id="rId35"/>
    <p:sldId id="337" r:id="rId36"/>
  </p:sldIdLst>
  <p:sldSz cx="9144000" cy="6858000" type="screen4x3"/>
  <p:notesSz cx="6797675" cy="987425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0000FF"/>
    <a:srgbClr val="808080"/>
    <a:srgbClr val="FF3300"/>
    <a:srgbClr val="B2B2B2"/>
    <a:srgbClr val="6666FF"/>
    <a:srgbClr val="6699FF"/>
    <a:srgbClr val="FFCCCC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87433" autoAdjust="0"/>
  </p:normalViewPr>
  <p:slideViewPr>
    <p:cSldViewPr snapToGrid="0">
      <p:cViewPr>
        <p:scale>
          <a:sx n="110" d="100"/>
          <a:sy n="110" d="100"/>
        </p:scale>
        <p:origin x="594" y="948"/>
      </p:cViewPr>
      <p:guideLst>
        <p:guide orient="horz" pos="2160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42085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42085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3D6C5-5D9C-4A27-B14A-789B8EB27B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88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08942"/>
            <a:ext cx="4992687" cy="440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42085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42085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F4F941-646F-446A-88E9-2915172AEE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33FAF-5D22-4DBE-A5AF-CFB06E240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EB8AC-932D-4914-9387-3E0075E8FA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163FA-EFCD-4651-9B1F-369453D808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897B3-5DC0-49A3-81EE-945AA7FE3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FC520-551C-429B-8EB9-C30803BEFE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CA260-4A19-49A4-A403-3FDB863346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F9846-6A1F-4BD2-B63C-9B7CD941DE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BD01A-1EFF-4660-82B9-100F31B0B0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A136D-0782-4B35-827F-3461D0732D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AD28D-EB35-461A-AE61-FC37133EC2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A7780-B535-45C8-BAF2-2B5F8BC18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60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600">
                <a:latin typeface="+mn-lt"/>
                <a:cs typeface="+mn-cs"/>
              </a:defRPr>
            </a:lvl1pPr>
          </a:lstStyle>
          <a:p>
            <a:fld id="{37B2BDFD-600C-4E59-9E5F-9CABC594AF5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4304131" y="2701925"/>
            <a:ext cx="31963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Proof Methods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-9525" y="0"/>
            <a:ext cx="2414588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76134" name="Freeform 6"/>
          <p:cNvSpPr>
            <a:spLocks/>
          </p:cNvSpPr>
          <p:nvPr/>
        </p:nvSpPr>
        <p:spPr bwMode="auto">
          <a:xfrm>
            <a:off x="2324100" y="887413"/>
            <a:ext cx="1693863" cy="2208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1" y="1"/>
              </a:cxn>
              <a:cxn ang="0">
                <a:pos x="211" y="1572"/>
              </a:cxn>
              <a:cxn ang="0">
                <a:pos x="739" y="1572"/>
              </a:cxn>
            </a:cxnLst>
            <a:rect l="0" t="0" r="r" b="b"/>
            <a:pathLst>
              <a:path w="739" h="1572">
                <a:moveTo>
                  <a:pt x="0" y="0"/>
                </a:moveTo>
                <a:lnTo>
                  <a:pt x="211" y="1"/>
                </a:lnTo>
                <a:lnTo>
                  <a:pt x="211" y="1572"/>
                </a:lnTo>
                <a:lnTo>
                  <a:pt x="739" y="157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4017963" y="2981325"/>
            <a:ext cx="2032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295525" y="766763"/>
            <a:ext cx="212725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42863" y="195263"/>
            <a:ext cx="2387600" cy="55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1. Logic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2. </a:t>
            </a:r>
            <a:r>
              <a:rPr lang="en-US" sz="1600" b="1" u="sng" dirty="0">
                <a:latin typeface="Arial Narrow" pitchFamily="34" charset="0"/>
                <a:cs typeface="Arial" pitchFamily="34" charset="0"/>
              </a:rPr>
              <a:t>Proof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3. Sets, Relations, and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Functions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4. Algorithms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5. Counting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6. Recurrence Relations 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7. Graphs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8. Finite-State Automata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and Turing Machines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Appendix: </a:t>
            </a:r>
          </a:p>
          <a:p>
            <a:pPr marL="533400" indent="-533400"/>
            <a:r>
              <a:rPr lang="en-US" sz="1600" b="1" dirty="0" smtClean="0">
                <a:latin typeface="Arial Narrow" pitchFamily="34" charset="0"/>
                <a:cs typeface="Arial" pitchFamily="34" charset="0"/>
              </a:rPr>
              <a:t>Self-Test Homework</a:t>
            </a:r>
          </a:p>
          <a:p>
            <a:pPr marL="533400" indent="-533400"/>
            <a:r>
              <a:rPr lang="en-US" sz="1600" b="1" smtClean="0">
                <a:latin typeface="Arial Narrow" pitchFamily="34" charset="0"/>
                <a:cs typeface="Arial" pitchFamily="34" charset="0"/>
              </a:rPr>
              <a:t>Solutions to Homework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25463" y="296863"/>
            <a:ext cx="7399337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cs typeface="Angsana New" pitchFamily="18" charset="-34"/>
              <a:sym typeface="Symbol" pitchFamily="18" charset="2"/>
            </a:endParaRPr>
          </a:p>
          <a:p>
            <a:pPr lvl="1"/>
            <a:r>
              <a:rPr lang="en-US" sz="1800">
                <a:cs typeface="Angsana New" pitchFamily="18" charset="-34"/>
              </a:rPr>
              <a:t>Let the following definition and theorem be given:</a:t>
            </a:r>
          </a:p>
          <a:p>
            <a:pPr lvl="1"/>
            <a:endParaRPr lang="en-US">
              <a:cs typeface="Angsana New" pitchFamily="18" charset="-34"/>
            </a:endParaRPr>
          </a:p>
          <a:p>
            <a:pPr lvl="2"/>
            <a:r>
              <a:rPr lang="en-US">
                <a:cs typeface="Angsana New" pitchFamily="18" charset="-34"/>
              </a:rPr>
              <a:t>D</a:t>
            </a:r>
            <a:r>
              <a:rPr lang="en-US" sz="1600">
                <a:cs typeface="Angsana New" pitchFamily="18" charset="-34"/>
              </a:rPr>
              <a:t>EFINITION</a:t>
            </a:r>
            <a:endParaRPr lang="en-US">
              <a:cs typeface="Angsana New" pitchFamily="18" charset="-34"/>
            </a:endParaRPr>
          </a:p>
          <a:p>
            <a:pPr lvl="3">
              <a:lnSpc>
                <a:spcPct val="130000"/>
              </a:lnSpc>
            </a:pPr>
            <a:r>
              <a:rPr lang="en-US">
                <a:cs typeface="Angsana New" pitchFamily="18" charset="-34"/>
              </a:rPr>
              <a:t>For any real numbers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, </a:t>
            </a:r>
            <a:r>
              <a:rPr lang="en-US" i="1">
                <a:cs typeface="Angsana New" pitchFamily="18" charset="-34"/>
              </a:rPr>
              <a:t>y</a:t>
            </a:r>
            <a:r>
              <a:rPr lang="en-US">
                <a:cs typeface="Angsana New" pitchFamily="18" charset="-34"/>
              </a:rPr>
              <a:t>, let </a:t>
            </a:r>
          </a:p>
          <a:p>
            <a:pPr lvl="4"/>
            <a:r>
              <a:rPr lang="en-US">
                <a:cs typeface="Angsana New" pitchFamily="18" charset="-34"/>
              </a:rPr>
              <a:t>	min{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, </a:t>
            </a:r>
            <a:r>
              <a:rPr lang="en-US" i="1">
                <a:cs typeface="Angsana New" pitchFamily="18" charset="-34"/>
              </a:rPr>
              <a:t>y</a:t>
            </a:r>
            <a:r>
              <a:rPr lang="en-US">
                <a:cs typeface="Angsana New" pitchFamily="18" charset="-34"/>
              </a:rPr>
              <a:t>} =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, 	if </a:t>
            </a:r>
            <a:r>
              <a:rPr lang="en-US" i="1">
                <a:cs typeface="Angsana New" pitchFamily="18" charset="-34"/>
              </a:rPr>
              <a:t>x </a:t>
            </a:r>
            <a:r>
              <a:rPr lang="en-US">
                <a:cs typeface="Angsana New" pitchFamily="18" charset="-34"/>
                <a:sym typeface="Symbol" pitchFamily="18" charset="2"/>
              </a:rPr>
              <a:t> </a:t>
            </a:r>
            <a:r>
              <a:rPr lang="en-US" i="1">
                <a:cs typeface="Angsana New" pitchFamily="18" charset="-34"/>
                <a:sym typeface="Symbol" pitchFamily="18" charset="2"/>
              </a:rPr>
              <a:t>y</a:t>
            </a:r>
            <a:r>
              <a:rPr lang="en-US">
                <a:cs typeface="Angsana New" pitchFamily="18" charset="-34"/>
                <a:sym typeface="Symbol" pitchFamily="18" charset="2"/>
              </a:rPr>
              <a:t>; and, </a:t>
            </a:r>
          </a:p>
          <a:p>
            <a:pPr lvl="4"/>
            <a:r>
              <a:rPr lang="en-US">
                <a:cs typeface="Angsana New" pitchFamily="18" charset="-34"/>
                <a:sym typeface="Symbol" pitchFamily="18" charset="2"/>
              </a:rPr>
              <a:t>	min{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, </a:t>
            </a:r>
            <a:r>
              <a:rPr lang="en-US" i="1">
                <a:cs typeface="Angsana New" pitchFamily="18" charset="-34"/>
                <a:sym typeface="Symbol" pitchFamily="18" charset="2"/>
              </a:rPr>
              <a:t>y</a:t>
            </a:r>
            <a:r>
              <a:rPr lang="en-US">
                <a:cs typeface="Angsana New" pitchFamily="18" charset="-34"/>
                <a:sym typeface="Symbol" pitchFamily="18" charset="2"/>
              </a:rPr>
              <a:t>} = </a:t>
            </a:r>
            <a:r>
              <a:rPr lang="en-US" i="1">
                <a:cs typeface="Angsana New" pitchFamily="18" charset="-34"/>
                <a:sym typeface="Symbol" pitchFamily="18" charset="2"/>
              </a:rPr>
              <a:t>y</a:t>
            </a:r>
            <a:r>
              <a:rPr lang="en-US">
                <a:cs typeface="Angsana New" pitchFamily="18" charset="-34"/>
                <a:sym typeface="Symbol" pitchFamily="18" charset="2"/>
              </a:rPr>
              <a:t>,	otherwise.</a:t>
            </a:r>
          </a:p>
          <a:p>
            <a:pPr lvl="2"/>
            <a:endParaRPr lang="en-US">
              <a:cs typeface="Angsana New" pitchFamily="18" charset="-34"/>
              <a:sym typeface="Symbol" pitchFamily="18" charset="2"/>
            </a:endParaRPr>
          </a:p>
          <a:p>
            <a:pPr lvl="2"/>
            <a:r>
              <a:rPr lang="en-US">
                <a:cs typeface="Angsana New" pitchFamily="18" charset="-34"/>
                <a:sym typeface="Symbol" pitchFamily="18" charset="2"/>
              </a:rPr>
              <a:t>T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HEOREM</a:t>
            </a:r>
            <a:endParaRPr lang="en-US">
              <a:cs typeface="Angsana New" pitchFamily="18" charset="-34"/>
              <a:sym typeface="Symbol" pitchFamily="18" charset="2"/>
            </a:endParaRPr>
          </a:p>
          <a:p>
            <a:pPr lvl="3">
              <a:lnSpc>
                <a:spcPct val="13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For any real numbers 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, </a:t>
            </a:r>
            <a:r>
              <a:rPr lang="en-US" i="1">
                <a:cs typeface="Angsana New" pitchFamily="18" charset="-34"/>
                <a:sym typeface="Symbol" pitchFamily="18" charset="2"/>
              </a:rPr>
              <a:t>y</a:t>
            </a:r>
            <a:r>
              <a:rPr lang="en-US">
                <a:cs typeface="Angsana New" pitchFamily="18" charset="-34"/>
                <a:sym typeface="Symbol" pitchFamily="18" charset="2"/>
              </a:rPr>
              <a:t>, </a:t>
            </a:r>
            <a:r>
              <a:rPr lang="en-US" i="1">
                <a:cs typeface="Angsana New" pitchFamily="18" charset="-34"/>
                <a:sym typeface="Symbol" pitchFamily="18" charset="2"/>
              </a:rPr>
              <a:t>z</a:t>
            </a:r>
            <a:r>
              <a:rPr lang="en-US">
                <a:cs typeface="Angsana New" pitchFamily="18" charset="-34"/>
                <a:sym typeface="Symbol" pitchFamily="18" charset="2"/>
              </a:rPr>
              <a:t>, if  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  </a:t>
            </a:r>
            <a:r>
              <a:rPr lang="en-US" i="1">
                <a:cs typeface="Angsana New" pitchFamily="18" charset="-34"/>
                <a:sym typeface="Symbol" pitchFamily="18" charset="2"/>
              </a:rPr>
              <a:t>y</a:t>
            </a:r>
            <a:r>
              <a:rPr lang="en-US">
                <a:cs typeface="Angsana New" pitchFamily="18" charset="-34"/>
                <a:sym typeface="Symbol" pitchFamily="18" charset="2"/>
              </a:rPr>
              <a:t> and </a:t>
            </a:r>
            <a:r>
              <a:rPr lang="en-US" i="1">
                <a:cs typeface="Angsana New" pitchFamily="18" charset="-34"/>
                <a:sym typeface="Symbol" pitchFamily="18" charset="2"/>
              </a:rPr>
              <a:t>y</a:t>
            </a:r>
            <a:r>
              <a:rPr lang="en-US">
                <a:cs typeface="Angsana New" pitchFamily="18" charset="-34"/>
                <a:sym typeface="Symbol" pitchFamily="18" charset="2"/>
              </a:rPr>
              <a:t>  </a:t>
            </a:r>
            <a:r>
              <a:rPr lang="en-US" i="1">
                <a:cs typeface="Angsana New" pitchFamily="18" charset="-34"/>
                <a:sym typeface="Symbol" pitchFamily="18" charset="2"/>
              </a:rPr>
              <a:t>z</a:t>
            </a:r>
            <a:r>
              <a:rPr lang="en-US">
                <a:cs typeface="Angsana New" pitchFamily="18" charset="-34"/>
                <a:sym typeface="Symbol" pitchFamily="18" charset="2"/>
              </a:rPr>
              <a:t>, then 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  </a:t>
            </a:r>
            <a:r>
              <a:rPr lang="en-US" i="1">
                <a:cs typeface="Angsana New" pitchFamily="18" charset="-34"/>
                <a:sym typeface="Symbol" pitchFamily="18" charset="2"/>
              </a:rPr>
              <a:t>z</a:t>
            </a:r>
            <a:r>
              <a:rPr lang="en-US">
                <a:cs typeface="Angsana New" pitchFamily="18" charset="-34"/>
                <a:sym typeface="Symbol" pitchFamily="18" charset="2"/>
              </a:rPr>
              <a:t>.</a:t>
            </a:r>
          </a:p>
          <a:p>
            <a:pPr lvl="1"/>
            <a:endParaRPr lang="en-US">
              <a:cs typeface="Angsana New" pitchFamily="18" charset="-34"/>
              <a:sym typeface="Symbol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Now prove that:</a:t>
            </a:r>
          </a:p>
          <a:p>
            <a:pPr lvl="1">
              <a:lnSpc>
                <a:spcPct val="13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	“For any real numbers </a:t>
            </a:r>
            <a:r>
              <a:rPr lang="en-US" i="1">
                <a:cs typeface="Angsana New" pitchFamily="18" charset="-34"/>
                <a:sym typeface="Symbol" pitchFamily="18" charset="2"/>
              </a:rPr>
              <a:t>d</a:t>
            </a:r>
            <a:r>
              <a:rPr lang="en-US">
                <a:cs typeface="Angsana New" pitchFamily="18" charset="-34"/>
                <a:sym typeface="Symbol" pitchFamily="18" charset="2"/>
              </a:rPr>
              <a:t>, </a:t>
            </a:r>
            <a:r>
              <a:rPr lang="en-US" i="1">
                <a:cs typeface="Angsana New" pitchFamily="18" charset="-34"/>
                <a:sym typeface="Symbol" pitchFamily="18" charset="2"/>
              </a:rPr>
              <a:t>d</a:t>
            </a:r>
            <a:r>
              <a:rPr lang="en-US" i="1" baseline="-25000">
                <a:cs typeface="Angsana New" pitchFamily="18" charset="-34"/>
                <a:sym typeface="Symbol" pitchFamily="18" charset="2"/>
              </a:rPr>
              <a:t>1</a:t>
            </a:r>
            <a:r>
              <a:rPr lang="en-US">
                <a:cs typeface="Angsana New" pitchFamily="18" charset="-34"/>
                <a:sym typeface="Symbol" pitchFamily="18" charset="2"/>
              </a:rPr>
              <a:t>, </a:t>
            </a:r>
            <a:r>
              <a:rPr lang="en-US" i="1">
                <a:cs typeface="Angsana New" pitchFamily="18" charset="-34"/>
                <a:sym typeface="Symbol" pitchFamily="18" charset="2"/>
              </a:rPr>
              <a:t>d</a:t>
            </a:r>
            <a:r>
              <a:rPr lang="en-US" i="1" baseline="-25000">
                <a:cs typeface="Angsana New" pitchFamily="18" charset="-34"/>
                <a:sym typeface="Symbol" pitchFamily="18" charset="2"/>
              </a:rPr>
              <a:t>2</a:t>
            </a:r>
            <a:r>
              <a:rPr lang="en-US">
                <a:cs typeface="Angsana New" pitchFamily="18" charset="-34"/>
                <a:sym typeface="Symbol" pitchFamily="18" charset="2"/>
              </a:rPr>
              <a:t>, 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,</a:t>
            </a:r>
          </a:p>
          <a:p>
            <a:pPr lvl="1"/>
            <a:r>
              <a:rPr lang="en-US">
                <a:cs typeface="Angsana New" pitchFamily="18" charset="-34"/>
                <a:sym typeface="Symbol" pitchFamily="18" charset="2"/>
              </a:rPr>
              <a:t>		if </a:t>
            </a:r>
            <a:r>
              <a:rPr lang="en-US" i="1">
                <a:cs typeface="Angsana New" pitchFamily="18" charset="-34"/>
                <a:sym typeface="Symbol" pitchFamily="18" charset="2"/>
              </a:rPr>
              <a:t>d</a:t>
            </a:r>
            <a:r>
              <a:rPr lang="en-US">
                <a:cs typeface="Angsana New" pitchFamily="18" charset="-34"/>
                <a:sym typeface="Symbol" pitchFamily="18" charset="2"/>
              </a:rPr>
              <a:t> = min{</a:t>
            </a:r>
            <a:r>
              <a:rPr lang="en-US" i="1">
                <a:cs typeface="Angsana New" pitchFamily="18" charset="-34"/>
                <a:sym typeface="Symbol" pitchFamily="18" charset="2"/>
              </a:rPr>
              <a:t>d</a:t>
            </a:r>
            <a:r>
              <a:rPr lang="en-US" i="1" baseline="-25000">
                <a:cs typeface="Angsana New" pitchFamily="18" charset="-34"/>
                <a:sym typeface="Symbol" pitchFamily="18" charset="2"/>
              </a:rPr>
              <a:t>1</a:t>
            </a:r>
            <a:r>
              <a:rPr lang="en-US">
                <a:cs typeface="Angsana New" pitchFamily="18" charset="-34"/>
                <a:sym typeface="Symbol" pitchFamily="18" charset="2"/>
              </a:rPr>
              <a:t>, </a:t>
            </a:r>
            <a:r>
              <a:rPr lang="en-US" i="1">
                <a:cs typeface="Angsana New" pitchFamily="18" charset="-34"/>
                <a:sym typeface="Symbol" pitchFamily="18" charset="2"/>
              </a:rPr>
              <a:t>d</a:t>
            </a:r>
            <a:r>
              <a:rPr lang="en-US" i="1" baseline="-25000">
                <a:cs typeface="Angsana New" pitchFamily="18" charset="-34"/>
                <a:sym typeface="Symbol" pitchFamily="18" charset="2"/>
              </a:rPr>
              <a:t>2</a:t>
            </a:r>
            <a:r>
              <a:rPr lang="en-US">
                <a:cs typeface="Angsana New" pitchFamily="18" charset="-34"/>
                <a:sym typeface="Symbol" pitchFamily="18" charset="2"/>
              </a:rPr>
              <a:t>} and 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  </a:t>
            </a:r>
            <a:r>
              <a:rPr lang="en-US" i="1">
                <a:cs typeface="Angsana New" pitchFamily="18" charset="-34"/>
                <a:sym typeface="Symbol" pitchFamily="18" charset="2"/>
              </a:rPr>
              <a:t>d</a:t>
            </a:r>
            <a:r>
              <a:rPr lang="en-US">
                <a:cs typeface="Angsana New" pitchFamily="18" charset="-34"/>
                <a:sym typeface="Symbol" pitchFamily="18" charset="2"/>
              </a:rPr>
              <a:t>, then 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  </a:t>
            </a:r>
            <a:r>
              <a:rPr lang="en-US" i="1">
                <a:cs typeface="Angsana New" pitchFamily="18" charset="-34"/>
                <a:sym typeface="Symbol" pitchFamily="18" charset="2"/>
              </a:rPr>
              <a:t>d</a:t>
            </a:r>
            <a:r>
              <a:rPr lang="en-US" i="1" baseline="-25000">
                <a:cs typeface="Angsana New" pitchFamily="18" charset="-34"/>
                <a:sym typeface="Symbol" pitchFamily="18" charset="2"/>
              </a:rPr>
              <a:t>1</a:t>
            </a:r>
            <a:r>
              <a:rPr lang="en-US">
                <a:cs typeface="Angsana New" pitchFamily="18" charset="-34"/>
                <a:sym typeface="Symbol" pitchFamily="18" charset="2"/>
              </a:rPr>
              <a:t> and 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  </a:t>
            </a:r>
            <a:r>
              <a:rPr lang="en-US" i="1">
                <a:cs typeface="Angsana New" pitchFamily="18" charset="-34"/>
                <a:sym typeface="Symbol" pitchFamily="18" charset="2"/>
              </a:rPr>
              <a:t>d</a:t>
            </a:r>
            <a:r>
              <a:rPr lang="en-US" i="1" baseline="-25000">
                <a:cs typeface="Angsana New" pitchFamily="18" charset="-34"/>
                <a:sym typeface="Symbol" pitchFamily="18" charset="2"/>
              </a:rPr>
              <a:t>2</a:t>
            </a:r>
            <a:r>
              <a:rPr lang="en-US">
                <a:cs typeface="Angsana New" pitchFamily="18" charset="-34"/>
                <a:sym typeface="Symbol" pitchFamily="18" charset="2"/>
              </a:rPr>
              <a:t>.”</a:t>
            </a:r>
            <a:endParaRPr lang="en-US">
              <a:cs typeface="Angsana New" pitchFamily="18" charset="-34"/>
            </a:endParaRPr>
          </a:p>
        </p:txBody>
      </p:sp>
      <p:sp>
        <p:nvSpPr>
          <p:cNvPr id="35843" name="AutoShape 3"/>
          <p:cNvSpPr>
            <a:spLocks/>
          </p:cNvSpPr>
          <p:nvPr/>
        </p:nvSpPr>
        <p:spPr bwMode="auto">
          <a:xfrm>
            <a:off x="1306513" y="1181100"/>
            <a:ext cx="533400" cy="14478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44" name="AutoShape 4"/>
          <p:cNvSpPr>
            <a:spLocks/>
          </p:cNvSpPr>
          <p:nvPr/>
        </p:nvSpPr>
        <p:spPr bwMode="auto">
          <a:xfrm>
            <a:off x="1306513" y="2762250"/>
            <a:ext cx="533400" cy="93345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  <a:endParaRPr lang="en-US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Line 2"/>
          <p:cNvSpPr>
            <a:spLocks noChangeShapeType="1"/>
          </p:cNvSpPr>
          <p:nvPr/>
        </p:nvSpPr>
        <p:spPr bwMode="auto">
          <a:xfrm>
            <a:off x="4568825" y="0"/>
            <a:ext cx="0" cy="68580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63538" y="1333500"/>
            <a:ext cx="2220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Arial" pitchFamily="34" charset="0"/>
                <a:cs typeface="Arial" pitchFamily="34" charset="0"/>
              </a:rPr>
              <a:t>Direct Proof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757738" y="1301750"/>
            <a:ext cx="4079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Arial" pitchFamily="34" charset="0"/>
                <a:cs typeface="Arial" pitchFamily="34" charset="0"/>
              </a:rPr>
              <a:t>Proof By Contradiction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695575" y="354013"/>
            <a:ext cx="3821113" cy="596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982913" y="428625"/>
            <a:ext cx="329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Prove that “</a:t>
            </a:r>
            <a:r>
              <a:rPr lang="en-US" u="sng"/>
              <a:t>if p then q</a:t>
            </a:r>
            <a:r>
              <a:rPr lang="en-US"/>
              <a:t>” is true.</a:t>
            </a:r>
            <a:endParaRPr lang="th-TH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881063" y="2419350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Assume that: </a:t>
            </a:r>
            <a:r>
              <a:rPr lang="en-US" u="sng"/>
              <a:t>“p” is true</a:t>
            </a:r>
            <a:r>
              <a:rPr lang="en-US"/>
              <a:t>.</a:t>
            </a:r>
            <a:endParaRPr lang="th-TH"/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5211763" y="2268538"/>
            <a:ext cx="3211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Assume that: </a:t>
            </a:r>
            <a:endParaRPr lang="en-US" u="sng"/>
          </a:p>
          <a:p>
            <a:r>
              <a:rPr lang="en-US" u="sng"/>
              <a:t>“p” is true</a:t>
            </a:r>
            <a:r>
              <a:rPr lang="en-US"/>
              <a:t> and </a:t>
            </a:r>
            <a:r>
              <a:rPr lang="en-US" u="sng"/>
              <a:t>“not q” is true</a:t>
            </a:r>
            <a:r>
              <a:rPr lang="en-US"/>
              <a:t>.</a:t>
            </a:r>
            <a:endParaRPr lang="th-TH"/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1504950" y="5991225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“q” is true.</a:t>
            </a:r>
            <a:endParaRPr lang="th-TH"/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5895975" y="5986463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contradiction!</a:t>
            </a:r>
          </a:p>
        </p:txBody>
      </p:sp>
      <p:sp>
        <p:nvSpPr>
          <p:cNvPr id="150542" name="Freeform 14"/>
          <p:cNvSpPr>
            <a:spLocks/>
          </p:cNvSpPr>
          <p:nvPr/>
        </p:nvSpPr>
        <p:spPr bwMode="auto">
          <a:xfrm>
            <a:off x="1770063" y="3249613"/>
            <a:ext cx="828675" cy="2481262"/>
          </a:xfrm>
          <a:custGeom>
            <a:avLst/>
            <a:gdLst/>
            <a:ahLst/>
            <a:cxnLst>
              <a:cxn ang="0">
                <a:pos x="357" y="0"/>
              </a:cxn>
              <a:cxn ang="0">
                <a:pos x="28" y="438"/>
              </a:cxn>
              <a:cxn ang="0">
                <a:pos x="522" y="704"/>
              </a:cxn>
              <a:cxn ang="0">
                <a:pos x="0" y="996"/>
              </a:cxn>
              <a:cxn ang="0">
                <a:pos x="394" y="1261"/>
              </a:cxn>
              <a:cxn ang="0">
                <a:pos x="293" y="1563"/>
              </a:cxn>
            </a:cxnLst>
            <a:rect l="0" t="0" r="r" b="b"/>
            <a:pathLst>
              <a:path w="522" h="1563">
                <a:moveTo>
                  <a:pt x="357" y="0"/>
                </a:moveTo>
                <a:lnTo>
                  <a:pt x="28" y="438"/>
                </a:lnTo>
                <a:lnTo>
                  <a:pt x="522" y="704"/>
                </a:lnTo>
                <a:lnTo>
                  <a:pt x="0" y="996"/>
                </a:lnTo>
                <a:lnTo>
                  <a:pt x="394" y="1261"/>
                </a:lnTo>
                <a:lnTo>
                  <a:pt x="293" y="1563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th-TH"/>
          </a:p>
        </p:txBody>
      </p:sp>
      <p:sp>
        <p:nvSpPr>
          <p:cNvPr id="150543" name="Freeform 15"/>
          <p:cNvSpPr>
            <a:spLocks/>
          </p:cNvSpPr>
          <p:nvPr/>
        </p:nvSpPr>
        <p:spPr bwMode="auto">
          <a:xfrm>
            <a:off x="6219825" y="3213100"/>
            <a:ext cx="804863" cy="2533650"/>
          </a:xfrm>
          <a:custGeom>
            <a:avLst/>
            <a:gdLst/>
            <a:ahLst/>
            <a:cxnLst>
              <a:cxn ang="0">
                <a:pos x="329" y="0"/>
              </a:cxn>
              <a:cxn ang="0">
                <a:pos x="0" y="438"/>
              </a:cxn>
              <a:cxn ang="0">
                <a:pos x="507" y="608"/>
              </a:cxn>
              <a:cxn ang="0">
                <a:pos x="68" y="919"/>
              </a:cxn>
              <a:cxn ang="0">
                <a:pos x="366" y="1261"/>
              </a:cxn>
              <a:cxn ang="0">
                <a:pos x="352" y="1596"/>
              </a:cxn>
            </a:cxnLst>
            <a:rect l="0" t="0" r="r" b="b"/>
            <a:pathLst>
              <a:path w="507" h="1596">
                <a:moveTo>
                  <a:pt x="329" y="0"/>
                </a:moveTo>
                <a:lnTo>
                  <a:pt x="0" y="438"/>
                </a:lnTo>
                <a:lnTo>
                  <a:pt x="507" y="608"/>
                </a:lnTo>
                <a:lnTo>
                  <a:pt x="68" y="919"/>
                </a:lnTo>
                <a:lnTo>
                  <a:pt x="366" y="1261"/>
                </a:lnTo>
                <a:lnTo>
                  <a:pt x="352" y="1596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th-TH"/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400050" y="55372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Try to derive: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4835525" y="553085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Try to derive: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0" y="5207000"/>
            <a:ext cx="9144000" cy="1651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304800"/>
            <a:ext cx="4470400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23850" y="246063"/>
            <a:ext cx="3751283" cy="116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cs typeface="Angsana New" pitchFamily="18" charset="-34"/>
              </a:rPr>
              <a:t>Proof by Contradiction</a:t>
            </a:r>
            <a:endParaRPr lang="en-US" sz="2400" dirty="0">
              <a:cs typeface="Angsana New" pitchFamily="18" charset="-34"/>
            </a:endParaRPr>
          </a:p>
          <a:p>
            <a:pPr>
              <a:lnSpc>
                <a:spcPct val="160000"/>
              </a:lnSpc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(Indirect Proof)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295525" y="4794310"/>
            <a:ext cx="5416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A contradiction is a proposition of the form r </a:t>
            </a:r>
            <a:r>
              <a:rPr lang="en-US">
                <a:cs typeface="Angsana New" pitchFamily="18" charset="-34"/>
                <a:sym typeface="Symbol" pitchFamily="18" charset="2"/>
              </a:rPr>
              <a:t> r, </a:t>
            </a:r>
          </a:p>
          <a:p>
            <a:pPr lvl="1"/>
            <a:r>
              <a:rPr lang="en-US">
                <a:cs typeface="Angsana New" pitchFamily="18" charset="-34"/>
                <a:sym typeface="Symbol" pitchFamily="18" charset="2"/>
              </a:rPr>
              <a:t>where  </a:t>
            </a:r>
            <a:r>
              <a:rPr lang="en-US">
                <a:cs typeface="Angsana New" pitchFamily="18" charset="-34"/>
              </a:rPr>
              <a:t>r  is any proposition.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246313" y="5883335"/>
            <a:ext cx="478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N</a:t>
            </a:r>
            <a:r>
              <a:rPr lang="en-US" sz="1600">
                <a:cs typeface="Angsana New" pitchFamily="18" charset="-34"/>
              </a:rPr>
              <a:t>OTE</a:t>
            </a:r>
            <a:r>
              <a:rPr lang="en-US">
                <a:cs typeface="Angsana New" pitchFamily="18" charset="-34"/>
              </a:rPr>
              <a:t>:      (p </a:t>
            </a:r>
            <a:r>
              <a:rPr lang="en-US">
                <a:cs typeface="Angsana New" pitchFamily="18" charset="-34"/>
                <a:sym typeface="Symbol" pitchFamily="18" charset="2"/>
              </a:rPr>
              <a:t> q)        (p  q</a:t>
            </a:r>
            <a:r>
              <a:rPr lang="en-US" sz="1000">
                <a:cs typeface="Angsana New" pitchFamily="18" charset="-34"/>
                <a:sym typeface="Symbol" pitchFamily="18" charset="2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)  (r  r</a:t>
            </a:r>
            <a:r>
              <a:rPr lang="en-US" sz="1200">
                <a:cs typeface="Angsana New" pitchFamily="18" charset="-34"/>
                <a:sym typeface="Symbol" pitchFamily="18" charset="2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)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2625809" y="1946275"/>
            <a:ext cx="5086350" cy="178276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4409" y="2111375"/>
            <a:ext cx="5021263" cy="14335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To prove that “</a:t>
            </a:r>
            <a:r>
              <a:rPr lang="en-US" u="sng">
                <a:cs typeface="Angsana New" pitchFamily="18" charset="-34"/>
              </a:rPr>
              <a:t>if p, then q</a:t>
            </a:r>
            <a:r>
              <a:rPr lang="en-US">
                <a:cs typeface="Angsana New" pitchFamily="18" charset="-34"/>
              </a:rPr>
              <a:t>” is true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§"/>
            </a:pPr>
            <a:r>
              <a:rPr lang="en-US">
                <a:cs typeface="Angsana New" pitchFamily="18" charset="-34"/>
              </a:rPr>
              <a:t> assume that “</a:t>
            </a:r>
            <a:r>
              <a:rPr lang="en-US" u="sng">
                <a:cs typeface="Angsana New" pitchFamily="18" charset="-34"/>
              </a:rPr>
              <a:t>p is true</a:t>
            </a:r>
            <a:r>
              <a:rPr lang="en-US">
                <a:cs typeface="Angsana New" pitchFamily="18" charset="-34"/>
              </a:rPr>
              <a:t>” and “</a:t>
            </a:r>
            <a:r>
              <a:rPr lang="en-US" u="sng">
                <a:cs typeface="Angsana New" pitchFamily="18" charset="-34"/>
                <a:sym typeface="Symbol" pitchFamily="18" charset="2"/>
              </a:rPr>
              <a:t></a:t>
            </a:r>
            <a:r>
              <a:rPr lang="en-US" u="sng">
                <a:cs typeface="Angsana New" pitchFamily="18" charset="-34"/>
              </a:rPr>
              <a:t>q is true</a:t>
            </a:r>
            <a:r>
              <a:rPr lang="en-US">
                <a:cs typeface="Angsana New" pitchFamily="18" charset="-34"/>
              </a:rPr>
              <a:t>”,  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§"/>
            </a:pPr>
            <a:r>
              <a:rPr lang="en-US">
                <a:cs typeface="Angsana New" pitchFamily="18" charset="-34"/>
              </a:rPr>
              <a:t> and try to derive a “</a:t>
            </a:r>
            <a:r>
              <a:rPr lang="en-US" b="1">
                <a:cs typeface="Angsana New" pitchFamily="18" charset="-34"/>
              </a:rPr>
              <a:t>contradiction</a:t>
            </a:r>
            <a:r>
              <a:rPr lang="en-US">
                <a:cs typeface="Angsana New" pitchFamily="18" charset="-34"/>
              </a:rPr>
              <a:t>”.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8003631" y="2198208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333FF"/>
                </a:solidFill>
                <a:cs typeface="Angsana New" pitchFamily="18" charset="-34"/>
              </a:rPr>
              <a:t>(q is false)</a:t>
            </a:r>
          </a:p>
        </p:txBody>
      </p:sp>
      <p:sp>
        <p:nvSpPr>
          <p:cNvPr id="36896" name="Freeform 32"/>
          <p:cNvSpPr>
            <a:spLocks/>
          </p:cNvSpPr>
          <p:nvPr/>
        </p:nvSpPr>
        <p:spPr bwMode="auto">
          <a:xfrm>
            <a:off x="6950159" y="2425700"/>
            <a:ext cx="1104900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04" y="11"/>
              </a:cxn>
              <a:cxn ang="0">
                <a:pos x="696" y="0"/>
              </a:cxn>
            </a:cxnLst>
            <a:rect l="0" t="0" r="r" b="b"/>
            <a:pathLst>
              <a:path w="696" h="176">
                <a:moveTo>
                  <a:pt x="0" y="176"/>
                </a:moveTo>
                <a:lnTo>
                  <a:pt x="104" y="11"/>
                </a:lnTo>
                <a:lnTo>
                  <a:pt x="696" y="0"/>
                </a:lnTo>
              </a:path>
            </a:pathLst>
          </a:custGeom>
          <a:noFill/>
          <a:ln w="38100" cap="flat" cmpd="sng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36906" name="Picture 42" descr="thinker_lg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2090738" cy="212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981325" y="3884613"/>
            <a:ext cx="2168525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	</a:t>
            </a:r>
            <a:r>
              <a:rPr lang="en-US" i="1">
                <a:cs typeface="Angsana New" pitchFamily="18" charset="-34"/>
              </a:rPr>
              <a:t>q</a:t>
            </a:r>
            <a:r>
              <a:rPr lang="en-US">
                <a:cs typeface="Angsana New" pitchFamily="18" charset="-34"/>
              </a:rPr>
              <a:t>	</a:t>
            </a: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endParaRPr lang="en-US" i="1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T	T	T</a:t>
            </a:r>
          </a:p>
          <a:p>
            <a:r>
              <a:rPr lang="en-US">
                <a:cs typeface="Angsana New" pitchFamily="18" charset="-34"/>
              </a:rPr>
              <a:t>T	F	F</a:t>
            </a:r>
          </a:p>
          <a:p>
            <a:r>
              <a:rPr lang="en-US">
                <a:cs typeface="Angsana New" pitchFamily="18" charset="-34"/>
              </a:rPr>
              <a:t>F	T	T</a:t>
            </a:r>
          </a:p>
          <a:p>
            <a:r>
              <a:rPr lang="en-US">
                <a:cs typeface="Angsana New" pitchFamily="18" charset="-34"/>
              </a:rPr>
              <a:t>F	F	T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2928938" y="389255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2908300" y="4348163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2886075" y="578485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4530725" y="3892550"/>
            <a:ext cx="0" cy="188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45013" y="3829050"/>
            <a:ext cx="941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cs typeface="Angsana New" pitchFamily="18" charset="-34"/>
              </a:rPr>
              <a:t>p</a:t>
            </a:r>
            <a:r>
              <a:rPr lang="en-US" sz="2400">
                <a:cs typeface="Angsana New" pitchFamily="18" charset="-34"/>
              </a:rPr>
              <a:t> </a:t>
            </a:r>
            <a:r>
              <a:rPr lang="en-US" sz="2400">
                <a:cs typeface="Angsana New" pitchFamily="18" charset="-34"/>
                <a:sym typeface="Symbol" pitchFamily="18" charset="2"/>
              </a:rPr>
              <a:t> </a:t>
            </a:r>
            <a:r>
              <a:rPr lang="en-US" sz="2400" i="1">
                <a:cs typeface="Angsana New" pitchFamily="18" charset="-34"/>
                <a:sym typeface="Symbol" pitchFamily="18" charset="2"/>
              </a:rPr>
              <a:t>q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838200" y="776288"/>
            <a:ext cx="5970588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140000"/>
              </a:lnSpc>
            </a:pPr>
            <a:r>
              <a:rPr lang="en-US">
                <a:latin typeface="Comic Sans MS" pitchFamily="66" charset="0"/>
                <a:cs typeface="Angsana New" pitchFamily="18" charset="-34"/>
              </a:rPr>
              <a:t>If we can show that</a:t>
            </a:r>
            <a:r>
              <a:rPr lang="en-US">
                <a:cs typeface="Angsana New" pitchFamily="18" charset="-34"/>
              </a:rPr>
              <a:t> </a:t>
            </a:r>
          </a:p>
          <a:p>
            <a:pPr lvl="1">
              <a:lnSpc>
                <a:spcPct val="140000"/>
              </a:lnSpc>
            </a:pPr>
            <a:endParaRPr lang="en-US">
              <a:cs typeface="Angsana New" pitchFamily="18" charset="-34"/>
            </a:endParaRPr>
          </a:p>
          <a:p>
            <a:pPr lvl="1">
              <a:lnSpc>
                <a:spcPct val="140000"/>
              </a:lnSpc>
            </a:pPr>
            <a:r>
              <a:rPr lang="en-US">
                <a:cs typeface="Angsana New" pitchFamily="18" charset="-34"/>
              </a:rPr>
              <a:t>	“whenever </a:t>
            </a:r>
            <a:r>
              <a:rPr lang="en-US" b="1">
                <a:solidFill>
                  <a:schemeClr val="accent2"/>
                </a:solidFill>
                <a:cs typeface="Angsana New" pitchFamily="18" charset="-34"/>
              </a:rPr>
              <a:t>p is true</a:t>
            </a:r>
            <a:r>
              <a:rPr lang="en-US">
                <a:cs typeface="Angsana New" pitchFamily="18" charset="-34"/>
              </a:rPr>
              <a:t> and </a:t>
            </a:r>
            <a:r>
              <a:rPr lang="en-US" b="1">
                <a:solidFill>
                  <a:schemeClr val="accent2"/>
                </a:solidFill>
                <a:cs typeface="Angsana New" pitchFamily="18" charset="-34"/>
                <a:sym typeface="Symbol" pitchFamily="18" charset="2"/>
              </a:rPr>
              <a:t></a:t>
            </a:r>
            <a:r>
              <a:rPr lang="en-US" b="1">
                <a:solidFill>
                  <a:schemeClr val="accent2"/>
                </a:solidFill>
                <a:cs typeface="Angsana New" pitchFamily="18" charset="-34"/>
              </a:rPr>
              <a:t>q is true</a:t>
            </a:r>
            <a:r>
              <a:rPr lang="en-US">
                <a:cs typeface="Angsana New" pitchFamily="18" charset="-34"/>
              </a:rPr>
              <a:t> (q is false), </a:t>
            </a:r>
          </a:p>
          <a:p>
            <a:pPr lvl="1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	  there is a contradiction”, </a:t>
            </a:r>
          </a:p>
          <a:p>
            <a:pPr lvl="1">
              <a:lnSpc>
                <a:spcPct val="140000"/>
              </a:lnSpc>
            </a:pPr>
            <a:endParaRPr lang="en-US">
              <a:cs typeface="Angsana New" pitchFamily="18" charset="-34"/>
            </a:endParaRPr>
          </a:p>
          <a:p>
            <a:pPr lvl="1">
              <a:lnSpc>
                <a:spcPct val="140000"/>
              </a:lnSpc>
            </a:pPr>
            <a:r>
              <a:rPr lang="en-US">
                <a:latin typeface="Comic Sans MS" pitchFamily="66" charset="0"/>
                <a:cs typeface="Angsana New" pitchFamily="18" charset="-34"/>
              </a:rPr>
              <a:t>we can conclude that this case will not occur.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1581150" y="1543050"/>
            <a:ext cx="5213350" cy="1136650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9103" name="Freeform 15"/>
          <p:cNvSpPr>
            <a:spLocks/>
          </p:cNvSpPr>
          <p:nvPr/>
        </p:nvSpPr>
        <p:spPr bwMode="auto">
          <a:xfrm>
            <a:off x="4991100" y="3302000"/>
            <a:ext cx="1438275" cy="143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5" y="314"/>
              </a:cxn>
              <a:cxn ang="0">
                <a:pos x="248" y="904"/>
              </a:cxn>
            </a:cxnLst>
            <a:rect l="0" t="0" r="r" b="b"/>
            <a:pathLst>
              <a:path w="906" h="904">
                <a:moveTo>
                  <a:pt x="0" y="0"/>
                </a:moveTo>
                <a:cubicBezTo>
                  <a:pt x="143" y="52"/>
                  <a:pt x="824" y="163"/>
                  <a:pt x="865" y="314"/>
                </a:cubicBezTo>
                <a:cubicBezTo>
                  <a:pt x="906" y="465"/>
                  <a:pt x="377" y="781"/>
                  <a:pt x="248" y="904"/>
                </a:cubicBezTo>
              </a:path>
            </a:pathLst>
          </a:custGeom>
          <a:noFill/>
          <a:ln w="38100" cmpd="sng">
            <a:solidFill>
              <a:srgbClr val="FF7C80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89104" name="Oval 16"/>
          <p:cNvSpPr>
            <a:spLocks noChangeArrowheads="1"/>
          </p:cNvSpPr>
          <p:nvPr/>
        </p:nvSpPr>
        <p:spPr bwMode="auto">
          <a:xfrm>
            <a:off x="3854450" y="2963234"/>
            <a:ext cx="1181100" cy="361950"/>
          </a:xfrm>
          <a:prstGeom prst="ellips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89105" name="Picture 17" descr="j02515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0100" y="463550"/>
            <a:ext cx="1212850" cy="1371600"/>
          </a:xfrm>
          <a:prstGeom prst="rect">
            <a:avLst/>
          </a:prstGeom>
          <a:noFill/>
        </p:spPr>
      </p:pic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2806700" y="4787900"/>
            <a:ext cx="2540000" cy="304800"/>
          </a:xfrm>
          <a:prstGeom prst="rect">
            <a:avLst/>
          </a:prstGeom>
          <a:noFill/>
          <a:ln w="28575">
            <a:solidFill>
              <a:srgbClr val="FF33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086636" y="3134833"/>
            <a:ext cx="3505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92138" y="8683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cs typeface="Angsana New" pitchFamily="18" charset="-34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11163" y="406400"/>
            <a:ext cx="8281987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1800">
                <a:cs typeface="Angsana New" pitchFamily="18" charset="-34"/>
              </a:rPr>
              <a:t>Given two theorems:</a:t>
            </a:r>
            <a:endParaRPr lang="en-US">
              <a:cs typeface="Angsana New" pitchFamily="18" charset="-34"/>
            </a:endParaRPr>
          </a:p>
          <a:p>
            <a:pPr lvl="1"/>
            <a:endParaRPr lang="en-US">
              <a:cs typeface="Angsana New" pitchFamily="18" charset="-34"/>
            </a:endParaRPr>
          </a:p>
          <a:p>
            <a:pPr lvl="2"/>
            <a:r>
              <a:rPr lang="en-US">
                <a:cs typeface="Angsana New" pitchFamily="18" charset="-34"/>
              </a:rPr>
              <a:t>T</a:t>
            </a:r>
            <a:r>
              <a:rPr lang="en-US" sz="1600">
                <a:cs typeface="Angsana New" pitchFamily="18" charset="-34"/>
              </a:rPr>
              <a:t>HEOREM</a:t>
            </a:r>
            <a:endParaRPr lang="en-US">
              <a:cs typeface="Angsana New" pitchFamily="18" charset="-34"/>
            </a:endParaRPr>
          </a:p>
          <a:p>
            <a:pPr lvl="3"/>
            <a:r>
              <a:rPr lang="en-US">
                <a:cs typeface="Angsana New" pitchFamily="18" charset="-34"/>
              </a:rPr>
              <a:t> If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 is a real number, then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0 = 0.</a:t>
            </a:r>
            <a:endParaRPr lang="en-US">
              <a:cs typeface="Angsana New" pitchFamily="18" charset="-34"/>
            </a:endParaRPr>
          </a:p>
          <a:p>
            <a:pPr lvl="1"/>
            <a:endParaRPr lang="en-US">
              <a:cs typeface="Angsana New" pitchFamily="18" charset="-34"/>
            </a:endParaRPr>
          </a:p>
          <a:p>
            <a:pPr lvl="2"/>
            <a:r>
              <a:rPr lang="en-US">
                <a:cs typeface="Angsana New" pitchFamily="18" charset="-34"/>
              </a:rPr>
              <a:t>T</a:t>
            </a:r>
            <a:r>
              <a:rPr lang="en-US" sz="1600">
                <a:cs typeface="Angsana New" pitchFamily="18" charset="-34"/>
              </a:rPr>
              <a:t>HEOREM</a:t>
            </a:r>
            <a:endParaRPr lang="en-US">
              <a:cs typeface="Angsana New" pitchFamily="18" charset="-34"/>
            </a:endParaRPr>
          </a:p>
          <a:p>
            <a:pPr lvl="3"/>
            <a:r>
              <a:rPr lang="en-US">
                <a:cs typeface="Angsana New" pitchFamily="18" charset="-34"/>
              </a:rPr>
              <a:t> For any real numbers </a:t>
            </a:r>
            <a:r>
              <a:rPr lang="en-US" i="1">
                <a:cs typeface="Angsana New" pitchFamily="18" charset="-34"/>
              </a:rPr>
              <a:t>a</a:t>
            </a:r>
            <a:r>
              <a:rPr lang="en-US">
                <a:cs typeface="Angsana New" pitchFamily="18" charset="-34"/>
              </a:rPr>
              <a:t>, </a:t>
            </a:r>
            <a:r>
              <a:rPr lang="en-US" i="1">
                <a:cs typeface="Angsana New" pitchFamily="18" charset="-34"/>
              </a:rPr>
              <a:t>b</a:t>
            </a:r>
            <a:r>
              <a:rPr lang="en-US">
                <a:cs typeface="Angsana New" pitchFamily="18" charset="-34"/>
              </a:rPr>
              <a:t> and </a:t>
            </a:r>
            <a:r>
              <a:rPr lang="en-US" i="1">
                <a:cs typeface="Angsana New" pitchFamily="18" charset="-34"/>
              </a:rPr>
              <a:t>c</a:t>
            </a:r>
            <a:r>
              <a:rPr lang="en-US">
                <a:cs typeface="Angsana New" pitchFamily="18" charset="-34"/>
              </a:rPr>
              <a:t>, if </a:t>
            </a:r>
            <a:r>
              <a:rPr lang="en-US" i="1">
                <a:cs typeface="Angsana New" pitchFamily="18" charset="-34"/>
              </a:rPr>
              <a:t>a</a:t>
            </a:r>
            <a:r>
              <a:rPr lang="en-US">
                <a:cs typeface="Angsana New" pitchFamily="18" charset="-34"/>
                <a:sym typeface="Symbol" pitchFamily="18" charset="2"/>
              </a:rPr>
              <a:t></a:t>
            </a:r>
            <a:r>
              <a:rPr lang="en-US" i="1">
                <a:cs typeface="Angsana New" pitchFamily="18" charset="-34"/>
              </a:rPr>
              <a:t>b</a:t>
            </a:r>
            <a:r>
              <a:rPr lang="en-US">
                <a:cs typeface="Angsana New" pitchFamily="18" charset="-34"/>
              </a:rPr>
              <a:t> = </a:t>
            </a:r>
            <a:r>
              <a:rPr lang="en-US" i="1">
                <a:cs typeface="Angsana New" pitchFamily="18" charset="-34"/>
              </a:rPr>
              <a:t>a</a:t>
            </a:r>
            <a:r>
              <a:rPr lang="en-US">
                <a:cs typeface="Angsana New" pitchFamily="18" charset="-34"/>
                <a:sym typeface="Symbol" pitchFamily="18" charset="2"/>
              </a:rPr>
              <a:t></a:t>
            </a:r>
            <a:r>
              <a:rPr lang="en-US" i="1">
                <a:cs typeface="Angsana New" pitchFamily="18" charset="-34"/>
              </a:rPr>
              <a:t>c</a:t>
            </a:r>
            <a:r>
              <a:rPr lang="en-US">
                <a:cs typeface="Angsana New" pitchFamily="18" charset="-34"/>
              </a:rPr>
              <a:t> and </a:t>
            </a:r>
            <a:r>
              <a:rPr lang="en-US" i="1">
                <a:cs typeface="Angsana New" pitchFamily="18" charset="-34"/>
              </a:rPr>
              <a:t>a</a:t>
            </a:r>
            <a:r>
              <a:rPr lang="en-US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 0, then </a:t>
            </a:r>
            <a:r>
              <a:rPr lang="en-US" i="1">
                <a:cs typeface="Angsana New" pitchFamily="18" charset="-34"/>
                <a:sym typeface="Symbol" pitchFamily="18" charset="2"/>
              </a:rPr>
              <a:t>b</a:t>
            </a:r>
            <a:r>
              <a:rPr lang="en-US">
                <a:cs typeface="Angsana New" pitchFamily="18" charset="-34"/>
                <a:sym typeface="Symbol" pitchFamily="18" charset="2"/>
              </a:rPr>
              <a:t> = </a:t>
            </a:r>
            <a:r>
              <a:rPr lang="en-US" i="1">
                <a:cs typeface="Angsana New" pitchFamily="18" charset="-34"/>
                <a:sym typeface="Symbol" pitchFamily="18" charset="2"/>
              </a:rPr>
              <a:t>c</a:t>
            </a:r>
            <a:r>
              <a:rPr lang="en-US">
                <a:cs typeface="Angsana New" pitchFamily="18" charset="-34"/>
                <a:sym typeface="Symbol" pitchFamily="18" charset="2"/>
              </a:rPr>
              <a:t>.</a:t>
            </a:r>
          </a:p>
          <a:p>
            <a:pPr lvl="1">
              <a:lnSpc>
                <a:spcPct val="50000"/>
              </a:lnSpc>
            </a:pPr>
            <a:endParaRPr lang="en-US">
              <a:cs typeface="Angsana New" pitchFamily="18" charset="-34"/>
              <a:sym typeface="Symbol" pitchFamily="18" charset="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</a:p>
        </p:txBody>
      </p:sp>
      <p:sp>
        <p:nvSpPr>
          <p:cNvPr id="39941" name="AutoShape 5"/>
          <p:cNvSpPr>
            <a:spLocks/>
          </p:cNvSpPr>
          <p:nvPr/>
        </p:nvSpPr>
        <p:spPr bwMode="auto">
          <a:xfrm>
            <a:off x="1284288" y="1905000"/>
            <a:ext cx="533400" cy="7620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42" name="AutoShape 6"/>
          <p:cNvSpPr>
            <a:spLocks/>
          </p:cNvSpPr>
          <p:nvPr/>
        </p:nvSpPr>
        <p:spPr bwMode="auto">
          <a:xfrm>
            <a:off x="1284288" y="971550"/>
            <a:ext cx="533400" cy="78105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750888" y="4035425"/>
            <a:ext cx="392767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 dirty="0"/>
              <a:t>Proof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Assume that </a:t>
            </a:r>
            <a:r>
              <a:rPr lang="en-US" i="1" dirty="0" err="1"/>
              <a:t>x</a:t>
            </a:r>
            <a:r>
              <a:rPr lang="en-US" dirty="0" err="1">
                <a:cs typeface="Angsana New" pitchFamily="18" charset="-34"/>
                <a:sym typeface="Symbol" pitchFamily="18" charset="2"/>
              </a:rPr>
              <a:t></a:t>
            </a:r>
            <a:r>
              <a:rPr lang="en-US" i="1" dirty="0" err="1"/>
              <a:t>y</a:t>
            </a:r>
            <a:r>
              <a:rPr lang="en-US" dirty="0"/>
              <a:t> = 0,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 0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 0.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Then, by the first theorem, </a:t>
            </a:r>
            <a:r>
              <a:rPr lang="en-US" i="1" dirty="0" err="1">
                <a:sym typeface="Symbol" pitchFamily="18" charset="2"/>
              </a:rPr>
              <a:t>x</a:t>
            </a:r>
            <a:r>
              <a:rPr lang="en-US" dirty="0" err="1">
                <a:cs typeface="Angsana New" pitchFamily="18" charset="-34"/>
                <a:sym typeface="Symbol" pitchFamily="18" charset="2"/>
              </a:rPr>
              <a:t></a:t>
            </a:r>
            <a:r>
              <a:rPr lang="en-US" i="1" dirty="0" err="1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0.</a:t>
            </a:r>
          </a:p>
          <a:p>
            <a:endParaRPr lang="en-US" dirty="0">
              <a:cs typeface="Angsana New" pitchFamily="18" charset="-34"/>
              <a:sym typeface="Symbol" pitchFamily="18" charset="2"/>
            </a:endParaRP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Then, by the second theorem, </a:t>
            </a:r>
            <a:r>
              <a:rPr lang="en-US" i="1" dirty="0">
                <a:cs typeface="Angsana New" pitchFamily="18" charset="-34"/>
                <a:sym typeface="Symbol" pitchFamily="18" charset="2"/>
              </a:rPr>
              <a:t>y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 = 0, </a:t>
            </a:r>
          </a:p>
          <a:p>
            <a:r>
              <a:rPr lang="en-US" dirty="0">
                <a:cs typeface="Angsana New" pitchFamily="18" charset="-34"/>
                <a:sym typeface="Symbol" pitchFamily="18" charset="2"/>
              </a:rPr>
              <a:t>which is a contradiction. </a:t>
            </a:r>
            <a:endParaRPr lang="th-TH" dirty="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0" y="3883025"/>
            <a:ext cx="91440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-12700" y="2905125"/>
            <a:ext cx="9156700" cy="1270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01625" y="3195638"/>
            <a:ext cx="5254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>
                <a:cs typeface="Angsana New" pitchFamily="18" charset="-34"/>
                <a:sym typeface="Symbol" pitchFamily="18" charset="2"/>
              </a:rPr>
              <a:t>Prove that:    “If  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</a:t>
            </a:r>
            <a:r>
              <a:rPr lang="en-US" i="1">
                <a:cs typeface="Angsana New" pitchFamily="18" charset="-34"/>
                <a:sym typeface="Symbol" pitchFamily="18" charset="2"/>
              </a:rPr>
              <a:t>y</a:t>
            </a:r>
            <a:r>
              <a:rPr lang="en-US">
                <a:cs typeface="Angsana New" pitchFamily="18" charset="-34"/>
                <a:sym typeface="Symbol" pitchFamily="18" charset="2"/>
              </a:rPr>
              <a:t> = 0, then </a:t>
            </a:r>
            <a:r>
              <a:rPr lang="en-US" i="1">
                <a:cs typeface="Angsana New" pitchFamily="18" charset="-34"/>
                <a:sym typeface="Symbol" pitchFamily="18" charset="2"/>
              </a:rPr>
              <a:t>x</a:t>
            </a:r>
            <a:r>
              <a:rPr lang="en-US">
                <a:cs typeface="Angsana New" pitchFamily="18" charset="-34"/>
                <a:sym typeface="Symbol" pitchFamily="18" charset="2"/>
              </a:rPr>
              <a:t> = 0 or </a:t>
            </a:r>
            <a:r>
              <a:rPr lang="en-US" i="1">
                <a:cs typeface="Angsana New" pitchFamily="18" charset="-34"/>
                <a:sym typeface="Symbol" pitchFamily="18" charset="2"/>
              </a:rPr>
              <a:t>y</a:t>
            </a:r>
            <a:r>
              <a:rPr lang="en-US">
                <a:cs typeface="Angsana New" pitchFamily="18" charset="-34"/>
                <a:sym typeface="Symbol" pitchFamily="18" charset="2"/>
              </a:rPr>
              <a:t> = 0.”</a:t>
            </a:r>
            <a:endParaRPr lang="th-TH"/>
          </a:p>
        </p:txBody>
      </p:sp>
      <p:sp>
        <p:nvSpPr>
          <p:cNvPr id="39948" name="AutoShape 12"/>
          <p:cNvSpPr>
            <a:spLocks noChangeArrowheads="1"/>
          </p:cNvSpPr>
          <p:nvPr/>
        </p:nvSpPr>
        <p:spPr bwMode="auto">
          <a:xfrm>
            <a:off x="0" y="3187700"/>
            <a:ext cx="647700" cy="457200"/>
          </a:xfrm>
          <a:prstGeom prst="rightArrow">
            <a:avLst>
              <a:gd name="adj1" fmla="val 66667"/>
              <a:gd name="adj2" fmla="val 54863"/>
            </a:avLst>
          </a:prstGeom>
          <a:solidFill>
            <a:srgbClr val="D60093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041900" y="3871913"/>
            <a:ext cx="0" cy="2986087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940425" y="4364038"/>
            <a:ext cx="86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u="sng"/>
              <a:t>x</a:t>
            </a:r>
            <a:r>
              <a:rPr lang="en-US" u="sng">
                <a:sym typeface="Symbol" pitchFamily="18" charset="2"/>
              </a:rPr>
              <a:t></a:t>
            </a:r>
            <a:r>
              <a:rPr lang="en-US" i="1" u="sng"/>
              <a:t>y</a:t>
            </a:r>
            <a:r>
              <a:rPr lang="en-US" u="sng"/>
              <a:t> = 0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7299325" y="4364038"/>
            <a:ext cx="1754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u="sng" dirty="0"/>
              <a:t>x</a:t>
            </a:r>
            <a:r>
              <a:rPr lang="en-US" u="sng" dirty="0"/>
              <a:t> </a:t>
            </a:r>
            <a:r>
              <a:rPr lang="en-US" u="sng" dirty="0">
                <a:sym typeface="Symbol" pitchFamily="18" charset="2"/>
              </a:rPr>
              <a:t> 0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u="sng" dirty="0">
                <a:sym typeface="Symbol" pitchFamily="18" charset="2"/>
              </a:rPr>
              <a:t>y</a:t>
            </a:r>
            <a:r>
              <a:rPr lang="en-US" u="sng" dirty="0">
                <a:sym typeface="Symbol" pitchFamily="18" charset="2"/>
              </a:rPr>
              <a:t>  </a:t>
            </a:r>
            <a:r>
              <a:rPr lang="en-US" u="sng" dirty="0" smtClean="0">
                <a:sym typeface="Symbol" pitchFamily="18" charset="2"/>
              </a:rPr>
              <a:t>0</a:t>
            </a:r>
            <a:endParaRPr lang="en-US" dirty="0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6219825" y="40274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7743825" y="4021138"/>
            <a:ext cx="49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</a:t>
            </a:r>
            <a:r>
              <a:rPr lang="en-US"/>
              <a:t>q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5826125" y="5303838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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= </a:t>
            </a:r>
            <a:r>
              <a:rPr lang="en-US" i="1"/>
              <a:t>x</a:t>
            </a:r>
            <a:r>
              <a:rPr lang="en-US">
                <a:sym typeface="Symbol" pitchFamily="18" charset="2"/>
              </a:rPr>
              <a:t>0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6029325" y="6148388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= 0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018632" y="4873625"/>
            <a:ext cx="136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By 1st </a:t>
            </a:r>
            <a:r>
              <a:rPr lang="en-US" sz="1600" dirty="0">
                <a:latin typeface="Arial Narrow" pitchFamily="34" charset="0"/>
              </a:rPr>
              <a:t>Theorem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5003386" y="5738813"/>
            <a:ext cx="14209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By 2nd </a:t>
            </a:r>
            <a:r>
              <a:rPr lang="en-US" sz="1600" dirty="0">
                <a:latin typeface="Arial Narrow" pitchFamily="34" charset="0"/>
              </a:rPr>
              <a:t>Theorem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6354763" y="4827588"/>
            <a:ext cx="1587" cy="52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356350" y="5705475"/>
            <a:ext cx="1588" cy="528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>
            <a:off x="6434138" y="4791075"/>
            <a:ext cx="1166812" cy="1417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 rot="10800000" flipV="1">
            <a:off x="7102475" y="6351588"/>
            <a:ext cx="1689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A contradiction!</a:t>
            </a:r>
          </a:p>
        </p:txBody>
      </p:sp>
      <p:sp>
        <p:nvSpPr>
          <p:cNvPr id="39963" name="Freeform 27"/>
          <p:cNvSpPr>
            <a:spLocks/>
          </p:cNvSpPr>
          <p:nvPr/>
        </p:nvSpPr>
        <p:spPr bwMode="auto">
          <a:xfrm>
            <a:off x="6769100" y="4762500"/>
            <a:ext cx="1866900" cy="15875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1176" y="1000"/>
              </a:cxn>
              <a:cxn ang="0">
                <a:pos x="1176" y="0"/>
              </a:cxn>
            </a:cxnLst>
            <a:rect l="0" t="0" r="r" b="b"/>
            <a:pathLst>
              <a:path w="1176" h="1000">
                <a:moveTo>
                  <a:pt x="0" y="1000"/>
                </a:moveTo>
                <a:lnTo>
                  <a:pt x="1176" y="1000"/>
                </a:lnTo>
                <a:lnTo>
                  <a:pt x="1176" y="0"/>
                </a:lnTo>
              </a:path>
            </a:pathLst>
          </a:custGeom>
          <a:noFill/>
          <a:ln w="38100" cap="rnd" cmpd="sng">
            <a:solidFill>
              <a:srgbClr val="FF3300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29" name="Rounded Rectangle 28"/>
          <p:cNvSpPr/>
          <p:nvPr/>
        </p:nvSpPr>
        <p:spPr bwMode="auto">
          <a:xfrm>
            <a:off x="5837275" y="4412512"/>
            <a:ext cx="1052623" cy="361507"/>
          </a:xfrm>
          <a:prstGeom prst="roundRect">
            <a:avLst>
              <a:gd name="adj" fmla="val 37255"/>
            </a:avLst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286901" y="4416050"/>
            <a:ext cx="1729510" cy="361507"/>
          </a:xfrm>
          <a:prstGeom prst="roundRect">
            <a:avLst>
              <a:gd name="adj" fmla="val 37255"/>
            </a:avLst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95313" y="566738"/>
            <a:ext cx="62404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Show that:     “If 100 balls are placed in nine boxes,  </a:t>
            </a:r>
          </a:p>
          <a:p>
            <a:r>
              <a:rPr lang="en-US">
                <a:cs typeface="Angsana New" pitchFamily="18" charset="-34"/>
              </a:rPr>
              <a:t>	          then some box contains more than 11 balls.”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655638" y="571500"/>
            <a:ext cx="487203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Let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be an integer.</a:t>
            </a:r>
          </a:p>
          <a:p>
            <a:pPr>
              <a:lnSpc>
                <a:spcPct val="130000"/>
              </a:lnSpc>
            </a:pPr>
            <a:r>
              <a:rPr lang="en-US">
                <a:cs typeface="Angsana New" pitchFamily="18" charset="-34"/>
              </a:rPr>
              <a:t>Show that:    “If  3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+ 2 is odd, then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is odd”.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0" y="4648200"/>
            <a:ext cx="9144000" cy="2209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5562600" y="4178300"/>
            <a:ext cx="3155950" cy="723900"/>
          </a:xfrm>
          <a:prstGeom prst="ellipse">
            <a:avLst/>
          </a:prstGeom>
          <a:solidFill>
            <a:srgbClr val="FFFF66"/>
          </a:solidFill>
          <a:ln w="9525">
            <a:noFill/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520700" y="5162550"/>
            <a:ext cx="4591050" cy="11430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0" y="209550"/>
            <a:ext cx="4413250" cy="6032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76225" y="206375"/>
            <a:ext cx="3972241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cs typeface="Angsana New" pitchFamily="18" charset="-34"/>
              </a:rPr>
              <a:t>Proof by </a:t>
            </a:r>
            <a:r>
              <a:rPr lang="en-US" sz="2800" b="1" dirty="0" err="1">
                <a:cs typeface="Angsana New" pitchFamily="18" charset="-34"/>
              </a:rPr>
              <a:t>Contrapositive</a:t>
            </a:r>
            <a:endParaRPr lang="en-US" sz="2400" dirty="0">
              <a:cs typeface="Angsana New" pitchFamily="18" charset="-34"/>
            </a:endParaRPr>
          </a:p>
          <a:p>
            <a:endParaRPr lang="en-US" sz="2400" dirty="0">
              <a:latin typeface="Comic Sans MS" pitchFamily="66" charset="0"/>
              <a:cs typeface="Angsana New" pitchFamily="18" charset="-34"/>
            </a:endParaRPr>
          </a:p>
          <a:p>
            <a:pPr>
              <a:lnSpc>
                <a:spcPct val="70000"/>
              </a:lnSpc>
            </a:pPr>
            <a:r>
              <a:rPr lang="en-US" dirty="0">
                <a:latin typeface="Arial Narrow" pitchFamily="34" charset="0"/>
                <a:cs typeface="Angsana New" pitchFamily="18" charset="-34"/>
              </a:rPr>
              <a:t>(A special case of proof by contradiction)</a:t>
            </a:r>
          </a:p>
          <a:p>
            <a:endParaRPr lang="en-US" dirty="0">
              <a:latin typeface="Comic Sans MS" pitchFamily="66" charset="0"/>
              <a:cs typeface="Angsana New" pitchFamily="18" charset="-34"/>
            </a:endParaRPr>
          </a:p>
          <a:p>
            <a:endParaRPr lang="en-US" dirty="0">
              <a:latin typeface="Comic Sans MS" pitchFamily="66" charset="0"/>
              <a:cs typeface="Angsana New" pitchFamily="18" charset="-34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8263" y="1701800"/>
            <a:ext cx="48545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>
                <a:cs typeface="Angsana New" pitchFamily="18" charset="-34"/>
              </a:rPr>
              <a:t>To prove “if p, then q”</a:t>
            </a:r>
          </a:p>
          <a:p>
            <a:pPr lvl="1">
              <a:lnSpc>
                <a:spcPct val="120000"/>
              </a:lnSpc>
            </a:pPr>
            <a:r>
              <a:rPr lang="en-US">
                <a:cs typeface="Angsana New" pitchFamily="18" charset="-34"/>
              </a:rPr>
              <a:t>assume that q is false (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cs typeface="Angsana New" pitchFamily="18" charset="-34"/>
              </a:rPr>
              <a:t>q is true)</a:t>
            </a:r>
          </a:p>
          <a:p>
            <a:pPr lvl="1"/>
            <a:r>
              <a:rPr lang="en-US">
                <a:cs typeface="Angsana New" pitchFamily="18" charset="-34"/>
              </a:rPr>
              <a:t>and try to derive “p is false” (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>
                <a:cs typeface="Angsana New" pitchFamily="18" charset="-34"/>
              </a:rPr>
              <a:t>p is true). 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79264" y="4336785"/>
            <a:ext cx="45865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en-US" dirty="0">
                <a:cs typeface="Angsana New" pitchFamily="18" charset="-34"/>
              </a:rPr>
              <a:t>In other words,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cs typeface="Angsana New" pitchFamily="18" charset="-34"/>
              </a:rPr>
              <a:t>to prove	“if p, then q”,</a:t>
            </a:r>
          </a:p>
          <a:p>
            <a:pPr lvl="1"/>
            <a:r>
              <a:rPr lang="en-US" dirty="0">
                <a:cs typeface="Angsana New" pitchFamily="18" charset="-34"/>
              </a:rPr>
              <a:t>prove	“if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</a:t>
            </a:r>
            <a:r>
              <a:rPr lang="en-US" dirty="0">
                <a:cs typeface="Angsana New" pitchFamily="18" charset="-34"/>
              </a:rPr>
              <a:t>q, then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</a:t>
            </a:r>
            <a:r>
              <a:rPr lang="en-US" dirty="0">
                <a:cs typeface="Angsana New" pitchFamily="18" charset="-34"/>
              </a:rPr>
              <a:t>p” instead.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5248275" y="1941513"/>
            <a:ext cx="327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	</a:t>
            </a:r>
            <a:r>
              <a:rPr lang="en-US" i="1">
                <a:cs typeface="Angsana New" pitchFamily="18" charset="-34"/>
              </a:rPr>
              <a:t>q </a:t>
            </a:r>
            <a:r>
              <a:rPr lang="en-US">
                <a:cs typeface="Angsana New" pitchFamily="18" charset="-34"/>
              </a:rPr>
              <a:t>	</a:t>
            </a: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endParaRPr lang="en-US" i="1"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T	T	   T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T	F	F	   F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T	T	   T</a:t>
            </a:r>
          </a:p>
          <a:p>
            <a:pPr>
              <a:lnSpc>
                <a:spcPct val="90000"/>
              </a:lnSpc>
            </a:pPr>
            <a:r>
              <a:rPr lang="en-US">
                <a:cs typeface="Angsana New" pitchFamily="18" charset="-34"/>
              </a:rPr>
              <a:t>F	F	T	   T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5195888" y="1949450"/>
            <a:ext cx="3776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5175250" y="2405063"/>
            <a:ext cx="378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5140325" y="3736975"/>
            <a:ext cx="382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6797675" y="1949450"/>
            <a:ext cx="0" cy="177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831013" y="1935163"/>
            <a:ext cx="206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cs typeface="Angsana New" pitchFamily="18" charset="-34"/>
              </a:rPr>
              <a:t>p</a:t>
            </a:r>
            <a:r>
              <a:rPr lang="en-US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 </a:t>
            </a:r>
            <a:r>
              <a:rPr lang="en-US" i="1">
                <a:cs typeface="Angsana New" pitchFamily="18" charset="-34"/>
                <a:sym typeface="Symbol" pitchFamily="18" charset="2"/>
              </a:rPr>
              <a:t>q    </a:t>
            </a:r>
            <a:r>
              <a:rPr lang="en-US">
                <a:cs typeface="Angsana New" pitchFamily="18" charset="-34"/>
                <a:sym typeface="Symbol" pitchFamily="18" charset="2"/>
              </a:rPr>
              <a:t></a:t>
            </a:r>
            <a:r>
              <a:rPr lang="en-US" i="1">
                <a:cs typeface="Angsana New" pitchFamily="18" charset="-34"/>
                <a:sym typeface="Symbol" pitchFamily="18" charset="2"/>
              </a:rPr>
              <a:t>q</a:t>
            </a:r>
            <a:r>
              <a:rPr lang="en-US">
                <a:cs typeface="Angsana New" pitchFamily="18" charset="-34"/>
              </a:rPr>
              <a:t> </a:t>
            </a:r>
            <a:r>
              <a:rPr lang="en-US">
                <a:cs typeface="Angsana New" pitchFamily="18" charset="-34"/>
                <a:sym typeface="Symbol" pitchFamily="18" charset="2"/>
              </a:rPr>
              <a:t> </a:t>
            </a:r>
            <a:r>
              <a:rPr lang="en-US" i="1">
                <a:cs typeface="Angsana New" pitchFamily="18" charset="-34"/>
                <a:sym typeface="Symbol" pitchFamily="18" charset="2"/>
              </a:rPr>
              <a:t>p</a:t>
            </a:r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7762875" y="1962150"/>
            <a:ext cx="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37930" name="Picture 42" descr="dd000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3157" y="3399531"/>
            <a:ext cx="1836737" cy="1612900"/>
          </a:xfrm>
          <a:prstGeom prst="rect">
            <a:avLst/>
          </a:prstGeom>
          <a:noFill/>
        </p:spPr>
      </p:pic>
      <p:sp>
        <p:nvSpPr>
          <p:cNvPr id="37931" name="Line 43"/>
          <p:cNvSpPr>
            <a:spLocks noChangeShapeType="1"/>
          </p:cNvSpPr>
          <p:nvPr/>
        </p:nvSpPr>
        <p:spPr bwMode="auto">
          <a:xfrm>
            <a:off x="4895850" y="13716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5851525" y="4919663"/>
            <a:ext cx="2659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  <a:cs typeface="Angsana New" pitchFamily="18" charset="-34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Contrapositive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Law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8032750" y="4325938"/>
            <a:ext cx="369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cs typeface="Angsana New" pitchFamily="18" charset="-34"/>
                <a:sym typeface="Symbol" pitchFamily="18" charset="2"/>
              </a:rPr>
              <a:t></a:t>
            </a:r>
            <a:r>
              <a:rPr lang="en-US" sz="2400" i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7221538" y="4325938"/>
            <a:ext cx="3698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cs typeface="Angsana New" pitchFamily="18" charset="-34"/>
                <a:sym typeface="Symbol" pitchFamily="18" charset="2"/>
              </a:rPr>
              <a:t></a:t>
            </a:r>
            <a:r>
              <a:rPr lang="en-US" sz="2400" i="1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6538913" y="4325938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</a:rPr>
              <a:t>q</a:t>
            </a:r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42013" y="4325938"/>
            <a:ext cx="152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777038" y="428148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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061075" y="427355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cs typeface="Angsana New" pitchFamily="18" charset="-34"/>
                <a:sym typeface="Symbol" pitchFamily="18" charset="2"/>
              </a:rPr>
              <a:t></a:t>
            </a:r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597775" y="4286250"/>
            <a:ext cx="48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cs typeface="Angsana New" pitchFamily="18" charset="-34"/>
                <a:sym typeface="Symbol" pitchFamily="18" charset="2"/>
              </a:rPr>
              <a:t></a:t>
            </a:r>
          </a:p>
        </p:txBody>
      </p:sp>
      <p:pic>
        <p:nvPicPr>
          <p:cNvPr id="37941" name="Picture 53" descr="32010732_05bfe8eb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6238" y="0"/>
            <a:ext cx="2417762" cy="181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55638" y="571500"/>
            <a:ext cx="487203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Let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be an integer.</a:t>
            </a:r>
          </a:p>
          <a:p>
            <a:pPr>
              <a:lnSpc>
                <a:spcPct val="130000"/>
              </a:lnSpc>
            </a:pPr>
            <a:r>
              <a:rPr lang="en-US">
                <a:cs typeface="Angsana New" pitchFamily="18" charset="-34"/>
              </a:rPr>
              <a:t>Show that:    “If  3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+ 2 is odd, then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is odd”.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  <a:endParaRPr lang="en-US">
              <a:cs typeface="Angsana New" pitchFamily="18" charset="-34"/>
              <a:sym typeface="Symbol" pitchFamily="18" charset="2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90513" y="533400"/>
            <a:ext cx="6950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>
                <a:cs typeface="Angsana New" pitchFamily="18" charset="-34"/>
              </a:rPr>
              <a:t>Prove that:     “For any integer </a:t>
            </a:r>
            <a:r>
              <a:rPr lang="en-US" i="1">
                <a:cs typeface="Angsana New" pitchFamily="18" charset="-34"/>
              </a:rPr>
              <a:t>n, </a:t>
            </a:r>
            <a:r>
              <a:rPr lang="en-US">
                <a:cs typeface="Angsana New" pitchFamily="18" charset="-34"/>
              </a:rPr>
              <a:t>if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is even, then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is even.”</a:t>
            </a:r>
          </a:p>
          <a:p>
            <a:pPr lvl="1"/>
            <a:r>
              <a:rPr lang="en-US">
                <a:cs typeface="Angsana New" pitchFamily="18" charset="-34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" name="Rounded Rectangle 21"/>
          <p:cNvSpPr/>
          <p:nvPr/>
        </p:nvSpPr>
        <p:spPr bwMode="auto">
          <a:xfrm>
            <a:off x="5181600" y="1498600"/>
            <a:ext cx="2514600" cy="334433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2559049" y="1444626"/>
            <a:ext cx="3545417" cy="3449108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tint val="22353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506568" y="2206186"/>
            <a:ext cx="924756" cy="495300"/>
          </a:xfrm>
          <a:prstGeom prst="ellips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latin typeface="Arial" pitchFamily="34" charset="0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568450" y="1586132"/>
            <a:ext cx="1714500" cy="1543050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568450" y="3219450"/>
            <a:ext cx="1714500" cy="154305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444625" y="2225895"/>
            <a:ext cx="1572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b="1">
                <a:latin typeface="Arial" pitchFamily="34" charset="0"/>
                <a:cs typeface="Arial" pitchFamily="34" charset="0"/>
              </a:rPr>
              <a:t>Axioms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208616" y="3802063"/>
            <a:ext cx="19704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Definitions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3532630" y="2263336"/>
            <a:ext cx="848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pitchFamily="34" charset="0"/>
              </a:rPr>
              <a:t>Lemma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4052746" y="3038475"/>
            <a:ext cx="20193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Theorems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6194387" y="3011488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pitchFamily="34" charset="0"/>
              </a:rPr>
              <a:t>Corollaries</a:t>
            </a:r>
          </a:p>
        </p:txBody>
      </p:sp>
      <p:pic>
        <p:nvPicPr>
          <p:cNvPr id="81940" name="Picture 20" descr="dd009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2999" y="92288"/>
            <a:ext cx="2690809" cy="1275216"/>
          </a:xfrm>
          <a:prstGeom prst="rect">
            <a:avLst/>
          </a:prstGeom>
          <a:noFill/>
        </p:spPr>
      </p:pic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1839050" y="6321864"/>
            <a:ext cx="591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T H E M A T I C A L   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 S T E M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3704877" y="5461005"/>
            <a:ext cx="299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. . P r o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 . . . 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3285065" y="5008102"/>
            <a:ext cx="2792178" cy="486464"/>
          </a:xfrm>
          <a:prstGeom prst="rightArrow">
            <a:avLst/>
          </a:prstGeom>
          <a:solidFill>
            <a:srgbClr val="66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498095" y="2981008"/>
            <a:ext cx="924756" cy="495300"/>
          </a:xfrm>
          <a:prstGeom prst="ellips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latin typeface="Arial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524157" y="3038158"/>
            <a:ext cx="848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pitchFamily="34" charset="0"/>
              </a:rPr>
              <a:t>Lemma</a:t>
            </a: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489622" y="3738701"/>
            <a:ext cx="924756" cy="495300"/>
          </a:xfrm>
          <a:prstGeom prst="ellips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latin typeface="Arial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515684" y="3795851"/>
            <a:ext cx="848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  <a:cs typeface="Arial" pitchFamily="34" charset="0"/>
              </a:rPr>
              <a:t>Lemma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  <a:endParaRPr lang="en-US">
              <a:cs typeface="Angsana New" pitchFamily="18" charset="-34"/>
              <a:sym typeface="Symbol" pitchFamily="18" charset="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9563" y="547688"/>
            <a:ext cx="7515225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>
                <a:cs typeface="Angsana New" pitchFamily="18" charset="-34"/>
              </a:rPr>
              <a:t>Assume that the following theorem is given:</a:t>
            </a:r>
          </a:p>
          <a:p>
            <a:pPr lvl="1"/>
            <a:endParaRPr lang="en-US">
              <a:cs typeface="Angsana New" pitchFamily="18" charset="-34"/>
            </a:endParaRPr>
          </a:p>
          <a:p>
            <a:pPr lvl="2"/>
            <a:r>
              <a:rPr lang="en-US">
                <a:cs typeface="Angsana New" pitchFamily="18" charset="-34"/>
              </a:rPr>
              <a:t>T</a:t>
            </a:r>
            <a:r>
              <a:rPr lang="en-US" sz="1600">
                <a:cs typeface="Angsana New" pitchFamily="18" charset="-34"/>
              </a:rPr>
              <a:t>HEOREM</a:t>
            </a:r>
            <a:endParaRPr lang="en-US">
              <a:cs typeface="Angsana New" pitchFamily="18" charset="-34"/>
            </a:endParaRPr>
          </a:p>
          <a:p>
            <a:pPr lvl="3"/>
            <a:r>
              <a:rPr lang="en-US">
                <a:cs typeface="Angsana New" pitchFamily="18" charset="-34"/>
              </a:rPr>
              <a:t>For all real numbers x1, x2, y1, y2,  </a:t>
            </a:r>
          </a:p>
          <a:p>
            <a:pPr lvl="2"/>
            <a:r>
              <a:rPr lang="en-US">
                <a:cs typeface="Angsana New" pitchFamily="18" charset="-34"/>
              </a:rPr>
              <a:t>	if x1 &lt; x2 and  y1 &lt; y2, then  x1+ y1 &lt; x2 + y2.</a:t>
            </a:r>
          </a:p>
          <a:p>
            <a:pPr lvl="2"/>
            <a:endParaRPr lang="en-US">
              <a:cs typeface="Angsana New" pitchFamily="18" charset="-34"/>
            </a:endParaRPr>
          </a:p>
          <a:p>
            <a:pPr lvl="1"/>
            <a:r>
              <a:rPr lang="en-US">
                <a:cs typeface="Angsana New" pitchFamily="18" charset="-34"/>
              </a:rPr>
              <a:t>Prove that:</a:t>
            </a:r>
          </a:p>
          <a:p>
            <a:pPr lvl="2">
              <a:lnSpc>
                <a:spcPct val="180000"/>
              </a:lnSpc>
            </a:pPr>
            <a:r>
              <a:rPr lang="en-US">
                <a:cs typeface="Angsana New" pitchFamily="18" charset="-34"/>
              </a:rPr>
              <a:t>“For all real numbers x and y, if  x+y </a:t>
            </a:r>
            <a:r>
              <a:rPr lang="en-US">
                <a:cs typeface="Angsana New" pitchFamily="18" charset="-34"/>
                <a:sym typeface="Symbol" pitchFamily="18" charset="2"/>
              </a:rPr>
              <a:t> 2, then  x  1 or y  1.”</a:t>
            </a:r>
            <a:endParaRPr lang="en-US">
              <a:cs typeface="Angsana New" pitchFamily="18" charset="-34"/>
            </a:endParaRPr>
          </a:p>
        </p:txBody>
      </p:sp>
      <p:sp>
        <p:nvSpPr>
          <p:cNvPr id="40965" name="AutoShape 5"/>
          <p:cNvSpPr>
            <a:spLocks/>
          </p:cNvSpPr>
          <p:nvPr/>
        </p:nvSpPr>
        <p:spPr bwMode="auto">
          <a:xfrm>
            <a:off x="1095375" y="1133475"/>
            <a:ext cx="533400" cy="11049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219075" y="2157413"/>
            <a:ext cx="3757613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66914" name="Line 2"/>
          <p:cNvSpPr>
            <a:spLocks noChangeShapeType="1"/>
          </p:cNvSpPr>
          <p:nvPr/>
        </p:nvSpPr>
        <p:spPr bwMode="auto">
          <a:xfrm>
            <a:off x="4568825" y="609600"/>
            <a:ext cx="0" cy="62484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134938" y="1147134"/>
            <a:ext cx="26781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Proof By</a:t>
            </a:r>
          </a:p>
          <a:p>
            <a:r>
              <a:rPr lang="en-US" sz="2800" b="1" dirty="0" err="1">
                <a:latin typeface="Arial" pitchFamily="34" charset="0"/>
                <a:cs typeface="Arial" pitchFamily="34" charset="0"/>
              </a:rPr>
              <a:t>Contrapositive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6103938" y="1517650"/>
            <a:ext cx="2498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800" b="1">
                <a:latin typeface="Arial" pitchFamily="34" charset="0"/>
                <a:cs typeface="Arial" pitchFamily="34" charset="0"/>
              </a:rPr>
              <a:t>Proof By </a:t>
            </a:r>
          </a:p>
          <a:p>
            <a:pPr algn="r"/>
            <a:r>
              <a:rPr lang="en-US" sz="2800" b="1">
                <a:latin typeface="Arial" pitchFamily="34" charset="0"/>
                <a:cs typeface="Arial" pitchFamily="34" charset="0"/>
              </a:rPr>
              <a:t>Contradiction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87363" y="2965450"/>
            <a:ext cx="313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Assume that:  </a:t>
            </a:r>
            <a:r>
              <a:rPr lang="en-US" u="sng"/>
              <a:t>“not q” is true</a:t>
            </a:r>
            <a:r>
              <a:rPr lang="en-US"/>
              <a:t>.</a:t>
            </a:r>
            <a:endParaRPr lang="th-TH"/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5211763" y="2497138"/>
            <a:ext cx="33385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Assume that: </a:t>
            </a:r>
            <a:endParaRPr lang="en-US" u="sng"/>
          </a:p>
          <a:p>
            <a:pPr>
              <a:lnSpc>
                <a:spcPct val="130000"/>
              </a:lnSpc>
            </a:pPr>
            <a:r>
              <a:rPr lang="en-US" u="sng"/>
              <a:t>“p” is true</a:t>
            </a:r>
            <a:r>
              <a:rPr lang="en-US"/>
              <a:t>  and  </a:t>
            </a:r>
            <a:r>
              <a:rPr lang="en-US" u="sng"/>
              <a:t>“not q” is true</a:t>
            </a:r>
            <a:r>
              <a:rPr lang="en-US"/>
              <a:t>.</a:t>
            </a:r>
            <a:endParaRPr lang="th-TH"/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012950" y="61944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“not p” is true.</a:t>
            </a:r>
            <a:endParaRPr lang="th-TH"/>
          </a:p>
        </p:txBody>
      </p:sp>
      <p:sp>
        <p:nvSpPr>
          <p:cNvPr id="166923" name="Freeform 11"/>
          <p:cNvSpPr>
            <a:spLocks/>
          </p:cNvSpPr>
          <p:nvPr/>
        </p:nvSpPr>
        <p:spPr bwMode="auto">
          <a:xfrm>
            <a:off x="2328863" y="3478213"/>
            <a:ext cx="828675" cy="2646362"/>
          </a:xfrm>
          <a:custGeom>
            <a:avLst/>
            <a:gdLst/>
            <a:ahLst/>
            <a:cxnLst>
              <a:cxn ang="0">
                <a:pos x="357" y="0"/>
              </a:cxn>
              <a:cxn ang="0">
                <a:pos x="28" y="438"/>
              </a:cxn>
              <a:cxn ang="0">
                <a:pos x="522" y="704"/>
              </a:cxn>
              <a:cxn ang="0">
                <a:pos x="0" y="996"/>
              </a:cxn>
              <a:cxn ang="0">
                <a:pos x="394" y="1261"/>
              </a:cxn>
              <a:cxn ang="0">
                <a:pos x="293" y="1563"/>
              </a:cxn>
            </a:cxnLst>
            <a:rect l="0" t="0" r="r" b="b"/>
            <a:pathLst>
              <a:path w="522" h="1563">
                <a:moveTo>
                  <a:pt x="357" y="0"/>
                </a:moveTo>
                <a:lnTo>
                  <a:pt x="28" y="438"/>
                </a:lnTo>
                <a:lnTo>
                  <a:pt x="522" y="704"/>
                </a:lnTo>
                <a:lnTo>
                  <a:pt x="0" y="996"/>
                </a:lnTo>
                <a:lnTo>
                  <a:pt x="394" y="1261"/>
                </a:lnTo>
                <a:lnTo>
                  <a:pt x="293" y="1563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th-TH"/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349250" y="56642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Try to derive:</a:t>
            </a:r>
          </a:p>
        </p:txBody>
      </p:sp>
      <p:sp>
        <p:nvSpPr>
          <p:cNvPr id="166927" name="Text Box 15"/>
          <p:cNvSpPr txBox="1">
            <a:spLocks noChangeArrowheads="1"/>
          </p:cNvSpPr>
          <p:nvPr/>
        </p:nvSpPr>
        <p:spPr bwMode="auto">
          <a:xfrm>
            <a:off x="0" y="47625"/>
            <a:ext cx="928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Arial Narrow" pitchFamily="34" charset="0"/>
                <a:cs typeface="Arial" pitchFamily="34" charset="0"/>
              </a:rPr>
              <a:t>“Proof by contrapositive” can be seen as a special form of “proof by contradiction”.</a:t>
            </a:r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0" y="622300"/>
            <a:ext cx="91440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303213" y="2212975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Prove that “</a:t>
            </a:r>
            <a:r>
              <a:rPr lang="en-US" u="sng"/>
              <a:t>if </a:t>
            </a:r>
            <a:r>
              <a:rPr lang="en-US" u="sng">
                <a:sym typeface="Symbol" pitchFamily="18" charset="2"/>
              </a:rPr>
              <a:t></a:t>
            </a:r>
            <a:r>
              <a:rPr lang="en-US" u="sng"/>
              <a:t>q then </a:t>
            </a:r>
            <a:r>
              <a:rPr lang="en-US" u="sng">
                <a:sym typeface="Symbol" pitchFamily="18" charset="2"/>
              </a:rPr>
              <a:t>p</a:t>
            </a:r>
            <a:r>
              <a:rPr lang="en-US"/>
              <a:t>” is true.</a:t>
            </a:r>
            <a:endParaRPr lang="th-TH"/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 flipH="1">
            <a:off x="3390900" y="1498600"/>
            <a:ext cx="406400" cy="6096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6932" name="Freeform 20"/>
          <p:cNvSpPr>
            <a:spLocks/>
          </p:cNvSpPr>
          <p:nvPr/>
        </p:nvSpPr>
        <p:spPr bwMode="auto">
          <a:xfrm>
            <a:off x="7213600" y="3376613"/>
            <a:ext cx="901700" cy="2646362"/>
          </a:xfrm>
          <a:custGeom>
            <a:avLst/>
            <a:gdLst/>
            <a:ahLst/>
            <a:cxnLst>
              <a:cxn ang="0">
                <a:pos x="400" y="0"/>
              </a:cxn>
              <a:cxn ang="0">
                <a:pos x="0" y="369"/>
              </a:cxn>
              <a:cxn ang="0">
                <a:pos x="568" y="681"/>
              </a:cxn>
              <a:cxn ang="0">
                <a:pos x="88" y="1097"/>
              </a:cxn>
              <a:cxn ang="0">
                <a:pos x="437" y="1345"/>
              </a:cxn>
              <a:cxn ang="0">
                <a:pos x="336" y="1667"/>
              </a:cxn>
            </a:cxnLst>
            <a:rect l="0" t="0" r="r" b="b"/>
            <a:pathLst>
              <a:path w="568" h="1667">
                <a:moveTo>
                  <a:pt x="400" y="0"/>
                </a:moveTo>
                <a:lnTo>
                  <a:pt x="0" y="369"/>
                </a:lnTo>
                <a:lnTo>
                  <a:pt x="568" y="681"/>
                </a:lnTo>
                <a:lnTo>
                  <a:pt x="88" y="1097"/>
                </a:lnTo>
                <a:lnTo>
                  <a:pt x="437" y="1345"/>
                </a:lnTo>
                <a:lnTo>
                  <a:pt x="336" y="1667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th-TH"/>
          </a:p>
        </p:txBody>
      </p: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6915150" y="61436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“not p” is true.</a:t>
            </a:r>
            <a:endParaRPr lang="th-TH"/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 rot="-5400000">
            <a:off x="4537869" y="4207669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 contradiction!</a:t>
            </a:r>
          </a:p>
        </p:txBody>
      </p:sp>
      <p:sp>
        <p:nvSpPr>
          <p:cNvPr id="166935" name="Freeform 23"/>
          <p:cNvSpPr>
            <a:spLocks/>
          </p:cNvSpPr>
          <p:nvPr/>
        </p:nvSpPr>
        <p:spPr bwMode="auto">
          <a:xfrm>
            <a:off x="5803900" y="3302000"/>
            <a:ext cx="1117600" cy="3035300"/>
          </a:xfrm>
          <a:custGeom>
            <a:avLst/>
            <a:gdLst/>
            <a:ahLst/>
            <a:cxnLst>
              <a:cxn ang="0">
                <a:pos x="648" y="1912"/>
              </a:cxn>
              <a:cxn ang="0">
                <a:pos x="0" y="1568"/>
              </a:cxn>
              <a:cxn ang="0">
                <a:pos x="0" y="0"/>
              </a:cxn>
            </a:cxnLst>
            <a:rect l="0" t="0" r="r" b="b"/>
            <a:pathLst>
              <a:path w="648" h="1912">
                <a:moveTo>
                  <a:pt x="648" y="1912"/>
                </a:moveTo>
                <a:lnTo>
                  <a:pt x="0" y="1568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FF3300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6937" name="Rectangle 25"/>
          <p:cNvSpPr>
            <a:spLocks noChangeArrowheads="1"/>
          </p:cNvSpPr>
          <p:nvPr/>
        </p:nvSpPr>
        <p:spPr bwMode="auto">
          <a:xfrm>
            <a:off x="1943100" y="2870200"/>
            <a:ext cx="1739900" cy="3797300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6883400" y="2832100"/>
            <a:ext cx="1739900" cy="3797300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2695575" y="862013"/>
            <a:ext cx="3821113" cy="596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66940" name="Text Box 28"/>
          <p:cNvSpPr txBox="1">
            <a:spLocks noChangeArrowheads="1"/>
          </p:cNvSpPr>
          <p:nvPr/>
        </p:nvSpPr>
        <p:spPr bwMode="auto">
          <a:xfrm>
            <a:off x="2982913" y="936625"/>
            <a:ext cx="329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Prove that “</a:t>
            </a:r>
            <a:r>
              <a:rPr lang="en-US" u="sng"/>
              <a:t>if p then q</a:t>
            </a:r>
            <a:r>
              <a:rPr lang="en-US"/>
              <a:t>” is true.</a:t>
            </a:r>
            <a:endParaRPr lang="th-TH"/>
          </a:p>
        </p:txBody>
      </p:sp>
      <p:sp>
        <p:nvSpPr>
          <p:cNvPr id="166941" name="Line 29"/>
          <p:cNvSpPr>
            <a:spLocks noChangeShapeType="1"/>
          </p:cNvSpPr>
          <p:nvPr/>
        </p:nvSpPr>
        <p:spPr bwMode="auto">
          <a:xfrm>
            <a:off x="5194300" y="1511300"/>
            <a:ext cx="635000" cy="8636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236538" y="1847850"/>
            <a:ext cx="4079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Arial" pitchFamily="34" charset="0"/>
                <a:cs typeface="Arial" pitchFamily="34" charset="0"/>
              </a:rPr>
              <a:t>Proof By Contradiction</a:t>
            </a:r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427163" y="2763838"/>
            <a:ext cx="4922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Assume that:    </a:t>
            </a:r>
            <a:r>
              <a:rPr lang="en-US" u="sng"/>
              <a:t>“p” is true</a:t>
            </a:r>
            <a:r>
              <a:rPr lang="en-US"/>
              <a:t>  and  </a:t>
            </a:r>
            <a:r>
              <a:rPr lang="en-US" u="sng"/>
              <a:t>“not q” is true</a:t>
            </a:r>
            <a:r>
              <a:rPr lang="en-US"/>
              <a:t>.</a:t>
            </a:r>
            <a:endParaRPr lang="th-TH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0" y="47625"/>
            <a:ext cx="893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Arial Narrow" pitchFamily="34" charset="0"/>
                <a:cs typeface="Arial" pitchFamily="34" charset="0"/>
              </a:rPr>
              <a:t>“Proof by contradiction” is more powerful than “proof by contrapositive”.</a:t>
            </a:r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0" y="622300"/>
            <a:ext cx="91440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7953" name="Freeform 17"/>
          <p:cNvSpPr>
            <a:spLocks/>
          </p:cNvSpPr>
          <p:nvPr/>
        </p:nvSpPr>
        <p:spPr bwMode="auto">
          <a:xfrm>
            <a:off x="4889500" y="3404629"/>
            <a:ext cx="1460500" cy="142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2" y="128"/>
              </a:cxn>
              <a:cxn ang="0">
                <a:pos x="328" y="360"/>
              </a:cxn>
              <a:cxn ang="0">
                <a:pos x="656" y="384"/>
              </a:cxn>
              <a:cxn ang="0">
                <a:pos x="624" y="592"/>
              </a:cxn>
              <a:cxn ang="0">
                <a:pos x="872" y="632"/>
              </a:cxn>
              <a:cxn ang="0">
                <a:pos x="920" y="896"/>
              </a:cxn>
            </a:cxnLst>
            <a:rect l="0" t="0" r="r" b="b"/>
            <a:pathLst>
              <a:path w="920" h="896">
                <a:moveTo>
                  <a:pt x="0" y="0"/>
                </a:moveTo>
                <a:lnTo>
                  <a:pt x="352" y="128"/>
                </a:lnTo>
                <a:lnTo>
                  <a:pt x="328" y="360"/>
                </a:lnTo>
                <a:lnTo>
                  <a:pt x="656" y="384"/>
                </a:lnTo>
                <a:lnTo>
                  <a:pt x="624" y="592"/>
                </a:lnTo>
                <a:lnTo>
                  <a:pt x="872" y="632"/>
                </a:lnTo>
                <a:lnTo>
                  <a:pt x="920" y="896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th-TH"/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5695950" y="4855455"/>
            <a:ext cx="163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“not r” is true.</a:t>
            </a:r>
            <a:endParaRPr lang="th-TH"/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3736975" y="6188327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 contradiction!</a:t>
            </a:r>
          </a:p>
        </p:txBody>
      </p:sp>
      <p:sp>
        <p:nvSpPr>
          <p:cNvPr id="167956" name="Freeform 20"/>
          <p:cNvSpPr>
            <a:spLocks/>
          </p:cNvSpPr>
          <p:nvPr/>
        </p:nvSpPr>
        <p:spPr bwMode="auto">
          <a:xfrm>
            <a:off x="2984500" y="5307264"/>
            <a:ext cx="3225800" cy="838200"/>
          </a:xfrm>
          <a:custGeom>
            <a:avLst/>
            <a:gdLst/>
            <a:ahLst/>
            <a:cxnLst>
              <a:cxn ang="0">
                <a:pos x="2032" y="0"/>
              </a:cxn>
              <a:cxn ang="0">
                <a:pos x="1016" y="528"/>
              </a:cxn>
              <a:cxn ang="0">
                <a:pos x="0" y="24"/>
              </a:cxn>
            </a:cxnLst>
            <a:rect l="0" t="0" r="r" b="b"/>
            <a:pathLst>
              <a:path w="2032" h="528">
                <a:moveTo>
                  <a:pt x="2032" y="0"/>
                </a:moveTo>
                <a:lnTo>
                  <a:pt x="1016" y="528"/>
                </a:lnTo>
                <a:lnTo>
                  <a:pt x="0" y="24"/>
                </a:lnTo>
              </a:path>
            </a:pathLst>
          </a:custGeom>
          <a:noFill/>
          <a:ln w="38100" cap="rnd" cmpd="sng">
            <a:solidFill>
              <a:srgbClr val="FF3300"/>
            </a:solidFill>
            <a:prstDash val="sysDot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>
            <a:off x="320675" y="1014413"/>
            <a:ext cx="3821113" cy="596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608013" y="1089025"/>
            <a:ext cx="329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Prove that “</a:t>
            </a:r>
            <a:r>
              <a:rPr lang="en-US" u="sng"/>
              <a:t>if p then q</a:t>
            </a:r>
            <a:r>
              <a:rPr lang="en-US"/>
              <a:t>” is true.</a:t>
            </a:r>
            <a:endParaRPr lang="th-TH"/>
          </a:p>
        </p:txBody>
      </p:sp>
      <p:sp>
        <p:nvSpPr>
          <p:cNvPr id="167961" name="Rectangle 25"/>
          <p:cNvSpPr>
            <a:spLocks noChangeArrowheads="1"/>
          </p:cNvSpPr>
          <p:nvPr/>
        </p:nvSpPr>
        <p:spPr bwMode="auto">
          <a:xfrm>
            <a:off x="2933700" y="2730500"/>
            <a:ext cx="3441700" cy="520700"/>
          </a:xfrm>
          <a:prstGeom prst="rect">
            <a:avLst/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167963" name="Text Box 27"/>
          <p:cNvSpPr txBox="1">
            <a:spLocks noChangeArrowheads="1"/>
          </p:cNvSpPr>
          <p:nvPr/>
        </p:nvSpPr>
        <p:spPr bwMode="auto">
          <a:xfrm>
            <a:off x="2152650" y="4880855"/>
            <a:ext cx="1246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“r” is true.</a:t>
            </a:r>
            <a:endParaRPr lang="th-TH"/>
          </a:p>
        </p:txBody>
      </p:sp>
      <p:sp>
        <p:nvSpPr>
          <p:cNvPr id="167965" name="Freeform 29"/>
          <p:cNvSpPr>
            <a:spLocks/>
          </p:cNvSpPr>
          <p:nvPr/>
        </p:nvSpPr>
        <p:spPr bwMode="auto">
          <a:xfrm>
            <a:off x="2871788" y="3404629"/>
            <a:ext cx="1509712" cy="1449388"/>
          </a:xfrm>
          <a:custGeom>
            <a:avLst/>
            <a:gdLst/>
            <a:ahLst/>
            <a:cxnLst>
              <a:cxn ang="0">
                <a:pos x="951" y="0"/>
              </a:cxn>
              <a:cxn ang="0">
                <a:pos x="568" y="145"/>
              </a:cxn>
              <a:cxn ang="0">
                <a:pos x="592" y="377"/>
              </a:cxn>
              <a:cxn ang="0">
                <a:pos x="264" y="401"/>
              </a:cxn>
              <a:cxn ang="0">
                <a:pos x="296" y="609"/>
              </a:cxn>
              <a:cxn ang="0">
                <a:pos x="48" y="649"/>
              </a:cxn>
              <a:cxn ang="0">
                <a:pos x="0" y="913"/>
              </a:cxn>
            </a:cxnLst>
            <a:rect l="0" t="0" r="r" b="b"/>
            <a:pathLst>
              <a:path w="951" h="913">
                <a:moveTo>
                  <a:pt x="951" y="0"/>
                </a:moveTo>
                <a:lnTo>
                  <a:pt x="568" y="145"/>
                </a:lnTo>
                <a:lnTo>
                  <a:pt x="592" y="377"/>
                </a:lnTo>
                <a:lnTo>
                  <a:pt x="264" y="401"/>
                </a:lnTo>
                <a:lnTo>
                  <a:pt x="296" y="609"/>
                </a:lnTo>
                <a:lnTo>
                  <a:pt x="48" y="649"/>
                </a:lnTo>
                <a:lnTo>
                  <a:pt x="0" y="913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20810" y="3102934"/>
            <a:ext cx="6993581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5870222" y="-1"/>
            <a:ext cx="3251199" cy="1399823"/>
          </a:xfrm>
          <a:prstGeom prst="ellipse">
            <a:avLst/>
          </a:prstGeom>
          <a:solidFill>
            <a:srgbClr val="CCCCFF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87425" y="460375"/>
            <a:ext cx="822077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1800" dirty="0">
                <a:cs typeface="Angsana New" pitchFamily="18" charset="-34"/>
              </a:rPr>
              <a:t>Given the definition of a rational number:</a:t>
            </a:r>
            <a:endParaRPr lang="en-US" dirty="0">
              <a:cs typeface="Angsana New" pitchFamily="18" charset="-34"/>
            </a:endParaRPr>
          </a:p>
          <a:p>
            <a:pPr lvl="1"/>
            <a:endParaRPr lang="en-US" dirty="0">
              <a:cs typeface="Angsana New" pitchFamily="18" charset="-34"/>
            </a:endParaRPr>
          </a:p>
          <a:p>
            <a:pPr lvl="1"/>
            <a:r>
              <a:rPr lang="en-US" dirty="0">
                <a:cs typeface="Angsana New" pitchFamily="18" charset="-34"/>
              </a:rPr>
              <a:t>D</a:t>
            </a:r>
            <a:r>
              <a:rPr lang="en-US" sz="1600" dirty="0">
                <a:cs typeface="Angsana New" pitchFamily="18" charset="-34"/>
              </a:rPr>
              <a:t>EFINITION 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cs typeface="Angsana New" pitchFamily="18" charset="-34"/>
              </a:rPr>
              <a:t>A </a:t>
            </a:r>
            <a:r>
              <a:rPr lang="en-US" b="1" i="1" dirty="0">
                <a:cs typeface="Angsana New" pitchFamily="18" charset="-34"/>
              </a:rPr>
              <a:t>rational number</a:t>
            </a:r>
            <a:r>
              <a:rPr lang="en-US" dirty="0">
                <a:cs typeface="Angsana New" pitchFamily="18" charset="-34"/>
              </a:rPr>
              <a:t> is a number of the form </a:t>
            </a:r>
            <a:r>
              <a:rPr lang="en-US" i="1" dirty="0">
                <a:cs typeface="Angsana New" pitchFamily="18" charset="-34"/>
              </a:rPr>
              <a:t>r</a:t>
            </a:r>
            <a:r>
              <a:rPr lang="en-US" dirty="0">
                <a:cs typeface="Angsana New" pitchFamily="18" charset="-34"/>
              </a:rPr>
              <a:t>/</a:t>
            </a:r>
            <a:r>
              <a:rPr lang="en-US" i="1" dirty="0">
                <a:cs typeface="Angsana New" pitchFamily="18" charset="-34"/>
              </a:rPr>
              <a:t>s</a:t>
            </a:r>
            <a:r>
              <a:rPr lang="en-US" dirty="0">
                <a:cs typeface="Angsana New" pitchFamily="18" charset="-34"/>
              </a:rPr>
              <a:t>,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cs typeface="Angsana New" pitchFamily="18" charset="-34"/>
              </a:rPr>
              <a:t>where </a:t>
            </a:r>
            <a:r>
              <a:rPr lang="en-US" i="1" dirty="0">
                <a:cs typeface="Angsana New" pitchFamily="18" charset="-34"/>
              </a:rPr>
              <a:t>r</a:t>
            </a:r>
            <a:r>
              <a:rPr lang="en-US" dirty="0">
                <a:cs typeface="Angsana New" pitchFamily="18" charset="-34"/>
              </a:rPr>
              <a:t> and </a:t>
            </a:r>
            <a:r>
              <a:rPr lang="en-US" i="1" dirty="0">
                <a:cs typeface="Angsana New" pitchFamily="18" charset="-34"/>
              </a:rPr>
              <a:t>s</a:t>
            </a:r>
            <a:r>
              <a:rPr lang="en-US" dirty="0">
                <a:cs typeface="Angsana New" pitchFamily="18" charset="-34"/>
              </a:rPr>
              <a:t> are integers, </a:t>
            </a:r>
            <a:r>
              <a:rPr lang="en-US" i="1" dirty="0">
                <a:cs typeface="Angsana New" pitchFamily="18" charset="-34"/>
              </a:rPr>
              <a:t>s</a:t>
            </a:r>
            <a:r>
              <a:rPr lang="en-US" dirty="0">
                <a:cs typeface="Angsana New" pitchFamily="18" charset="-34"/>
              </a:rPr>
              <a:t>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</a:t>
            </a:r>
            <a:r>
              <a:rPr lang="en-US" dirty="0">
                <a:cs typeface="Angsana New" pitchFamily="18" charset="-34"/>
              </a:rPr>
              <a:t> 0 and </a:t>
            </a:r>
            <a:r>
              <a:rPr lang="en-US" i="1" dirty="0">
                <a:cs typeface="Angsana New" pitchFamily="18" charset="-34"/>
              </a:rPr>
              <a:t>r</a:t>
            </a:r>
            <a:r>
              <a:rPr lang="en-US" dirty="0">
                <a:cs typeface="Angsana New" pitchFamily="18" charset="-34"/>
              </a:rPr>
              <a:t> and </a:t>
            </a:r>
            <a:r>
              <a:rPr lang="en-US" i="1" dirty="0">
                <a:cs typeface="Angsana New" pitchFamily="18" charset="-34"/>
              </a:rPr>
              <a:t>s</a:t>
            </a:r>
            <a:r>
              <a:rPr lang="en-US" dirty="0">
                <a:cs typeface="Angsana New" pitchFamily="18" charset="-34"/>
              </a:rPr>
              <a:t> have no common divisor.</a:t>
            </a:r>
          </a:p>
          <a:p>
            <a:pPr lvl="1">
              <a:lnSpc>
                <a:spcPct val="130000"/>
              </a:lnSpc>
            </a:pPr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Prove that:   </a:t>
            </a:r>
            <a:endParaRPr lang="en-US" dirty="0" smtClean="0">
              <a:cs typeface="Angsana New" pitchFamily="18" charset="-34"/>
            </a:endParaRPr>
          </a:p>
          <a:p>
            <a:endParaRPr lang="en-US" dirty="0">
              <a:cs typeface="Angsana New" pitchFamily="18" charset="-34"/>
            </a:endParaRPr>
          </a:p>
          <a:p>
            <a:r>
              <a:rPr lang="en-US" dirty="0">
                <a:cs typeface="Angsana New" pitchFamily="18" charset="-34"/>
              </a:rPr>
              <a:t>	“If 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 is a real number and 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baseline="30000" dirty="0">
                <a:cs typeface="Angsana New" pitchFamily="18" charset="-34"/>
              </a:rPr>
              <a:t>2</a:t>
            </a:r>
            <a:r>
              <a:rPr lang="en-US" dirty="0">
                <a:cs typeface="Angsana New" pitchFamily="18" charset="-34"/>
              </a:rPr>
              <a:t> = 2,  then </a:t>
            </a: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 is not a rational number.”</a:t>
            </a:r>
          </a:p>
          <a:p>
            <a:pPr lvl="1"/>
            <a:r>
              <a:rPr lang="en-US" dirty="0">
                <a:cs typeface="Angsana New" pitchFamily="18" charset="-34"/>
              </a:rPr>
              <a:t>	</a:t>
            </a:r>
            <a:endParaRPr lang="en-US" sz="2800" dirty="0">
              <a:cs typeface="Angsana New" pitchFamily="18" charset="-34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423863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</a:p>
        </p:txBody>
      </p:sp>
      <p:sp>
        <p:nvSpPr>
          <p:cNvPr id="69636" name="AutoShape 4"/>
          <p:cNvSpPr>
            <a:spLocks/>
          </p:cNvSpPr>
          <p:nvPr/>
        </p:nvSpPr>
        <p:spPr bwMode="auto">
          <a:xfrm>
            <a:off x="1403350" y="1028700"/>
            <a:ext cx="533400" cy="127635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926843" y="315384"/>
            <a:ext cx="3160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Another example of </a:t>
            </a:r>
          </a:p>
          <a:p>
            <a:pPr algn="ctr"/>
            <a:r>
              <a:rPr lang="en-US" dirty="0">
                <a:latin typeface="Comic Sans MS" pitchFamily="66" charset="0"/>
              </a:rPr>
              <a:t>“</a:t>
            </a:r>
            <a:r>
              <a:rPr lang="en-US" b="1" dirty="0">
                <a:latin typeface="Comic Sans MS" pitchFamily="66" charset="0"/>
              </a:rPr>
              <a:t>Proof by Contradiction</a:t>
            </a:r>
            <a:r>
              <a:rPr lang="en-US" dirty="0">
                <a:latin typeface="Comic Sans MS" pitchFamily="66" charset="0"/>
              </a:rPr>
              <a:t>”</a:t>
            </a: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279400" y="2514600"/>
            <a:ext cx="647700" cy="457200"/>
          </a:xfrm>
          <a:prstGeom prst="rightArrow">
            <a:avLst>
              <a:gd name="adj1" fmla="val 66667"/>
              <a:gd name="adj2" fmla="val 54863"/>
            </a:avLst>
          </a:prstGeom>
          <a:solidFill>
            <a:srgbClr val="D60093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0" y="522288"/>
            <a:ext cx="3659188" cy="711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581025" y="1524000"/>
            <a:ext cx="31353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 is a real number and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= 2.</a:t>
            </a:r>
          </a:p>
          <a:p>
            <a:endParaRPr lang="en-US">
              <a:cs typeface="Angsana New" pitchFamily="18" charset="-34"/>
            </a:endParaRPr>
          </a:p>
          <a:p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 is a rational number.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565150" y="3481388"/>
            <a:ext cx="41259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cs typeface="Angsana New" pitchFamily="18" charset="-34"/>
              </a:rPr>
              <a:t>x</a:t>
            </a:r>
            <a:r>
              <a:rPr lang="en-US" dirty="0">
                <a:cs typeface="Angsana New" pitchFamily="18" charset="-34"/>
              </a:rPr>
              <a:t> = </a:t>
            </a:r>
            <a:r>
              <a:rPr lang="en-US" i="1" dirty="0">
                <a:cs typeface="Angsana New" pitchFamily="18" charset="-34"/>
              </a:rPr>
              <a:t>r</a:t>
            </a:r>
            <a:r>
              <a:rPr lang="en-US" dirty="0">
                <a:cs typeface="Angsana New" pitchFamily="18" charset="-34"/>
              </a:rPr>
              <a:t>/</a:t>
            </a:r>
            <a:r>
              <a:rPr lang="en-US" i="1" dirty="0">
                <a:cs typeface="Angsana New" pitchFamily="18" charset="-34"/>
              </a:rPr>
              <a:t>s</a:t>
            </a:r>
            <a:r>
              <a:rPr lang="en-US" dirty="0">
                <a:cs typeface="Angsana New" pitchFamily="18" charset="-34"/>
              </a:rPr>
              <a:t>, where: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i="1" dirty="0">
                <a:cs typeface="Angsana New" pitchFamily="18" charset="-34"/>
              </a:rPr>
              <a:t> r</a:t>
            </a:r>
            <a:r>
              <a:rPr lang="en-US" dirty="0">
                <a:cs typeface="Angsana New" pitchFamily="18" charset="-34"/>
              </a:rPr>
              <a:t> and </a:t>
            </a:r>
            <a:r>
              <a:rPr lang="en-US" i="1" dirty="0">
                <a:cs typeface="Angsana New" pitchFamily="18" charset="-34"/>
              </a:rPr>
              <a:t>s</a:t>
            </a:r>
            <a:r>
              <a:rPr lang="en-US" dirty="0">
                <a:cs typeface="Angsana New" pitchFamily="18" charset="-34"/>
              </a:rPr>
              <a:t> are integers,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i="1" dirty="0">
                <a:cs typeface="Angsana New" pitchFamily="18" charset="-34"/>
              </a:rPr>
              <a:t> s</a:t>
            </a:r>
            <a:r>
              <a:rPr lang="en-US" dirty="0">
                <a:cs typeface="Angsana New" pitchFamily="18" charset="-34"/>
              </a:rPr>
              <a:t> </a:t>
            </a:r>
            <a:r>
              <a:rPr lang="en-US" dirty="0">
                <a:cs typeface="Angsana New" pitchFamily="18" charset="-34"/>
                <a:sym typeface="Symbol" pitchFamily="18" charset="2"/>
              </a:rPr>
              <a:t></a:t>
            </a:r>
            <a:r>
              <a:rPr lang="en-US" dirty="0">
                <a:cs typeface="Angsana New" pitchFamily="18" charset="-34"/>
              </a:rPr>
              <a:t> 0, and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>
                <a:cs typeface="Angsana New" pitchFamily="18" charset="-34"/>
              </a:rPr>
              <a:t> </a:t>
            </a:r>
            <a:r>
              <a:rPr lang="en-US" i="1" dirty="0">
                <a:cs typeface="Angsana New" pitchFamily="18" charset="-34"/>
              </a:rPr>
              <a:t>r</a:t>
            </a:r>
            <a:r>
              <a:rPr lang="en-US" dirty="0">
                <a:cs typeface="Angsana New" pitchFamily="18" charset="-34"/>
              </a:rPr>
              <a:t> and </a:t>
            </a:r>
            <a:r>
              <a:rPr lang="en-US" i="1" dirty="0">
                <a:cs typeface="Angsana New" pitchFamily="18" charset="-34"/>
              </a:rPr>
              <a:t>s</a:t>
            </a:r>
            <a:r>
              <a:rPr lang="en-US" dirty="0">
                <a:cs typeface="Angsana New" pitchFamily="18" charset="-34"/>
              </a:rPr>
              <a:t> </a:t>
            </a:r>
            <a:r>
              <a:rPr lang="en-US" u="sng" dirty="0">
                <a:cs typeface="Angsana New" pitchFamily="18" charset="-34"/>
              </a:rPr>
              <a:t>have no common divisor</a:t>
            </a:r>
            <a:r>
              <a:rPr lang="en-US" dirty="0">
                <a:cs typeface="Angsana New" pitchFamily="18" charset="-34"/>
              </a:rPr>
              <a:t>.</a:t>
            </a:r>
            <a:endParaRPr lang="th-TH" dirty="0"/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5465763" y="3921125"/>
            <a:ext cx="1120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cs typeface="Angsana New" pitchFamily="18" charset="-34"/>
              </a:rPr>
              <a:t>r</a:t>
            </a:r>
            <a:r>
              <a:rPr lang="en-US" dirty="0">
                <a:cs typeface="Angsana New" pitchFamily="18" charset="-34"/>
              </a:rPr>
              <a:t> is even.</a:t>
            </a: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4916488" y="6037263"/>
            <a:ext cx="3375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cs typeface="Angsana New" pitchFamily="18" charset="-34"/>
              </a:rPr>
              <a:t>r</a:t>
            </a:r>
            <a:r>
              <a:rPr lang="en-US" dirty="0">
                <a:cs typeface="Angsana New" pitchFamily="18" charset="-34"/>
              </a:rPr>
              <a:t> and </a:t>
            </a:r>
            <a:r>
              <a:rPr lang="en-US" i="1" dirty="0">
                <a:cs typeface="Angsana New" pitchFamily="18" charset="-34"/>
              </a:rPr>
              <a:t>s</a:t>
            </a:r>
            <a:r>
              <a:rPr lang="en-US" dirty="0">
                <a:cs typeface="Angsana New" pitchFamily="18" charset="-34"/>
              </a:rPr>
              <a:t> </a:t>
            </a:r>
            <a:r>
              <a:rPr lang="en-US" u="sng" dirty="0">
                <a:cs typeface="Angsana New" pitchFamily="18" charset="-34"/>
              </a:rPr>
              <a:t>have a common divisor</a:t>
            </a:r>
            <a:r>
              <a:rPr lang="en-US" dirty="0">
                <a:cs typeface="Angsana New" pitchFamily="18" charset="-34"/>
              </a:rPr>
              <a:t>.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0" y="0"/>
            <a:ext cx="6865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“If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 is a real number and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= 2,  then </a:t>
            </a:r>
            <a:r>
              <a:rPr lang="en-US" i="1">
                <a:cs typeface="Angsana New" pitchFamily="18" charset="-34"/>
              </a:rPr>
              <a:t>x</a:t>
            </a:r>
            <a:r>
              <a:rPr lang="en-US">
                <a:cs typeface="Angsana New" pitchFamily="18" charset="-34"/>
              </a:rPr>
              <a:t> is not a rational number.”</a:t>
            </a:r>
            <a:endParaRPr lang="th-TH" i="1">
              <a:latin typeface="Comic Sans MS" pitchFamily="66" charset="0"/>
            </a:endParaRPr>
          </a:p>
        </p:txBody>
      </p:sp>
      <p:sp>
        <p:nvSpPr>
          <p:cNvPr id="140298" name="Freeform 10"/>
          <p:cNvSpPr>
            <a:spLocks/>
          </p:cNvSpPr>
          <p:nvPr/>
        </p:nvSpPr>
        <p:spPr bwMode="auto">
          <a:xfrm>
            <a:off x="1376363" y="2532063"/>
            <a:ext cx="84137" cy="925512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0" y="503"/>
              </a:cxn>
            </a:cxnLst>
            <a:rect l="0" t="0" r="r" b="b"/>
            <a:pathLst>
              <a:path w="138" h="503">
                <a:moveTo>
                  <a:pt x="138" y="0"/>
                </a:moveTo>
                <a:lnTo>
                  <a:pt x="0" y="503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>
            <a:off x="3662363" y="1701800"/>
            <a:ext cx="1763712" cy="754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01" name="Freeform 13"/>
          <p:cNvSpPr>
            <a:spLocks/>
          </p:cNvSpPr>
          <p:nvPr/>
        </p:nvSpPr>
        <p:spPr bwMode="auto">
          <a:xfrm>
            <a:off x="1652588" y="2673350"/>
            <a:ext cx="3702050" cy="755650"/>
          </a:xfrm>
          <a:custGeom>
            <a:avLst/>
            <a:gdLst/>
            <a:ahLst/>
            <a:cxnLst>
              <a:cxn ang="0">
                <a:pos x="0" y="476"/>
              </a:cxn>
              <a:cxn ang="0">
                <a:pos x="421" y="147"/>
              </a:cxn>
              <a:cxn ang="0">
                <a:pos x="2332" y="0"/>
              </a:cxn>
            </a:cxnLst>
            <a:rect l="0" t="0" r="r" b="b"/>
            <a:pathLst>
              <a:path w="2332" h="476">
                <a:moveTo>
                  <a:pt x="0" y="476"/>
                </a:moveTo>
                <a:lnTo>
                  <a:pt x="421" y="147"/>
                </a:lnTo>
                <a:lnTo>
                  <a:pt x="2332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5489575" y="2432050"/>
            <a:ext cx="918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cs typeface="Angsana New" pitchFamily="18" charset="-34"/>
              </a:rPr>
              <a:t>r</a:t>
            </a:r>
            <a:r>
              <a:rPr lang="en-US" baseline="30000" dirty="0">
                <a:cs typeface="Angsana New" pitchFamily="18" charset="-34"/>
              </a:rPr>
              <a:t>2</a:t>
            </a:r>
            <a:r>
              <a:rPr lang="en-US" i="1" dirty="0">
                <a:cs typeface="Angsana New" pitchFamily="18" charset="-34"/>
              </a:rPr>
              <a:t>=</a:t>
            </a:r>
            <a:r>
              <a:rPr lang="en-US" dirty="0">
                <a:cs typeface="Angsana New" pitchFamily="18" charset="-34"/>
              </a:rPr>
              <a:t>2</a:t>
            </a:r>
            <a:r>
              <a:rPr lang="en-US" i="1" dirty="0">
                <a:cs typeface="Angsana New" pitchFamily="18" charset="-34"/>
              </a:rPr>
              <a:t>s</a:t>
            </a:r>
            <a:r>
              <a:rPr lang="en-US" baseline="30000" dirty="0">
                <a:cs typeface="Angsana New" pitchFamily="18" charset="-34"/>
              </a:rPr>
              <a:t>2</a:t>
            </a:r>
            <a:r>
              <a:rPr lang="en-US" dirty="0">
                <a:cs typeface="Angsana New" pitchFamily="18" charset="-34"/>
              </a:rPr>
              <a:t> 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7094538" y="4822825"/>
            <a:ext cx="1120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cs typeface="Angsana New" pitchFamily="18" charset="-34"/>
              </a:rPr>
              <a:t>s</a:t>
            </a:r>
            <a:r>
              <a:rPr lang="en-US" dirty="0">
                <a:cs typeface="Angsana New" pitchFamily="18" charset="-34"/>
              </a:rPr>
              <a:t> is even.</a:t>
            </a:r>
            <a:endParaRPr lang="en-US" dirty="0"/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 flipH="1">
            <a:off x="5943600" y="2816352"/>
            <a:ext cx="3658" cy="4221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 flipV="1">
            <a:off x="6545263" y="3638550"/>
            <a:ext cx="836611" cy="460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07" name="Line 19"/>
          <p:cNvSpPr>
            <a:spLocks noChangeShapeType="1"/>
          </p:cNvSpPr>
          <p:nvPr/>
        </p:nvSpPr>
        <p:spPr bwMode="auto">
          <a:xfrm>
            <a:off x="5940424" y="4273550"/>
            <a:ext cx="3176" cy="168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08" name="Line 20"/>
          <p:cNvSpPr>
            <a:spLocks noChangeShapeType="1"/>
          </p:cNvSpPr>
          <p:nvPr/>
        </p:nvSpPr>
        <p:spPr bwMode="auto">
          <a:xfrm flipH="1">
            <a:off x="6219824" y="5191125"/>
            <a:ext cx="123825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09" name="Freeform 21"/>
          <p:cNvSpPr>
            <a:spLocks/>
          </p:cNvSpPr>
          <p:nvPr/>
        </p:nvSpPr>
        <p:spPr bwMode="auto">
          <a:xfrm>
            <a:off x="2716213" y="4659313"/>
            <a:ext cx="2130425" cy="1585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941"/>
              </a:cxn>
              <a:cxn ang="0">
                <a:pos x="1271" y="951"/>
              </a:cxn>
            </a:cxnLst>
            <a:rect l="0" t="0" r="r" b="b"/>
            <a:pathLst>
              <a:path w="1271" h="951">
                <a:moveTo>
                  <a:pt x="0" y="0"/>
                </a:moveTo>
                <a:lnTo>
                  <a:pt x="256" y="941"/>
                </a:lnTo>
                <a:lnTo>
                  <a:pt x="1271" y="951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2959100" y="6027738"/>
            <a:ext cx="463550" cy="46355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2781300" y="6461125"/>
            <a:ext cx="166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Contradiction!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381577" y="572641"/>
            <a:ext cx="37930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Outline </a:t>
            </a:r>
            <a:r>
              <a:rPr lang="en-US" sz="28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 the Proof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431800" y="1422400"/>
            <a:ext cx="3429000" cy="1231900"/>
          </a:xfrm>
          <a:prstGeom prst="rect">
            <a:avLst/>
          </a:prstGeom>
          <a:noFill/>
          <a:ln w="19050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533400" y="3467100"/>
            <a:ext cx="4165600" cy="1346200"/>
          </a:xfrm>
          <a:prstGeom prst="rect">
            <a:avLst/>
          </a:prstGeom>
          <a:noFill/>
          <a:ln w="19050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0320" name="Oval 32"/>
          <p:cNvSpPr>
            <a:spLocks noChangeArrowheads="1"/>
          </p:cNvSpPr>
          <p:nvPr/>
        </p:nvSpPr>
        <p:spPr bwMode="auto">
          <a:xfrm>
            <a:off x="158750" y="1866900"/>
            <a:ext cx="336550" cy="323850"/>
          </a:xfrm>
          <a:prstGeom prst="ellipse">
            <a:avLst/>
          </a:prstGeom>
          <a:solidFill>
            <a:srgbClr val="FFFF66"/>
          </a:solidFill>
          <a:ln w="2857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174625" y="18240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66FF"/>
                </a:solidFill>
              </a:rPr>
              <a:t>1</a:t>
            </a:r>
          </a:p>
        </p:txBody>
      </p:sp>
      <p:sp>
        <p:nvSpPr>
          <p:cNvPr id="140322" name="Oval 34"/>
          <p:cNvSpPr>
            <a:spLocks noChangeArrowheads="1"/>
          </p:cNvSpPr>
          <p:nvPr/>
        </p:nvSpPr>
        <p:spPr bwMode="auto">
          <a:xfrm>
            <a:off x="153508" y="3930650"/>
            <a:ext cx="336550" cy="323850"/>
          </a:xfrm>
          <a:prstGeom prst="ellipse">
            <a:avLst/>
          </a:prstGeom>
          <a:solidFill>
            <a:srgbClr val="FFFF66"/>
          </a:solidFill>
          <a:ln w="2857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0323" name="Text Box 35"/>
          <p:cNvSpPr txBox="1">
            <a:spLocks noChangeArrowheads="1"/>
          </p:cNvSpPr>
          <p:nvPr/>
        </p:nvSpPr>
        <p:spPr bwMode="auto">
          <a:xfrm>
            <a:off x="166208" y="3890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66FF"/>
                </a:solidFill>
              </a:rPr>
              <a:t>2</a:t>
            </a:r>
          </a:p>
        </p:txBody>
      </p:sp>
      <p:sp>
        <p:nvSpPr>
          <p:cNvPr id="140324" name="Oval 36"/>
          <p:cNvSpPr>
            <a:spLocks noChangeArrowheads="1"/>
          </p:cNvSpPr>
          <p:nvPr/>
        </p:nvSpPr>
        <p:spPr bwMode="auto">
          <a:xfrm>
            <a:off x="5781675" y="2063750"/>
            <a:ext cx="336550" cy="323850"/>
          </a:xfrm>
          <a:prstGeom prst="ellipse">
            <a:avLst/>
          </a:prstGeom>
          <a:solidFill>
            <a:srgbClr val="FFFF66"/>
          </a:solidFill>
          <a:ln w="2857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5794375" y="2024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66FF"/>
                </a:solidFill>
              </a:rPr>
              <a:t>3</a:t>
            </a:r>
          </a:p>
        </p:txBody>
      </p:sp>
      <p:sp>
        <p:nvSpPr>
          <p:cNvPr id="140326" name="Oval 38"/>
          <p:cNvSpPr>
            <a:spLocks noChangeArrowheads="1"/>
          </p:cNvSpPr>
          <p:nvPr/>
        </p:nvSpPr>
        <p:spPr bwMode="auto">
          <a:xfrm>
            <a:off x="5146675" y="3759200"/>
            <a:ext cx="336550" cy="323850"/>
          </a:xfrm>
          <a:prstGeom prst="ellipse">
            <a:avLst/>
          </a:prstGeom>
          <a:solidFill>
            <a:srgbClr val="FFFF66"/>
          </a:solidFill>
          <a:ln w="2857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0327" name="Text Box 39"/>
          <p:cNvSpPr txBox="1">
            <a:spLocks noChangeArrowheads="1"/>
          </p:cNvSpPr>
          <p:nvPr/>
        </p:nvSpPr>
        <p:spPr bwMode="auto">
          <a:xfrm>
            <a:off x="5148742" y="370888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66FF"/>
                </a:solidFill>
              </a:rPr>
              <a:t>4</a:t>
            </a:r>
          </a:p>
        </p:txBody>
      </p:sp>
      <p:sp>
        <p:nvSpPr>
          <p:cNvPr id="140328" name="Oval 40"/>
          <p:cNvSpPr>
            <a:spLocks noChangeArrowheads="1"/>
          </p:cNvSpPr>
          <p:nvPr/>
        </p:nvSpPr>
        <p:spPr bwMode="auto">
          <a:xfrm>
            <a:off x="8054975" y="4645025"/>
            <a:ext cx="336550" cy="323850"/>
          </a:xfrm>
          <a:prstGeom prst="ellipse">
            <a:avLst/>
          </a:prstGeom>
          <a:solidFill>
            <a:srgbClr val="FFFF66"/>
          </a:solidFill>
          <a:ln w="2857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0329" name="Text Box 41"/>
          <p:cNvSpPr txBox="1">
            <a:spLocks noChangeArrowheads="1"/>
          </p:cNvSpPr>
          <p:nvPr/>
        </p:nvSpPr>
        <p:spPr bwMode="auto">
          <a:xfrm>
            <a:off x="8067675" y="459470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666FF"/>
                </a:solidFill>
              </a:rPr>
              <a:t>5</a:t>
            </a:r>
          </a:p>
        </p:txBody>
      </p:sp>
      <p:sp>
        <p:nvSpPr>
          <p:cNvPr id="140330" name="Oval 42"/>
          <p:cNvSpPr>
            <a:spLocks noChangeArrowheads="1"/>
          </p:cNvSpPr>
          <p:nvPr/>
        </p:nvSpPr>
        <p:spPr bwMode="auto">
          <a:xfrm>
            <a:off x="6022975" y="5470525"/>
            <a:ext cx="336550" cy="323850"/>
          </a:xfrm>
          <a:prstGeom prst="ellipse">
            <a:avLst/>
          </a:prstGeom>
          <a:solidFill>
            <a:srgbClr val="FFFF66"/>
          </a:solidFill>
          <a:ln w="2857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140331" name="Text Box 43"/>
          <p:cNvSpPr txBox="1">
            <a:spLocks noChangeArrowheads="1"/>
          </p:cNvSpPr>
          <p:nvPr/>
        </p:nvSpPr>
        <p:spPr bwMode="auto">
          <a:xfrm>
            <a:off x="6035675" y="54308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66FF"/>
                </a:solidFill>
              </a:rPr>
              <a:t>6</a:t>
            </a:r>
          </a:p>
        </p:txBody>
      </p:sp>
      <p:sp>
        <p:nvSpPr>
          <p:cNvPr id="140333" name="Line 45"/>
          <p:cNvSpPr>
            <a:spLocks noChangeShapeType="1"/>
          </p:cNvSpPr>
          <p:nvPr/>
        </p:nvSpPr>
        <p:spPr bwMode="auto">
          <a:xfrm>
            <a:off x="6291264" y="2782888"/>
            <a:ext cx="1262062" cy="569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522913" y="3206750"/>
            <a:ext cx="9092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 dirty="0" smtClean="0">
                <a:cs typeface="Angsana New" pitchFamily="18" charset="-34"/>
              </a:rPr>
              <a:t>r</a:t>
            </a:r>
            <a:r>
              <a:rPr lang="en-US" sz="1400" baseline="30000" dirty="0" smtClean="0">
                <a:cs typeface="Angsana New" pitchFamily="18" charset="-34"/>
              </a:rPr>
              <a:t>2</a:t>
            </a:r>
            <a:r>
              <a:rPr lang="en-US" sz="1400" dirty="0" smtClean="0">
                <a:cs typeface="Angsana New" pitchFamily="18" charset="-34"/>
              </a:rPr>
              <a:t> </a:t>
            </a:r>
            <a:r>
              <a:rPr lang="en-US" sz="1400" dirty="0">
                <a:cs typeface="Angsana New" pitchFamily="18" charset="-34"/>
              </a:rPr>
              <a:t>is even.</a:t>
            </a: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5943600" y="3505200"/>
            <a:ext cx="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6994525" y="3336925"/>
            <a:ext cx="19816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cs typeface="Angsana New" pitchFamily="18" charset="-34"/>
              </a:rPr>
              <a:t>4</a:t>
            </a:r>
            <a:r>
              <a:rPr lang="en-US" sz="1400" i="1" dirty="0" smtClean="0">
                <a:cs typeface="Angsana New" pitchFamily="18" charset="-34"/>
              </a:rPr>
              <a:t>k</a:t>
            </a:r>
            <a:r>
              <a:rPr lang="en-US" sz="1400" baseline="30000" dirty="0" smtClean="0">
                <a:cs typeface="Angsana New" pitchFamily="18" charset="-34"/>
              </a:rPr>
              <a:t>2</a:t>
            </a:r>
            <a:r>
              <a:rPr lang="en-US" sz="1400" i="1" dirty="0" smtClean="0">
                <a:cs typeface="Angsana New" pitchFamily="18" charset="-34"/>
              </a:rPr>
              <a:t>=2s</a:t>
            </a:r>
            <a:r>
              <a:rPr lang="en-US" sz="1400" baseline="30000" dirty="0" smtClean="0">
                <a:cs typeface="Angsana New" pitchFamily="18" charset="-34"/>
              </a:rPr>
              <a:t>2</a:t>
            </a:r>
            <a:r>
              <a:rPr lang="en-US" sz="1400" i="1" baseline="30000" dirty="0" smtClean="0">
                <a:cs typeface="Angsana New" pitchFamily="18" charset="-34"/>
              </a:rPr>
              <a:t> </a:t>
            </a:r>
            <a:r>
              <a:rPr lang="en-US" sz="1200" dirty="0" smtClean="0">
                <a:cs typeface="Angsana New" pitchFamily="18" charset="-34"/>
              </a:rPr>
              <a:t>for some integer </a:t>
            </a:r>
            <a:r>
              <a:rPr lang="en-US" sz="1200" i="1" dirty="0" smtClean="0">
                <a:cs typeface="Angsana New" pitchFamily="18" charset="-34"/>
              </a:rPr>
              <a:t>k.</a:t>
            </a:r>
            <a:r>
              <a:rPr lang="en-US" sz="1200" dirty="0" smtClean="0">
                <a:cs typeface="Angsana New" pitchFamily="18" charset="-34"/>
              </a:rPr>
              <a:t> </a:t>
            </a:r>
            <a:endParaRPr lang="en-US" sz="1400" dirty="0">
              <a:cs typeface="Angsana New" pitchFamily="18" charset="-34"/>
            </a:endParaRP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7539038" y="3716338"/>
            <a:ext cx="4762" cy="427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7113588" y="4121150"/>
            <a:ext cx="9092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 dirty="0" smtClean="0">
                <a:cs typeface="Angsana New" pitchFamily="18" charset="-34"/>
              </a:rPr>
              <a:t>s</a:t>
            </a:r>
            <a:r>
              <a:rPr lang="en-US" sz="1400" baseline="30000" dirty="0" smtClean="0">
                <a:cs typeface="Angsana New" pitchFamily="18" charset="-34"/>
              </a:rPr>
              <a:t>2</a:t>
            </a:r>
            <a:r>
              <a:rPr lang="en-US" sz="1400" dirty="0" smtClean="0">
                <a:cs typeface="Angsana New" pitchFamily="18" charset="-34"/>
              </a:rPr>
              <a:t> </a:t>
            </a:r>
            <a:r>
              <a:rPr lang="en-US" sz="1400" dirty="0">
                <a:cs typeface="Angsana New" pitchFamily="18" charset="-34"/>
              </a:rPr>
              <a:t>is even.</a:t>
            </a: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>
            <a:off x="7548563" y="4449763"/>
            <a:ext cx="4762" cy="427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0"/>
            <a:ext cx="2814638" cy="68580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6561138" y="0"/>
            <a:ext cx="2582862" cy="6858000"/>
          </a:xfrm>
          <a:prstGeom prst="rect">
            <a:avLst/>
          </a:prstGeom>
          <a:gradFill rotWithShape="0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137227" name="Picture 11" descr="denk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900" y="0"/>
            <a:ext cx="2832100" cy="3933825"/>
          </a:xfrm>
          <a:prstGeom prst="rect">
            <a:avLst/>
          </a:prstGeom>
          <a:noFill/>
        </p:spPr>
      </p:pic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933450" y="849313"/>
            <a:ext cx="4484688" cy="46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Arial" pitchFamily="34" charset="0"/>
              </a:rPr>
              <a:t>Methods of Proofs</a:t>
            </a:r>
          </a:p>
          <a:p>
            <a:pPr>
              <a:lnSpc>
                <a:spcPct val="90000"/>
              </a:lnSpc>
            </a:pPr>
            <a:endParaRPr lang="en-US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Direct Proofs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Proof By Contradiction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Proof By Contrapositive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</a:t>
            </a:r>
            <a:r>
              <a:rPr lang="en-US" sz="2400" b="1" u="sng">
                <a:solidFill>
                  <a:srgbClr val="0000FF"/>
                </a:solidFill>
                <a:latin typeface="Arial" pitchFamily="34" charset="0"/>
              </a:rPr>
              <a:t>Deductive Reasoning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Resolution Proofs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Mathematical Induction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864" y="4451672"/>
            <a:ext cx="2406328" cy="2406328"/>
          </a:xfrm>
          <a:prstGeom prst="rect">
            <a:avLst/>
          </a:prstGeom>
        </p:spPr>
      </p:pic>
      <p:sp>
        <p:nvSpPr>
          <p:cNvPr id="151554" name="Text Box 1026"/>
          <p:cNvSpPr txBox="1">
            <a:spLocks noChangeArrowheads="1"/>
          </p:cNvSpPr>
          <p:nvPr/>
        </p:nvSpPr>
        <p:spPr bwMode="auto">
          <a:xfrm>
            <a:off x="1139825" y="2047875"/>
            <a:ext cx="7851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b="1" u="sng"/>
              <a:t>If</a:t>
            </a:r>
            <a:r>
              <a:rPr lang="en-US"/>
              <a:t> I study hard </a:t>
            </a:r>
            <a:r>
              <a:rPr lang="en-US" b="1" u="sng"/>
              <a:t>and</a:t>
            </a:r>
            <a:r>
              <a:rPr lang="en-US"/>
              <a:t> my teacher is reasonable, </a:t>
            </a:r>
            <a:r>
              <a:rPr lang="en-US" b="1" u="sng"/>
              <a:t>then</a:t>
            </a:r>
            <a:r>
              <a:rPr lang="en-US"/>
              <a:t> I will get a good grade.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I do </a:t>
            </a:r>
            <a:r>
              <a:rPr lang="en-US" b="1"/>
              <a:t>not</a:t>
            </a:r>
            <a:r>
              <a:rPr lang="en-US"/>
              <a:t> get a good grade.</a:t>
            </a:r>
          </a:p>
        </p:txBody>
      </p:sp>
      <p:sp>
        <p:nvSpPr>
          <p:cNvPr id="151555" name="Text Box 1027"/>
          <p:cNvSpPr txBox="1">
            <a:spLocks noChangeArrowheads="1"/>
          </p:cNvSpPr>
          <p:nvPr/>
        </p:nvSpPr>
        <p:spPr bwMode="auto">
          <a:xfrm>
            <a:off x="1751883" y="4808407"/>
            <a:ext cx="46826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My teacher is </a:t>
            </a:r>
            <a:r>
              <a:rPr lang="en-US" sz="2800" b="1" dirty="0"/>
              <a:t>not</a:t>
            </a:r>
            <a:r>
              <a:rPr lang="en-US" sz="2800" dirty="0"/>
              <a:t> reasonable!</a:t>
            </a:r>
          </a:p>
        </p:txBody>
      </p:sp>
      <p:sp>
        <p:nvSpPr>
          <p:cNvPr id="151556" name="Text Box 1028"/>
          <p:cNvSpPr txBox="1">
            <a:spLocks noChangeArrowheads="1"/>
          </p:cNvSpPr>
          <p:nvPr/>
        </p:nvSpPr>
        <p:spPr bwMode="auto">
          <a:xfrm>
            <a:off x="560388" y="981075"/>
            <a:ext cx="463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  <a:cs typeface="Arial" pitchFamily="34" charset="0"/>
              </a:rPr>
              <a:t>From these two premises (hypotheses):</a:t>
            </a:r>
          </a:p>
        </p:txBody>
      </p:sp>
      <p:sp>
        <p:nvSpPr>
          <p:cNvPr id="151557" name="Text Box 1029"/>
          <p:cNvSpPr txBox="1">
            <a:spLocks noChangeArrowheads="1"/>
          </p:cNvSpPr>
          <p:nvPr/>
        </p:nvSpPr>
        <p:spPr bwMode="auto">
          <a:xfrm>
            <a:off x="1021525" y="3950612"/>
            <a:ext cx="5359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Is it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to derive the following conclusion?</a:t>
            </a:r>
          </a:p>
        </p:txBody>
      </p:sp>
      <p:sp>
        <p:nvSpPr>
          <p:cNvPr id="151558" name="AutoShape 1030"/>
          <p:cNvSpPr>
            <a:spLocks/>
          </p:cNvSpPr>
          <p:nvPr/>
        </p:nvSpPr>
        <p:spPr bwMode="auto">
          <a:xfrm>
            <a:off x="961774" y="1858963"/>
            <a:ext cx="463550" cy="1393825"/>
          </a:xfrm>
          <a:prstGeom prst="leftBracket">
            <a:avLst>
              <a:gd name="adj" fmla="val 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1562" name="Line 1034"/>
          <p:cNvSpPr>
            <a:spLocks noChangeShapeType="1"/>
          </p:cNvSpPr>
          <p:nvPr/>
        </p:nvSpPr>
        <p:spPr bwMode="auto">
          <a:xfrm>
            <a:off x="0" y="3629937"/>
            <a:ext cx="9144000" cy="0"/>
          </a:xfrm>
          <a:prstGeom prst="line">
            <a:avLst/>
          </a:prstGeom>
          <a:noFill/>
          <a:ln w="2857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1561" name="Freeform 1033"/>
          <p:cNvSpPr>
            <a:spLocks/>
          </p:cNvSpPr>
          <p:nvPr/>
        </p:nvSpPr>
        <p:spPr bwMode="auto">
          <a:xfrm>
            <a:off x="397072" y="2634842"/>
            <a:ext cx="1299272" cy="2259216"/>
          </a:xfrm>
          <a:custGeom>
            <a:avLst/>
            <a:gdLst>
              <a:gd name="connsiteX0" fmla="*/ 6852 w 10000"/>
              <a:gd name="connsiteY0" fmla="*/ 0 h 10000"/>
              <a:gd name="connsiteX1" fmla="*/ 4530 w 10000"/>
              <a:gd name="connsiteY1" fmla="*/ 275 h 10000"/>
              <a:gd name="connsiteX2" fmla="*/ 0 w 10000"/>
              <a:gd name="connsiteY2" fmla="*/ 904 h 10000"/>
              <a:gd name="connsiteX3" fmla="*/ 2184 w 10000"/>
              <a:gd name="connsiteY3" fmla="*/ 9190 h 10000"/>
              <a:gd name="connsiteX4" fmla="*/ 10000 w 10000"/>
              <a:gd name="connsiteY4" fmla="*/ 10000 h 10000"/>
              <a:gd name="connsiteX0" fmla="*/ 4530 w 10000"/>
              <a:gd name="connsiteY0" fmla="*/ 0 h 9725"/>
              <a:gd name="connsiteX1" fmla="*/ 0 w 10000"/>
              <a:gd name="connsiteY1" fmla="*/ 629 h 9725"/>
              <a:gd name="connsiteX2" fmla="*/ 2184 w 10000"/>
              <a:gd name="connsiteY2" fmla="*/ 8915 h 9725"/>
              <a:gd name="connsiteX3" fmla="*/ 10000 w 10000"/>
              <a:gd name="connsiteY3" fmla="*/ 9725 h 9725"/>
              <a:gd name="connsiteX0" fmla="*/ 4530 w 10000"/>
              <a:gd name="connsiteY0" fmla="*/ 0 h 10000"/>
              <a:gd name="connsiteX1" fmla="*/ 0 w 10000"/>
              <a:gd name="connsiteY1" fmla="*/ 647 h 10000"/>
              <a:gd name="connsiteX2" fmla="*/ 2184 w 10000"/>
              <a:gd name="connsiteY2" fmla="*/ 8257 h 10000"/>
              <a:gd name="connsiteX3" fmla="*/ 10000 w 10000"/>
              <a:gd name="connsiteY3" fmla="*/ 10000 h 10000"/>
              <a:gd name="connsiteX0" fmla="*/ 4530 w 8889"/>
              <a:gd name="connsiteY0" fmla="*/ 0 h 9329"/>
              <a:gd name="connsiteX1" fmla="*/ 0 w 8889"/>
              <a:gd name="connsiteY1" fmla="*/ 647 h 9329"/>
              <a:gd name="connsiteX2" fmla="*/ 2184 w 8889"/>
              <a:gd name="connsiteY2" fmla="*/ 8257 h 9329"/>
              <a:gd name="connsiteX3" fmla="*/ 8889 w 8889"/>
              <a:gd name="connsiteY3" fmla="*/ 9329 h 9329"/>
              <a:gd name="connsiteX0" fmla="*/ 5096 w 10000"/>
              <a:gd name="connsiteY0" fmla="*/ 0 h 10000"/>
              <a:gd name="connsiteX1" fmla="*/ 0 w 10000"/>
              <a:gd name="connsiteY1" fmla="*/ 694 h 10000"/>
              <a:gd name="connsiteX2" fmla="*/ 1399 w 10000"/>
              <a:gd name="connsiteY2" fmla="*/ 8697 h 10000"/>
              <a:gd name="connsiteX3" fmla="*/ 10000 w 10000"/>
              <a:gd name="connsiteY3" fmla="*/ 10000 h 10000"/>
              <a:gd name="connsiteX0" fmla="*/ 5096 w 10000"/>
              <a:gd name="connsiteY0" fmla="*/ 0 h 10000"/>
              <a:gd name="connsiteX1" fmla="*/ 0 w 10000"/>
              <a:gd name="connsiteY1" fmla="*/ 694 h 10000"/>
              <a:gd name="connsiteX2" fmla="*/ 1784 w 10000"/>
              <a:gd name="connsiteY2" fmla="*/ 7465 h 10000"/>
              <a:gd name="connsiteX3" fmla="*/ 10000 w 10000"/>
              <a:gd name="connsiteY3" fmla="*/ 10000 h 10000"/>
              <a:gd name="connsiteX0" fmla="*/ 4615 w 9519"/>
              <a:gd name="connsiteY0" fmla="*/ 0 h 10000"/>
              <a:gd name="connsiteX1" fmla="*/ 0 w 9519"/>
              <a:gd name="connsiteY1" fmla="*/ 694 h 10000"/>
              <a:gd name="connsiteX2" fmla="*/ 1303 w 9519"/>
              <a:gd name="connsiteY2" fmla="*/ 7465 h 10000"/>
              <a:gd name="connsiteX3" fmla="*/ 9519 w 9519"/>
              <a:gd name="connsiteY3" fmla="*/ 10000 h 10000"/>
              <a:gd name="connsiteX0" fmla="*/ 4848 w 11313"/>
              <a:gd name="connsiteY0" fmla="*/ 0 h 9795"/>
              <a:gd name="connsiteX1" fmla="*/ 0 w 11313"/>
              <a:gd name="connsiteY1" fmla="*/ 694 h 9795"/>
              <a:gd name="connsiteX2" fmla="*/ 1369 w 11313"/>
              <a:gd name="connsiteY2" fmla="*/ 7465 h 9795"/>
              <a:gd name="connsiteX3" fmla="*/ 11313 w 11313"/>
              <a:gd name="connsiteY3" fmla="*/ 9795 h 9795"/>
              <a:gd name="connsiteX0" fmla="*/ 4285 w 10089"/>
              <a:gd name="connsiteY0" fmla="*/ 0 h 9633"/>
              <a:gd name="connsiteX1" fmla="*/ 0 w 10089"/>
              <a:gd name="connsiteY1" fmla="*/ 709 h 9633"/>
              <a:gd name="connsiteX2" fmla="*/ 1210 w 10089"/>
              <a:gd name="connsiteY2" fmla="*/ 7621 h 9633"/>
              <a:gd name="connsiteX3" fmla="*/ 10089 w 10089"/>
              <a:gd name="connsiteY3" fmla="*/ 9633 h 9633"/>
              <a:gd name="connsiteX0" fmla="*/ 4247 w 10000"/>
              <a:gd name="connsiteY0" fmla="*/ 0 h 10000"/>
              <a:gd name="connsiteX1" fmla="*/ 0 w 10000"/>
              <a:gd name="connsiteY1" fmla="*/ 736 h 10000"/>
              <a:gd name="connsiteX2" fmla="*/ 1287 w 10000"/>
              <a:gd name="connsiteY2" fmla="*/ 7204 h 10000"/>
              <a:gd name="connsiteX3" fmla="*/ 10000 w 10000"/>
              <a:gd name="connsiteY3" fmla="*/ 10000 h 10000"/>
              <a:gd name="connsiteX0" fmla="*/ 4247 w 10000"/>
              <a:gd name="connsiteY0" fmla="*/ 0 h 10000"/>
              <a:gd name="connsiteX1" fmla="*/ 0 w 10000"/>
              <a:gd name="connsiteY1" fmla="*/ 736 h 10000"/>
              <a:gd name="connsiteX2" fmla="*/ 933 w 10000"/>
              <a:gd name="connsiteY2" fmla="*/ 7150 h 10000"/>
              <a:gd name="connsiteX3" fmla="*/ 10000 w 10000"/>
              <a:gd name="connsiteY3" fmla="*/ 10000 h 10000"/>
              <a:gd name="connsiteX0" fmla="*/ 4247 w 10000"/>
              <a:gd name="connsiteY0" fmla="*/ 0 h 10000"/>
              <a:gd name="connsiteX1" fmla="*/ 0 w 10000"/>
              <a:gd name="connsiteY1" fmla="*/ 736 h 10000"/>
              <a:gd name="connsiteX2" fmla="*/ 490 w 10000"/>
              <a:gd name="connsiteY2" fmla="*/ 6932 h 10000"/>
              <a:gd name="connsiteX3" fmla="*/ 10000 w 10000"/>
              <a:gd name="connsiteY3" fmla="*/ 10000 h 10000"/>
              <a:gd name="connsiteX0" fmla="*/ 4247 w 9557"/>
              <a:gd name="connsiteY0" fmla="*/ 0 h 10218"/>
              <a:gd name="connsiteX1" fmla="*/ 0 w 9557"/>
              <a:gd name="connsiteY1" fmla="*/ 736 h 10218"/>
              <a:gd name="connsiteX2" fmla="*/ 490 w 9557"/>
              <a:gd name="connsiteY2" fmla="*/ 6932 h 10218"/>
              <a:gd name="connsiteX3" fmla="*/ 9557 w 9557"/>
              <a:gd name="connsiteY3" fmla="*/ 10218 h 1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57" h="10218">
                <a:moveTo>
                  <a:pt x="4247" y="0"/>
                </a:moveTo>
                <a:lnTo>
                  <a:pt x="0" y="736"/>
                </a:lnTo>
                <a:cubicBezTo>
                  <a:pt x="163" y="2801"/>
                  <a:pt x="327" y="4867"/>
                  <a:pt x="490" y="6932"/>
                </a:cubicBezTo>
                <a:lnTo>
                  <a:pt x="9557" y="10218"/>
                </a:lnTo>
              </a:path>
            </a:pathLst>
          </a:custGeom>
          <a:noFill/>
          <a:ln w="76200" cmpd="sng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1564" name="Text Box 1036"/>
          <p:cNvSpPr txBox="1">
            <a:spLocks noChangeArrowheads="1"/>
          </p:cNvSpPr>
          <p:nvPr/>
        </p:nvSpPr>
        <p:spPr bwMode="auto">
          <a:xfrm>
            <a:off x="41778" y="37684"/>
            <a:ext cx="3375190" cy="52322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Narrow" pitchFamily="34" charset="0"/>
              </a:rPr>
              <a:t>  Motivation</a:t>
            </a:r>
            <a:r>
              <a:rPr lang="en-US" sz="2800" b="1" dirty="0">
                <a:latin typeface="Arial Narrow" pitchFamily="34" charset="0"/>
              </a:rPr>
              <a:t>: </a:t>
            </a:r>
            <a:r>
              <a:rPr lang="en-US" sz="2800" b="1" dirty="0" smtClean="0">
                <a:latin typeface="Arial Narrow" pitchFamily="34" charset="0"/>
              </a:rPr>
              <a:t>Example 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913537" y="96256"/>
            <a:ext cx="3675647" cy="3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0500" lvl="1">
              <a:lnSpc>
                <a:spcPct val="70000"/>
              </a:lnSpc>
              <a:spcBef>
                <a:spcPct val="50000"/>
              </a:spcBef>
            </a:pPr>
            <a:r>
              <a:rPr lang="en-US" sz="2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 Narrow" pitchFamily="34" charset="0"/>
                <a:cs typeface="Angsana New" pitchFamily="18" charset="-34"/>
              </a:rPr>
              <a:t>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 Narrow" pitchFamily="34" charset="0"/>
                <a:cs typeface="Angsana New" pitchFamily="18" charset="-34"/>
              </a:rPr>
              <a:t>Deductive Reasoning</a:t>
            </a:r>
            <a:endParaRPr lang="en-US" sz="1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0" y="3849511"/>
            <a:ext cx="9144000" cy="3051352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440267" y="5091289"/>
            <a:ext cx="8240889" cy="168733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1273173" y="5707063"/>
            <a:ext cx="7204783" cy="49847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36208" y="5154613"/>
            <a:ext cx="810831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 The argument is </a:t>
            </a:r>
            <a:r>
              <a:rPr lang="en-US" b="1" i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valid</a:t>
            </a:r>
            <a:r>
              <a:rPr lang="en-US" i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if and only if:</a:t>
            </a:r>
          </a:p>
          <a:p>
            <a:pPr>
              <a:lnSpc>
                <a:spcPct val="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latin typeface="Arial" pitchFamily="34" charset="0"/>
                <a:cs typeface="Arial" pitchFamily="34" charset="0"/>
              </a:rPr>
              <a:t> all the premises are true,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then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conclusion </a:t>
            </a:r>
            <a:r>
              <a:rPr lang="en-US" dirty="0">
                <a:latin typeface="Arial" pitchFamily="34" charset="0"/>
                <a:cs typeface="Arial" pitchFamily="34" charset="0"/>
              </a:rPr>
              <a:t>must be true;  </a:t>
            </a:r>
          </a:p>
          <a:p>
            <a:pPr>
              <a:lnSpc>
                <a:spcPct val="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 otherwise, the argument is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invalid</a:t>
            </a:r>
            <a:r>
              <a:rPr lang="en-US" dirty="0">
                <a:latin typeface="Arial" pitchFamily="34" charset="0"/>
                <a:cs typeface="Arial" pitchFamily="34" charset="0"/>
              </a:rPr>
              <a:t>.	</a:t>
            </a:r>
            <a:endParaRPr lang="en-US" dirty="0">
              <a:cs typeface="Angsana New" pitchFamily="18" charset="-34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0" y="0"/>
            <a:ext cx="4127500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84163" y="0"/>
            <a:ext cx="7126287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cs typeface="Angsana New" pitchFamily="18" charset="-34"/>
              </a:rPr>
              <a:t>Deductive Reasoning</a:t>
            </a:r>
          </a:p>
          <a:p>
            <a:pPr>
              <a:lnSpc>
                <a:spcPct val="220000"/>
              </a:lnSpc>
            </a:pPr>
            <a:r>
              <a:rPr lang="en-US" b="1">
                <a:latin typeface="Arial Narrow" pitchFamily="34" charset="0"/>
                <a:cs typeface="Arial" pitchFamily="34" charset="0"/>
              </a:rPr>
              <a:t>The process of drawing a conclusion from a sequence of propositions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987046" y="1473200"/>
            <a:ext cx="593725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</a:rPr>
              <a:t> p</a:t>
            </a:r>
            <a:r>
              <a:rPr lang="en-US" baseline="-25000">
                <a:cs typeface="Angsana New" pitchFamily="18" charset="-34"/>
              </a:rPr>
              <a:t>1</a:t>
            </a:r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 p</a:t>
            </a:r>
            <a:r>
              <a:rPr lang="en-US" baseline="-25000">
                <a:cs typeface="Angsana New" pitchFamily="18" charset="-34"/>
              </a:rPr>
              <a:t>2</a:t>
            </a:r>
            <a:endParaRPr lang="en-US">
              <a:cs typeface="Angsana New" pitchFamily="18" charset="-34"/>
            </a:endParaRPr>
          </a:p>
          <a:p>
            <a:endParaRPr lang="en-US">
              <a:cs typeface="Angsana New" pitchFamily="18" charset="-34"/>
            </a:endParaRPr>
          </a:p>
          <a:p>
            <a:pPr>
              <a:lnSpc>
                <a:spcPct val="70000"/>
              </a:lnSpc>
            </a:pPr>
            <a:r>
              <a:rPr lang="en-US">
                <a:cs typeface="Angsana New" pitchFamily="18" charset="-34"/>
              </a:rPr>
              <a:t>  .</a:t>
            </a:r>
          </a:p>
          <a:p>
            <a:pPr>
              <a:lnSpc>
                <a:spcPct val="70000"/>
              </a:lnSpc>
            </a:pPr>
            <a:r>
              <a:rPr lang="en-US">
                <a:cs typeface="Angsana New" pitchFamily="18" charset="-34"/>
              </a:rPr>
              <a:t>  .</a:t>
            </a:r>
          </a:p>
          <a:p>
            <a:pPr>
              <a:lnSpc>
                <a:spcPct val="70000"/>
              </a:lnSpc>
            </a:pPr>
            <a:r>
              <a:rPr lang="en-US">
                <a:cs typeface="Angsana New" pitchFamily="18" charset="-34"/>
              </a:rPr>
              <a:t>  .</a:t>
            </a:r>
          </a:p>
          <a:p>
            <a:pPr>
              <a:lnSpc>
                <a:spcPct val="80000"/>
              </a:lnSpc>
            </a:pPr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</a:rPr>
              <a:t> p</a:t>
            </a:r>
            <a:r>
              <a:rPr lang="en-US" baseline="-25000">
                <a:cs typeface="Angsana New" pitchFamily="18" charset="-34"/>
              </a:rPr>
              <a:t>n</a:t>
            </a:r>
          </a:p>
          <a:p>
            <a:endParaRPr lang="en-US">
              <a:cs typeface="Angsana New" pitchFamily="18" charset="-34"/>
            </a:endParaRPr>
          </a:p>
          <a:p>
            <a:r>
              <a:rPr lang="en-US">
                <a:cs typeface="Angsana New" pitchFamily="18" charset="-34"/>
                <a:sym typeface="Symbol" pitchFamily="18" charset="2"/>
              </a:rPr>
              <a:t> </a:t>
            </a:r>
            <a:r>
              <a:rPr lang="en-US">
                <a:cs typeface="Angsana New" pitchFamily="18" charset="-34"/>
              </a:rPr>
              <a:t>q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4891796" y="3811588"/>
            <a:ext cx="793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6114171" y="1557338"/>
            <a:ext cx="428625" cy="2219325"/>
          </a:xfrm>
          <a:prstGeom prst="rightBrace">
            <a:avLst>
              <a:gd name="adj1" fmla="val 43340"/>
              <a:gd name="adj2" fmla="val 508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955546" y="2028649"/>
            <a:ext cx="136447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ngsana New" pitchFamily="18" charset="-34"/>
              </a:rPr>
              <a:t> </a:t>
            </a:r>
          </a:p>
          <a:p>
            <a:r>
              <a:rPr lang="en-US" dirty="0">
                <a:cs typeface="Angsana New" pitchFamily="18" charset="-34"/>
              </a:rPr>
              <a:t> </a:t>
            </a:r>
            <a:r>
              <a:rPr lang="en-US" dirty="0">
                <a:latin typeface="Comic Sans MS" pitchFamily="66" charset="0"/>
                <a:cs typeface="Angsana New" pitchFamily="18" charset="-34"/>
              </a:rPr>
              <a:t>Premises</a:t>
            </a:r>
          </a:p>
          <a:p>
            <a:r>
              <a:rPr lang="en-US" sz="1800" dirty="0" smtClean="0">
                <a:latin typeface="Arial Narrow" pitchFamily="34" charset="0"/>
                <a:cs typeface="Angsana New" pitchFamily="18" charset="-34"/>
              </a:rPr>
              <a:t> (</a:t>
            </a:r>
            <a:r>
              <a:rPr lang="en-US" sz="1800" dirty="0">
                <a:latin typeface="Arial Narrow" pitchFamily="34" charset="0"/>
                <a:cs typeface="Angsana New" pitchFamily="18" charset="-34"/>
              </a:rPr>
              <a:t>Hypotheses)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180846" y="4326819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  <a:cs typeface="Angsana New" pitchFamily="18" charset="-34"/>
              </a:rPr>
              <a:t>Conclusion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5588003" y="4154311"/>
            <a:ext cx="620890" cy="271991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550381" y="2521655"/>
            <a:ext cx="17972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mic Sans MS" pitchFamily="66" charset="0"/>
                <a:cs typeface="Angsana New" pitchFamily="18" charset="-34"/>
              </a:rPr>
              <a:t>Argument</a:t>
            </a:r>
          </a:p>
          <a:p>
            <a:pPr algn="ctr"/>
            <a:r>
              <a:rPr lang="en-US" sz="1600" dirty="0">
                <a:latin typeface="Arial Narrow" pitchFamily="34" charset="0"/>
                <a:cs typeface="Angsana New" pitchFamily="18" charset="-34"/>
              </a:rPr>
              <a:t>(Deductive argument)</a:t>
            </a:r>
          </a:p>
        </p:txBody>
      </p:sp>
      <p:pic>
        <p:nvPicPr>
          <p:cNvPr id="43021" name="Picture 13" descr="dd0002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5222" y="3135842"/>
            <a:ext cx="953658" cy="1131358"/>
          </a:xfrm>
          <a:prstGeom prst="rect">
            <a:avLst/>
          </a:prstGeom>
          <a:noFill/>
        </p:spPr>
      </p:pic>
      <p:sp>
        <p:nvSpPr>
          <p:cNvPr id="43023" name="Line 15"/>
          <p:cNvSpPr>
            <a:spLocks noChangeShapeType="1"/>
          </p:cNvSpPr>
          <p:nvPr/>
        </p:nvSpPr>
        <p:spPr bwMode="auto">
          <a:xfrm flipV="1">
            <a:off x="6637868" y="2596444"/>
            <a:ext cx="372533" cy="79022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3024" name="AutoShape 16"/>
          <p:cNvSpPr>
            <a:spLocks/>
          </p:cNvSpPr>
          <p:nvPr/>
        </p:nvSpPr>
        <p:spPr bwMode="auto">
          <a:xfrm>
            <a:off x="4426658" y="1403350"/>
            <a:ext cx="533400" cy="2959100"/>
          </a:xfrm>
          <a:prstGeom prst="leftBracket">
            <a:avLst>
              <a:gd name="adj" fmla="val 0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19" name="Picture 1037" descr="147-0757w_TheThinker_f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" y="1197732"/>
            <a:ext cx="2413699" cy="362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0" y="0"/>
            <a:ext cx="3840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ngsana New" pitchFamily="18" charset="-34"/>
              </a:rPr>
              <a:t>Which of the following arguments are valid?</a:t>
            </a:r>
          </a:p>
        </p:txBody>
      </p:sp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2576513" y="785813"/>
            <a:ext cx="3725862" cy="1158875"/>
            <a:chOff x="969" y="535"/>
            <a:chExt cx="2347" cy="730"/>
          </a:xfrm>
        </p:grpSpPr>
        <p:sp>
          <p:nvSpPr>
            <p:cNvPr id="141316" name="Text Box 4"/>
            <p:cNvSpPr txBox="1">
              <a:spLocks noChangeArrowheads="1"/>
            </p:cNvSpPr>
            <p:nvPr/>
          </p:nvSpPr>
          <p:spPr bwMode="auto">
            <a:xfrm>
              <a:off x="969" y="535"/>
              <a:ext cx="2347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 study hard if and only if I get A’s</a:t>
              </a:r>
            </a:p>
            <a:p>
              <a:r>
                <a:rPr lang="en-US">
                  <a:cs typeface="Angsana New" pitchFamily="18" charset="-34"/>
                </a:rPr>
                <a:t>I study hard or I get A’s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study hard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141317" name="Line 5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2582863" y="2754313"/>
            <a:ext cx="3725862" cy="1158875"/>
            <a:chOff x="969" y="535"/>
            <a:chExt cx="2347" cy="730"/>
          </a:xfrm>
        </p:grpSpPr>
        <p:sp>
          <p:nvSpPr>
            <p:cNvPr id="141319" name="Text Box 7"/>
            <p:cNvSpPr txBox="1">
              <a:spLocks noChangeArrowheads="1"/>
            </p:cNvSpPr>
            <p:nvPr/>
          </p:nvSpPr>
          <p:spPr bwMode="auto">
            <a:xfrm>
              <a:off x="969" y="535"/>
              <a:ext cx="2347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 study hard if and only if I get A’s</a:t>
              </a:r>
            </a:p>
            <a:p>
              <a:r>
                <a:rPr lang="en-US">
                  <a:cs typeface="Angsana New" pitchFamily="18" charset="-34"/>
                </a:rPr>
                <a:t>I study hard or I don’t get A’s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study hard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141321" name="Group 9"/>
          <p:cNvGrpSpPr>
            <a:grpSpLocks/>
          </p:cNvGrpSpPr>
          <p:nvPr/>
        </p:nvGrpSpPr>
        <p:grpSpPr bwMode="auto">
          <a:xfrm>
            <a:off x="2532063" y="4764088"/>
            <a:ext cx="3725862" cy="1158875"/>
            <a:chOff x="969" y="535"/>
            <a:chExt cx="2347" cy="730"/>
          </a:xfrm>
        </p:grpSpPr>
        <p:sp>
          <p:nvSpPr>
            <p:cNvPr id="141322" name="Text Box 10"/>
            <p:cNvSpPr txBox="1">
              <a:spLocks noChangeArrowheads="1"/>
            </p:cNvSpPr>
            <p:nvPr/>
          </p:nvSpPr>
          <p:spPr bwMode="auto">
            <a:xfrm>
              <a:off x="969" y="535"/>
              <a:ext cx="2347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 study hard if and only if I get A’s</a:t>
              </a:r>
            </a:p>
            <a:p>
              <a:r>
                <a:rPr lang="en-US">
                  <a:cs typeface="Angsana New" pitchFamily="18" charset="-34"/>
                </a:rPr>
                <a:t>I study hard or I don’t get A’s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don’t study hard or I get A’s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141323" name="Line 11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41324" name="AutoShape 12"/>
          <p:cNvSpPr>
            <a:spLocks/>
          </p:cNvSpPr>
          <p:nvPr/>
        </p:nvSpPr>
        <p:spPr bwMode="auto">
          <a:xfrm>
            <a:off x="2352675" y="652463"/>
            <a:ext cx="304800" cy="1436687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1325" name="AutoShape 13"/>
          <p:cNvSpPr>
            <a:spLocks/>
          </p:cNvSpPr>
          <p:nvPr/>
        </p:nvSpPr>
        <p:spPr bwMode="auto">
          <a:xfrm>
            <a:off x="2357438" y="2620963"/>
            <a:ext cx="304800" cy="1436687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1326" name="AutoShape 14"/>
          <p:cNvSpPr>
            <a:spLocks/>
          </p:cNvSpPr>
          <p:nvPr/>
        </p:nvSpPr>
        <p:spPr bwMode="auto">
          <a:xfrm>
            <a:off x="2330450" y="4621213"/>
            <a:ext cx="304800" cy="1436687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1330325" y="739775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1336675" y="27940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1338263" y="467995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7016750" y="6521450"/>
            <a:ext cx="2127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Only A and C are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98463" y="449263"/>
            <a:ext cx="3840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ngsana New" pitchFamily="18" charset="-34"/>
              </a:rPr>
              <a:t>Which of the following arguments are valid?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2836863" y="1555750"/>
            <a:ext cx="3141662" cy="1158875"/>
            <a:chOff x="969" y="535"/>
            <a:chExt cx="1979" cy="730"/>
          </a:xfrm>
        </p:grpSpPr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969" y="535"/>
              <a:ext cx="1979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If I study hard, then I get A’s</a:t>
              </a:r>
            </a:p>
            <a:p>
              <a:r>
                <a:rPr lang="en-US">
                  <a:cs typeface="Angsana New" pitchFamily="18" charset="-34"/>
                </a:rPr>
                <a:t>I study hard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get A’s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4036" name="Line 4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2903538" y="3787775"/>
            <a:ext cx="3141662" cy="1158875"/>
            <a:chOff x="969" y="535"/>
            <a:chExt cx="1979" cy="730"/>
          </a:xfrm>
        </p:grpSpPr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969" y="535"/>
              <a:ext cx="1979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If I study hard, then I get A’s</a:t>
              </a:r>
            </a:p>
            <a:p>
              <a:r>
                <a:rPr lang="en-US">
                  <a:cs typeface="Angsana New" pitchFamily="18" charset="-34"/>
                </a:rPr>
                <a:t>I get A’s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study hard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831850" y="5992813"/>
            <a:ext cx="278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ngsana New" pitchFamily="18" charset="-34"/>
              </a:rPr>
              <a:t>Only the first argument is valid.</a:t>
            </a:r>
            <a:endParaRPr lang="en-US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650288" y="0"/>
            <a:ext cx="493712" cy="6858000"/>
          </a:xfrm>
          <a:prstGeom prst="rect">
            <a:avLst/>
          </a:prstGeom>
          <a:gradFill rotWithShape="0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1857375" cy="68580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04800" y="257175"/>
            <a:ext cx="4114800" cy="54292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22288" y="241300"/>
            <a:ext cx="8545512" cy="611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cs typeface="Angsana New" pitchFamily="18" charset="-34"/>
              </a:rPr>
              <a:t>Mathematical Systems</a:t>
            </a:r>
          </a:p>
          <a:p>
            <a:endParaRPr lang="en-US">
              <a:cs typeface="Angsana New" pitchFamily="18" charset="-34"/>
            </a:endParaRPr>
          </a:p>
          <a:p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  <a:buFontTx/>
              <a:buChar char="•"/>
            </a:pPr>
            <a:r>
              <a:rPr lang="en-US" sz="2400" b="1">
                <a:cs typeface="Angsana New" pitchFamily="18" charset="-34"/>
              </a:rPr>
              <a:t> Axiom</a:t>
            </a:r>
            <a:endParaRPr lang="en-US" sz="2400"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2">
              <a:lnSpc>
                <a:spcPct val="7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A statement that is accepted to be true without a proof    </a:t>
            </a:r>
            <a:r>
              <a:rPr lang="th-TH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1800">
                <a:latin typeface="Comic Sans MS" pitchFamily="66" charset="0"/>
                <a:cs typeface="Arial" pitchFamily="34" charset="0"/>
              </a:rPr>
              <a:t>… an agreement</a:t>
            </a:r>
            <a:endParaRPr lang="en-US">
              <a:latin typeface="Comic Sans MS" pitchFamily="66" charset="0"/>
              <a:cs typeface="Angsana New" pitchFamily="18" charset="-34"/>
            </a:endParaRPr>
          </a:p>
          <a:p>
            <a:pPr lvl="2">
              <a:lnSpc>
                <a:spcPct val="70000"/>
              </a:lnSpc>
            </a:pPr>
            <a:endParaRPr lang="en-US">
              <a:latin typeface="Comic Sans MS" pitchFamily="66" charset="0"/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  <a:buFontTx/>
              <a:buChar char="•"/>
            </a:pPr>
            <a:r>
              <a:rPr lang="en-US" sz="2400" b="1">
                <a:cs typeface="Angsana New" pitchFamily="18" charset="-34"/>
              </a:rPr>
              <a:t> Definition</a:t>
            </a: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2">
              <a:lnSpc>
                <a:spcPct val="7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A statement that introduces a new concept in terms of existing concepts</a:t>
            </a:r>
            <a:endParaRPr lang="en-US">
              <a:cs typeface="Angsana New" pitchFamily="18" charset="-34"/>
            </a:endParaRPr>
          </a:p>
          <a:p>
            <a:pPr lvl="2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  <a:buFontTx/>
              <a:buChar char="•"/>
            </a:pPr>
            <a:r>
              <a:rPr lang="en-US" sz="2400" b="1">
                <a:cs typeface="Angsana New" pitchFamily="18" charset="-34"/>
              </a:rPr>
              <a:t> Theorem</a:t>
            </a: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2">
              <a:lnSpc>
                <a:spcPct val="7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A statement that have been proved to be true</a:t>
            </a:r>
          </a:p>
          <a:p>
            <a:pPr lvl="2">
              <a:lnSpc>
                <a:spcPct val="70000"/>
              </a:lnSpc>
            </a:pPr>
            <a:endParaRPr lang="en-US" sz="180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  <a:buFontTx/>
              <a:buChar char="•"/>
            </a:pPr>
            <a:r>
              <a:rPr lang="en-US" sz="2400" b="1">
                <a:cs typeface="Angsana New" pitchFamily="18" charset="-34"/>
              </a:rPr>
              <a:t> Lemma</a:t>
            </a: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2">
              <a:lnSpc>
                <a:spcPct val="7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A simple theorem that is used in proving another theorem</a:t>
            </a:r>
            <a:endParaRPr lang="en-US">
              <a:cs typeface="Angsana New" pitchFamily="18" charset="-34"/>
            </a:endParaRPr>
          </a:p>
          <a:p>
            <a:pPr lvl="2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  <a:buFontTx/>
              <a:buChar char="•"/>
            </a:pPr>
            <a:r>
              <a:rPr lang="en-US" sz="2400" b="1">
                <a:cs typeface="Angsana New" pitchFamily="18" charset="-34"/>
              </a:rPr>
              <a:t> Corollary</a:t>
            </a:r>
            <a:endParaRPr lang="en-US">
              <a:cs typeface="Angsana New" pitchFamily="18" charset="-34"/>
            </a:endParaRPr>
          </a:p>
          <a:p>
            <a:pPr lvl="1">
              <a:lnSpc>
                <a:spcPct val="70000"/>
              </a:lnSpc>
            </a:pPr>
            <a:endParaRPr lang="en-US">
              <a:cs typeface="Angsana New" pitchFamily="18" charset="-34"/>
            </a:endParaRPr>
          </a:p>
          <a:p>
            <a:pPr lvl="2">
              <a:lnSpc>
                <a:spcPct val="7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A theorem that follows easily from another theorem</a:t>
            </a:r>
            <a:endParaRPr lang="en-US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8463" y="449263"/>
            <a:ext cx="3840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ngsana New" pitchFamily="18" charset="-34"/>
              </a:rPr>
              <a:t>Which of the following arguments are valid?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2836863" y="1555750"/>
            <a:ext cx="3141662" cy="1158875"/>
            <a:chOff x="969" y="535"/>
            <a:chExt cx="1979" cy="730"/>
          </a:xfrm>
        </p:grpSpPr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969" y="535"/>
              <a:ext cx="1979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If I study hard, then I get A’s</a:t>
              </a:r>
            </a:p>
            <a:p>
              <a:r>
                <a:rPr lang="en-US">
                  <a:cs typeface="Angsana New" pitchFamily="18" charset="-34"/>
                </a:rPr>
                <a:t>I don’t get A’s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don’t study hard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2903538" y="3787775"/>
            <a:ext cx="3141662" cy="1158875"/>
            <a:chOff x="969" y="535"/>
            <a:chExt cx="1979" cy="730"/>
          </a:xfrm>
        </p:grpSpPr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969" y="535"/>
              <a:ext cx="1979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If I study hard, then I get A’s</a:t>
              </a:r>
            </a:p>
            <a:p>
              <a:r>
                <a:rPr lang="en-US">
                  <a:cs typeface="Angsana New" pitchFamily="18" charset="-34"/>
                </a:rPr>
                <a:t>I don’t study hard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don’t get A’s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831850" y="5992813"/>
            <a:ext cx="278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ngsana New" pitchFamily="18" charset="-34"/>
              </a:rPr>
              <a:t>Only the first argument is valid.</a:t>
            </a:r>
            <a:endParaRPr lang="en-US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98463" y="449263"/>
            <a:ext cx="3840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ngsana New" pitchFamily="18" charset="-34"/>
              </a:rPr>
              <a:t>Which of the following arguments are valid?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836863" y="1555750"/>
            <a:ext cx="3725862" cy="1158875"/>
            <a:chOff x="969" y="535"/>
            <a:chExt cx="2347" cy="730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969" y="535"/>
              <a:ext cx="2347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 study hard if and only if I get A’s</a:t>
              </a:r>
            </a:p>
            <a:p>
              <a:r>
                <a:rPr lang="en-US">
                  <a:cs typeface="Angsana New" pitchFamily="18" charset="-34"/>
                </a:rPr>
                <a:t>I get A’s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study hard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2903538" y="3787775"/>
            <a:ext cx="3789362" cy="1158875"/>
            <a:chOff x="969" y="535"/>
            <a:chExt cx="2387" cy="730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969" y="535"/>
              <a:ext cx="2387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 study hard if and only if  I get A’s</a:t>
              </a:r>
            </a:p>
            <a:p>
              <a:r>
                <a:rPr lang="en-US">
                  <a:cs typeface="Angsana New" pitchFamily="18" charset="-34"/>
                </a:rPr>
                <a:t>I don’t study hard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don’t get A’s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831850" y="5992813"/>
            <a:ext cx="1389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ngsana New" pitchFamily="18" charset="-34"/>
              </a:rPr>
              <a:t>Both are valid.</a:t>
            </a:r>
            <a:endParaRPr lang="en-US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98463" y="449263"/>
            <a:ext cx="3840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ngsana New" pitchFamily="18" charset="-34"/>
              </a:rPr>
              <a:t>Which of the following arguments are valid?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2836863" y="1555750"/>
            <a:ext cx="2992437" cy="1158875"/>
            <a:chOff x="969" y="535"/>
            <a:chExt cx="1885" cy="730"/>
          </a:xfrm>
        </p:grpSpPr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969" y="535"/>
              <a:ext cx="1651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 study hard or I get A’s</a:t>
              </a:r>
            </a:p>
            <a:p>
              <a:r>
                <a:rPr lang="en-US">
                  <a:cs typeface="Angsana New" pitchFamily="18" charset="-34"/>
                </a:rPr>
                <a:t>I get A’s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study hard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2903538" y="3787775"/>
            <a:ext cx="2992437" cy="1158875"/>
            <a:chOff x="969" y="535"/>
            <a:chExt cx="1885" cy="730"/>
          </a:xfrm>
        </p:grpSpPr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969" y="535"/>
              <a:ext cx="1651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I study hard or I get A’s</a:t>
              </a:r>
            </a:p>
            <a:p>
              <a:r>
                <a:rPr lang="en-US">
                  <a:cs typeface="Angsana New" pitchFamily="18" charset="-34"/>
                </a:rPr>
                <a:t>I don’t get A’s</a:t>
              </a:r>
            </a:p>
            <a:p>
              <a:pPr>
                <a:lnSpc>
                  <a:spcPct val="150000"/>
                </a:lnSpc>
              </a:pPr>
              <a:r>
                <a:rPr lang="en-US">
                  <a:cs typeface="Angsana New" pitchFamily="18" charset="-34"/>
                  <a:sym typeface="Symbol" pitchFamily="18" charset="2"/>
                </a:rPr>
                <a:t> I study hard</a:t>
              </a:r>
              <a:endParaRPr lang="en-US">
                <a:cs typeface="Angsana New" pitchFamily="18" charset="-34"/>
              </a:endParaRPr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1027" y="991"/>
              <a:ext cx="18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31850" y="5992813"/>
            <a:ext cx="2203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cs typeface="Angsana New" pitchFamily="18" charset="-34"/>
              </a:rPr>
              <a:t>Only the second is valid.</a:t>
            </a:r>
            <a:endParaRPr lang="en-US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250994" y="36513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449556" y="42863"/>
            <a:ext cx="5365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Is this argument valid?  Show how to obtain the answer.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811381" y="923925"/>
            <a:ext cx="759936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/>
              <a:t>If</a:t>
            </a:r>
            <a:r>
              <a:rPr lang="en-US"/>
              <a:t> I study hard </a:t>
            </a:r>
            <a:r>
              <a:rPr lang="en-US" u="sng"/>
              <a:t>and</a:t>
            </a:r>
            <a:r>
              <a:rPr lang="en-US"/>
              <a:t> my teacher is reasonable, </a:t>
            </a:r>
            <a:r>
              <a:rPr lang="en-US" u="sng"/>
              <a:t>then</a:t>
            </a:r>
            <a:r>
              <a:rPr lang="en-US"/>
              <a:t> I will get a good grade.</a:t>
            </a:r>
          </a:p>
          <a:p>
            <a:pPr>
              <a:lnSpc>
                <a:spcPct val="160000"/>
              </a:lnSpc>
            </a:pPr>
            <a:r>
              <a:rPr lang="en-US"/>
              <a:t>I do </a:t>
            </a:r>
            <a:r>
              <a:rPr lang="en-US" u="sng"/>
              <a:t>not</a:t>
            </a:r>
            <a:r>
              <a:rPr lang="en-US"/>
              <a:t> get a good grade.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</a:t>
            </a:r>
            <a:r>
              <a:rPr lang="en-US"/>
              <a:t> My teacher is </a:t>
            </a:r>
            <a:r>
              <a:rPr lang="en-US" u="sng"/>
              <a:t>not</a:t>
            </a:r>
            <a:r>
              <a:rPr lang="en-US"/>
              <a:t> reasonable.</a:t>
            </a:r>
            <a:endParaRPr lang="th-TH"/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903456" y="1989138"/>
            <a:ext cx="6821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2584" name="AutoShape 8"/>
          <p:cNvSpPr>
            <a:spLocks/>
          </p:cNvSpPr>
          <p:nvPr/>
        </p:nvSpPr>
        <p:spPr bwMode="auto">
          <a:xfrm>
            <a:off x="409744" y="784225"/>
            <a:ext cx="609600" cy="1901825"/>
          </a:xfrm>
          <a:prstGeom prst="leftBracket">
            <a:avLst>
              <a:gd name="adj" fmla="val 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" name="Right Triangle 7"/>
          <p:cNvSpPr/>
          <p:nvPr/>
        </p:nvSpPr>
        <p:spPr bwMode="auto">
          <a:xfrm rot="10800000">
            <a:off x="7343335" y="-2"/>
            <a:ext cx="1800664" cy="1561515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Triangle 9"/>
          <p:cNvSpPr/>
          <p:nvPr/>
        </p:nvSpPr>
        <p:spPr bwMode="auto">
          <a:xfrm rot="10800000" flipH="1" flipV="1">
            <a:off x="0" y="5310553"/>
            <a:ext cx="1800664" cy="1561515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811381" y="923925"/>
            <a:ext cx="7599363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/>
              <a:t>If</a:t>
            </a:r>
            <a:r>
              <a:rPr lang="en-US"/>
              <a:t> I study hard </a:t>
            </a:r>
            <a:r>
              <a:rPr lang="en-US" u="sng"/>
              <a:t>and</a:t>
            </a:r>
            <a:r>
              <a:rPr lang="en-US"/>
              <a:t> my teacher is reasonable, </a:t>
            </a:r>
            <a:r>
              <a:rPr lang="en-US" u="sng"/>
              <a:t>then</a:t>
            </a:r>
            <a:r>
              <a:rPr lang="en-US"/>
              <a:t> I will get a good grade.</a:t>
            </a:r>
          </a:p>
          <a:p>
            <a:pPr>
              <a:lnSpc>
                <a:spcPct val="160000"/>
              </a:lnSpc>
            </a:pPr>
            <a:r>
              <a:rPr lang="en-US"/>
              <a:t>I do </a:t>
            </a:r>
            <a:r>
              <a:rPr lang="en-US" u="sng"/>
              <a:t>not</a:t>
            </a:r>
            <a:r>
              <a:rPr lang="en-US"/>
              <a:t> get a good grade.</a:t>
            </a:r>
          </a:p>
          <a:p>
            <a:pPr>
              <a:lnSpc>
                <a:spcPct val="160000"/>
              </a:lnSpc>
            </a:pPr>
            <a:r>
              <a:rPr lang="en-US" sz="2400" b="1">
                <a:solidFill>
                  <a:schemeClr val="accent2"/>
                </a:solidFill>
              </a:rPr>
              <a:t>I study hard.</a:t>
            </a:r>
          </a:p>
          <a:p>
            <a:pPr>
              <a:lnSpc>
                <a:spcPct val="110000"/>
              </a:lnSpc>
            </a:pPr>
            <a:endParaRPr lang="en-US" sz="2400" b="1"/>
          </a:p>
          <a:p>
            <a:pPr>
              <a:lnSpc>
                <a:spcPct val="110000"/>
              </a:lnSpc>
            </a:pPr>
            <a:r>
              <a:rPr lang="en-US">
                <a:cs typeface="Angsana New" pitchFamily="18" charset="-34"/>
                <a:sym typeface="Symbol" pitchFamily="18" charset="2"/>
              </a:rPr>
              <a:t></a:t>
            </a:r>
            <a:r>
              <a:rPr lang="en-US"/>
              <a:t> My teacher is </a:t>
            </a:r>
            <a:r>
              <a:rPr lang="en-US" u="sng"/>
              <a:t>not</a:t>
            </a:r>
            <a:r>
              <a:rPr lang="en-US"/>
              <a:t> reasonable.</a:t>
            </a:r>
            <a:endParaRPr lang="th-TH"/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903456" y="2574925"/>
            <a:ext cx="6821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3606" name="AutoShape 6"/>
          <p:cNvSpPr>
            <a:spLocks/>
          </p:cNvSpPr>
          <p:nvPr/>
        </p:nvSpPr>
        <p:spPr bwMode="auto">
          <a:xfrm>
            <a:off x="409744" y="784225"/>
            <a:ext cx="609600" cy="2555875"/>
          </a:xfrm>
          <a:prstGeom prst="leftBracket">
            <a:avLst>
              <a:gd name="adj" fmla="val 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50994" y="36513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1449556" y="42863"/>
            <a:ext cx="5365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latin typeface="Arial Narrow" pitchFamily="34" charset="0"/>
              </a:rPr>
              <a:t>Is this argument valid?  Show how to obtain the answer.</a:t>
            </a:r>
          </a:p>
        </p:txBody>
      </p:sp>
      <p:sp>
        <p:nvSpPr>
          <p:cNvPr id="7" name="Right Triangle 6"/>
          <p:cNvSpPr/>
          <p:nvPr/>
        </p:nvSpPr>
        <p:spPr bwMode="auto">
          <a:xfrm rot="10800000">
            <a:off x="7343335" y="-2"/>
            <a:ext cx="1800664" cy="1561515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Triangle 7"/>
          <p:cNvSpPr/>
          <p:nvPr/>
        </p:nvSpPr>
        <p:spPr bwMode="auto">
          <a:xfrm rot="10800000" flipH="1" flipV="1">
            <a:off x="0" y="5310553"/>
            <a:ext cx="1800664" cy="1561515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46125" y="1938338"/>
            <a:ext cx="56705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33400" indent="-533400"/>
            <a:r>
              <a:rPr lang="en-US"/>
              <a:t>Solve Problems </a:t>
            </a:r>
            <a:r>
              <a:rPr lang="en-US" u="sng"/>
              <a:t>1-5 and 11-15</a:t>
            </a:r>
            <a:r>
              <a:rPr lang="en-US"/>
              <a:t>.</a:t>
            </a:r>
          </a:p>
          <a:p>
            <a:pPr marL="533400" indent="-533400"/>
            <a:endParaRPr lang="en-US"/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Answers to Problems 1-5:</a:t>
            </a:r>
          </a:p>
          <a:p>
            <a:pPr marL="533400" indent="-533400"/>
            <a:r>
              <a:rPr lang="en-US"/>
              <a:t>1) Valid		2) Invalid 	3) Valid		</a:t>
            </a:r>
          </a:p>
          <a:p>
            <a:pPr marL="533400" indent="-533400"/>
            <a:r>
              <a:rPr lang="en-US"/>
              <a:t>4) Invalid	5) Valid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Answers to Problems 11-15:</a:t>
            </a:r>
          </a:p>
          <a:p>
            <a:pPr marL="533400" indent="-533400"/>
            <a:r>
              <a:rPr lang="en-US"/>
              <a:t>11) Invalid	12) Valid	13) Valid</a:t>
            </a:r>
          </a:p>
          <a:p>
            <a:pPr marL="533400" indent="-533400"/>
            <a:r>
              <a:rPr lang="en-US"/>
              <a:t>14) Invalid	15) Valid</a:t>
            </a:r>
          </a:p>
          <a:p>
            <a:pPr marL="533400" indent="-533400"/>
            <a:endParaRPr lang="en-US"/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301625" y="1158875"/>
            <a:ext cx="491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</a:t>
            </a:r>
            <a:r>
              <a:rPr lang="en-US" sz="1800" b="1"/>
              <a:t>XECISES</a:t>
            </a:r>
            <a:r>
              <a:rPr lang="en-US" b="1"/>
              <a:t> on </a:t>
            </a:r>
            <a:r>
              <a:rPr lang="en-US" b="1" u="sng"/>
              <a:t>Pages 35-36</a:t>
            </a:r>
            <a:r>
              <a:rPr lang="en-US" b="1"/>
              <a:t> of the Main Text</a:t>
            </a:r>
            <a:endParaRPr lang="en-US"/>
          </a:p>
        </p:txBody>
      </p:sp>
      <p:grpSp>
        <p:nvGrpSpPr>
          <p:cNvPr id="101410" name="Group 34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01411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1412" name="Rectangle 36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  <a:cs typeface="Angsana New" pitchFamily="18" charset="-34"/>
                </a:rPr>
                <a:t>Selected Exercises from the Main Text 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(Johnsonbaugh, 7</a:t>
              </a:r>
              <a:r>
                <a:rPr lang="en-US" baseline="30000">
                  <a:latin typeface="Arial Narrow" pitchFamily="34" charset="0"/>
                  <a:cs typeface="Angsana New" pitchFamily="18" charset="-34"/>
                </a:rPr>
                <a:t>th</a:t>
              </a:r>
              <a:r>
                <a:rPr lang="en-US">
                  <a:latin typeface="Arial Narrow" pitchFamily="34" charset="0"/>
                  <a:cs typeface="Angsana New" pitchFamily="18" charset="-34"/>
                </a:rPr>
                <a:t> Ed)</a:t>
              </a:r>
            </a:p>
          </p:txBody>
        </p:sp>
        <p:pic>
          <p:nvPicPr>
            <p:cNvPr id="101413" name="Picture 37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01414" name="Picture 38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01415" name="Picture 39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8650288" y="0"/>
            <a:ext cx="493712" cy="6858000"/>
          </a:xfrm>
          <a:prstGeom prst="rect">
            <a:avLst/>
          </a:prstGeom>
          <a:gradFill rotWithShape="0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668338" cy="68580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779463"/>
            <a:ext cx="2540000" cy="5238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4232275"/>
            <a:ext cx="2540000" cy="5238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5727700"/>
            <a:ext cx="2540000" cy="5238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193925"/>
            <a:ext cx="2540000" cy="5238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12700"/>
            <a:ext cx="9147175" cy="678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cs typeface="Angsana New" pitchFamily="18" charset="-34"/>
              </a:rPr>
              <a:t>    E</a:t>
            </a:r>
            <a:r>
              <a:rPr lang="en-US" sz="2400" b="1" dirty="0">
                <a:cs typeface="Angsana New" pitchFamily="18" charset="-34"/>
              </a:rPr>
              <a:t>XAMPLE</a:t>
            </a:r>
            <a:r>
              <a:rPr lang="en-US" b="1" dirty="0">
                <a:cs typeface="Angsana New" pitchFamily="18" charset="-34"/>
              </a:rPr>
              <a:t>:</a:t>
            </a:r>
            <a:r>
              <a:rPr lang="en-US" sz="1800" b="1" dirty="0">
                <a:cs typeface="Angsana New" pitchFamily="18" charset="-34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 Narrow" pitchFamily="34" charset="0"/>
                <a:cs typeface="Arial" pitchFamily="34" charset="0"/>
              </a:rPr>
              <a:t>Axiom, definition, theorem and corollary in </a:t>
            </a:r>
            <a:r>
              <a:rPr lang="en-US" sz="2400" b="1" dirty="0">
                <a:latin typeface="Arial Narrow" pitchFamily="34" charset="0"/>
                <a:cs typeface="Arial" pitchFamily="34" charset="0"/>
              </a:rPr>
              <a:t>geometry</a:t>
            </a:r>
          </a:p>
          <a:p>
            <a:pPr>
              <a:lnSpc>
                <a:spcPct val="3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4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Comic Sans MS" pitchFamily="66" charset="0"/>
                <a:cs typeface="Angsana New" pitchFamily="18" charset="-34"/>
              </a:rPr>
              <a:t>- Axiom</a:t>
            </a:r>
            <a:endParaRPr lang="en-US" sz="2400" dirty="0">
              <a:latin typeface="Comic Sans MS" pitchFamily="66" charset="0"/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omic Sans MS" pitchFamily="66" charset="0"/>
              <a:cs typeface="Angsana New" pitchFamily="18" charset="-34"/>
            </a:endParaRP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>
                <a:cs typeface="Angsana New" pitchFamily="18" charset="-34"/>
              </a:rPr>
              <a:t> Given two distinct points, there is exactly one straight line that contains them.</a:t>
            </a:r>
          </a:p>
          <a:p>
            <a:pPr lvl="1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endParaRPr lang="en-US" i="1" dirty="0"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Comic Sans MS" pitchFamily="66" charset="0"/>
                <a:cs typeface="Angsana New" pitchFamily="18" charset="-34"/>
              </a:rPr>
              <a:t>- Definitions</a:t>
            </a:r>
            <a:endParaRPr lang="en-US" sz="2400" dirty="0">
              <a:latin typeface="Comic Sans MS" pitchFamily="66" charset="0"/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omic Sans MS" pitchFamily="66" charset="0"/>
              <a:cs typeface="Angsana New" pitchFamily="18" charset="-34"/>
            </a:endParaRP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>
                <a:cs typeface="Angsana New" pitchFamily="18" charset="-34"/>
              </a:rPr>
              <a:t> A triangle is an </a:t>
            </a:r>
            <a:r>
              <a:rPr lang="en-US" i="1" dirty="0">
                <a:cs typeface="Angsana New" pitchFamily="18" charset="-34"/>
              </a:rPr>
              <a:t>equilateral</a:t>
            </a:r>
            <a:r>
              <a:rPr lang="en-US" dirty="0">
                <a:cs typeface="Angsana New" pitchFamily="18" charset="-34"/>
              </a:rPr>
              <a:t> triangle, if all of its sides are equal.</a:t>
            </a:r>
          </a:p>
          <a:p>
            <a:pPr lvl="2">
              <a:lnSpc>
                <a:spcPct val="90000"/>
              </a:lnSpc>
              <a:buFontTx/>
              <a:buChar char="•"/>
            </a:pPr>
            <a:endParaRPr lang="en-US" dirty="0">
              <a:cs typeface="Angsana New" pitchFamily="18" charset="-34"/>
            </a:endParaRP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>
                <a:cs typeface="Angsana New" pitchFamily="18" charset="-34"/>
              </a:rPr>
              <a:t> A triangle is an </a:t>
            </a:r>
            <a:r>
              <a:rPr lang="en-US" i="1" dirty="0">
                <a:cs typeface="Angsana New" pitchFamily="18" charset="-34"/>
              </a:rPr>
              <a:t>equiangular</a:t>
            </a:r>
            <a:r>
              <a:rPr lang="en-US" dirty="0">
                <a:cs typeface="Angsana New" pitchFamily="18" charset="-34"/>
              </a:rPr>
              <a:t> triangle, if all of its angles are equal.</a:t>
            </a:r>
          </a:p>
          <a:p>
            <a:pPr lvl="2">
              <a:lnSpc>
                <a:spcPct val="90000"/>
              </a:lnSpc>
              <a:buFontTx/>
              <a:buChar char="•"/>
            </a:pPr>
            <a:endParaRPr lang="en-US" dirty="0"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endParaRPr lang="en-US" i="1" dirty="0"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Comic Sans MS" pitchFamily="66" charset="0"/>
                <a:cs typeface="Angsana New" pitchFamily="18" charset="-34"/>
              </a:rPr>
              <a:t>- Theorem</a:t>
            </a:r>
            <a:endParaRPr lang="en-US" sz="2400" dirty="0">
              <a:latin typeface="Comic Sans MS" pitchFamily="66" charset="0"/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cs typeface="Angsana New" pitchFamily="18" charset="-34"/>
            </a:endParaRP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>
                <a:cs typeface="Angsana New" pitchFamily="18" charset="-34"/>
              </a:rPr>
              <a:t> If two sides of a triangle are equal, then the angles opposite them are equal.</a:t>
            </a:r>
          </a:p>
          <a:p>
            <a:pPr lvl="1">
              <a:lnSpc>
                <a:spcPct val="90000"/>
              </a:lnSpc>
            </a:pPr>
            <a:endParaRPr lang="en-US" dirty="0"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endParaRPr lang="en-US" i="1" dirty="0"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Comic Sans MS" pitchFamily="66" charset="0"/>
                <a:cs typeface="Angsana New" pitchFamily="18" charset="-34"/>
              </a:rPr>
              <a:t>- Corollary</a:t>
            </a:r>
            <a:endParaRPr lang="en-US" sz="2400" dirty="0">
              <a:latin typeface="Comic Sans MS" pitchFamily="66" charset="0"/>
              <a:cs typeface="Angsana New" pitchFamily="18" charset="-34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cs typeface="Angsana New" pitchFamily="18" charset="-34"/>
            </a:endParaRP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>
                <a:cs typeface="Angsana New" pitchFamily="18" charset="-34"/>
              </a:rPr>
              <a:t> If a triangle is equilateral, then it is equiangular.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0" y="520700"/>
            <a:ext cx="5397500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2814638" cy="68580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561138" y="0"/>
            <a:ext cx="2582862" cy="6858000"/>
          </a:xfrm>
          <a:prstGeom prst="rect">
            <a:avLst/>
          </a:prstGeom>
          <a:gradFill rotWithShape="0">
            <a:gsLst>
              <a:gs pos="0">
                <a:srgbClr val="C0C0C0">
                  <a:gamma/>
                  <a:tint val="0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611188" y="735013"/>
            <a:ext cx="4114800" cy="63182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933450" y="849313"/>
            <a:ext cx="4484688" cy="46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Arial" pitchFamily="34" charset="0"/>
              </a:rPr>
              <a:t>Methods of Proofs</a:t>
            </a:r>
          </a:p>
          <a:p>
            <a:pPr>
              <a:lnSpc>
                <a:spcPct val="90000"/>
              </a:lnSpc>
            </a:pPr>
            <a:endParaRPr lang="en-US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Direct Proofs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Proof By Contradiction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Proof By Contrapositive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Deductive Reasoning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Resolution Proofs</a:t>
            </a:r>
          </a:p>
          <a:p>
            <a:pPr lvl="2">
              <a:lnSpc>
                <a:spcPct val="90000"/>
              </a:lnSpc>
            </a:pPr>
            <a:endParaRPr lang="en-US" sz="2400">
              <a:latin typeface="Arial" pitchFamily="34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ts val="1700"/>
              <a:buFont typeface="Wingdings" pitchFamily="2" charset="2"/>
              <a:buChar char="§"/>
            </a:pPr>
            <a:r>
              <a:rPr lang="en-US" sz="2400">
                <a:latin typeface="Arial" pitchFamily="34" charset="0"/>
              </a:rPr>
              <a:t> Mathematical Induction</a:t>
            </a:r>
          </a:p>
        </p:txBody>
      </p:sp>
      <p:pic>
        <p:nvPicPr>
          <p:cNvPr id="34836" name="Picture 20" descr="thin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7200" y="0"/>
            <a:ext cx="23368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304800"/>
            <a:ext cx="2917825" cy="6413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23850" y="246063"/>
            <a:ext cx="2068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>
                <a:cs typeface="Angsana New" pitchFamily="18" charset="-34"/>
              </a:rPr>
              <a:t>Direct Proof</a:t>
            </a:r>
            <a:endParaRPr lang="en-US" sz="2400">
              <a:cs typeface="Angsana New" pitchFamily="18" charset="-34"/>
            </a:endParaRPr>
          </a:p>
        </p:txBody>
      </p:sp>
      <p:grpSp>
        <p:nvGrpSpPr>
          <p:cNvPr id="149521" name="Group 17"/>
          <p:cNvGrpSpPr>
            <a:grpSpLocks/>
          </p:cNvGrpSpPr>
          <p:nvPr/>
        </p:nvGrpSpPr>
        <p:grpSpPr bwMode="auto">
          <a:xfrm>
            <a:off x="2834154" y="2225675"/>
            <a:ext cx="5086350" cy="1866900"/>
            <a:chOff x="940" y="1276"/>
            <a:chExt cx="3204" cy="1176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940" y="1276"/>
              <a:ext cx="3204" cy="1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084" y="1404"/>
              <a:ext cx="2583" cy="90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>
              <a:spAutoFit/>
            </a:bodyPr>
            <a:lstStyle/>
            <a:p>
              <a:r>
                <a:rPr lang="en-US">
                  <a:cs typeface="Angsana New" pitchFamily="18" charset="-34"/>
                </a:rPr>
                <a:t>To prove that “</a:t>
              </a:r>
              <a:r>
                <a:rPr lang="en-US" u="sng">
                  <a:cs typeface="Angsana New" pitchFamily="18" charset="-34"/>
                </a:rPr>
                <a:t>if p, then q</a:t>
              </a:r>
              <a:r>
                <a:rPr lang="en-US">
                  <a:cs typeface="Angsana New" pitchFamily="18" charset="-34"/>
                </a:rPr>
                <a:t>” is true,</a:t>
              </a:r>
            </a:p>
            <a:p>
              <a:pPr lvl="1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en-US">
                  <a:cs typeface="Angsana New" pitchFamily="18" charset="-34"/>
                </a:rPr>
                <a:t> assume that “</a:t>
              </a:r>
              <a:r>
                <a:rPr lang="en-US" u="sng">
                  <a:cs typeface="Angsana New" pitchFamily="18" charset="-34"/>
                </a:rPr>
                <a:t>p is true</a:t>
              </a:r>
              <a:r>
                <a:rPr lang="en-US">
                  <a:cs typeface="Angsana New" pitchFamily="18" charset="-34"/>
                </a:rPr>
                <a:t>”,  </a:t>
              </a:r>
            </a:p>
            <a:p>
              <a:pPr lvl="1">
                <a:lnSpc>
                  <a:spcPct val="140000"/>
                </a:lnSpc>
                <a:buFont typeface="Wingdings" pitchFamily="2" charset="2"/>
                <a:buChar char="§"/>
              </a:pPr>
              <a:r>
                <a:rPr lang="en-US">
                  <a:cs typeface="Angsana New" pitchFamily="18" charset="-34"/>
                </a:rPr>
                <a:t> and try to derive that “</a:t>
              </a:r>
              <a:r>
                <a:rPr lang="en-US" u="sng">
                  <a:cs typeface="Angsana New" pitchFamily="18" charset="-34"/>
                </a:rPr>
                <a:t>q is true</a:t>
              </a:r>
              <a:r>
                <a:rPr lang="en-US">
                  <a:cs typeface="Angsana New" pitchFamily="18" charset="-34"/>
                </a:rPr>
                <a:t>”.</a:t>
              </a:r>
            </a:p>
          </p:txBody>
        </p:sp>
      </p:grp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0" y="4648200"/>
            <a:ext cx="9144000" cy="2209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149525" name="Picture 21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7925"/>
            <a:ext cx="2000250" cy="3052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92175" y="265113"/>
            <a:ext cx="7918450" cy="283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1800">
                <a:cs typeface="Angsana New" pitchFamily="18" charset="-34"/>
              </a:rPr>
              <a:t>Given the definition of odd number:</a:t>
            </a:r>
            <a:endParaRPr lang="en-US">
              <a:cs typeface="Angsana New" pitchFamily="18" charset="-34"/>
            </a:endParaRPr>
          </a:p>
          <a:p>
            <a:pPr lvl="1"/>
            <a:endParaRPr lang="en-US">
              <a:cs typeface="Angsana New" pitchFamily="18" charset="-34"/>
            </a:endParaRPr>
          </a:p>
          <a:p>
            <a:pPr lvl="2"/>
            <a:r>
              <a:rPr lang="en-US">
                <a:cs typeface="Angsana New" pitchFamily="18" charset="-34"/>
              </a:rPr>
              <a:t>D</a:t>
            </a:r>
            <a:r>
              <a:rPr lang="en-US" sz="1600">
                <a:cs typeface="Angsana New" pitchFamily="18" charset="-34"/>
              </a:rPr>
              <a:t>EFINITION </a:t>
            </a:r>
          </a:p>
          <a:p>
            <a:pPr lvl="3">
              <a:lnSpc>
                <a:spcPct val="130000"/>
              </a:lnSpc>
            </a:pPr>
            <a:r>
              <a:rPr lang="en-US">
                <a:cs typeface="Angsana New" pitchFamily="18" charset="-34"/>
              </a:rPr>
              <a:t>An integer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is </a:t>
            </a:r>
            <a:r>
              <a:rPr lang="en-US" i="1">
                <a:cs typeface="Angsana New" pitchFamily="18" charset="-34"/>
              </a:rPr>
              <a:t>odd</a:t>
            </a:r>
            <a:r>
              <a:rPr lang="en-US">
                <a:cs typeface="Angsana New" pitchFamily="18" charset="-34"/>
              </a:rPr>
              <a:t>, iff there is an integer </a:t>
            </a:r>
            <a:r>
              <a:rPr lang="en-US" i="1">
                <a:cs typeface="Angsana New" pitchFamily="18" charset="-34"/>
              </a:rPr>
              <a:t>k</a:t>
            </a:r>
            <a:r>
              <a:rPr lang="en-US">
                <a:cs typeface="Angsana New" pitchFamily="18" charset="-34"/>
              </a:rPr>
              <a:t> such that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= 2</a:t>
            </a:r>
            <a:r>
              <a:rPr lang="en-US" i="1">
                <a:cs typeface="Angsana New" pitchFamily="18" charset="-34"/>
              </a:rPr>
              <a:t>k</a:t>
            </a:r>
            <a:r>
              <a:rPr lang="en-US">
                <a:cs typeface="Angsana New" pitchFamily="18" charset="-34"/>
              </a:rPr>
              <a:t>+1.</a:t>
            </a:r>
          </a:p>
          <a:p>
            <a:pPr lvl="1">
              <a:lnSpc>
                <a:spcPct val="130000"/>
              </a:lnSpc>
            </a:pPr>
            <a:endParaRPr lang="en-US">
              <a:cs typeface="Angsana New" pitchFamily="18" charset="-34"/>
            </a:endParaRPr>
          </a:p>
          <a:p>
            <a:pPr lvl="1"/>
            <a:r>
              <a:rPr lang="en-US">
                <a:cs typeface="Angsana New" pitchFamily="18" charset="-34"/>
              </a:rPr>
              <a:t>Prove that:</a:t>
            </a:r>
          </a:p>
          <a:p>
            <a:pPr lvl="2">
              <a:lnSpc>
                <a:spcPct val="150000"/>
              </a:lnSpc>
            </a:pPr>
            <a:r>
              <a:rPr lang="en-US">
                <a:cs typeface="Angsana New" pitchFamily="18" charset="-34"/>
              </a:rPr>
              <a:t>“For any integer </a:t>
            </a:r>
            <a:r>
              <a:rPr lang="en-US" i="1">
                <a:cs typeface="Angsana New" pitchFamily="18" charset="-34"/>
              </a:rPr>
              <a:t>n, </a:t>
            </a:r>
            <a:r>
              <a:rPr lang="en-US">
                <a:cs typeface="Angsana New" pitchFamily="18" charset="-34"/>
              </a:rPr>
              <a:t>if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is odd, then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 baseline="30000">
                <a:cs typeface="Angsana New" pitchFamily="18" charset="-34"/>
              </a:rPr>
              <a:t>2</a:t>
            </a:r>
            <a:r>
              <a:rPr lang="en-US">
                <a:cs typeface="Angsana New" pitchFamily="18" charset="-34"/>
              </a:rPr>
              <a:t> is odd.”</a:t>
            </a:r>
          </a:p>
          <a:p>
            <a:pPr lvl="1"/>
            <a:r>
              <a:rPr lang="en-US">
                <a:cs typeface="Angsana New" pitchFamily="18" charset="-34"/>
              </a:rPr>
              <a:t>	</a:t>
            </a:r>
            <a:endParaRPr lang="en-US" sz="2800">
              <a:cs typeface="Angsana New" pitchFamily="18" charset="-34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238125"/>
            <a:ext cx="1236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 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</a:p>
        </p:txBody>
      </p:sp>
      <p:sp>
        <p:nvSpPr>
          <p:cNvPr id="38916" name="AutoShape 4"/>
          <p:cNvSpPr>
            <a:spLocks/>
          </p:cNvSpPr>
          <p:nvPr/>
        </p:nvSpPr>
        <p:spPr bwMode="auto">
          <a:xfrm>
            <a:off x="1695450" y="814388"/>
            <a:ext cx="533400" cy="93345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609600" y="1930400"/>
            <a:ext cx="647700" cy="457200"/>
          </a:xfrm>
          <a:prstGeom prst="rightArrow">
            <a:avLst>
              <a:gd name="adj1" fmla="val 66667"/>
              <a:gd name="adj2" fmla="val 54863"/>
            </a:avLst>
          </a:prstGeom>
          <a:solidFill>
            <a:srgbClr val="D60093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504825" y="409575"/>
            <a:ext cx="60118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	</a:t>
            </a:r>
          </a:p>
          <a:p>
            <a:endParaRPr lang="en-US" sz="1600">
              <a:cs typeface="Angsana New" pitchFamily="18" charset="-34"/>
              <a:sym typeface="Symbol" pitchFamily="18" charset="2"/>
            </a:endParaRPr>
          </a:p>
          <a:p>
            <a:pPr lvl="1"/>
            <a:r>
              <a:rPr lang="en-US">
                <a:cs typeface="Angsana New" pitchFamily="18" charset="-34"/>
              </a:rPr>
              <a:t>Let the domain of discourse be the set of all integers.</a:t>
            </a:r>
          </a:p>
          <a:p>
            <a:pPr lvl="1"/>
            <a:endParaRPr lang="en-US">
              <a:cs typeface="Angsana New" pitchFamily="18" charset="-34"/>
            </a:endParaRPr>
          </a:p>
          <a:p>
            <a:pPr lvl="1"/>
            <a:r>
              <a:rPr lang="en-US">
                <a:cs typeface="Angsana New" pitchFamily="18" charset="-34"/>
              </a:rPr>
              <a:t>Prove that:   </a:t>
            </a:r>
            <a:r>
              <a:rPr lang="en-US">
                <a:cs typeface="Angsana New" pitchFamily="18" charset="-34"/>
                <a:sym typeface="Symbol" pitchFamily="18" charset="2"/>
              </a:rPr>
              <a:t>xy,  x + y = 0</a:t>
            </a:r>
            <a:endParaRPr lang="en-US">
              <a:cs typeface="Angsana New" pitchFamily="18" charset="-34"/>
            </a:endParaRPr>
          </a:p>
          <a:p>
            <a:pPr lvl="1"/>
            <a:endParaRPr lang="en-US" sz="1600">
              <a:cs typeface="Angsana New" pitchFamily="18" charset="-34"/>
              <a:sym typeface="Symbol" pitchFamily="18" charset="2"/>
            </a:endParaRP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279400" y="1549400"/>
            <a:ext cx="647700" cy="457200"/>
          </a:xfrm>
          <a:prstGeom prst="rightArrow">
            <a:avLst>
              <a:gd name="adj1" fmla="val 66667"/>
              <a:gd name="adj2" fmla="val 54863"/>
            </a:avLst>
          </a:prstGeom>
          <a:solidFill>
            <a:srgbClr val="D60093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-12700" y="254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ngsana New" pitchFamily="18" charset="-34"/>
                <a:sym typeface="Symbol" pitchFamily="18" charset="2"/>
              </a:rPr>
              <a:t>E</a:t>
            </a:r>
            <a:r>
              <a:rPr lang="en-US" sz="1600">
                <a:cs typeface="Angsana New" pitchFamily="18" charset="-34"/>
                <a:sym typeface="Symbol" pitchFamily="18" charset="2"/>
              </a:rPr>
              <a:t>XAMPLE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74675" y="215900"/>
            <a:ext cx="7732713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>
                <a:cs typeface="Angsana New" pitchFamily="18" charset="-34"/>
              </a:rPr>
              <a:t>       D</a:t>
            </a:r>
            <a:r>
              <a:rPr lang="en-US" sz="1600">
                <a:cs typeface="Angsana New" pitchFamily="18" charset="-34"/>
              </a:rPr>
              <a:t>EFINITION </a:t>
            </a:r>
          </a:p>
          <a:p>
            <a:pPr lvl="3">
              <a:lnSpc>
                <a:spcPct val="130000"/>
              </a:lnSpc>
            </a:pPr>
            <a:r>
              <a:rPr lang="en-US">
                <a:cs typeface="Angsana New" pitchFamily="18" charset="-34"/>
              </a:rPr>
              <a:t>An integer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is </a:t>
            </a:r>
            <a:r>
              <a:rPr lang="en-US" i="1">
                <a:cs typeface="Angsana New" pitchFamily="18" charset="-34"/>
              </a:rPr>
              <a:t>even</a:t>
            </a:r>
            <a:r>
              <a:rPr lang="en-US">
                <a:cs typeface="Angsana New" pitchFamily="18" charset="-34"/>
              </a:rPr>
              <a:t>, iff there is an integer </a:t>
            </a:r>
            <a:r>
              <a:rPr lang="en-US" i="1">
                <a:cs typeface="Angsana New" pitchFamily="18" charset="-34"/>
              </a:rPr>
              <a:t>k</a:t>
            </a:r>
            <a:r>
              <a:rPr lang="en-US">
                <a:cs typeface="Angsana New" pitchFamily="18" charset="-34"/>
              </a:rPr>
              <a:t> such that </a:t>
            </a:r>
            <a:r>
              <a:rPr lang="en-US" i="1">
                <a:cs typeface="Angsana New" pitchFamily="18" charset="-34"/>
              </a:rPr>
              <a:t>n</a:t>
            </a:r>
            <a:r>
              <a:rPr lang="en-US">
                <a:cs typeface="Angsana New" pitchFamily="18" charset="-34"/>
              </a:rPr>
              <a:t> = 2</a:t>
            </a:r>
            <a:r>
              <a:rPr lang="en-US" i="1">
                <a:cs typeface="Angsana New" pitchFamily="18" charset="-34"/>
              </a:rPr>
              <a:t>k</a:t>
            </a:r>
            <a:r>
              <a:rPr lang="en-US">
                <a:cs typeface="Angsana New" pitchFamily="18" charset="-34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>
              <a:cs typeface="Angsana New" pitchFamily="18" charset="-34"/>
            </a:endParaRPr>
          </a:p>
          <a:p>
            <a:pPr lvl="1"/>
            <a:r>
              <a:rPr lang="en-US">
                <a:cs typeface="Angsana New" pitchFamily="18" charset="-34"/>
              </a:rPr>
              <a:t>Prove that:</a:t>
            </a:r>
          </a:p>
          <a:p>
            <a:pPr lvl="2">
              <a:lnSpc>
                <a:spcPct val="150000"/>
              </a:lnSpc>
            </a:pPr>
            <a:r>
              <a:rPr lang="en-US">
                <a:cs typeface="Angsana New" pitchFamily="18" charset="-34"/>
              </a:rPr>
              <a:t>“T</a:t>
            </a:r>
            <a:r>
              <a:rPr lang="en-US"/>
              <a:t>he sum of two odd integers is an even integer</a:t>
            </a:r>
            <a:r>
              <a:rPr lang="en-US">
                <a:cs typeface="Angsana New" pitchFamily="18" charset="-34"/>
              </a:rPr>
              <a:t>.”</a:t>
            </a:r>
          </a:p>
          <a:p>
            <a:pPr lvl="1"/>
            <a:r>
              <a:rPr lang="en-US">
                <a:cs typeface="Angsana New" pitchFamily="18" charset="-34"/>
              </a:rPr>
              <a:t>	</a:t>
            </a:r>
          </a:p>
        </p:txBody>
      </p:sp>
      <p:sp>
        <p:nvSpPr>
          <p:cNvPr id="123908" name="AutoShape 4"/>
          <p:cNvSpPr>
            <a:spLocks/>
          </p:cNvSpPr>
          <p:nvPr/>
        </p:nvSpPr>
        <p:spPr bwMode="auto">
          <a:xfrm>
            <a:off x="1377950" y="166688"/>
            <a:ext cx="533400" cy="93345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304800" y="1282700"/>
            <a:ext cx="647700" cy="457200"/>
          </a:xfrm>
          <a:prstGeom prst="rightArrow">
            <a:avLst>
              <a:gd name="adj1" fmla="val 66667"/>
              <a:gd name="adj2" fmla="val 54863"/>
            </a:avLst>
          </a:prstGeom>
          <a:solidFill>
            <a:srgbClr val="D60093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1700</Words>
  <Application>Microsoft Office PowerPoint</Application>
  <PresentationFormat>On-screen Show (4:3)</PresentationFormat>
  <Paragraphs>411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557</cp:revision>
  <cp:lastPrinted>1999-03-08T03:05:02Z</cp:lastPrinted>
  <dcterms:created xsi:type="dcterms:W3CDTF">1998-06-18T08:25:28Z</dcterms:created>
  <dcterms:modified xsi:type="dcterms:W3CDTF">2015-08-25T01:52:14Z</dcterms:modified>
</cp:coreProperties>
</file>