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0" r:id="rId2"/>
    <p:sldId id="386" r:id="rId3"/>
    <p:sldId id="299" r:id="rId4"/>
    <p:sldId id="300" r:id="rId5"/>
    <p:sldId id="301" r:id="rId6"/>
    <p:sldId id="304" r:id="rId7"/>
    <p:sldId id="302" r:id="rId8"/>
    <p:sldId id="373" r:id="rId9"/>
    <p:sldId id="385" r:id="rId10"/>
    <p:sldId id="345" r:id="rId11"/>
    <p:sldId id="339" r:id="rId12"/>
  </p:sldIdLst>
  <p:sldSz cx="9144000" cy="6858000" type="screen4x3"/>
  <p:notesSz cx="6735763" cy="9866313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CCFF"/>
    <a:srgbClr val="F8F8F8"/>
    <a:srgbClr val="DDDDDD"/>
    <a:srgbClr val="6666FF"/>
    <a:srgbClr val="6699FF"/>
    <a:srgbClr val="FFCCCC"/>
    <a:srgbClr val="FF3300"/>
    <a:srgbClr val="3366F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87433" autoAdjust="0"/>
  </p:normalViewPr>
  <p:slideViewPr>
    <p:cSldViewPr snapToGrid="0">
      <p:cViewPr>
        <p:scale>
          <a:sx n="60" d="100"/>
          <a:sy n="60" d="100"/>
        </p:scale>
        <p:origin x="-1926" y="-768"/>
      </p:cViewPr>
      <p:guideLst>
        <p:guide orient="horz" pos="2160"/>
        <p:guide pos="5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2824" cy="53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8" rIns="90756" bIns="4537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5187" y="0"/>
            <a:ext cx="2892823" cy="53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8" rIns="90756" bIns="4537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4576"/>
            <a:ext cx="2892824" cy="53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8" rIns="90756" bIns="4537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5187" y="9334576"/>
            <a:ext cx="2892823" cy="53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8" rIns="90756" bIns="4537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B9ED63-3624-483C-B8B8-AEEB7FC41A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2824" cy="53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8" rIns="90756" bIns="4537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187" y="0"/>
            <a:ext cx="2892823" cy="53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8" rIns="90756" bIns="4537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58825"/>
            <a:ext cx="4957762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938" y="4705157"/>
            <a:ext cx="4947215" cy="440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8" rIns="90756" bIns="45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4576"/>
            <a:ext cx="2892824" cy="53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8" rIns="90756" bIns="4537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187" y="9334576"/>
            <a:ext cx="2892823" cy="53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8" rIns="90756" bIns="4537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B6204E-A546-45D0-B351-21F052E6297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B5A53-7873-43E3-84C2-57B4922645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56561-C980-4640-995A-4C2D886300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50CF6-1E7A-432E-887E-AE9FE106E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50276-6912-41C3-B7B2-3EA32840E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3643A-6FF5-4E7E-BB29-304F2148C1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F3980-68AC-415B-A589-48EEE5C3CE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94222-8F24-44BA-B96D-64A7A8545E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288F2-B467-4CDB-A499-2E3C94FD5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DF8E4-B494-4A22-B1DF-CB507763B0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3FCB4-01B5-4551-8E87-DC43E17B4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B1BCF-0DFE-4D2C-BBAF-57B2717291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600">
                <a:latin typeface="+mn-lt"/>
                <a:cs typeface="+mn-cs"/>
              </a:defRPr>
            </a:lvl1pPr>
          </a:lstStyle>
          <a:p>
            <a:fld id="{7564AD58-F110-430E-80E5-CB82290E943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Rectangle 1029"/>
          <p:cNvSpPr>
            <a:spLocks noChangeArrowheads="1"/>
          </p:cNvSpPr>
          <p:nvPr/>
        </p:nvSpPr>
        <p:spPr bwMode="auto">
          <a:xfrm>
            <a:off x="0" y="0"/>
            <a:ext cx="2814638" cy="68580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8246" name="Rectangle 1030"/>
          <p:cNvSpPr>
            <a:spLocks noChangeArrowheads="1"/>
          </p:cNvSpPr>
          <p:nvPr/>
        </p:nvSpPr>
        <p:spPr bwMode="auto">
          <a:xfrm>
            <a:off x="6561138" y="0"/>
            <a:ext cx="2582862" cy="6858000"/>
          </a:xfrm>
          <a:prstGeom prst="rect">
            <a:avLst/>
          </a:prstGeom>
          <a:gradFill rotWithShape="0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8254" name="Text Box 1038"/>
          <p:cNvSpPr txBox="1">
            <a:spLocks noChangeArrowheads="1"/>
          </p:cNvSpPr>
          <p:nvPr/>
        </p:nvSpPr>
        <p:spPr bwMode="auto">
          <a:xfrm>
            <a:off x="2084894" y="713849"/>
            <a:ext cx="4527201" cy="46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latin typeface="Arial" pitchFamily="34" charset="0"/>
              </a:rPr>
              <a:t>     Methods </a:t>
            </a:r>
            <a:r>
              <a:rPr lang="en-US" sz="2800" b="1" dirty="0">
                <a:latin typeface="Arial" pitchFamily="34" charset="0"/>
              </a:rPr>
              <a:t>of Proofs</a:t>
            </a:r>
          </a:p>
          <a:p>
            <a:pPr>
              <a:lnSpc>
                <a:spcPct val="90000"/>
              </a:lnSpc>
            </a:pPr>
            <a:endParaRPr lang="en-US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</a:rPr>
              <a:t> Direct Proofs</a:t>
            </a:r>
          </a:p>
          <a:p>
            <a:pPr lvl="2"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</a:rPr>
              <a:t> Proof By Contradiction</a:t>
            </a:r>
          </a:p>
          <a:p>
            <a:pPr lvl="2"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</a:rPr>
              <a:t> Proof By </a:t>
            </a:r>
            <a:r>
              <a:rPr lang="en-US" sz="2400" dirty="0" err="1">
                <a:latin typeface="Arial" pitchFamily="34" charset="0"/>
              </a:rPr>
              <a:t>Contrapositive</a:t>
            </a:r>
            <a:endParaRPr lang="en-US" sz="2400" dirty="0">
              <a:latin typeface="Arial" pitchFamily="34" charset="0"/>
            </a:endParaRPr>
          </a:p>
          <a:p>
            <a:pPr lvl="2"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</a:rPr>
              <a:t> Deductive Reasoning</a:t>
            </a:r>
          </a:p>
          <a:p>
            <a:pPr lvl="2"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latin typeface="Arial" pitchFamily="34" charset="0"/>
              </a:rPr>
              <a:t>Resolution Proofs</a:t>
            </a:r>
          </a:p>
          <a:p>
            <a:pPr lvl="2">
              <a:lnSpc>
                <a:spcPct val="90000"/>
              </a:lnSpc>
            </a:pPr>
            <a:endParaRPr lang="en-US" sz="2400" b="1" u="sng" dirty="0">
              <a:solidFill>
                <a:srgbClr val="0000FF"/>
              </a:solidFill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</a:rPr>
              <a:t> Mathematical Induction</a:t>
            </a:r>
          </a:p>
        </p:txBody>
      </p:sp>
      <p:pic>
        <p:nvPicPr>
          <p:cNvPr id="7" name="Picture 27" descr="402046838_f9b05eed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06717" cy="33422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4800600" y="819150"/>
            <a:ext cx="1752600" cy="1657350"/>
          </a:xfrm>
          <a:prstGeom prst="rect">
            <a:avLst/>
          </a:prstGeom>
          <a:solidFill>
            <a:srgbClr val="F8F8F8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15727" name="AutoShape 15"/>
          <p:cNvSpPr>
            <a:spLocks noChangeArrowheads="1"/>
          </p:cNvSpPr>
          <p:nvPr/>
        </p:nvSpPr>
        <p:spPr bwMode="auto">
          <a:xfrm rot="-5400000" flipH="1" flipV="1">
            <a:off x="146050" y="-146050"/>
            <a:ext cx="2082800" cy="2374900"/>
          </a:xfrm>
          <a:prstGeom prst="rtTriangle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063625" y="657225"/>
            <a:ext cx="33639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cs typeface="Angsana New" pitchFamily="18" charset="-34"/>
              </a:rPr>
              <a:t>N</a:t>
            </a:r>
            <a:r>
              <a:rPr lang="en-US" b="1" dirty="0">
                <a:cs typeface="Angsana New" pitchFamily="18" charset="-34"/>
              </a:rPr>
              <a:t>OTE</a:t>
            </a:r>
            <a:r>
              <a:rPr lang="en-US" sz="2400" b="1" dirty="0">
                <a:cs typeface="Angsana New" pitchFamily="18" charset="-34"/>
              </a:rPr>
              <a:t> </a:t>
            </a:r>
            <a:r>
              <a:rPr lang="en-US" dirty="0">
                <a:cs typeface="Angsana New" pitchFamily="18" charset="-34"/>
              </a:rPr>
              <a:t> 	</a:t>
            </a: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>
                <a:cs typeface="Angsana New" pitchFamily="18" charset="-34"/>
              </a:rPr>
              <a:t>         </a:t>
            </a:r>
            <a:r>
              <a:rPr lang="en-US" dirty="0">
                <a:latin typeface="Arial" pitchFamily="34" charset="0"/>
                <a:cs typeface="Arial" pitchFamily="34" charset="0"/>
              </a:rPr>
              <a:t>Is this argument valid? 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5006975" y="947738"/>
            <a:ext cx="11588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    p</a:t>
            </a:r>
          </a:p>
          <a:p>
            <a:r>
              <a:rPr lang="en-US"/>
              <a:t>        q</a:t>
            </a:r>
          </a:p>
          <a:p>
            <a:endParaRPr lang="en-US"/>
          </a:p>
          <a:p>
            <a:r>
              <a:rPr lang="en-US">
                <a:cs typeface="Angsana New" pitchFamily="18" charset="-34"/>
                <a:sym typeface="Symbol" pitchFamily="18" charset="2"/>
              </a:rPr>
              <a:t> </a:t>
            </a:r>
            <a:r>
              <a:rPr lang="en-US"/>
              <a:t> r </a:t>
            </a:r>
            <a:r>
              <a:rPr lang="en-US">
                <a:cs typeface="Angsana New" pitchFamily="18" charset="-34"/>
                <a:sym typeface="Symbol" pitchFamily="18" charset="2"/>
              </a:rPr>
              <a:t></a:t>
            </a:r>
            <a:r>
              <a:rPr lang="en-US"/>
              <a:t>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/>
              <a:t>r</a:t>
            </a: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5194300" y="1809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1571625" y="3530483"/>
            <a:ext cx="666560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  Can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we use the resolution rule to show that it is valid?</a:t>
            </a:r>
          </a:p>
          <a:p>
            <a:pPr>
              <a:buFont typeface="Wingdings" pitchFamily="2" charset="2"/>
              <a:buChar char="q"/>
            </a:pPr>
            <a:endParaRPr lang="en-US" i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  What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does this example tell us?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468313" y="6059488"/>
            <a:ext cx="8466137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This argument is valid, but we could not obtain the conclusion r </a:t>
            </a:r>
            <a:r>
              <a:rPr lang="en-US" sz="1600">
                <a:latin typeface="Arial Narrow" pitchFamily="34" charset="0"/>
                <a:sym typeface="Symbol" pitchFamily="18" charset="2"/>
              </a:rPr>
              <a:t> </a:t>
            </a:r>
            <a:r>
              <a:rPr lang="en-US" sz="1800">
                <a:cs typeface="Angsana New" pitchFamily="18" charset="-34"/>
                <a:sym typeface="Symbol" pitchFamily="18" charset="2"/>
              </a:rPr>
              <a:t></a:t>
            </a:r>
            <a:r>
              <a:rPr lang="en-US" sz="1600">
                <a:latin typeface="Arial Narrow" pitchFamily="34" charset="0"/>
                <a:sym typeface="Symbol" pitchFamily="18" charset="2"/>
              </a:rPr>
              <a:t>r from the premises p and q using resolution.</a:t>
            </a:r>
          </a:p>
          <a:p>
            <a:r>
              <a:rPr lang="en-US" sz="1600">
                <a:latin typeface="Arial Narrow" pitchFamily="34" charset="0"/>
                <a:sym typeface="Symbol" pitchFamily="18" charset="2"/>
              </a:rPr>
              <a:t>So, while “resolution” can be used for showing that an argument is valid, it can NOT be used for showing that an</a:t>
            </a:r>
          </a:p>
          <a:p>
            <a:r>
              <a:rPr lang="en-US" sz="1600">
                <a:latin typeface="Arial Narrow" pitchFamily="34" charset="0"/>
                <a:sym typeface="Symbol" pitchFamily="18" charset="2"/>
              </a:rPr>
              <a:t>argument is invalid.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0" y="6038850"/>
            <a:ext cx="32575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115729" name="Picture 17" descr="q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2090" y="0"/>
            <a:ext cx="1821909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1492250" y="2589213"/>
            <a:ext cx="497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Solve Problems </a:t>
            </a:r>
            <a:r>
              <a:rPr lang="en-US" u="sng"/>
              <a:t>2, 3, 5, and 6</a:t>
            </a:r>
            <a:r>
              <a:rPr lang="en-US"/>
              <a:t>. 	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482600" y="5903913"/>
            <a:ext cx="4572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 </a:t>
            </a:r>
          </a:p>
        </p:txBody>
      </p:sp>
      <p:sp>
        <p:nvSpPr>
          <p:cNvPr id="103456" name="Text Box 32"/>
          <p:cNvSpPr txBox="1">
            <a:spLocks noChangeArrowheads="1"/>
          </p:cNvSpPr>
          <p:nvPr/>
        </p:nvSpPr>
        <p:spPr bwMode="auto">
          <a:xfrm>
            <a:off x="482600" y="1873250"/>
            <a:ext cx="447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E</a:t>
            </a:r>
            <a:r>
              <a:rPr lang="en-US" sz="1800" b="1"/>
              <a:t>XECISES</a:t>
            </a:r>
            <a:r>
              <a:rPr lang="en-US" b="1"/>
              <a:t> on </a:t>
            </a:r>
            <a:r>
              <a:rPr lang="en-US" b="1" u="sng"/>
              <a:t>Page 93</a:t>
            </a:r>
            <a:r>
              <a:rPr lang="en-US" b="1"/>
              <a:t> of the Main Text</a:t>
            </a:r>
            <a:endParaRPr lang="en-US"/>
          </a:p>
        </p:txBody>
      </p:sp>
      <p:grpSp>
        <p:nvGrpSpPr>
          <p:cNvPr id="103457" name="Group 33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103458" name="Rectangle 34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3459" name="Rectangle 35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  <a:cs typeface="Angsana New" pitchFamily="18" charset="-34"/>
                </a:rPr>
                <a:t>Selected Exercises from the Main Text </a:t>
              </a:r>
              <a:r>
                <a:rPr lang="en-US">
                  <a:latin typeface="Arial Narrow" pitchFamily="34" charset="0"/>
                  <a:cs typeface="Angsana New" pitchFamily="18" charset="-34"/>
                </a:rPr>
                <a:t>(Johnsonbaugh, 7</a:t>
              </a:r>
              <a:r>
                <a:rPr lang="en-US" baseline="30000">
                  <a:latin typeface="Arial Narrow" pitchFamily="34" charset="0"/>
                  <a:cs typeface="Angsana New" pitchFamily="18" charset="-34"/>
                </a:rPr>
                <a:t>th</a:t>
              </a:r>
              <a:r>
                <a:rPr lang="en-US">
                  <a:latin typeface="Arial Narrow" pitchFamily="34" charset="0"/>
                  <a:cs typeface="Angsana New" pitchFamily="18" charset="-34"/>
                </a:rPr>
                <a:t> Ed)</a:t>
              </a:r>
            </a:p>
          </p:txBody>
        </p:sp>
        <p:pic>
          <p:nvPicPr>
            <p:cNvPr id="103460" name="Picture 36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103461" name="Picture 37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103462" name="Picture 38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John_Alan_Robinson_IMG_049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40640" y="-154682"/>
            <a:ext cx="9384640" cy="7026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4459" y="710789"/>
            <a:ext cx="4249881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 pitchFamily="34" charset="0"/>
              </a:rPr>
              <a:t>Resolution is a rule of inference for sentences in propositional </a:t>
            </a:r>
          </a:p>
          <a:p>
            <a:r>
              <a:rPr lang="en-US" sz="1400" dirty="0" smtClean="0">
                <a:latin typeface="Arial Narrow" pitchFamily="34" charset="0"/>
              </a:rPr>
              <a:t>logic and first-order logic.  Resolution was introduced by John </a:t>
            </a:r>
          </a:p>
          <a:p>
            <a:r>
              <a:rPr lang="en-US" sz="1400" dirty="0" smtClean="0">
                <a:latin typeface="Arial Narrow" pitchFamily="34" charset="0"/>
              </a:rPr>
              <a:t>Alan Robinson  in 1965.  The resolution principle enabled the </a:t>
            </a:r>
          </a:p>
          <a:p>
            <a:r>
              <a:rPr lang="en-US" sz="1400" dirty="0" smtClean="0">
                <a:latin typeface="Arial Narrow" pitchFamily="34" charset="0"/>
              </a:rPr>
              <a:t>efficient implementation of logic programming and automated</a:t>
            </a:r>
          </a:p>
          <a:p>
            <a:r>
              <a:rPr lang="en-US" sz="1400" dirty="0" smtClean="0">
                <a:latin typeface="Arial Narrow" pitchFamily="34" charset="0"/>
              </a:rPr>
              <a:t>theorem </a:t>
            </a:r>
            <a:r>
              <a:rPr lang="en-US" sz="1400" dirty="0" err="1" smtClean="0">
                <a:latin typeface="Arial Narrow" pitchFamily="34" charset="0"/>
              </a:rPr>
              <a:t>provers</a:t>
            </a:r>
            <a:r>
              <a:rPr lang="en-US" sz="1400" dirty="0" smtClean="0">
                <a:latin typeface="Arial Narrow" pitchFamily="34" charset="0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387" y="6222306"/>
            <a:ext cx="273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John Alan Robinson in 2012</a:t>
            </a:r>
            <a:endParaRPr lang="th-TH" sz="1600" dirty="0"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9197" y="6348848"/>
            <a:ext cx="414940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 pitchFamily="34" charset="0"/>
              </a:rPr>
              <a:t>John Alan Robinson received the 1996 </a:t>
            </a:r>
            <a:r>
              <a:rPr lang="en-US" sz="1400" dirty="0" err="1" smtClean="0">
                <a:latin typeface="Arial Narrow" pitchFamily="34" charset="0"/>
              </a:rPr>
              <a:t>Herbrand</a:t>
            </a:r>
            <a:r>
              <a:rPr lang="en-US" sz="1400" dirty="0" smtClean="0">
                <a:latin typeface="Arial Narrow" pitchFamily="34" charset="0"/>
              </a:rPr>
              <a:t> Award for   </a:t>
            </a:r>
          </a:p>
          <a:p>
            <a:r>
              <a:rPr lang="en-US" sz="1400" dirty="0" smtClean="0">
                <a:latin typeface="Arial Narrow" pitchFamily="34" charset="0"/>
              </a:rPr>
              <a:t>Distinguished Contributions to Automated Reasoning.</a:t>
            </a:r>
          </a:p>
        </p:txBody>
      </p:sp>
      <p:pic>
        <p:nvPicPr>
          <p:cNvPr id="7" name="Picture 25" descr="sy00568_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66000" contrast="-60000"/>
          </a:blip>
          <a:srcRect/>
          <a:stretch>
            <a:fillRect/>
          </a:stretch>
        </p:blipFill>
        <p:spPr bwMode="auto">
          <a:xfrm>
            <a:off x="7061976" y="1603800"/>
            <a:ext cx="2307250" cy="16191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0" y="6678196"/>
            <a:ext cx="9144000" cy="215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2042400" y="1583703"/>
            <a:ext cx="5084264" cy="2310964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0" y="0"/>
            <a:ext cx="3556000" cy="6413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32369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>
                <a:cs typeface="Angsana New" pitchFamily="18" charset="-34"/>
              </a:rPr>
              <a:t>   Resolution Proofs </a:t>
            </a:r>
            <a:endParaRPr lang="en-US" sz="2400">
              <a:cs typeface="Angsana New" pitchFamily="18" charset="-34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287187" y="1378852"/>
            <a:ext cx="5811206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Arial Narrow" pitchFamily="34" charset="0"/>
              <a:cs typeface="Angsana New" pitchFamily="18" charset="-34"/>
            </a:endParaRPr>
          </a:p>
          <a:p>
            <a:pPr lvl="3"/>
            <a:r>
              <a:rPr lang="en-US" dirty="0">
                <a:cs typeface="Angsana New" pitchFamily="18" charset="-34"/>
              </a:rPr>
              <a:t>	</a:t>
            </a:r>
            <a:r>
              <a:rPr lang="en-US" sz="2400" dirty="0">
                <a:cs typeface="Angsana New" pitchFamily="18" charset="-34"/>
              </a:rPr>
              <a:t>p 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 q</a:t>
            </a:r>
            <a:r>
              <a:rPr lang="en-US" sz="2400" baseline="-25000" dirty="0">
                <a:cs typeface="Angsana New" pitchFamily="18" charset="-34"/>
                <a:sym typeface="Symbol" pitchFamily="18" charset="2"/>
              </a:rPr>
              <a:t>1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  q</a:t>
            </a:r>
            <a:r>
              <a:rPr lang="en-US" sz="2400" baseline="-25000" dirty="0">
                <a:cs typeface="Angsana New" pitchFamily="18" charset="-34"/>
                <a:sym typeface="Symbol" pitchFamily="18" charset="2"/>
              </a:rPr>
              <a:t>2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 </a:t>
            </a:r>
            <a:r>
              <a:rPr lang="en-US" sz="2400" dirty="0" smtClean="0">
                <a:cs typeface="Angsana New" pitchFamily="18" charset="-34"/>
                <a:sym typeface="Symbol" pitchFamily="18" charset="2"/>
              </a:rPr>
              <a:t></a:t>
            </a:r>
            <a:r>
              <a:rPr lang="en-US" sz="2400" dirty="0" smtClean="0">
                <a:cs typeface="Angsana New" pitchFamily="18" charset="-34"/>
              </a:rPr>
              <a:t> … </a:t>
            </a:r>
            <a:r>
              <a:rPr lang="en-US" sz="2400" dirty="0" smtClean="0">
                <a:cs typeface="Angsana New" pitchFamily="18" charset="-34"/>
                <a:sym typeface="Symbol" pitchFamily="18" charset="2"/>
              </a:rPr>
              <a:t></a:t>
            </a:r>
            <a:r>
              <a:rPr lang="en-US" sz="2400" dirty="0" smtClean="0">
                <a:cs typeface="Angsana New" pitchFamily="18" charset="-34"/>
              </a:rPr>
              <a:t> </a:t>
            </a:r>
            <a:r>
              <a:rPr lang="en-US" sz="2400" dirty="0" err="1">
                <a:cs typeface="Angsana New" pitchFamily="18" charset="-34"/>
              </a:rPr>
              <a:t>q</a:t>
            </a:r>
            <a:r>
              <a:rPr lang="en-US" sz="2400" baseline="-25000" dirty="0" err="1">
                <a:cs typeface="Angsana New" pitchFamily="18" charset="-34"/>
              </a:rPr>
              <a:t>m</a:t>
            </a:r>
            <a:endParaRPr lang="en-US" sz="2400" dirty="0">
              <a:cs typeface="Angsana New" pitchFamily="18" charset="-34"/>
            </a:endParaRPr>
          </a:p>
          <a:p>
            <a:pPr lvl="3"/>
            <a:endParaRPr lang="en-US" sz="2400" dirty="0">
              <a:cs typeface="Angsana New" pitchFamily="18" charset="-34"/>
            </a:endParaRPr>
          </a:p>
          <a:p>
            <a:pPr lvl="3"/>
            <a:r>
              <a:rPr lang="en-US" sz="2400" dirty="0">
                <a:cs typeface="Angsana New" pitchFamily="18" charset="-34"/>
              </a:rPr>
              <a:t>	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</a:t>
            </a:r>
            <a:r>
              <a:rPr lang="en-US" sz="2400" dirty="0">
                <a:cs typeface="Angsana New" pitchFamily="18" charset="-34"/>
              </a:rPr>
              <a:t>p 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 r</a:t>
            </a:r>
            <a:r>
              <a:rPr lang="en-US" sz="2400" baseline="-25000" dirty="0">
                <a:cs typeface="Angsana New" pitchFamily="18" charset="-34"/>
                <a:sym typeface="Symbol" pitchFamily="18" charset="2"/>
              </a:rPr>
              <a:t>1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  r</a:t>
            </a:r>
            <a:r>
              <a:rPr lang="en-US" sz="2400" baseline="-25000" dirty="0">
                <a:cs typeface="Angsana New" pitchFamily="18" charset="-34"/>
                <a:sym typeface="Symbol" pitchFamily="18" charset="2"/>
              </a:rPr>
              <a:t>2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 </a:t>
            </a:r>
            <a:r>
              <a:rPr lang="en-US" sz="2400" dirty="0" smtClean="0">
                <a:cs typeface="Angsana New" pitchFamily="18" charset="-34"/>
                <a:sym typeface="Symbol" pitchFamily="18" charset="2"/>
              </a:rPr>
              <a:t></a:t>
            </a:r>
            <a:r>
              <a:rPr lang="en-US" sz="2400" dirty="0" smtClean="0">
                <a:cs typeface="Angsana New" pitchFamily="18" charset="-34"/>
              </a:rPr>
              <a:t> </a:t>
            </a:r>
            <a:r>
              <a:rPr lang="en-US" sz="2400" dirty="0">
                <a:cs typeface="Angsana New" pitchFamily="18" charset="-34"/>
              </a:rPr>
              <a:t>… </a:t>
            </a:r>
            <a:r>
              <a:rPr lang="en-US" sz="2400" dirty="0" smtClean="0">
                <a:cs typeface="Angsana New" pitchFamily="18" charset="-34"/>
                <a:sym typeface="Symbol" pitchFamily="18" charset="2"/>
              </a:rPr>
              <a:t> </a:t>
            </a:r>
            <a:r>
              <a:rPr lang="en-US" sz="2400" dirty="0" err="1" smtClean="0">
                <a:cs typeface="Angsana New" pitchFamily="18" charset="-34"/>
              </a:rPr>
              <a:t>r</a:t>
            </a:r>
            <a:r>
              <a:rPr lang="en-US" sz="2400" baseline="-25000" dirty="0" err="1" smtClean="0">
                <a:cs typeface="Angsana New" pitchFamily="18" charset="-34"/>
              </a:rPr>
              <a:t>n</a:t>
            </a:r>
            <a:endParaRPr lang="en-US" sz="2400" dirty="0">
              <a:cs typeface="Angsana New" pitchFamily="18" charset="-34"/>
            </a:endParaRPr>
          </a:p>
          <a:p>
            <a:pPr lvl="1"/>
            <a:endParaRPr lang="en-US" sz="2400" dirty="0">
              <a:cs typeface="Angsana New" pitchFamily="18" charset="-34"/>
            </a:endParaRPr>
          </a:p>
          <a:p>
            <a:pPr lvl="1"/>
            <a:r>
              <a:rPr lang="en-US" sz="2400" dirty="0">
                <a:cs typeface="Angsana New" pitchFamily="18" charset="-34"/>
              </a:rPr>
              <a:t>	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 q</a:t>
            </a:r>
            <a:r>
              <a:rPr lang="en-US" sz="2400" baseline="-25000" dirty="0">
                <a:cs typeface="Angsana New" pitchFamily="18" charset="-34"/>
                <a:sym typeface="Symbol" pitchFamily="18" charset="2"/>
              </a:rPr>
              <a:t>1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  q</a:t>
            </a:r>
            <a:r>
              <a:rPr lang="en-US" sz="2400" baseline="-25000" dirty="0">
                <a:cs typeface="Angsana New" pitchFamily="18" charset="-34"/>
                <a:sym typeface="Symbol" pitchFamily="18" charset="2"/>
              </a:rPr>
              <a:t>2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 </a:t>
            </a:r>
            <a:r>
              <a:rPr lang="en-US" sz="2400" dirty="0">
                <a:cs typeface="Angsana New" pitchFamily="18" charset="-34"/>
              </a:rPr>
              <a:t> </a:t>
            </a:r>
            <a:r>
              <a:rPr lang="en-US" sz="2400" dirty="0" smtClean="0">
                <a:cs typeface="Angsana New" pitchFamily="18" charset="-34"/>
              </a:rPr>
              <a:t>… </a:t>
            </a:r>
            <a:r>
              <a:rPr lang="en-US" sz="2400" dirty="0" smtClean="0">
                <a:cs typeface="Angsana New" pitchFamily="18" charset="-34"/>
                <a:sym typeface="Symbol" pitchFamily="18" charset="2"/>
              </a:rPr>
              <a:t> </a:t>
            </a:r>
            <a:r>
              <a:rPr lang="en-US" sz="2400" dirty="0" err="1" smtClean="0">
                <a:cs typeface="Angsana New" pitchFamily="18" charset="-34"/>
              </a:rPr>
              <a:t>q</a:t>
            </a:r>
            <a:r>
              <a:rPr lang="en-US" sz="2400" baseline="-25000" dirty="0" err="1" smtClean="0">
                <a:cs typeface="Angsana New" pitchFamily="18" charset="-34"/>
              </a:rPr>
              <a:t>m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 r</a:t>
            </a:r>
            <a:r>
              <a:rPr lang="en-US" sz="2400" baseline="-25000" dirty="0">
                <a:cs typeface="Angsana New" pitchFamily="18" charset="-34"/>
                <a:sym typeface="Symbol" pitchFamily="18" charset="2"/>
              </a:rPr>
              <a:t>1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  r</a:t>
            </a:r>
            <a:r>
              <a:rPr lang="en-US" sz="2400" baseline="-25000" dirty="0">
                <a:cs typeface="Angsana New" pitchFamily="18" charset="-34"/>
                <a:sym typeface="Symbol" pitchFamily="18" charset="2"/>
              </a:rPr>
              <a:t>2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 </a:t>
            </a:r>
            <a:r>
              <a:rPr lang="en-US" sz="2400" dirty="0">
                <a:cs typeface="Angsana New" pitchFamily="18" charset="-34"/>
              </a:rPr>
              <a:t> </a:t>
            </a:r>
            <a:r>
              <a:rPr lang="en-US" sz="2400" dirty="0" smtClean="0">
                <a:cs typeface="Angsana New" pitchFamily="18" charset="-34"/>
              </a:rPr>
              <a:t>…</a:t>
            </a:r>
            <a:r>
              <a:rPr lang="en-US" sz="2400" dirty="0" smtClean="0">
                <a:cs typeface="Angsana New" pitchFamily="18" charset="-34"/>
                <a:sym typeface="Symbol" pitchFamily="18" charset="2"/>
              </a:rPr>
              <a:t> </a:t>
            </a:r>
            <a:r>
              <a:rPr lang="en-US" sz="2400" dirty="0" smtClean="0">
                <a:cs typeface="Angsana New" pitchFamily="18" charset="-34"/>
              </a:rPr>
              <a:t> </a:t>
            </a:r>
            <a:r>
              <a:rPr lang="en-US" sz="2400" dirty="0" err="1">
                <a:cs typeface="Angsana New" pitchFamily="18" charset="-34"/>
              </a:rPr>
              <a:t>r</a:t>
            </a:r>
            <a:r>
              <a:rPr lang="en-US" sz="2400" baseline="-25000" dirty="0" err="1">
                <a:cs typeface="Angsana New" pitchFamily="18" charset="-34"/>
              </a:rPr>
              <a:t>n</a:t>
            </a:r>
            <a:endParaRPr lang="en-US" sz="2400" dirty="0">
              <a:cs typeface="Angsana New" pitchFamily="18" charset="-34"/>
            </a:endParaRPr>
          </a:p>
          <a:p>
            <a:endParaRPr lang="en-US" sz="2400" dirty="0">
              <a:cs typeface="Angsana New" pitchFamily="18" charset="-34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2367698" y="3033027"/>
            <a:ext cx="4495015" cy="24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4026605" y="50800"/>
            <a:ext cx="32131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1600" dirty="0">
                <a:cs typeface="Angsana New" pitchFamily="18" charset="-34"/>
              </a:rPr>
              <a:t>(Invented by J. A. Robinson in 1965)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1140006" y="4808459"/>
            <a:ext cx="6743700" cy="1423905"/>
          </a:xfrm>
          <a:prstGeom prst="rect">
            <a:avLst/>
          </a:prstGeom>
          <a:solidFill>
            <a:schemeClr val="bg1"/>
          </a:solidFill>
          <a:ln w="28575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48158" name="Picture 30" descr="chp_9_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3601" y="0"/>
            <a:ext cx="1930400" cy="228317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69329" y="830917"/>
            <a:ext cx="6726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itchFamily="34" charset="0"/>
                <a:cs typeface="Angsana New" pitchFamily="18" charset="-34"/>
              </a:rPr>
              <a:t>Resolution is a proof technique, which depends solely on a single rule:</a:t>
            </a:r>
          </a:p>
        </p:txBody>
      </p:sp>
      <p:pic>
        <p:nvPicPr>
          <p:cNvPr id="16" name="Picture 15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10885" y="1973179"/>
            <a:ext cx="2209027" cy="2261938"/>
          </a:xfrm>
          <a:prstGeom prst="rect">
            <a:avLst/>
          </a:prstGeom>
        </p:spPr>
      </p:pic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81000" y="4360368"/>
            <a:ext cx="8553945" cy="242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cs typeface="Angsana New" pitchFamily="18" charset="-34"/>
              </a:rPr>
              <a:t>In a proof by resolution, the hypotheses and the conclusion are written as </a:t>
            </a:r>
            <a:r>
              <a:rPr lang="en-US" i="1" dirty="0">
                <a:cs typeface="Angsana New" pitchFamily="18" charset="-34"/>
              </a:rPr>
              <a:t>clauses</a:t>
            </a:r>
            <a:r>
              <a:rPr lang="en-US" dirty="0">
                <a:cs typeface="Angsana New" pitchFamily="18" charset="-34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th-TH" dirty="0">
                <a:cs typeface="Angsana New" pitchFamily="18" charset="-34"/>
              </a:rPr>
              <a:t> </a:t>
            </a:r>
            <a:endParaRPr lang="en-US" dirty="0">
              <a:cs typeface="Angsana New" pitchFamily="18" charset="-34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cs typeface="Angsana New" pitchFamily="18" charset="-34"/>
              </a:rPr>
              <a:t>	  A </a:t>
            </a:r>
            <a:r>
              <a:rPr lang="en-US" b="1" i="1" dirty="0">
                <a:cs typeface="Angsana New" pitchFamily="18" charset="-34"/>
              </a:rPr>
              <a:t>clause</a:t>
            </a:r>
            <a:r>
              <a:rPr lang="en-US" dirty="0">
                <a:cs typeface="Angsana New" pitchFamily="18" charset="-34"/>
              </a:rPr>
              <a:t> is a disjunction of </a:t>
            </a:r>
            <a:r>
              <a:rPr lang="en-US" b="1" i="1" dirty="0">
                <a:cs typeface="Angsana New" pitchFamily="18" charset="-34"/>
              </a:rPr>
              <a:t>literals</a:t>
            </a:r>
            <a:r>
              <a:rPr lang="en-US" dirty="0">
                <a:cs typeface="Angsana New" pitchFamily="18" charset="-34"/>
              </a:rPr>
              <a:t>, where a literal is either</a:t>
            </a:r>
          </a:p>
          <a:p>
            <a:pPr lvl="1">
              <a:lnSpc>
                <a:spcPts val="1600"/>
              </a:lnSpc>
            </a:pPr>
            <a:endParaRPr lang="en-US" dirty="0">
              <a:cs typeface="Angsana New" pitchFamily="18" charset="-34"/>
            </a:endParaRPr>
          </a:p>
          <a:p>
            <a:pPr lvl="3">
              <a:lnSpc>
                <a:spcPts val="1600"/>
              </a:lnSpc>
              <a:buFontTx/>
              <a:buChar char="•"/>
            </a:pPr>
            <a:r>
              <a:rPr lang="en-US" dirty="0">
                <a:cs typeface="Angsana New" pitchFamily="18" charset="-34"/>
              </a:rPr>
              <a:t> an atomic proposition, or</a:t>
            </a:r>
          </a:p>
          <a:p>
            <a:pPr lvl="3">
              <a:lnSpc>
                <a:spcPts val="1600"/>
              </a:lnSpc>
              <a:buFontTx/>
              <a:buChar char="•"/>
            </a:pPr>
            <a:endParaRPr lang="en-US" dirty="0">
              <a:cs typeface="Angsana New" pitchFamily="18" charset="-34"/>
            </a:endParaRPr>
          </a:p>
          <a:p>
            <a:pPr lvl="3">
              <a:lnSpc>
                <a:spcPts val="1600"/>
              </a:lnSpc>
              <a:buFontTx/>
              <a:buChar char="•"/>
            </a:pPr>
            <a:r>
              <a:rPr lang="en-US" dirty="0">
                <a:cs typeface="Angsana New" pitchFamily="18" charset="-34"/>
              </a:rPr>
              <a:t> the negation of an atomic proposition.</a:t>
            </a:r>
          </a:p>
          <a:p>
            <a:pPr>
              <a:lnSpc>
                <a:spcPct val="110000"/>
              </a:lnSpc>
            </a:pPr>
            <a:r>
              <a:rPr lang="th-TH" dirty="0">
                <a:cs typeface="Angsana New" pitchFamily="18" charset="-34"/>
              </a:rPr>
              <a:t> </a:t>
            </a:r>
            <a:endParaRPr lang="en-US" dirty="0">
              <a:cs typeface="Angsana New" pitchFamily="18" charset="-34"/>
            </a:endParaRPr>
          </a:p>
          <a:p>
            <a:pPr>
              <a:lnSpc>
                <a:spcPct val="110000"/>
              </a:lnSpc>
            </a:pPr>
            <a:r>
              <a:rPr lang="en-US" dirty="0">
                <a:cs typeface="Angsana New" pitchFamily="18" charset="-34"/>
              </a:rPr>
              <a:t>For example, p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 q  r  s is a clause.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432553" y="1446873"/>
            <a:ext cx="1497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Resolution</a:t>
            </a:r>
          </a:p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Rule</a:t>
            </a:r>
          </a:p>
        </p:txBody>
      </p:sp>
      <p:pic>
        <p:nvPicPr>
          <p:cNvPr id="17" name="Picture 25" descr="sy00568_"/>
          <p:cNvPicPr>
            <a:picLocks noChangeAspect="1" noChangeArrowheads="1"/>
          </p:cNvPicPr>
          <p:nvPr/>
        </p:nvPicPr>
        <p:blipFill>
          <a:blip r:embed="rId4" cstate="print">
            <a:grayscl/>
            <a:lum bright="66000" contrast="-60000"/>
          </a:blip>
          <a:srcRect/>
          <a:stretch>
            <a:fillRect/>
          </a:stretch>
        </p:blipFill>
        <p:spPr bwMode="auto">
          <a:xfrm>
            <a:off x="7212327" y="2279064"/>
            <a:ext cx="2410123" cy="1691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50875" y="795338"/>
            <a:ext cx="300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Special forms of resolution: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333750" y="946150"/>
            <a:ext cx="4651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r>
              <a:rPr lang="en-US">
                <a:cs typeface="Angsana New" pitchFamily="18" charset="-34"/>
              </a:rPr>
              <a:t>     p </a:t>
            </a:r>
            <a:r>
              <a:rPr lang="en-US">
                <a:cs typeface="Angsana New" pitchFamily="18" charset="-34"/>
                <a:sym typeface="Symbol" pitchFamily="18" charset="2"/>
              </a:rPr>
              <a:t> q</a:t>
            </a:r>
            <a:endParaRPr lang="en-US">
              <a:cs typeface="Angsana New" pitchFamily="18" charset="-34"/>
            </a:endParaRPr>
          </a:p>
          <a:p>
            <a:pPr lvl="2"/>
            <a:r>
              <a:rPr lang="en-US">
                <a:cs typeface="Angsana New" pitchFamily="18" charset="-34"/>
              </a:rPr>
              <a:t>  </a:t>
            </a:r>
            <a:r>
              <a:rPr lang="en-US" sz="900">
                <a:cs typeface="Angsana New" pitchFamily="18" charset="-34"/>
              </a:rPr>
              <a:t>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cs typeface="Angsana New" pitchFamily="18" charset="-34"/>
              </a:rPr>
              <a:t>p </a:t>
            </a:r>
            <a:r>
              <a:rPr lang="en-US">
                <a:cs typeface="Angsana New" pitchFamily="18" charset="-34"/>
                <a:sym typeface="Symbol" pitchFamily="18" charset="2"/>
              </a:rPr>
              <a:t> r</a:t>
            </a:r>
            <a:endParaRPr lang="en-US">
              <a:cs typeface="Angsana New" pitchFamily="18" charset="-34"/>
            </a:endParaRPr>
          </a:p>
          <a:p>
            <a:endParaRPr lang="en-US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</a:rPr>
              <a:t>	</a:t>
            </a:r>
            <a:r>
              <a:rPr lang="en-US">
                <a:cs typeface="Angsana New" pitchFamily="18" charset="-34"/>
                <a:sym typeface="Symbol" pitchFamily="18" charset="2"/>
              </a:rPr>
              <a:t>  q  r</a:t>
            </a:r>
            <a:endParaRPr lang="en-US" baseline="-25000">
              <a:cs typeface="Angsana New" pitchFamily="18" charset="-34"/>
            </a:endParaRP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4511675" y="17907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4094163" y="919163"/>
            <a:ext cx="1674812" cy="14859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352800" y="3013075"/>
            <a:ext cx="4651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r>
              <a:rPr lang="en-US">
                <a:cs typeface="Angsana New" pitchFamily="18" charset="-34"/>
              </a:rPr>
              <a:t>    </a:t>
            </a:r>
            <a:r>
              <a:rPr lang="en-US" sz="1600">
                <a:cs typeface="Angsana New" pitchFamily="18" charset="-34"/>
              </a:rPr>
              <a:t> </a:t>
            </a:r>
            <a:r>
              <a:rPr lang="en-US">
                <a:cs typeface="Angsana New" pitchFamily="18" charset="-34"/>
              </a:rPr>
              <a:t>p </a:t>
            </a:r>
            <a:r>
              <a:rPr lang="en-US">
                <a:cs typeface="Angsana New" pitchFamily="18" charset="-34"/>
                <a:sym typeface="Symbol" pitchFamily="18" charset="2"/>
              </a:rPr>
              <a:t> q</a:t>
            </a:r>
            <a:endParaRPr lang="en-US">
              <a:cs typeface="Angsana New" pitchFamily="18" charset="-34"/>
            </a:endParaRPr>
          </a:p>
          <a:p>
            <a:pPr lvl="2"/>
            <a:r>
              <a:rPr lang="en-US">
                <a:cs typeface="Angsana New" pitchFamily="18" charset="-34"/>
              </a:rPr>
              <a:t> 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cs typeface="Angsana New" pitchFamily="18" charset="-34"/>
              </a:rPr>
              <a:t>p </a:t>
            </a:r>
          </a:p>
          <a:p>
            <a:endParaRPr lang="en-US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</a:rPr>
              <a:t>	</a:t>
            </a:r>
            <a:r>
              <a:rPr lang="en-US">
                <a:cs typeface="Angsana New" pitchFamily="18" charset="-34"/>
                <a:sym typeface="Symbol" pitchFamily="18" charset="2"/>
              </a:rPr>
              <a:t>  q </a:t>
            </a: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4518025" y="3857625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4103688" y="2960688"/>
            <a:ext cx="1674812" cy="14859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3327400" y="4991100"/>
            <a:ext cx="4651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r>
              <a:rPr lang="en-US">
                <a:cs typeface="Angsana New" pitchFamily="18" charset="-34"/>
              </a:rPr>
              <a:t>     p </a:t>
            </a:r>
          </a:p>
          <a:p>
            <a:pPr lvl="2"/>
            <a:r>
              <a:rPr lang="en-US">
                <a:cs typeface="Angsana New" pitchFamily="18" charset="-34"/>
              </a:rPr>
              <a:t> 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cs typeface="Angsana New" pitchFamily="18" charset="-34"/>
              </a:rPr>
              <a:t>p </a:t>
            </a:r>
            <a:r>
              <a:rPr lang="en-US">
                <a:cs typeface="Angsana New" pitchFamily="18" charset="-34"/>
                <a:sym typeface="Symbol" pitchFamily="18" charset="2"/>
              </a:rPr>
              <a:t> r</a:t>
            </a:r>
            <a:endParaRPr lang="en-US">
              <a:cs typeface="Angsana New" pitchFamily="18" charset="-34"/>
            </a:endParaRPr>
          </a:p>
          <a:p>
            <a:endParaRPr lang="en-US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</a:rPr>
              <a:t>	</a:t>
            </a:r>
            <a:r>
              <a:rPr lang="en-US">
                <a:cs typeface="Angsana New" pitchFamily="18" charset="-34"/>
                <a:sym typeface="Symbol" pitchFamily="18" charset="2"/>
              </a:rPr>
              <a:t>  r</a:t>
            </a:r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4492625" y="583565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087813" y="4964113"/>
            <a:ext cx="1674812" cy="14859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49177" name="Picture 25" descr="sy0056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7225" y="266700"/>
            <a:ext cx="1793875" cy="1258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65113" y="442913"/>
            <a:ext cx="4776787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sz="1600"/>
              <a:t>XAMPLE</a:t>
            </a:r>
            <a:r>
              <a:rPr lang="en-US"/>
              <a:t>    Prove that this argument is valid.</a:t>
            </a:r>
          </a:p>
          <a:p>
            <a:r>
              <a:rPr lang="en-US"/>
              <a:t>	</a:t>
            </a:r>
          </a:p>
          <a:p>
            <a:pPr lvl="3"/>
            <a:r>
              <a:rPr lang="en-US"/>
              <a:t>	(1)	     a </a:t>
            </a:r>
            <a:r>
              <a:rPr lang="en-US">
                <a:sym typeface="Symbol" pitchFamily="18" charset="2"/>
              </a:rPr>
              <a:t> b</a:t>
            </a:r>
          </a:p>
          <a:p>
            <a:pPr lvl="3"/>
            <a:r>
              <a:rPr lang="en-US">
                <a:sym typeface="Symbol" pitchFamily="18" charset="2"/>
              </a:rPr>
              <a:t>	(2)	 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a  c</a:t>
            </a:r>
          </a:p>
          <a:p>
            <a:pPr lvl="3"/>
            <a:r>
              <a:rPr lang="en-US">
                <a:sym typeface="Symbol" pitchFamily="18" charset="2"/>
              </a:rPr>
              <a:t>	(3)	 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c  d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		  b  d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From (1) and (2), we have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	(4)	     b  c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From (3) and (4), we have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		     b  d</a:t>
            </a:r>
          </a:p>
          <a:p>
            <a:endParaRPr lang="en-US">
              <a:sym typeface="Symbol" pitchFamily="18" charset="2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125788" y="2149475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5694363" y="3613150"/>
            <a:ext cx="703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</a:t>
            </a:r>
            <a:r>
              <a:rPr lang="en-US">
                <a:sym typeface="Symbol" pitchFamily="18" charset="2"/>
              </a:rPr>
              <a:t> b</a:t>
            </a:r>
            <a:endParaRPr lang="th-TH"/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6880225" y="3590925"/>
            <a:ext cx="101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a  c</a:t>
            </a:r>
            <a:endParaRPr lang="th-TH">
              <a:sym typeface="Symbol" pitchFamily="18" charset="2"/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6448425" y="4459288"/>
            <a:ext cx="703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b  c</a:t>
            </a:r>
            <a:endParaRPr lang="th-TH">
              <a:sym typeface="Symbol" pitchFamily="18" charset="2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7721600" y="44196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c  d</a:t>
            </a:r>
            <a:endParaRPr lang="th-TH">
              <a:sym typeface="Symbol" pitchFamily="18" charset="2"/>
            </a:endParaRP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7219950" y="5364163"/>
            <a:ext cx="717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b  d</a:t>
            </a:r>
            <a:endParaRPr lang="th-TH">
              <a:sym typeface="Symbol" pitchFamily="18" charset="2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6140450" y="4003675"/>
            <a:ext cx="54292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6988175" y="4870450"/>
            <a:ext cx="457200" cy="485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6864350" y="3984625"/>
            <a:ext cx="390525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H="1">
            <a:off x="7607300" y="4851400"/>
            <a:ext cx="390525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5800725" y="3281363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7058025" y="3243263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(2)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7997825" y="4043363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(3)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2667000" y="979488"/>
            <a:ext cx="21209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63525" y="434975"/>
            <a:ext cx="4840288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sz="1600"/>
              <a:t>XAMPLE</a:t>
            </a:r>
            <a:r>
              <a:rPr lang="en-US"/>
              <a:t>     Prove that this argument is valid.</a:t>
            </a:r>
          </a:p>
          <a:p>
            <a:r>
              <a:rPr lang="en-US"/>
              <a:t>	</a:t>
            </a:r>
          </a:p>
          <a:p>
            <a:pPr lvl="3"/>
            <a:r>
              <a:rPr lang="en-US"/>
              <a:t>	(1)	     a</a:t>
            </a:r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	(2)	 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a  c</a:t>
            </a:r>
          </a:p>
          <a:p>
            <a:pPr lvl="3"/>
            <a:r>
              <a:rPr lang="en-US">
                <a:sym typeface="Symbol" pitchFamily="18" charset="2"/>
              </a:rPr>
              <a:t>	(3)	 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c  d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		   d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From (1) and (2), we have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	(4)	      c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From (3) and (4), we have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		      d</a:t>
            </a:r>
          </a:p>
          <a:p>
            <a:endParaRPr lang="en-US">
              <a:sym typeface="Symbol" pitchFamily="18" charset="2"/>
            </a:endParaRP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3124200" y="21415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2641600" y="954088"/>
            <a:ext cx="20193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5986463" y="3789363"/>
            <a:ext cx="296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6867525" y="3748088"/>
            <a:ext cx="993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a  c</a:t>
            </a:r>
            <a:endParaRPr lang="th-TH">
              <a:sym typeface="Symbol" pitchFamily="18" charset="2"/>
            </a:endParaRP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6689725" y="4622800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c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7696200" y="4576763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c  d</a:t>
            </a:r>
            <a:endParaRPr lang="th-TH">
              <a:sym typeface="Symbol" pitchFamily="18" charset="2"/>
            </a:endParaRP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7372350" y="5527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d</a:t>
            </a: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6140450" y="4160838"/>
            <a:ext cx="54292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6988175" y="5027613"/>
            <a:ext cx="457200" cy="485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H="1">
            <a:off x="6864350" y="4141788"/>
            <a:ext cx="390525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7607300" y="5008563"/>
            <a:ext cx="390525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800725" y="3438525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7070725" y="3400425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(2)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7997825" y="4200525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27038" y="261938"/>
            <a:ext cx="7197725" cy="658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sz="1600"/>
              <a:t>XAMPLE</a:t>
            </a:r>
            <a:r>
              <a:rPr lang="en-US"/>
              <a:t>     Prove that this argument is valid. </a:t>
            </a:r>
          </a:p>
          <a:p>
            <a:r>
              <a:rPr lang="en-US"/>
              <a:t>	</a:t>
            </a:r>
          </a:p>
          <a:p>
            <a:pPr lvl="3"/>
            <a:r>
              <a:rPr lang="en-US"/>
              <a:t>	(i)	     a </a:t>
            </a:r>
            <a:r>
              <a:rPr lang="en-US">
                <a:sym typeface="Symbol" pitchFamily="18" charset="2"/>
              </a:rPr>
              <a:t> (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b  c)</a:t>
            </a:r>
            <a:r>
              <a:rPr lang="en-US"/>
              <a:t> </a:t>
            </a:r>
            <a:endParaRPr lang="en-US">
              <a:sym typeface="Symbol" pitchFamily="18" charset="2"/>
            </a:endParaRPr>
          </a:p>
          <a:p>
            <a:pPr lvl="3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	(ii)	  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(a  d)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		   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b 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(i) is equivalent to  (a 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b)  (a  c),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>
              <a:lnSpc>
                <a:spcPct val="30000"/>
              </a:lnSpc>
            </a:pPr>
            <a:r>
              <a:rPr lang="en-US">
                <a:sym typeface="Symbol" pitchFamily="18" charset="2"/>
              </a:rPr>
              <a:t>and, by De Morgan’s law, (ii) is equivalent to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a 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d.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>
              <a:lnSpc>
                <a:spcPct val="70000"/>
              </a:lnSpc>
            </a:pPr>
            <a:r>
              <a:rPr lang="en-US">
                <a:sym typeface="Symbol" pitchFamily="18" charset="2"/>
              </a:rPr>
              <a:t>The argument becomes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	(1)	      a 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b </a:t>
            </a:r>
          </a:p>
          <a:p>
            <a:pPr lvl="3"/>
            <a:r>
              <a:rPr lang="en-US">
                <a:sym typeface="Symbol" pitchFamily="18" charset="2"/>
              </a:rPr>
              <a:t>	(2)	      a  c</a:t>
            </a:r>
          </a:p>
          <a:p>
            <a:pPr lvl="3"/>
            <a:r>
              <a:rPr lang="en-US">
                <a:sym typeface="Symbol" pitchFamily="18" charset="2"/>
              </a:rPr>
              <a:t>	(3)	   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a		</a:t>
            </a:r>
          </a:p>
          <a:p>
            <a:pPr lvl="3"/>
            <a:r>
              <a:rPr lang="en-US">
                <a:sym typeface="Symbol" pitchFamily="18" charset="2"/>
              </a:rPr>
              <a:t>	(4)	   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d</a:t>
            </a:r>
          </a:p>
          <a:p>
            <a:pPr lvl="3"/>
            <a:r>
              <a:rPr lang="en-US">
                <a:sym typeface="Symbol" pitchFamily="18" charset="2"/>
              </a:rPr>
              <a:t>		</a:t>
            </a:r>
          </a:p>
          <a:p>
            <a:pPr lvl="3"/>
            <a:r>
              <a:rPr lang="en-US">
                <a:sym typeface="Symbol" pitchFamily="18" charset="2"/>
              </a:rPr>
              <a:t>		  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b 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By resolving (1) and (3), we derive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sym typeface="Symbol" pitchFamily="18" charset="2"/>
              </a:rPr>
              <a:t>b.		     </a:t>
            </a: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3392488" y="1701800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3481388" y="5721350"/>
            <a:ext cx="892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2836863" y="685800"/>
            <a:ext cx="2501900" cy="173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263525" y="92075"/>
            <a:ext cx="593566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sz="1600"/>
              <a:t>XERCISE</a:t>
            </a:r>
            <a:r>
              <a:rPr lang="en-US"/>
              <a:t>   Prove or disprove that this argument is valid.</a:t>
            </a:r>
          </a:p>
          <a:p>
            <a:r>
              <a:rPr lang="en-US"/>
              <a:t>	</a:t>
            </a:r>
          </a:p>
          <a:p>
            <a:pPr lvl="3"/>
            <a:r>
              <a:rPr lang="en-US"/>
              <a:t>	(1)	     w </a:t>
            </a:r>
            <a:r>
              <a:rPr lang="en-US">
                <a:sym typeface="Symbol" pitchFamily="18" charset="2"/>
              </a:rPr>
              <a:t> s</a:t>
            </a:r>
          </a:p>
          <a:p>
            <a:pPr lvl="3"/>
            <a:r>
              <a:rPr lang="en-US">
                <a:sym typeface="Symbol" pitchFamily="18" charset="2"/>
              </a:rPr>
              <a:t>	(2)	     p</a:t>
            </a:r>
          </a:p>
          <a:p>
            <a:pPr lvl="3"/>
            <a:r>
              <a:rPr lang="en-US">
                <a:sym typeface="Symbol" pitchFamily="18" charset="2"/>
              </a:rPr>
              <a:t>	(3)	     (p  q)  r</a:t>
            </a:r>
          </a:p>
          <a:p>
            <a:pPr lvl="3"/>
            <a:r>
              <a:rPr lang="en-US">
                <a:sym typeface="Symbol" pitchFamily="18" charset="2"/>
              </a:rPr>
              <a:t>	(4)	     (r  s)  t</a:t>
            </a:r>
          </a:p>
          <a:p>
            <a:pPr lvl="3"/>
            <a:endParaRPr lang="en-US">
              <a:sym typeface="Symbol" pitchFamily="18" charset="2"/>
            </a:endParaRPr>
          </a:p>
          <a:p>
            <a:pPr lvl="3"/>
            <a:r>
              <a:rPr lang="en-US">
                <a:sym typeface="Symbol" pitchFamily="18" charset="2"/>
              </a:rPr>
              <a:t>	    	   w  t</a:t>
            </a:r>
          </a:p>
          <a:p>
            <a:pPr lvl="3"/>
            <a:endParaRPr lang="en-US">
              <a:sym typeface="Symbol" pitchFamily="18" charset="2"/>
            </a:endParaRPr>
          </a:p>
        </p:txBody>
      </p:sp>
      <p:sp>
        <p:nvSpPr>
          <p:cNvPr id="154628" name="Line 4"/>
          <p:cNvSpPr>
            <a:spLocks noChangeShapeType="1"/>
          </p:cNvSpPr>
          <p:nvPr/>
        </p:nvSpPr>
        <p:spPr bwMode="auto">
          <a:xfrm flipV="1">
            <a:off x="3148013" y="2141538"/>
            <a:ext cx="173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2641600" y="611188"/>
            <a:ext cx="2741613" cy="214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298093" y="415149"/>
            <a:ext cx="7599363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u="sng" dirty="0"/>
              <a:t>If</a:t>
            </a:r>
            <a:r>
              <a:rPr lang="en-US" dirty="0"/>
              <a:t> I study hard </a:t>
            </a:r>
            <a:r>
              <a:rPr lang="en-US" u="sng" dirty="0"/>
              <a:t>and</a:t>
            </a:r>
            <a:r>
              <a:rPr lang="en-US" dirty="0"/>
              <a:t> my teacher is reasonable, </a:t>
            </a:r>
            <a:r>
              <a:rPr lang="en-US" u="sng" dirty="0"/>
              <a:t>then</a:t>
            </a:r>
            <a:r>
              <a:rPr lang="en-US" dirty="0"/>
              <a:t> I will get a good grade.</a:t>
            </a:r>
          </a:p>
          <a:p>
            <a:pPr>
              <a:lnSpc>
                <a:spcPct val="160000"/>
              </a:lnSpc>
            </a:pPr>
            <a:r>
              <a:rPr lang="en-US" dirty="0"/>
              <a:t>I do </a:t>
            </a:r>
            <a:r>
              <a:rPr lang="en-US" u="sng" dirty="0"/>
              <a:t>not</a:t>
            </a:r>
            <a:r>
              <a:rPr lang="en-US" dirty="0"/>
              <a:t> get a good grade.</a:t>
            </a:r>
          </a:p>
          <a:p>
            <a:pPr>
              <a:lnSpc>
                <a:spcPct val="160000"/>
              </a:lnSpc>
            </a:pPr>
            <a:r>
              <a:rPr lang="en-US" dirty="0"/>
              <a:t>I study hard.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</a:t>
            </a:r>
            <a:r>
              <a:rPr lang="en-US" dirty="0"/>
              <a:t> My teacher is </a:t>
            </a:r>
            <a:r>
              <a:rPr lang="en-US" u="sng" dirty="0"/>
              <a:t>not</a:t>
            </a:r>
            <a:r>
              <a:rPr lang="en-US" dirty="0"/>
              <a:t> reasonable.</a:t>
            </a:r>
            <a:endParaRPr lang="th-TH" dirty="0"/>
          </a:p>
        </p:txBody>
      </p:sp>
      <p:sp>
        <p:nvSpPr>
          <p:cNvPr id="168963" name="Line 3"/>
          <p:cNvSpPr>
            <a:spLocks noChangeShapeType="1"/>
          </p:cNvSpPr>
          <p:nvPr/>
        </p:nvSpPr>
        <p:spPr bwMode="auto">
          <a:xfrm>
            <a:off x="390168" y="1964549"/>
            <a:ext cx="6821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8964" name="AutoShape 4"/>
          <p:cNvSpPr>
            <a:spLocks/>
          </p:cNvSpPr>
          <p:nvPr/>
        </p:nvSpPr>
        <p:spPr bwMode="auto">
          <a:xfrm>
            <a:off x="110600" y="312181"/>
            <a:ext cx="609600" cy="2263775"/>
          </a:xfrm>
          <a:prstGeom prst="leftBracket">
            <a:avLst>
              <a:gd name="adj" fmla="val 0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127000" y="2730704"/>
            <a:ext cx="118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XERCISE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1104900" y="3214892"/>
            <a:ext cx="737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>
                <a:latin typeface="Arial" pitchFamily="34" charset="0"/>
                <a:cs typeface="Arial" pitchFamily="34" charset="0"/>
              </a:rPr>
              <a:t> Show that the above argument is valid by “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using the resolution rule</a:t>
            </a:r>
            <a:r>
              <a:rPr lang="en-US" sz="1800" i="1">
                <a:latin typeface="Arial" pitchFamily="34" charset="0"/>
                <a:cs typeface="Arial" pitchFamily="34" charset="0"/>
              </a:rPr>
              <a:t>”.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0" y="3099004"/>
            <a:ext cx="9029700" cy="80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0" y="3632404"/>
            <a:ext cx="9029700" cy="80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168971" name="Picture 11" descr="bd0537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95854"/>
            <a:ext cx="1077913" cy="654050"/>
          </a:xfrm>
          <a:prstGeom prst="rect">
            <a:avLst/>
          </a:prstGeom>
          <a:noFill/>
        </p:spPr>
      </p:pic>
      <p:sp>
        <p:nvSpPr>
          <p:cNvPr id="10" name="Right Triangle 9"/>
          <p:cNvSpPr/>
          <p:nvPr/>
        </p:nvSpPr>
        <p:spPr bwMode="auto">
          <a:xfrm rot="10800000" flipH="1" flipV="1">
            <a:off x="0" y="5310553"/>
            <a:ext cx="1800664" cy="1561515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Triangle 11"/>
          <p:cNvSpPr/>
          <p:nvPr/>
        </p:nvSpPr>
        <p:spPr bwMode="auto">
          <a:xfrm rot="10800000">
            <a:off x="7343335" y="-2"/>
            <a:ext cx="1800664" cy="1561515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411</Words>
  <Application>Microsoft Office PowerPoint</Application>
  <PresentationFormat>On-screen Show (4:3)</PresentationFormat>
  <Paragraphs>163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512</cp:revision>
  <cp:lastPrinted>1999-03-08T03:05:02Z</cp:lastPrinted>
  <dcterms:created xsi:type="dcterms:W3CDTF">1998-06-18T08:25:28Z</dcterms:created>
  <dcterms:modified xsi:type="dcterms:W3CDTF">2016-08-15T08:59:23Z</dcterms:modified>
</cp:coreProperties>
</file>